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9" d="100"/>
          <a:sy n="89" d="100"/>
        </p:scale>
        <p:origin x="-12" y="2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02ED41CD-5645-422D-B8E5-7F91FBEA5CF5}" type="datetimeFigureOut">
              <a:rPr lang="pt-BR" smtClean="0"/>
              <a:t>28/11/2023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D810554-7A90-4627-9828-94BB889F8F56}" type="slidenum">
              <a:rPr lang="pt-BR" smtClean="0"/>
              <a:t>‹nº›</a:t>
            </a:fld>
            <a:endParaRPr lang="pt-BR"/>
          </a:p>
        </p:txBody>
      </p:sp>
    </p:spTree>
    <p:extLst>
      <p:ext uri="{BB962C8B-B14F-4D97-AF65-F5344CB8AC3E}">
        <p14:creationId xmlns:p14="http://schemas.microsoft.com/office/powerpoint/2010/main" val="3239686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02ED41CD-5645-422D-B8E5-7F91FBEA5CF5}" type="datetimeFigureOut">
              <a:rPr lang="pt-BR" smtClean="0"/>
              <a:t>28/11/2023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D810554-7A90-4627-9828-94BB889F8F56}" type="slidenum">
              <a:rPr lang="pt-BR" smtClean="0"/>
              <a:t>‹nº›</a:t>
            </a:fld>
            <a:endParaRPr lang="pt-BR"/>
          </a:p>
        </p:txBody>
      </p:sp>
    </p:spTree>
    <p:extLst>
      <p:ext uri="{BB962C8B-B14F-4D97-AF65-F5344CB8AC3E}">
        <p14:creationId xmlns:p14="http://schemas.microsoft.com/office/powerpoint/2010/main" val="755912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02ED41CD-5645-422D-B8E5-7F91FBEA5CF5}" type="datetimeFigureOut">
              <a:rPr lang="pt-BR" smtClean="0"/>
              <a:t>28/11/2023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D810554-7A90-4627-9828-94BB889F8F56}" type="slidenum">
              <a:rPr lang="pt-BR" smtClean="0"/>
              <a:t>‹nº›</a:t>
            </a:fld>
            <a:endParaRPr lang="pt-BR"/>
          </a:p>
        </p:txBody>
      </p:sp>
    </p:spTree>
    <p:extLst>
      <p:ext uri="{BB962C8B-B14F-4D97-AF65-F5344CB8AC3E}">
        <p14:creationId xmlns:p14="http://schemas.microsoft.com/office/powerpoint/2010/main" val="1975648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02ED41CD-5645-422D-B8E5-7F91FBEA5CF5}" type="datetimeFigureOut">
              <a:rPr lang="pt-BR" smtClean="0"/>
              <a:t>28/11/2023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D810554-7A90-4627-9828-94BB889F8F56}" type="slidenum">
              <a:rPr lang="pt-BR" smtClean="0"/>
              <a:t>‹nº›</a:t>
            </a:fld>
            <a:endParaRPr lang="pt-BR"/>
          </a:p>
        </p:txBody>
      </p:sp>
    </p:spTree>
    <p:extLst>
      <p:ext uri="{BB962C8B-B14F-4D97-AF65-F5344CB8AC3E}">
        <p14:creationId xmlns:p14="http://schemas.microsoft.com/office/powerpoint/2010/main" val="3239908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02ED41CD-5645-422D-B8E5-7F91FBEA5CF5}" type="datetimeFigureOut">
              <a:rPr lang="pt-BR" smtClean="0"/>
              <a:t>28/11/2023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ED810554-7A90-4627-9828-94BB889F8F56}" type="slidenum">
              <a:rPr lang="pt-BR" smtClean="0"/>
              <a:t>‹nº›</a:t>
            </a:fld>
            <a:endParaRPr lang="pt-BR"/>
          </a:p>
        </p:txBody>
      </p:sp>
    </p:spTree>
    <p:extLst>
      <p:ext uri="{BB962C8B-B14F-4D97-AF65-F5344CB8AC3E}">
        <p14:creationId xmlns:p14="http://schemas.microsoft.com/office/powerpoint/2010/main" val="71040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02ED41CD-5645-422D-B8E5-7F91FBEA5CF5}" type="datetimeFigureOut">
              <a:rPr lang="pt-BR" smtClean="0"/>
              <a:t>28/11/2023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ED810554-7A90-4627-9828-94BB889F8F56}" type="slidenum">
              <a:rPr lang="pt-BR" smtClean="0"/>
              <a:t>‹nº›</a:t>
            </a:fld>
            <a:endParaRPr lang="pt-BR"/>
          </a:p>
        </p:txBody>
      </p:sp>
    </p:spTree>
    <p:extLst>
      <p:ext uri="{BB962C8B-B14F-4D97-AF65-F5344CB8AC3E}">
        <p14:creationId xmlns:p14="http://schemas.microsoft.com/office/powerpoint/2010/main" val="2634797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02ED41CD-5645-422D-B8E5-7F91FBEA5CF5}" type="datetimeFigureOut">
              <a:rPr lang="pt-BR" smtClean="0"/>
              <a:t>28/11/2023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ED810554-7A90-4627-9828-94BB889F8F56}" type="slidenum">
              <a:rPr lang="pt-BR" smtClean="0"/>
              <a:t>‹nº›</a:t>
            </a:fld>
            <a:endParaRPr lang="pt-BR"/>
          </a:p>
        </p:txBody>
      </p:sp>
    </p:spTree>
    <p:extLst>
      <p:ext uri="{BB962C8B-B14F-4D97-AF65-F5344CB8AC3E}">
        <p14:creationId xmlns:p14="http://schemas.microsoft.com/office/powerpoint/2010/main" val="4006956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02ED41CD-5645-422D-B8E5-7F91FBEA5CF5}" type="datetimeFigureOut">
              <a:rPr lang="pt-BR" smtClean="0"/>
              <a:t>28/11/2023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ED810554-7A90-4627-9828-94BB889F8F56}" type="slidenum">
              <a:rPr lang="pt-BR" smtClean="0"/>
              <a:t>‹nº›</a:t>
            </a:fld>
            <a:endParaRPr lang="pt-BR"/>
          </a:p>
        </p:txBody>
      </p:sp>
    </p:spTree>
    <p:extLst>
      <p:ext uri="{BB962C8B-B14F-4D97-AF65-F5344CB8AC3E}">
        <p14:creationId xmlns:p14="http://schemas.microsoft.com/office/powerpoint/2010/main" val="1917936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02ED41CD-5645-422D-B8E5-7F91FBEA5CF5}" type="datetimeFigureOut">
              <a:rPr lang="pt-BR" smtClean="0"/>
              <a:t>28/11/2023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ED810554-7A90-4627-9828-94BB889F8F56}" type="slidenum">
              <a:rPr lang="pt-BR" smtClean="0"/>
              <a:t>‹nº›</a:t>
            </a:fld>
            <a:endParaRPr lang="pt-BR"/>
          </a:p>
        </p:txBody>
      </p:sp>
    </p:spTree>
    <p:extLst>
      <p:ext uri="{BB962C8B-B14F-4D97-AF65-F5344CB8AC3E}">
        <p14:creationId xmlns:p14="http://schemas.microsoft.com/office/powerpoint/2010/main" val="182506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02ED41CD-5645-422D-B8E5-7F91FBEA5CF5}" type="datetimeFigureOut">
              <a:rPr lang="pt-BR" smtClean="0"/>
              <a:t>28/11/2023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ED810554-7A90-4627-9828-94BB889F8F56}" type="slidenum">
              <a:rPr lang="pt-BR" smtClean="0"/>
              <a:t>‹nº›</a:t>
            </a:fld>
            <a:endParaRPr lang="pt-BR"/>
          </a:p>
        </p:txBody>
      </p:sp>
    </p:spTree>
    <p:extLst>
      <p:ext uri="{BB962C8B-B14F-4D97-AF65-F5344CB8AC3E}">
        <p14:creationId xmlns:p14="http://schemas.microsoft.com/office/powerpoint/2010/main" val="112355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02ED41CD-5645-422D-B8E5-7F91FBEA5CF5}" type="datetimeFigureOut">
              <a:rPr lang="pt-BR" smtClean="0"/>
              <a:t>28/11/2023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ED810554-7A90-4627-9828-94BB889F8F56}" type="slidenum">
              <a:rPr lang="pt-BR" smtClean="0"/>
              <a:t>‹nº›</a:t>
            </a:fld>
            <a:endParaRPr lang="pt-BR"/>
          </a:p>
        </p:txBody>
      </p:sp>
    </p:spTree>
    <p:extLst>
      <p:ext uri="{BB962C8B-B14F-4D97-AF65-F5344CB8AC3E}">
        <p14:creationId xmlns:p14="http://schemas.microsoft.com/office/powerpoint/2010/main" val="2409738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ED41CD-5645-422D-B8E5-7F91FBEA5CF5}" type="datetimeFigureOut">
              <a:rPr lang="pt-BR" smtClean="0"/>
              <a:t>28/11/2023</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810554-7A90-4627-9828-94BB889F8F56}" type="slidenum">
              <a:rPr lang="pt-BR" smtClean="0"/>
              <a:t>‹nº›</a:t>
            </a:fld>
            <a:endParaRPr lang="pt-BR"/>
          </a:p>
        </p:txBody>
      </p:sp>
    </p:spTree>
    <p:extLst>
      <p:ext uri="{BB962C8B-B14F-4D97-AF65-F5344CB8AC3E}">
        <p14:creationId xmlns:p14="http://schemas.microsoft.com/office/powerpoint/2010/main" val="375458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3182" cy="6858000"/>
          </a:xfrm>
        </p:spPr>
      </p:pic>
      <p:sp>
        <p:nvSpPr>
          <p:cNvPr id="5" name="Título 1"/>
          <p:cNvSpPr>
            <a:spLocks noGrp="1"/>
          </p:cNvSpPr>
          <p:nvPr>
            <p:ph type="title"/>
          </p:nvPr>
        </p:nvSpPr>
        <p:spPr>
          <a:xfrm>
            <a:off x="6096591" y="595086"/>
            <a:ext cx="4619171" cy="957944"/>
          </a:xfrm>
        </p:spPr>
        <p:txBody>
          <a:bodyPr>
            <a:noAutofit/>
          </a:bodyPr>
          <a:lstStyle/>
          <a:p>
            <a:pPr algn="ctr"/>
            <a:r>
              <a:rPr lang="pt-BR" sz="3200" b="1" dirty="0">
                <a:latin typeface="Arial Black" panose="020B0A04020102020204" pitchFamily="34" charset="0"/>
              </a:rPr>
              <a:t>Biografia de </a:t>
            </a:r>
            <a:r>
              <a:rPr lang="pt-BR" sz="3200" b="1" dirty="0" smtClean="0">
                <a:latin typeface="Arial Black" panose="020B0A04020102020204" pitchFamily="34" charset="0"/>
              </a:rPr>
              <a:t>Jean Jacques Rousseau</a:t>
            </a:r>
            <a:endParaRPr lang="pt-BR" sz="3200" b="1" dirty="0">
              <a:latin typeface="Arial Black" panose="020B0A04020102020204" pitchFamily="34" charset="0"/>
            </a:endParaRPr>
          </a:p>
        </p:txBody>
      </p:sp>
      <p:sp>
        <p:nvSpPr>
          <p:cNvPr id="6" name="Título 1"/>
          <p:cNvSpPr txBox="1">
            <a:spLocks/>
          </p:cNvSpPr>
          <p:nvPr/>
        </p:nvSpPr>
        <p:spPr>
          <a:xfrm>
            <a:off x="5494248" y="1988457"/>
            <a:ext cx="6073637" cy="415108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pt-BR" sz="2800" dirty="0"/>
              <a:t>Jean-Jacques Rousseau (1712-1778) foi um filósofo social, teórico político e escritor suíço. Foi considerado um dos principais filósofos do Iluminismo e um precursor do Romantismo. Suas ideias influenciaram a Revolução Francesa. Em sua obra mais importante "O Contrato Social" desenvolveu sua concepção de que a soberania reside no povo.</a:t>
            </a:r>
            <a:endParaRPr lang="pt-BR" sz="2800" b="1" dirty="0">
              <a:latin typeface="Arial Black" panose="020B0A04020102020204" pitchFamily="34" charset="0"/>
            </a:endParaRPr>
          </a:p>
        </p:txBody>
      </p:sp>
    </p:spTree>
    <p:extLst>
      <p:ext uri="{BB962C8B-B14F-4D97-AF65-F5344CB8AC3E}">
        <p14:creationId xmlns:p14="http://schemas.microsoft.com/office/powerpoint/2010/main" val="192987566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3182" cy="6858000"/>
          </a:xfrm>
        </p:spPr>
      </p:pic>
      <p:sp>
        <p:nvSpPr>
          <p:cNvPr id="5" name="Título 1"/>
          <p:cNvSpPr>
            <a:spLocks noGrp="1"/>
          </p:cNvSpPr>
          <p:nvPr>
            <p:ph type="title"/>
          </p:nvPr>
        </p:nvSpPr>
        <p:spPr>
          <a:xfrm>
            <a:off x="6384913" y="566057"/>
            <a:ext cx="4292306" cy="537029"/>
          </a:xfrm>
        </p:spPr>
        <p:txBody>
          <a:bodyPr>
            <a:noAutofit/>
          </a:bodyPr>
          <a:lstStyle/>
          <a:p>
            <a:pPr fontAlgn="t"/>
            <a:r>
              <a:rPr lang="pt-BR" sz="4000" dirty="0" smtClean="0">
                <a:latin typeface="Arial Black" panose="020B0A04020102020204" pitchFamily="34" charset="0"/>
              </a:rPr>
              <a:t>frase</a:t>
            </a:r>
            <a:endParaRPr lang="pt-BR" sz="4000" dirty="0">
              <a:latin typeface="Arial Black" panose="020B0A04020102020204" pitchFamily="34" charset="0"/>
            </a:endParaRPr>
          </a:p>
        </p:txBody>
      </p:sp>
      <p:sp>
        <p:nvSpPr>
          <p:cNvPr id="6" name="Título 1"/>
          <p:cNvSpPr txBox="1">
            <a:spLocks/>
          </p:cNvSpPr>
          <p:nvPr/>
        </p:nvSpPr>
        <p:spPr>
          <a:xfrm>
            <a:off x="5494248" y="1988457"/>
            <a:ext cx="6073637" cy="415108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pt-BR" sz="2400" dirty="0"/>
              <a:t>O homem nasce livre</a:t>
            </a:r>
          </a:p>
          <a:p>
            <a:pPr algn="just"/>
            <a:r>
              <a:rPr lang="pt-BR" sz="2400" dirty="0"/>
              <a:t>“O homem nasce livre, mas por toda parte encontra-se acorrentado” é a </a:t>
            </a:r>
            <a:r>
              <a:rPr lang="pt-BR" sz="2400" b="1" dirty="0"/>
              <a:t>frase</a:t>
            </a:r>
            <a:r>
              <a:rPr lang="pt-BR" sz="2400" dirty="0"/>
              <a:t> que tornou o filósofo político genebrino </a:t>
            </a:r>
            <a:r>
              <a:rPr lang="pt-BR" sz="2400" b="1" dirty="0"/>
              <a:t>Jean</a:t>
            </a:r>
            <a:r>
              <a:rPr lang="pt-BR" sz="2400" dirty="0"/>
              <a:t>-</a:t>
            </a:r>
            <a:r>
              <a:rPr lang="pt-BR" sz="2400" b="1" dirty="0"/>
              <a:t>Jacques Rousseau</a:t>
            </a:r>
            <a:r>
              <a:rPr lang="pt-BR" sz="2400" dirty="0"/>
              <a:t> mundialmente conhecido. GENEBRA, 28 de junho de 2012 (ACNUR) – “O homem nasce livre, mas por toda parte encontra-se acorrentado”</a:t>
            </a:r>
          </a:p>
          <a:p>
            <a:pPr algn="just" fontAlgn="t"/>
            <a:endParaRPr lang="pt-BR" sz="2400" dirty="0"/>
          </a:p>
        </p:txBody>
      </p:sp>
      <p:sp>
        <p:nvSpPr>
          <p:cNvPr id="7" name="Título 1"/>
          <p:cNvSpPr txBox="1">
            <a:spLocks/>
          </p:cNvSpPr>
          <p:nvPr/>
        </p:nvSpPr>
        <p:spPr>
          <a:xfrm>
            <a:off x="7012657" y="1103086"/>
            <a:ext cx="3036817" cy="5261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t"/>
            <a:endParaRPr lang="pt-BR" sz="2400" dirty="0">
              <a:latin typeface="Arial Black" panose="020B0A04020102020204" pitchFamily="34" charset="0"/>
            </a:endParaRPr>
          </a:p>
        </p:txBody>
      </p:sp>
    </p:spTree>
    <p:extLst>
      <p:ext uri="{BB962C8B-B14F-4D97-AF65-F5344CB8AC3E}">
        <p14:creationId xmlns:p14="http://schemas.microsoft.com/office/powerpoint/2010/main" val="94283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3182" cy="6858000"/>
          </a:xfrm>
        </p:spPr>
      </p:pic>
      <p:sp>
        <p:nvSpPr>
          <p:cNvPr id="5" name="Título 1"/>
          <p:cNvSpPr>
            <a:spLocks noGrp="1"/>
          </p:cNvSpPr>
          <p:nvPr>
            <p:ph type="title"/>
          </p:nvPr>
        </p:nvSpPr>
        <p:spPr>
          <a:xfrm>
            <a:off x="6384913" y="566057"/>
            <a:ext cx="4292306" cy="537029"/>
          </a:xfrm>
        </p:spPr>
        <p:txBody>
          <a:bodyPr>
            <a:noAutofit/>
          </a:bodyPr>
          <a:lstStyle/>
          <a:p>
            <a:pPr fontAlgn="t"/>
            <a:r>
              <a:rPr lang="pt-BR" sz="4000" dirty="0" smtClean="0">
                <a:latin typeface="Arial Black" panose="020B0A04020102020204" pitchFamily="34" charset="0"/>
              </a:rPr>
              <a:t>Principal obra</a:t>
            </a:r>
            <a:endParaRPr lang="pt-BR" sz="4000" dirty="0">
              <a:latin typeface="Arial Black" panose="020B0A04020102020204" pitchFamily="34" charset="0"/>
            </a:endParaRPr>
          </a:p>
        </p:txBody>
      </p:sp>
      <p:sp>
        <p:nvSpPr>
          <p:cNvPr id="6" name="Título 1"/>
          <p:cNvSpPr txBox="1">
            <a:spLocks/>
          </p:cNvSpPr>
          <p:nvPr/>
        </p:nvSpPr>
        <p:spPr>
          <a:xfrm>
            <a:off x="5494248" y="1988457"/>
            <a:ext cx="6073637" cy="415108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fontAlgn="t"/>
            <a:endParaRPr lang="pt-BR" sz="2800" dirty="0"/>
          </a:p>
        </p:txBody>
      </p:sp>
      <p:sp>
        <p:nvSpPr>
          <p:cNvPr id="7" name="Título 1"/>
          <p:cNvSpPr txBox="1">
            <a:spLocks/>
          </p:cNvSpPr>
          <p:nvPr/>
        </p:nvSpPr>
        <p:spPr>
          <a:xfrm>
            <a:off x="7012657" y="1103086"/>
            <a:ext cx="3036817" cy="5261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t"/>
            <a:r>
              <a:rPr lang="pt-BR" sz="2000" b="1" dirty="0"/>
              <a:t>Contrato Social (1762)</a:t>
            </a:r>
            <a:endParaRPr lang="pt-BR" sz="2000" dirty="0">
              <a:latin typeface="Arial Black" panose="020B0A04020102020204" pitchFamily="34" charset="0"/>
            </a:endParaRPr>
          </a:p>
        </p:txBody>
      </p:sp>
      <p:sp>
        <p:nvSpPr>
          <p:cNvPr id="2" name="Retângulo 1"/>
          <p:cNvSpPr/>
          <p:nvPr/>
        </p:nvSpPr>
        <p:spPr>
          <a:xfrm>
            <a:off x="5483066" y="2907104"/>
            <a:ext cx="6096000" cy="1477328"/>
          </a:xfrm>
          <a:prstGeom prst="rect">
            <a:avLst/>
          </a:prstGeom>
        </p:spPr>
        <p:txBody>
          <a:bodyPr>
            <a:spAutoFit/>
          </a:bodyPr>
          <a:lstStyle/>
          <a:p>
            <a:r>
              <a:rPr lang="pt-BR" dirty="0"/>
              <a:t>Sua </a:t>
            </a:r>
            <a:r>
              <a:rPr lang="pt-BR" b="1" dirty="0"/>
              <a:t>obra principal</a:t>
            </a:r>
            <a:r>
              <a:rPr lang="pt-BR" dirty="0"/>
              <a:t>, "O Contrato Social", serviu de verdadeiro catecismo para a Revolução Francesa e exerceu grande influência no chamado liberalismo político. Defensor ardoroso dos princípios de “liberdade, igualdade e fraternidade”, o lema da revolução, é visto como o “profeta” do movimento.</a:t>
            </a:r>
          </a:p>
        </p:txBody>
      </p:sp>
    </p:spTree>
    <p:extLst>
      <p:ext uri="{BB962C8B-B14F-4D97-AF65-F5344CB8AC3E}">
        <p14:creationId xmlns:p14="http://schemas.microsoft.com/office/powerpoint/2010/main" val="414516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nodePh="1">
                                  <p:stCondLst>
                                    <p:cond delay="0"/>
                                  </p:stCondLst>
                                  <p:endCondLst>
                                    <p:cond evt="begin" delay="0">
                                      <p:tn val="19"/>
                                    </p:cond>
                                  </p:end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3182" cy="6858000"/>
          </a:xfrm>
        </p:spPr>
      </p:pic>
      <p:sp>
        <p:nvSpPr>
          <p:cNvPr id="5" name="Título 1"/>
          <p:cNvSpPr>
            <a:spLocks noGrp="1"/>
          </p:cNvSpPr>
          <p:nvPr>
            <p:ph type="title"/>
          </p:nvPr>
        </p:nvSpPr>
        <p:spPr>
          <a:xfrm>
            <a:off x="6384913" y="566057"/>
            <a:ext cx="4292306" cy="537029"/>
          </a:xfrm>
        </p:spPr>
        <p:txBody>
          <a:bodyPr>
            <a:noAutofit/>
          </a:bodyPr>
          <a:lstStyle/>
          <a:p>
            <a:pPr fontAlgn="t"/>
            <a:r>
              <a:rPr lang="pt-BR" sz="1600" dirty="0"/>
              <a:t>AS CONTRIBUIÇÕES DE JEAN JACQUES </a:t>
            </a:r>
            <a:r>
              <a:rPr lang="pt-BR" sz="1600" b="1" dirty="0"/>
              <a:t>ROUSSEAU</a:t>
            </a:r>
            <a:r>
              <a:rPr lang="pt-BR" sz="1600" dirty="0"/>
              <a:t> NA </a:t>
            </a:r>
            <a:r>
              <a:rPr lang="pt-BR" sz="1600" b="1" dirty="0"/>
              <a:t>EDUCAÇÃO</a:t>
            </a:r>
            <a:endParaRPr lang="pt-BR" sz="1600" dirty="0">
              <a:latin typeface="Arial Black" panose="020B0A04020102020204" pitchFamily="34" charset="0"/>
            </a:endParaRPr>
          </a:p>
        </p:txBody>
      </p:sp>
      <p:sp>
        <p:nvSpPr>
          <p:cNvPr id="6" name="Título 1"/>
          <p:cNvSpPr txBox="1">
            <a:spLocks/>
          </p:cNvSpPr>
          <p:nvPr/>
        </p:nvSpPr>
        <p:spPr>
          <a:xfrm>
            <a:off x="5494248" y="1988457"/>
            <a:ext cx="6073637" cy="415108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fontAlgn="t"/>
            <a:endParaRPr lang="pt-BR" sz="2400" dirty="0"/>
          </a:p>
        </p:txBody>
      </p:sp>
      <p:sp>
        <p:nvSpPr>
          <p:cNvPr id="7" name="Título 1"/>
          <p:cNvSpPr txBox="1">
            <a:spLocks/>
          </p:cNvSpPr>
          <p:nvPr/>
        </p:nvSpPr>
        <p:spPr>
          <a:xfrm>
            <a:off x="7012657" y="1103086"/>
            <a:ext cx="3036817" cy="5261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t"/>
            <a:endParaRPr lang="pt-BR" sz="2000" dirty="0">
              <a:latin typeface="Arial Black" panose="020B0A04020102020204" pitchFamily="34" charset="0"/>
            </a:endParaRPr>
          </a:p>
        </p:txBody>
      </p:sp>
      <p:sp>
        <p:nvSpPr>
          <p:cNvPr id="2" name="Retângulo 1"/>
          <p:cNvSpPr/>
          <p:nvPr/>
        </p:nvSpPr>
        <p:spPr>
          <a:xfrm>
            <a:off x="5471885" y="2863671"/>
            <a:ext cx="6096000" cy="1200329"/>
          </a:xfrm>
          <a:prstGeom prst="rect">
            <a:avLst/>
          </a:prstGeom>
        </p:spPr>
        <p:txBody>
          <a:bodyPr>
            <a:spAutoFit/>
          </a:bodyPr>
          <a:lstStyle/>
          <a:p>
            <a:pPr algn="just"/>
            <a:r>
              <a:rPr lang="pt-BR" b="1" dirty="0"/>
              <a:t>Rousseau</a:t>
            </a:r>
            <a:r>
              <a:rPr lang="pt-BR" dirty="0"/>
              <a:t> destaca que para adquirir conhecimento o aluno deve ser “livre”, deixar que adquira experiência naturalmente. Para ele Criança deve ser criança, porém é importante que convivam com razão, assim se tornaram adultos equilibrados</a:t>
            </a:r>
            <a:r>
              <a:rPr lang="pt-BR" dirty="0" smtClean="0"/>
              <a:t>.</a:t>
            </a:r>
            <a:endParaRPr lang="pt-BR" dirty="0"/>
          </a:p>
        </p:txBody>
      </p:sp>
    </p:spTree>
    <p:extLst>
      <p:ext uri="{BB962C8B-B14F-4D97-AF65-F5344CB8AC3E}">
        <p14:creationId xmlns:p14="http://schemas.microsoft.com/office/powerpoint/2010/main" val="4229156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nodePh="1">
                                  <p:stCondLst>
                                    <p:cond delay="0"/>
                                  </p:stCondLst>
                                  <p:endCondLst>
                                    <p:cond evt="begin" delay="0">
                                      <p:tn val="19"/>
                                    </p:cond>
                                  </p:end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3182" cy="6858000"/>
          </a:xfrm>
        </p:spPr>
      </p:pic>
      <p:sp>
        <p:nvSpPr>
          <p:cNvPr id="5" name="Título 1"/>
          <p:cNvSpPr>
            <a:spLocks noGrp="1"/>
          </p:cNvSpPr>
          <p:nvPr>
            <p:ph type="title"/>
          </p:nvPr>
        </p:nvSpPr>
        <p:spPr>
          <a:xfrm>
            <a:off x="6384913" y="566057"/>
            <a:ext cx="4292306" cy="537029"/>
          </a:xfrm>
        </p:spPr>
        <p:txBody>
          <a:bodyPr>
            <a:noAutofit/>
          </a:bodyPr>
          <a:lstStyle/>
          <a:p>
            <a:pPr fontAlgn="t"/>
            <a:r>
              <a:rPr lang="pt-BR" sz="1800" dirty="0"/>
              <a:t>O que é a liberdade para Rousseau?</a:t>
            </a:r>
            <a:endParaRPr lang="pt-BR" sz="1800" dirty="0">
              <a:latin typeface="Arial Black" panose="020B0A04020102020204" pitchFamily="34" charset="0"/>
            </a:endParaRPr>
          </a:p>
        </p:txBody>
      </p:sp>
      <p:sp>
        <p:nvSpPr>
          <p:cNvPr id="6" name="Título 1"/>
          <p:cNvSpPr txBox="1">
            <a:spLocks/>
          </p:cNvSpPr>
          <p:nvPr/>
        </p:nvSpPr>
        <p:spPr>
          <a:xfrm>
            <a:off x="5494248" y="1988457"/>
            <a:ext cx="6073637" cy="415108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fontAlgn="t"/>
            <a:r>
              <a:rPr lang="pt-BR" sz="2400" dirty="0"/>
              <a:t>A verdadeira </a:t>
            </a:r>
            <a:r>
              <a:rPr lang="pt-BR" sz="2400" b="1" dirty="0"/>
              <a:t>liberdade, para Rousseau</a:t>
            </a:r>
            <a:r>
              <a:rPr lang="pt-BR" sz="2400" dirty="0"/>
              <a:t>, seria viver num grupo de cidadãos que procuram agir de acordo com o interesse da coletividade, em que os desejos pessoais convergissem para o que fosse melhor para todos e que as leis evitassem que pessoas agissem de forma egoísta.</a:t>
            </a:r>
          </a:p>
        </p:txBody>
      </p:sp>
      <p:sp>
        <p:nvSpPr>
          <p:cNvPr id="7" name="Título 1"/>
          <p:cNvSpPr txBox="1">
            <a:spLocks/>
          </p:cNvSpPr>
          <p:nvPr/>
        </p:nvSpPr>
        <p:spPr>
          <a:xfrm>
            <a:off x="6698785" y="1074058"/>
            <a:ext cx="3664562" cy="5261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t"/>
            <a:endParaRPr lang="pt-BR" sz="1800" dirty="0">
              <a:latin typeface="Arial Black" panose="020B0A04020102020204" pitchFamily="34" charset="0"/>
            </a:endParaRPr>
          </a:p>
        </p:txBody>
      </p:sp>
    </p:spTree>
    <p:extLst>
      <p:ext uri="{BB962C8B-B14F-4D97-AF65-F5344CB8AC3E}">
        <p14:creationId xmlns:p14="http://schemas.microsoft.com/office/powerpoint/2010/main" val="34393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5846" y="-152400"/>
            <a:ext cx="12193182" cy="6858000"/>
          </a:xfrm>
        </p:spPr>
      </p:pic>
      <p:sp>
        <p:nvSpPr>
          <p:cNvPr id="5" name="Título 1"/>
          <p:cNvSpPr>
            <a:spLocks noGrp="1"/>
          </p:cNvSpPr>
          <p:nvPr>
            <p:ph type="title"/>
          </p:nvPr>
        </p:nvSpPr>
        <p:spPr>
          <a:xfrm>
            <a:off x="6384913" y="566057"/>
            <a:ext cx="4292306" cy="537029"/>
          </a:xfrm>
        </p:spPr>
        <p:txBody>
          <a:bodyPr>
            <a:noAutofit/>
          </a:bodyPr>
          <a:lstStyle/>
          <a:p>
            <a:pPr fontAlgn="t"/>
            <a:r>
              <a:rPr lang="pt-BR" sz="2000" dirty="0"/>
              <a:t>O </a:t>
            </a:r>
            <a:r>
              <a:rPr lang="pt-BR" sz="2000" dirty="0" smtClean="0"/>
              <a:t>que </a:t>
            </a:r>
            <a:r>
              <a:rPr lang="pt-BR" sz="2000" dirty="0"/>
              <a:t>Rousseau fez no iluminismo?</a:t>
            </a:r>
            <a:endParaRPr lang="pt-BR" sz="2000" dirty="0">
              <a:latin typeface="Arial Black" panose="020B0A04020102020204" pitchFamily="34" charset="0"/>
            </a:endParaRPr>
          </a:p>
        </p:txBody>
      </p:sp>
      <p:sp>
        <p:nvSpPr>
          <p:cNvPr id="7" name="Título 1"/>
          <p:cNvSpPr txBox="1">
            <a:spLocks/>
          </p:cNvSpPr>
          <p:nvPr/>
        </p:nvSpPr>
        <p:spPr>
          <a:xfrm>
            <a:off x="6698785" y="1074058"/>
            <a:ext cx="3664562" cy="5261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t"/>
            <a:endParaRPr lang="pt-BR" sz="1800" dirty="0">
              <a:latin typeface="Arial Black" panose="020B0A04020102020204" pitchFamily="34" charset="0"/>
            </a:endParaRPr>
          </a:p>
        </p:txBody>
      </p:sp>
      <p:sp>
        <p:nvSpPr>
          <p:cNvPr id="8" name="Título 1"/>
          <p:cNvSpPr txBox="1">
            <a:spLocks/>
          </p:cNvSpPr>
          <p:nvPr/>
        </p:nvSpPr>
        <p:spPr>
          <a:xfrm>
            <a:off x="5494247" y="2108201"/>
            <a:ext cx="6073637" cy="35850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fontAlgn="t"/>
            <a:endParaRPr lang="pt-BR" sz="2800" dirty="0"/>
          </a:p>
        </p:txBody>
      </p:sp>
      <p:sp>
        <p:nvSpPr>
          <p:cNvPr id="2" name="Retângulo 1"/>
          <p:cNvSpPr/>
          <p:nvPr/>
        </p:nvSpPr>
        <p:spPr>
          <a:xfrm>
            <a:off x="5357446" y="2690336"/>
            <a:ext cx="6096000" cy="1477328"/>
          </a:xfrm>
          <a:prstGeom prst="rect">
            <a:avLst/>
          </a:prstGeom>
        </p:spPr>
        <p:txBody>
          <a:bodyPr>
            <a:spAutoFit/>
          </a:bodyPr>
          <a:lstStyle/>
          <a:p>
            <a:r>
              <a:rPr lang="pt-BR" dirty="0"/>
              <a:t>Foi considerado um dos principais filósofos do </a:t>
            </a:r>
            <a:r>
              <a:rPr lang="pt-BR" b="1" dirty="0"/>
              <a:t>Iluminismo</a:t>
            </a:r>
            <a:r>
              <a:rPr lang="pt-BR" dirty="0"/>
              <a:t> e um precursor do Romantismo. Suas ideias influenciaram a Revolução Francesa. Em sua obra mais importante "O Contrato Social" desenvolveu sua concepção de que a soberania reside no povo.</a:t>
            </a:r>
          </a:p>
        </p:txBody>
      </p:sp>
    </p:spTree>
    <p:extLst>
      <p:ext uri="{BB962C8B-B14F-4D97-AF65-F5344CB8AC3E}">
        <p14:creationId xmlns:p14="http://schemas.microsoft.com/office/powerpoint/2010/main" val="2965215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3182" cy="6858000"/>
          </a:xfrm>
        </p:spPr>
      </p:pic>
      <p:sp>
        <p:nvSpPr>
          <p:cNvPr id="5" name="Título 1"/>
          <p:cNvSpPr>
            <a:spLocks noGrp="1"/>
          </p:cNvSpPr>
          <p:nvPr>
            <p:ph type="title"/>
          </p:nvPr>
        </p:nvSpPr>
        <p:spPr>
          <a:xfrm>
            <a:off x="5494247" y="785586"/>
            <a:ext cx="5965371" cy="537029"/>
          </a:xfrm>
        </p:spPr>
        <p:txBody>
          <a:bodyPr>
            <a:noAutofit/>
          </a:bodyPr>
          <a:lstStyle/>
          <a:p>
            <a:pPr fontAlgn="t"/>
            <a:r>
              <a:rPr lang="pt-BR" sz="2800" dirty="0"/>
              <a:t>Como citar Rousseau na redação?</a:t>
            </a:r>
            <a:endParaRPr lang="pt-BR" sz="2800" dirty="0">
              <a:latin typeface="Arial Black" panose="020B0A04020102020204" pitchFamily="34" charset="0"/>
            </a:endParaRPr>
          </a:p>
        </p:txBody>
      </p:sp>
      <p:sp>
        <p:nvSpPr>
          <p:cNvPr id="8" name="Título 1"/>
          <p:cNvSpPr txBox="1">
            <a:spLocks/>
          </p:cNvSpPr>
          <p:nvPr/>
        </p:nvSpPr>
        <p:spPr>
          <a:xfrm>
            <a:off x="5494247" y="2108201"/>
            <a:ext cx="6073637" cy="35850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fontAlgn="t"/>
            <a:endParaRPr lang="pt-BR" sz="2800" dirty="0"/>
          </a:p>
        </p:txBody>
      </p:sp>
      <p:sp>
        <p:nvSpPr>
          <p:cNvPr id="2" name="Retângulo 1"/>
          <p:cNvSpPr/>
          <p:nvPr/>
        </p:nvSpPr>
        <p:spPr>
          <a:xfrm>
            <a:off x="5471884" y="2742980"/>
            <a:ext cx="6096000" cy="1477328"/>
          </a:xfrm>
          <a:prstGeom prst="rect">
            <a:avLst/>
          </a:prstGeom>
        </p:spPr>
        <p:txBody>
          <a:bodyPr>
            <a:spAutoFit/>
          </a:bodyPr>
          <a:lstStyle/>
          <a:p>
            <a:r>
              <a:rPr lang="pt-BR" dirty="0"/>
              <a:t>"O homem nasceu livre, e em toda parte se encontra acorrentado." (</a:t>
            </a:r>
            <a:r>
              <a:rPr lang="pt-BR" b="1" dirty="0"/>
              <a:t>Rousseau</a:t>
            </a:r>
            <a:r>
              <a:rPr lang="pt-BR" dirty="0"/>
              <a:t>) Para o filósofo Jean-Jacques </a:t>
            </a:r>
            <a:r>
              <a:rPr lang="pt-BR" b="1" dirty="0"/>
              <a:t>Rousseau</a:t>
            </a:r>
            <a:r>
              <a:rPr lang="pt-BR" dirty="0"/>
              <a:t> (1712-1778), o ser humano é bom por natureza. Entretanto, sente a necessidade de associar-se com outros indivíduos.</a:t>
            </a:r>
          </a:p>
        </p:txBody>
      </p:sp>
    </p:spTree>
    <p:extLst>
      <p:ext uri="{BB962C8B-B14F-4D97-AF65-F5344CB8AC3E}">
        <p14:creationId xmlns:p14="http://schemas.microsoft.com/office/powerpoint/2010/main" val="226334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3182" cy="6858000"/>
          </a:xfrm>
        </p:spPr>
      </p:pic>
      <p:sp>
        <p:nvSpPr>
          <p:cNvPr id="5" name="Título 1"/>
          <p:cNvSpPr>
            <a:spLocks noGrp="1"/>
          </p:cNvSpPr>
          <p:nvPr>
            <p:ph type="title"/>
          </p:nvPr>
        </p:nvSpPr>
        <p:spPr>
          <a:xfrm>
            <a:off x="5689601" y="580571"/>
            <a:ext cx="5878284" cy="972459"/>
          </a:xfrm>
        </p:spPr>
        <p:txBody>
          <a:bodyPr>
            <a:noAutofit/>
          </a:bodyPr>
          <a:lstStyle/>
          <a:p>
            <a:pPr algn="ctr" fontAlgn="t"/>
            <a:r>
              <a:rPr lang="pt-BR" sz="3600" b="1" dirty="0">
                <a:latin typeface="Arial Black" panose="020B0A04020102020204" pitchFamily="34" charset="0"/>
              </a:rPr>
              <a:t>Infância e Juventude</a:t>
            </a:r>
          </a:p>
        </p:txBody>
      </p:sp>
      <p:sp>
        <p:nvSpPr>
          <p:cNvPr id="6" name="Título 1"/>
          <p:cNvSpPr txBox="1">
            <a:spLocks/>
          </p:cNvSpPr>
          <p:nvPr/>
        </p:nvSpPr>
        <p:spPr>
          <a:xfrm>
            <a:off x="5494248" y="1988457"/>
            <a:ext cx="6073637" cy="415108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fontAlgn="t"/>
            <a:r>
              <a:rPr lang="pt-BR" sz="2400" dirty="0" smtClean="0"/>
              <a:t>Jean-Jacques Rousseau nasceu em Genebra, Suíça, no dia 28 de junho de 1712. Filho de um relojoeiro calvinista ficou órfão de mãe logo ao nascer. Em 1722 ficou órfão de pai, que não se preocupou com a educação do filho. Foi educado por um pastor protestante.</a:t>
            </a:r>
          </a:p>
          <a:p>
            <a:pPr algn="just" fontAlgn="t"/>
            <a:r>
              <a:rPr lang="pt-BR" sz="2400" dirty="0" smtClean="0"/>
              <a:t>Em 1724, com 12 anos, iniciou seus estudos. Nessa época, já escrevia comédias e sermões. Passou a levar uma vida errante e na tentativa de se afirmar numa profissão: foi relojoeiro, aprendiz de pastor e gravador.</a:t>
            </a:r>
            <a:endParaRPr lang="pt-BR" sz="2400" dirty="0"/>
          </a:p>
        </p:txBody>
      </p:sp>
    </p:spTree>
    <p:extLst>
      <p:ext uri="{BB962C8B-B14F-4D97-AF65-F5344CB8AC3E}">
        <p14:creationId xmlns:p14="http://schemas.microsoft.com/office/powerpoint/2010/main" val="1909022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3182" cy="6858000"/>
          </a:xfrm>
        </p:spPr>
      </p:pic>
      <p:sp>
        <p:nvSpPr>
          <p:cNvPr id="5" name="Título 1"/>
          <p:cNvSpPr>
            <a:spLocks noGrp="1"/>
          </p:cNvSpPr>
          <p:nvPr>
            <p:ph type="title"/>
          </p:nvPr>
        </p:nvSpPr>
        <p:spPr>
          <a:xfrm>
            <a:off x="5689601" y="580571"/>
            <a:ext cx="5878284" cy="972459"/>
          </a:xfrm>
        </p:spPr>
        <p:txBody>
          <a:bodyPr>
            <a:noAutofit/>
          </a:bodyPr>
          <a:lstStyle/>
          <a:p>
            <a:pPr algn="ctr" fontAlgn="t"/>
            <a:r>
              <a:rPr lang="pt-BR" sz="3600" b="1" dirty="0">
                <a:latin typeface="Arial Black" panose="020B0A04020102020204" pitchFamily="34" charset="0"/>
              </a:rPr>
              <a:t>Infância e Juventude</a:t>
            </a:r>
          </a:p>
        </p:txBody>
      </p:sp>
      <p:sp>
        <p:nvSpPr>
          <p:cNvPr id="6" name="Título 1"/>
          <p:cNvSpPr txBox="1">
            <a:spLocks/>
          </p:cNvSpPr>
          <p:nvPr/>
        </p:nvSpPr>
        <p:spPr>
          <a:xfrm>
            <a:off x="5494248" y="1988457"/>
            <a:ext cx="6073637" cy="415108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fontAlgn="t"/>
            <a:r>
              <a:rPr lang="pt-BR" sz="2800" dirty="0"/>
              <a:t>Em 1728, com 16 anos, Jean-Jacques Rousseau foi para Savóia, na Itália. Sem meios para se manter, procurou uma instituição católica e manifestou o desejo de se converter. De volta a Genebra conheceu Madame de </a:t>
            </a:r>
            <a:r>
              <a:rPr lang="pt-BR" sz="2800" dirty="0" err="1"/>
              <a:t>Varcelli</a:t>
            </a:r>
            <a:r>
              <a:rPr lang="pt-BR" sz="2800" dirty="0"/>
              <a:t>, uma dama ilustre que passou a cuidar de sua manutenção. Com a morte dela, resolveu percorrer a Suíça em busca de aventuras.</a:t>
            </a:r>
            <a:endParaRPr lang="pt-BR" sz="2600" dirty="0"/>
          </a:p>
        </p:txBody>
      </p:sp>
    </p:spTree>
    <p:extLst>
      <p:ext uri="{BB962C8B-B14F-4D97-AF65-F5344CB8AC3E}">
        <p14:creationId xmlns:p14="http://schemas.microsoft.com/office/powerpoint/2010/main" val="1455086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3182" cy="6858000"/>
          </a:xfrm>
        </p:spPr>
      </p:pic>
      <p:sp>
        <p:nvSpPr>
          <p:cNvPr id="5" name="Título 1"/>
          <p:cNvSpPr>
            <a:spLocks noGrp="1"/>
          </p:cNvSpPr>
          <p:nvPr>
            <p:ph type="title"/>
          </p:nvPr>
        </p:nvSpPr>
        <p:spPr>
          <a:xfrm>
            <a:off x="5689601" y="580571"/>
            <a:ext cx="5878284" cy="972459"/>
          </a:xfrm>
        </p:spPr>
        <p:txBody>
          <a:bodyPr>
            <a:noAutofit/>
          </a:bodyPr>
          <a:lstStyle/>
          <a:p>
            <a:pPr algn="ctr" fontAlgn="t"/>
            <a:r>
              <a:rPr lang="pt-BR" sz="3600" b="1" dirty="0">
                <a:latin typeface="Arial Black" panose="020B0A04020102020204" pitchFamily="34" charset="0"/>
              </a:rPr>
              <a:t>Infância e Juventude</a:t>
            </a:r>
          </a:p>
        </p:txBody>
      </p:sp>
      <p:sp>
        <p:nvSpPr>
          <p:cNvPr id="6" name="Título 1"/>
          <p:cNvSpPr txBox="1">
            <a:spLocks/>
          </p:cNvSpPr>
          <p:nvPr/>
        </p:nvSpPr>
        <p:spPr>
          <a:xfrm>
            <a:off x="5494248" y="1988457"/>
            <a:ext cx="6073637" cy="415108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fontAlgn="t"/>
            <a:r>
              <a:rPr lang="pt-BR" sz="2400" dirty="0"/>
              <a:t>Entre 1732 e 1740, viveu na França, quando se envolveu com Madame de </a:t>
            </a:r>
            <a:r>
              <a:rPr lang="pt-BR" sz="2400" dirty="0" err="1"/>
              <a:t>Warens</a:t>
            </a:r>
            <a:r>
              <a:rPr lang="pt-BR" sz="2400" dirty="0"/>
              <a:t>, em </a:t>
            </a:r>
            <a:r>
              <a:rPr lang="pt-BR" sz="2400" dirty="0" err="1"/>
              <a:t>Cambéry</a:t>
            </a:r>
            <a:r>
              <a:rPr lang="pt-BR" sz="2400" dirty="0"/>
              <a:t>, época em que conquistou, como autodidata, grande parte de sua instrução. Em 1742, foi para Paris, onde conheceu uma nova protetora que o indicou para secretário do Embaixador da França, em Veneza. Observando as falhas do Governo de Veneza, passou a se dedicar ao estudo e à compreensão da política.</a:t>
            </a:r>
          </a:p>
        </p:txBody>
      </p:sp>
    </p:spTree>
    <p:extLst>
      <p:ext uri="{BB962C8B-B14F-4D97-AF65-F5344CB8AC3E}">
        <p14:creationId xmlns:p14="http://schemas.microsoft.com/office/powerpoint/2010/main" val="2620998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3182" cy="6858000"/>
          </a:xfrm>
        </p:spPr>
      </p:pic>
      <p:sp>
        <p:nvSpPr>
          <p:cNvPr id="5" name="Título 1"/>
          <p:cNvSpPr>
            <a:spLocks noGrp="1"/>
          </p:cNvSpPr>
          <p:nvPr>
            <p:ph type="title"/>
          </p:nvPr>
        </p:nvSpPr>
        <p:spPr>
          <a:xfrm>
            <a:off x="5591924" y="566055"/>
            <a:ext cx="5878284" cy="972459"/>
          </a:xfrm>
        </p:spPr>
        <p:txBody>
          <a:bodyPr>
            <a:noAutofit/>
          </a:bodyPr>
          <a:lstStyle/>
          <a:p>
            <a:pPr algn="ctr" fontAlgn="t"/>
            <a:r>
              <a:rPr lang="pt-BR" sz="4000" b="1" dirty="0">
                <a:latin typeface="Arial Black" panose="020B0A04020102020204" pitchFamily="34" charset="0"/>
              </a:rPr>
              <a:t>Iluminismo</a:t>
            </a:r>
          </a:p>
        </p:txBody>
      </p:sp>
      <p:sp>
        <p:nvSpPr>
          <p:cNvPr id="6" name="Título 1"/>
          <p:cNvSpPr txBox="1">
            <a:spLocks/>
          </p:cNvSpPr>
          <p:nvPr/>
        </p:nvSpPr>
        <p:spPr>
          <a:xfrm>
            <a:off x="5494248" y="1988457"/>
            <a:ext cx="6073637" cy="415108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fontAlgn="t"/>
            <a:r>
              <a:rPr lang="pt-BR" sz="2800" dirty="0"/>
              <a:t>Jean-Jacques Rousseau viveu em uma época em que o absolutismo dominava toda a Europa e diversos movimentos buscavam uma renovação cultural, entre eles o</a:t>
            </a:r>
            <a:r>
              <a:rPr lang="pt-BR" sz="2800" b="1" dirty="0"/>
              <a:t> Iluminismo </a:t>
            </a:r>
            <a:r>
              <a:rPr lang="pt-BR" sz="2800" dirty="0"/>
              <a:t>– nome dado ao movimento composto por intelectuais que condenavam as estruturas de privilégios, absolutistas e colonialistas e defendiam a reorganização da sociedade.</a:t>
            </a:r>
            <a:endParaRPr lang="pt-BR" sz="2600" dirty="0"/>
          </a:p>
        </p:txBody>
      </p:sp>
    </p:spTree>
    <p:extLst>
      <p:ext uri="{BB962C8B-B14F-4D97-AF65-F5344CB8AC3E}">
        <p14:creationId xmlns:p14="http://schemas.microsoft.com/office/powerpoint/2010/main" val="4040066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3182" cy="6858000"/>
          </a:xfrm>
        </p:spPr>
      </p:pic>
      <p:sp>
        <p:nvSpPr>
          <p:cNvPr id="5" name="Título 1"/>
          <p:cNvSpPr>
            <a:spLocks noGrp="1"/>
          </p:cNvSpPr>
          <p:nvPr>
            <p:ph type="title"/>
          </p:nvPr>
        </p:nvSpPr>
        <p:spPr>
          <a:xfrm>
            <a:off x="5591924" y="566055"/>
            <a:ext cx="5878284" cy="972459"/>
          </a:xfrm>
        </p:spPr>
        <p:txBody>
          <a:bodyPr>
            <a:noAutofit/>
          </a:bodyPr>
          <a:lstStyle/>
          <a:p>
            <a:pPr algn="ctr" fontAlgn="t"/>
            <a:r>
              <a:rPr lang="pt-BR" sz="2400" b="1" dirty="0" smtClean="0">
                <a:latin typeface="Arial Black" panose="020B0A04020102020204" pitchFamily="34" charset="0"/>
              </a:rPr>
              <a:t>IDEAIS DEFENDIDAS</a:t>
            </a:r>
            <a:endParaRPr lang="pt-BR" sz="2400" b="1" dirty="0">
              <a:latin typeface="Arial Black" panose="020B0A04020102020204" pitchFamily="34" charset="0"/>
            </a:endParaRPr>
          </a:p>
        </p:txBody>
      </p:sp>
      <p:sp>
        <p:nvSpPr>
          <p:cNvPr id="6" name="Título 1"/>
          <p:cNvSpPr txBox="1">
            <a:spLocks/>
          </p:cNvSpPr>
          <p:nvPr/>
        </p:nvSpPr>
        <p:spPr>
          <a:xfrm>
            <a:off x="5494248" y="1988457"/>
            <a:ext cx="6073637" cy="415108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fontAlgn="t"/>
            <a:r>
              <a:rPr lang="pt-BR" sz="2400" b="1" dirty="0"/>
              <a:t>Rousseau</a:t>
            </a:r>
            <a:r>
              <a:rPr lang="pt-BR" sz="2400" dirty="0"/>
              <a:t> afirmava que a liberdade natural do homem, seu bem-estar e sua segurança seriam preservados através do contrato social. </a:t>
            </a:r>
            <a:r>
              <a:rPr lang="pt-BR" sz="2400" b="1" dirty="0"/>
              <a:t>Jean Jacques Rousseau</a:t>
            </a:r>
            <a:r>
              <a:rPr lang="pt-BR" sz="2400" dirty="0"/>
              <a:t> (1712-1778) foi um importante intelectual do século XVIII para se pensar na constituição de um Estado como organizador da sociedade civil assim como se conhece hoje.</a:t>
            </a:r>
          </a:p>
        </p:txBody>
      </p:sp>
    </p:spTree>
    <p:extLst>
      <p:ext uri="{BB962C8B-B14F-4D97-AF65-F5344CB8AC3E}">
        <p14:creationId xmlns:p14="http://schemas.microsoft.com/office/powerpoint/2010/main" val="353314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3182" cy="6858000"/>
          </a:xfrm>
        </p:spPr>
      </p:pic>
      <p:sp>
        <p:nvSpPr>
          <p:cNvPr id="5" name="Título 1"/>
          <p:cNvSpPr>
            <a:spLocks noGrp="1"/>
          </p:cNvSpPr>
          <p:nvPr>
            <p:ph type="title"/>
          </p:nvPr>
        </p:nvSpPr>
        <p:spPr>
          <a:xfrm>
            <a:off x="5591924" y="566055"/>
            <a:ext cx="5878284" cy="972459"/>
          </a:xfrm>
        </p:spPr>
        <p:txBody>
          <a:bodyPr>
            <a:noAutofit/>
          </a:bodyPr>
          <a:lstStyle/>
          <a:p>
            <a:pPr algn="ctr" fontAlgn="t"/>
            <a:r>
              <a:rPr lang="pt-BR" sz="2400" b="1" dirty="0" smtClean="0">
                <a:latin typeface="Arial Black" panose="020B0A04020102020204" pitchFamily="34" charset="0"/>
              </a:rPr>
              <a:t>IDEIAS DEFENDIDAS</a:t>
            </a:r>
            <a:endParaRPr lang="pt-BR" sz="2400" b="1" dirty="0">
              <a:latin typeface="Arial Black" panose="020B0A04020102020204" pitchFamily="34" charset="0"/>
            </a:endParaRPr>
          </a:p>
        </p:txBody>
      </p:sp>
      <p:sp>
        <p:nvSpPr>
          <p:cNvPr id="6" name="Título 1"/>
          <p:cNvSpPr txBox="1">
            <a:spLocks/>
          </p:cNvSpPr>
          <p:nvPr/>
        </p:nvSpPr>
        <p:spPr>
          <a:xfrm>
            <a:off x="5494247" y="1960545"/>
            <a:ext cx="6073637" cy="415108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fontAlgn="t"/>
            <a:r>
              <a:rPr lang="pt-BR" sz="2800" dirty="0"/>
              <a:t>Ele defendia a igualdade total entre todos os homens como ponto fundamental de uma boa sociedade. Junto disso, </a:t>
            </a:r>
            <a:r>
              <a:rPr lang="pt-BR" sz="2800" b="1" dirty="0"/>
              <a:t>defendeu</a:t>
            </a:r>
            <a:r>
              <a:rPr lang="pt-BR" sz="2800" dirty="0"/>
              <a:t> a tese igualitarista de que todos deveriam ser tratados da mesma maneira, tanto politicamente quanto socialmente</a:t>
            </a:r>
          </a:p>
        </p:txBody>
      </p:sp>
    </p:spTree>
    <p:extLst>
      <p:ext uri="{BB962C8B-B14F-4D97-AF65-F5344CB8AC3E}">
        <p14:creationId xmlns:p14="http://schemas.microsoft.com/office/powerpoint/2010/main" val="309537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3182" cy="6858000"/>
          </a:xfrm>
        </p:spPr>
      </p:pic>
      <p:sp>
        <p:nvSpPr>
          <p:cNvPr id="5" name="Título 1"/>
          <p:cNvSpPr>
            <a:spLocks noGrp="1"/>
          </p:cNvSpPr>
          <p:nvPr>
            <p:ph type="title"/>
          </p:nvPr>
        </p:nvSpPr>
        <p:spPr>
          <a:xfrm>
            <a:off x="6384913" y="566057"/>
            <a:ext cx="4292306" cy="537029"/>
          </a:xfrm>
        </p:spPr>
        <p:txBody>
          <a:bodyPr>
            <a:noAutofit/>
          </a:bodyPr>
          <a:lstStyle/>
          <a:p>
            <a:pPr fontAlgn="t"/>
            <a:r>
              <a:rPr lang="pt-BR" sz="4000" dirty="0">
                <a:latin typeface="Arial Black" panose="020B0A04020102020204" pitchFamily="34" charset="0"/>
              </a:rPr>
              <a:t>Obras e </a:t>
            </a:r>
            <a:r>
              <a:rPr lang="pt-BR" sz="4000" dirty="0" smtClean="0">
                <a:latin typeface="Arial Black" panose="020B0A04020102020204" pitchFamily="34" charset="0"/>
              </a:rPr>
              <a:t>Ideias</a:t>
            </a:r>
            <a:endParaRPr lang="pt-BR" sz="4000" dirty="0">
              <a:latin typeface="Arial Black" panose="020B0A04020102020204" pitchFamily="34" charset="0"/>
            </a:endParaRPr>
          </a:p>
        </p:txBody>
      </p:sp>
      <p:sp>
        <p:nvSpPr>
          <p:cNvPr id="6" name="Título 1"/>
          <p:cNvSpPr txBox="1">
            <a:spLocks/>
          </p:cNvSpPr>
          <p:nvPr/>
        </p:nvSpPr>
        <p:spPr>
          <a:xfrm>
            <a:off x="5494248" y="1988457"/>
            <a:ext cx="6073637" cy="415108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fontAlgn="t"/>
            <a:r>
              <a:rPr lang="pt-BR" sz="2000" dirty="0"/>
              <a:t>A contestação da sociedade tal como estava organizada foi também o tema de seu novo trabalho, onde Rousseau reforçava a teoria já levantada, reafirmando: </a:t>
            </a:r>
            <a:r>
              <a:rPr lang="pt-BR" sz="2000" b="1" dirty="0"/>
              <a:t>O homem é naturalmente bom, é</a:t>
            </a:r>
            <a:r>
              <a:rPr lang="pt-BR" sz="2000" dirty="0"/>
              <a:t> só devido às instituições que ele se torna mau</a:t>
            </a:r>
            <a:r>
              <a:rPr lang="pt-BR" sz="2000" dirty="0" smtClean="0"/>
              <a:t>.</a:t>
            </a:r>
          </a:p>
          <a:p>
            <a:pPr algn="just" fontAlgn="t"/>
            <a:r>
              <a:rPr lang="pt-BR" sz="2000" dirty="0"/>
              <a:t>Rousseau não faz objeção à desigualdade natural, originada da idade, saúde e inteligência, mas ataca a desigualdade resultante de privilégios. "Para desfazer o mal, basta abandonar a civilização. </a:t>
            </a:r>
          </a:p>
        </p:txBody>
      </p:sp>
      <p:sp>
        <p:nvSpPr>
          <p:cNvPr id="7" name="Título 1"/>
          <p:cNvSpPr txBox="1">
            <a:spLocks/>
          </p:cNvSpPr>
          <p:nvPr/>
        </p:nvSpPr>
        <p:spPr>
          <a:xfrm>
            <a:off x="6005581" y="1161142"/>
            <a:ext cx="5050970" cy="34834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t"/>
            <a:r>
              <a:rPr lang="pt-BR" sz="1800" b="1" dirty="0"/>
              <a:t>Discurso Sobre a Desigualdade (1755)</a:t>
            </a:r>
            <a:endParaRPr lang="pt-BR" sz="1800" dirty="0">
              <a:latin typeface="Arial Black" panose="020B0A04020102020204" pitchFamily="34" charset="0"/>
            </a:endParaRPr>
          </a:p>
        </p:txBody>
      </p:sp>
    </p:spTree>
    <p:extLst>
      <p:ext uri="{BB962C8B-B14F-4D97-AF65-F5344CB8AC3E}">
        <p14:creationId xmlns:p14="http://schemas.microsoft.com/office/powerpoint/2010/main" val="961531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3182" cy="6858000"/>
          </a:xfrm>
        </p:spPr>
      </p:pic>
      <p:sp>
        <p:nvSpPr>
          <p:cNvPr id="5" name="Título 1"/>
          <p:cNvSpPr>
            <a:spLocks noGrp="1"/>
          </p:cNvSpPr>
          <p:nvPr>
            <p:ph type="title"/>
          </p:nvPr>
        </p:nvSpPr>
        <p:spPr>
          <a:xfrm>
            <a:off x="6408353" y="810987"/>
            <a:ext cx="4292306" cy="537029"/>
          </a:xfrm>
        </p:spPr>
        <p:txBody>
          <a:bodyPr>
            <a:noAutofit/>
          </a:bodyPr>
          <a:lstStyle/>
          <a:p>
            <a:pPr fontAlgn="t"/>
            <a:r>
              <a:rPr lang="pt-BR" sz="4000" dirty="0"/>
              <a:t/>
            </a:r>
            <a:br>
              <a:rPr lang="pt-BR" sz="4000" dirty="0"/>
            </a:br>
            <a:r>
              <a:rPr lang="pt-BR" sz="2800" b="1" dirty="0"/>
              <a:t>Principais Ideias</a:t>
            </a:r>
            <a:r>
              <a:rPr lang="pt-BR" sz="4000" dirty="0"/>
              <a:t/>
            </a:r>
            <a:br>
              <a:rPr lang="pt-BR" sz="4000" dirty="0"/>
            </a:br>
            <a:r>
              <a:rPr lang="pt-BR" sz="4000" dirty="0"/>
              <a:t/>
            </a:r>
            <a:br>
              <a:rPr lang="pt-BR" sz="4000" dirty="0"/>
            </a:br>
            <a:endParaRPr lang="pt-BR" sz="4000" dirty="0">
              <a:latin typeface="Arial Black" panose="020B0A04020102020204" pitchFamily="34" charset="0"/>
            </a:endParaRPr>
          </a:p>
        </p:txBody>
      </p:sp>
      <p:sp>
        <p:nvSpPr>
          <p:cNvPr id="6" name="Título 1"/>
          <p:cNvSpPr txBox="1">
            <a:spLocks/>
          </p:cNvSpPr>
          <p:nvPr/>
        </p:nvSpPr>
        <p:spPr>
          <a:xfrm>
            <a:off x="5494248" y="1988457"/>
            <a:ext cx="6073637" cy="415108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fontAlgn="t"/>
            <a:endParaRPr lang="pt-BR" sz="2400" dirty="0"/>
          </a:p>
        </p:txBody>
      </p:sp>
      <p:sp>
        <p:nvSpPr>
          <p:cNvPr id="7" name="Título 1"/>
          <p:cNvSpPr txBox="1">
            <a:spLocks/>
          </p:cNvSpPr>
          <p:nvPr/>
        </p:nvSpPr>
        <p:spPr>
          <a:xfrm>
            <a:off x="6586154" y="1084945"/>
            <a:ext cx="3936704" cy="5261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t"/>
            <a:endParaRPr lang="pt-BR" sz="2000" dirty="0">
              <a:latin typeface="Arial Black" panose="020B0A04020102020204" pitchFamily="34" charset="0"/>
            </a:endParaRPr>
          </a:p>
        </p:txBody>
      </p:sp>
      <p:sp>
        <p:nvSpPr>
          <p:cNvPr id="2" name="Retângulo 1"/>
          <p:cNvSpPr/>
          <p:nvPr/>
        </p:nvSpPr>
        <p:spPr>
          <a:xfrm>
            <a:off x="5506506" y="2765030"/>
            <a:ext cx="6096000" cy="1754326"/>
          </a:xfrm>
          <a:prstGeom prst="rect">
            <a:avLst/>
          </a:prstGeom>
        </p:spPr>
        <p:txBody>
          <a:bodyPr>
            <a:spAutoFit/>
          </a:bodyPr>
          <a:lstStyle/>
          <a:p>
            <a:r>
              <a:rPr lang="pt-BR" dirty="0"/>
              <a:t/>
            </a:r>
            <a:br>
              <a:rPr lang="pt-BR" dirty="0"/>
            </a:br>
            <a:r>
              <a:rPr lang="pt-BR" b="1" dirty="0"/>
              <a:t>Rousseau</a:t>
            </a:r>
            <a:r>
              <a:rPr lang="pt-BR" dirty="0"/>
              <a:t> era a favor do “contrato social”, forma de promover a justiça social que dá nome a sua principal obra. Apregoava que a propriedade privada gerava a desigualdade entre os homens. Segundo ele, os homens teriam sido corrompidos pela sociedade quando a soberania popular tinha acabado.</a:t>
            </a:r>
          </a:p>
        </p:txBody>
      </p:sp>
    </p:spTree>
    <p:extLst>
      <p:ext uri="{BB962C8B-B14F-4D97-AF65-F5344CB8AC3E}">
        <p14:creationId xmlns:p14="http://schemas.microsoft.com/office/powerpoint/2010/main" val="2233535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nodePh="1">
                                  <p:stCondLst>
                                    <p:cond delay="0"/>
                                  </p:stCondLst>
                                  <p:endCondLst>
                                    <p:cond evt="begin" delay="0">
                                      <p:tn val="19"/>
                                    </p:cond>
                                  </p:end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505</TotalTime>
  <Words>311</Words>
  <Application>Microsoft Office PowerPoint</Application>
  <PresentationFormat>Personalizar</PresentationFormat>
  <Paragraphs>35</Paragraphs>
  <Slides>15</Slides>
  <Notes>0</Notes>
  <HiddenSlides>0</HiddenSlides>
  <MMClips>0</MMClips>
  <ScaleCrop>false</ScaleCrop>
  <HeadingPairs>
    <vt:vector size="4" baseType="variant">
      <vt:variant>
        <vt:lpstr>Tema</vt:lpstr>
      </vt:variant>
      <vt:variant>
        <vt:i4>1</vt:i4>
      </vt:variant>
      <vt:variant>
        <vt:lpstr>Títulos de slides</vt:lpstr>
      </vt:variant>
      <vt:variant>
        <vt:i4>15</vt:i4>
      </vt:variant>
    </vt:vector>
  </HeadingPairs>
  <TitlesOfParts>
    <vt:vector size="16" baseType="lpstr">
      <vt:lpstr>Tema do Office</vt:lpstr>
      <vt:lpstr>Biografia de Jean Jacques Rousseau</vt:lpstr>
      <vt:lpstr>Infância e Juventude</vt:lpstr>
      <vt:lpstr>Infância e Juventude</vt:lpstr>
      <vt:lpstr>Infância e Juventude</vt:lpstr>
      <vt:lpstr>Iluminismo</vt:lpstr>
      <vt:lpstr>IDEAIS DEFENDIDAS</vt:lpstr>
      <vt:lpstr>IDEIAS DEFENDIDAS</vt:lpstr>
      <vt:lpstr>Obras e Ideias</vt:lpstr>
      <vt:lpstr> Principais Ideias  </vt:lpstr>
      <vt:lpstr>frase</vt:lpstr>
      <vt:lpstr>Principal obra</vt:lpstr>
      <vt:lpstr>AS CONTRIBUIÇÕES DE JEAN JACQUES ROUSSEAU NA EDUCAÇÃO</vt:lpstr>
      <vt:lpstr>O que é a liberdade para Rousseau?</vt:lpstr>
      <vt:lpstr>O que Rousseau fez no iluminismo?</vt:lpstr>
      <vt:lpstr>Como citar Rousseau na redação?</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Cássio Raul</dc:creator>
  <cp:lastModifiedBy>PC</cp:lastModifiedBy>
  <cp:revision>16</cp:revision>
  <dcterms:created xsi:type="dcterms:W3CDTF">2021-11-01T21:50:42Z</dcterms:created>
  <dcterms:modified xsi:type="dcterms:W3CDTF">2023-11-28T11:34:06Z</dcterms:modified>
</cp:coreProperties>
</file>