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78" r:id="rId2"/>
    <p:sldId id="579" r:id="rId3"/>
    <p:sldId id="588" r:id="rId4"/>
    <p:sldId id="580" r:id="rId5"/>
    <p:sldId id="581" r:id="rId6"/>
    <p:sldId id="582" r:id="rId7"/>
    <p:sldId id="583" r:id="rId8"/>
    <p:sldId id="584" r:id="rId9"/>
    <p:sldId id="585" r:id="rId10"/>
    <p:sldId id="587" r:id="rId11"/>
    <p:sldId id="586" r:id="rId12"/>
    <p:sldId id="589" r:id="rId13"/>
    <p:sldId id="590" r:id="rId14"/>
    <p:sldId id="591" r:id="rId15"/>
    <p:sldId id="593" r:id="rId16"/>
    <p:sldId id="594" r:id="rId17"/>
    <p:sldId id="595" r:id="rId18"/>
    <p:sldId id="597" r:id="rId19"/>
    <p:sldId id="598" r:id="rId20"/>
    <p:sldId id="599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9617" autoAdjust="0"/>
  </p:normalViewPr>
  <p:slideViewPr>
    <p:cSldViewPr>
      <p:cViewPr varScale="1">
        <p:scale>
          <a:sx n="72" d="100"/>
          <a:sy n="72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E273-0CE1-AD4F-B81F-F81D2A2BA53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FD62C-F847-E545-9D57-0E66288A7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6825-91A5-45BD-8B4A-81EB2E03FD2D}" type="datetimeFigureOut">
              <a:rPr lang="pt-PT" smtClean="0"/>
              <a:t>17/09/2020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40E1A-7468-49E0-AF21-393B1BAA0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86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0FA-C184-45A3-A7A3-9923260B7C7E}" type="datetime1">
              <a:rPr lang="pt-PT" smtClean="0"/>
              <a:t>17/09/2020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7B57-3AA9-49EF-A69E-71FDBEA8B108}" type="datetime1">
              <a:rPr lang="pt-PT" smtClean="0"/>
              <a:t>17/09/2020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C8CA-CEAB-42E6-851A-F861C5BA38C4}" type="datetime1">
              <a:rPr lang="pt-PT" smtClean="0"/>
              <a:t>17/09/2020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17/09/2020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6A44-4BFA-4E59-BA54-46121A637297}" type="datetime1">
              <a:rPr lang="pt-PT" smtClean="0"/>
              <a:t>17/09/2020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6E9B-4F62-4020-A24E-1900D0EBA831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688F-1552-4DFE-AEC9-428C859D9799}" type="datetime1">
              <a:rPr lang="pt-PT" smtClean="0"/>
              <a:t>17/09/2020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418-F0B6-4E85-82A1-36D9F65BD546}" type="datetime1">
              <a:rPr lang="pt-PT" smtClean="0"/>
              <a:t>17/09/2020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F822-ADFC-4863-A45C-F637C3B3F4A5}" type="datetime1">
              <a:rPr lang="pt-PT" smtClean="0"/>
              <a:t>17/09/2020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759-BD26-44CC-BE8A-26D76493E00E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AEC3-1D8D-4553-92F9-559824B30503}" type="datetime1">
              <a:rPr lang="pt-PT" smtClean="0"/>
              <a:t>17/09/2020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PT"/>
              <a:t>PROF. LUIS FELIPE OLIVEIRA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6C3CB49-9E6F-4D6C-B906-65D648740D4D}" type="datetime1">
              <a:rPr lang="pt-PT" smtClean="0"/>
              <a:t>17/09/2020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72411C0E-2DDF-4692-A24E-D8E7C521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1"/>
            <a:ext cx="8415233" cy="47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05000"/>
            <a:ext cx="8229600" cy="2593975"/>
          </a:xfrm>
        </p:spPr>
        <p:txBody>
          <a:bodyPr/>
          <a:lstStyle/>
          <a:p>
            <a:r>
              <a:rPr lang="pt-BR" sz="5400" dirty="0"/>
              <a:t>Arquitetura e Manutenção de Computadores</a:t>
            </a:r>
            <a:endParaRPr lang="pt-PT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714756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Introdução a Sistemas Numéricos</a:t>
            </a:r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</a:t>
            </a:fld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287-ABB9-4097-B39E-D44CA0C0276B}" type="datetime1">
              <a:rPr lang="pt-PT" smtClean="0"/>
              <a:t>17/09/2020</a:t>
            </a:fld>
            <a:endParaRPr lang="pt-PT"/>
          </a:p>
        </p:txBody>
      </p:sp>
      <p:pic>
        <p:nvPicPr>
          <p:cNvPr id="6" name="Picture 5" descr="iconfinder_Logo_Design_156269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4" y="404664"/>
            <a:ext cx="2403662" cy="2403662"/>
          </a:xfrm>
          <a:prstGeom prst="rect">
            <a:avLst/>
          </a:prstGeom>
        </p:spPr>
      </p:pic>
      <p:pic>
        <p:nvPicPr>
          <p:cNvPr id="12" name="Picture 11" descr="evolução_computad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5182663"/>
            <a:ext cx="5075602" cy="1658654"/>
          </a:xfrm>
          <a:prstGeom prst="rect">
            <a:avLst/>
          </a:prstGeom>
        </p:spPr>
      </p:pic>
      <p:pic>
        <p:nvPicPr>
          <p:cNvPr id="1026" name="Picture 2" descr="Imagens Binario | Vetores, fotos de arquivo e PSD grátis">
            <a:extLst>
              <a:ext uri="{FF2B5EF4-FFF2-40B4-BE49-F238E27FC236}">
                <a16:creationId xmlns:a16="http://schemas.microsoft.com/office/drawing/2014/main" id="{1192184A-7176-430B-AF31-962BA379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002"/>
            <a:ext cx="1944216" cy="12198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E0D989-0F7E-467B-8DE8-7A33312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1053948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NUMÉRICOS 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51" y="1766802"/>
            <a:ext cx="7620000" cy="204482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pt-BR" altLang="pt-BR" sz="4000" b="1" dirty="0"/>
              <a:t>Por quê é utilizado o sistema binário e não o decimal, o qual lidamos no dia-a-dia?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B919-0EBF-4057-A8B5-9F97EAC96138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10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9" name="Espaço Reservado para Conteúdo 7">
            <a:extLst>
              <a:ext uri="{FF2B5EF4-FFF2-40B4-BE49-F238E27FC236}">
                <a16:creationId xmlns:a16="http://schemas.microsoft.com/office/drawing/2014/main" id="{50077A1A-5867-4F7E-BA13-19E5B6AD8DB8}"/>
              </a:ext>
            </a:extLst>
          </p:cNvPr>
          <p:cNvSpPr txBox="1">
            <a:spLocks/>
          </p:cNvSpPr>
          <p:nvPr/>
        </p:nvSpPr>
        <p:spPr>
          <a:xfrm>
            <a:off x="457200" y="3952525"/>
            <a:ext cx="76200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pt-BR" altLang="pt-BR" sz="3600" b="1" dirty="0">
                <a:solidFill>
                  <a:schemeClr val="accent2"/>
                </a:solidFill>
              </a:rPr>
              <a:t>Porque o sistema decimal seria muito difícil de implementar com circuitos digitais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9F76ED-7EDE-4790-812D-4D303375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7378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NUMÉRICOS 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2000" b="0" dirty="0">
                <a:latin typeface="Arial Unicode MS" pitchFamily="34" charset="-128"/>
              </a:rPr>
              <a:t>Principais sistemas numéricos:</a:t>
            </a:r>
          </a:p>
          <a:p>
            <a:pPr lvl="1" algn="just" eaLnBrk="1" hangingPunct="1">
              <a:buFontTx/>
              <a:buChar char="•"/>
            </a:pPr>
            <a:r>
              <a:rPr lang="pt-BR" altLang="pt-BR" b="0" dirty="0">
                <a:latin typeface="Arial Unicode MS" pitchFamily="34" charset="-128"/>
              </a:rPr>
              <a:t> Decimal</a:t>
            </a:r>
          </a:p>
          <a:p>
            <a:pPr lvl="2" algn="just" eaLnBrk="1" hangingPunct="1">
              <a:buFontTx/>
              <a:buChar char="•"/>
            </a:pPr>
            <a:r>
              <a:rPr lang="pt-BR" altLang="pt-BR" sz="2000" b="0" dirty="0">
                <a:latin typeface="Arial Unicode MS" pitchFamily="34" charset="-128"/>
              </a:rPr>
              <a:t> 0, 1, ..., 9</a:t>
            </a:r>
          </a:p>
          <a:p>
            <a:pPr lvl="1" algn="just" eaLnBrk="1" hangingPunct="1">
              <a:buFontTx/>
              <a:buChar char="•"/>
            </a:pPr>
            <a:r>
              <a:rPr lang="pt-BR" altLang="pt-BR" b="0" dirty="0">
                <a:latin typeface="Arial Unicode MS" pitchFamily="34" charset="-128"/>
              </a:rPr>
              <a:t> Binário</a:t>
            </a:r>
          </a:p>
          <a:p>
            <a:pPr lvl="2" algn="just" eaLnBrk="1" hangingPunct="1">
              <a:buFontTx/>
              <a:buChar char="•"/>
            </a:pPr>
            <a:r>
              <a:rPr lang="pt-BR" altLang="pt-BR" sz="2000" b="0" dirty="0">
                <a:latin typeface="Arial Unicode MS" pitchFamily="34" charset="-128"/>
              </a:rPr>
              <a:t> 0, 1</a:t>
            </a:r>
          </a:p>
          <a:p>
            <a:pPr lvl="1" algn="just" eaLnBrk="1" hangingPunct="1">
              <a:buFontTx/>
              <a:buChar char="•"/>
            </a:pPr>
            <a:r>
              <a:rPr lang="pt-BR" altLang="pt-BR" b="0" dirty="0">
                <a:latin typeface="Arial Unicode MS" pitchFamily="34" charset="-128"/>
              </a:rPr>
              <a:t> Octal</a:t>
            </a:r>
          </a:p>
          <a:p>
            <a:pPr lvl="2" algn="just" eaLnBrk="1" hangingPunct="1">
              <a:buFontTx/>
              <a:buChar char="•"/>
            </a:pPr>
            <a:r>
              <a:rPr lang="pt-BR" altLang="pt-BR" sz="2000" b="0" dirty="0">
                <a:latin typeface="Arial Unicode MS" pitchFamily="34" charset="-128"/>
              </a:rPr>
              <a:t> 0, 1, ..., 7</a:t>
            </a:r>
          </a:p>
          <a:p>
            <a:pPr lvl="1" algn="just" eaLnBrk="1" hangingPunct="1">
              <a:buFontTx/>
              <a:buChar char="•"/>
            </a:pPr>
            <a:r>
              <a:rPr lang="pt-BR" altLang="pt-BR" b="0" dirty="0">
                <a:latin typeface="Arial Unicode MS" pitchFamily="34" charset="-128"/>
              </a:rPr>
              <a:t> Hexadecimal</a:t>
            </a:r>
          </a:p>
          <a:p>
            <a:pPr lvl="2" algn="just" eaLnBrk="1" hangingPunct="1">
              <a:buFontTx/>
              <a:buChar char="•"/>
            </a:pPr>
            <a:r>
              <a:rPr lang="pt-BR" altLang="pt-BR" sz="2000" b="0" dirty="0">
                <a:latin typeface="Arial Unicode MS" pitchFamily="34" charset="-128"/>
              </a:rPr>
              <a:t> 0, 1, ..., 9, A, B, C, D, E, F</a:t>
            </a:r>
          </a:p>
          <a:p>
            <a:pPr lvl="2" algn="just" eaLnBrk="1" hangingPunct="1">
              <a:buFontTx/>
              <a:buChar char="•"/>
            </a:pPr>
            <a:r>
              <a:rPr lang="pt-BR" altLang="pt-BR" sz="2000" b="0" dirty="0">
                <a:latin typeface="Arial Unicode MS" pitchFamily="34" charset="-128"/>
              </a:rPr>
              <a:t>É importante atentar que no sistema hexadecimal, as letras de A até F equivalem, em decimal, a 10, 11, 12, 13, 14 e 15, respectivamente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9409-C0D8-49D6-A49A-39F66FC808B0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11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337D5F-67EF-49FC-9128-F6596B9B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387545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</a:pPr>
            <a:r>
              <a:rPr lang="pt-BR" altLang="pt-BR" sz="4800" dirty="0">
                <a:latin typeface="AvantGarde Md BT" pitchFamily="34" charset="0"/>
              </a:rPr>
              <a:t>CONVERSÃO BASE 10 – BASE 2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771952" cy="4800600"/>
          </a:xfrm>
        </p:spPr>
        <p:txBody>
          <a:bodyPr>
            <a:normAutofit/>
          </a:bodyPr>
          <a:lstStyle/>
          <a:p>
            <a:r>
              <a:rPr lang="pt-BR" sz="2400" b="1" dirty="0"/>
              <a:t>1º PASSO </a:t>
            </a:r>
            <a:r>
              <a:rPr lang="pt-BR" sz="2400" dirty="0"/>
              <a:t>= DIVIDA TUDO POR 2;</a:t>
            </a:r>
          </a:p>
          <a:p>
            <a:endParaRPr lang="pt-BR" sz="2400" dirty="0"/>
          </a:p>
          <a:p>
            <a:r>
              <a:rPr lang="pt-BR" sz="2400" b="1" dirty="0"/>
              <a:t>2º PASSO </a:t>
            </a:r>
            <a:r>
              <a:rPr lang="pt-BR" sz="2400" dirty="0"/>
              <a:t>= CONSTRUA O NÚMERO EM BINÁRIO COM O RESTO DA DIVISÃO;</a:t>
            </a:r>
          </a:p>
          <a:p>
            <a:pPr algn="just" eaLnBrk="1" hangingPunct="1">
              <a:buFontTx/>
              <a:buChar char="•"/>
            </a:pPr>
            <a:endParaRPr lang="pt-BR" altLang="pt-BR" sz="2400" b="0" dirty="0">
              <a:latin typeface="Arial Unicode MS" pitchFamily="34" charset="-128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2AA-5768-4D67-949C-A1B74337A8D8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12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51298D-B8D4-4E91-9FD8-C4C165754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98" t="7520" r="2069" b="11684"/>
          <a:stretch/>
        </p:blipFill>
        <p:spPr>
          <a:xfrm>
            <a:off x="524778" y="4075797"/>
            <a:ext cx="7230346" cy="20592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0BB9552-85EC-4091-9C15-ECCB52676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820"/>
          <a:stretch/>
        </p:blipFill>
        <p:spPr>
          <a:xfrm>
            <a:off x="5364088" y="1743429"/>
            <a:ext cx="3040292" cy="2334937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DA7680D-84D8-44C4-AD71-F8B87AD7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305573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</a:pPr>
            <a:r>
              <a:rPr lang="pt-BR" altLang="pt-BR" sz="4800" dirty="0">
                <a:latin typeface="AvantGarde Md BT" pitchFamily="34" charset="0"/>
              </a:rPr>
              <a:t>CONVERSÃO BASE 10 – BASE 2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F4A-F6A9-4998-90A4-F80A51458DE6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13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8062C1A8-B738-413E-ABDA-E6323F43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048000"/>
            <a:ext cx="312548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/>
              <a:t>Momento de Parar: quando o quociente é menor do que o valor da base</a:t>
            </a:r>
          </a:p>
          <a:p>
            <a:pPr eaLnBrk="1" hangingPunct="1"/>
            <a:endParaRPr lang="pt-BR" altLang="pt-BR" sz="2200" dirty="0"/>
          </a:p>
          <a:p>
            <a:pPr eaLnBrk="1" hangingPunct="1"/>
            <a:r>
              <a:rPr lang="pt-BR" altLang="pt-BR" sz="2200" dirty="0"/>
              <a:t>Neste caso, o valor da base é “2”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8AF3EB8E-183D-4AC2-B1F0-EE89AFAE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7949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2400" b="0" dirty="0">
                <a:latin typeface="Arial Unicode MS" pitchFamily="34" charset="-128"/>
              </a:rPr>
              <a:t> Exemplo, converter 53</a:t>
            </a:r>
            <a:r>
              <a:rPr lang="pt-BR" altLang="pt-BR" sz="2400" b="0" baseline="-25000" dirty="0">
                <a:latin typeface="Arial Unicode MS" pitchFamily="34" charset="-128"/>
              </a:rPr>
              <a:t>10</a:t>
            </a:r>
            <a:r>
              <a:rPr lang="pt-BR" altLang="pt-BR" sz="2400" b="0" dirty="0">
                <a:latin typeface="Arial Unicode MS" pitchFamily="34" charset="-128"/>
              </a:rPr>
              <a:t> para binário: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147EDC29-EFF0-4554-A23D-A47F26909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3" y="2441250"/>
            <a:ext cx="3343785" cy="3385757"/>
          </a:xfrm>
          <a:prstGeom prst="rect">
            <a:avLst/>
          </a:prstGeom>
        </p:spPr>
      </p:pic>
      <p:sp>
        <p:nvSpPr>
          <p:cNvPr id="39" name="Espaço Reservado para Rodapé 38">
            <a:extLst>
              <a:ext uri="{FF2B5EF4-FFF2-40B4-BE49-F238E27FC236}">
                <a16:creationId xmlns:a16="http://schemas.microsoft.com/office/drawing/2014/main" id="{E50C50DD-3846-4FD1-8806-F89F25C8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4478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</a:pPr>
            <a:r>
              <a:rPr lang="pt-BR" altLang="pt-BR" sz="4800" dirty="0">
                <a:latin typeface="AvantGarde Md BT" pitchFamily="34" charset="0"/>
              </a:rPr>
              <a:t>CONVERSÃO BASE 10 – BASE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91F36-105C-450A-AEE0-9E1ED7F9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2400" b="1" dirty="0"/>
              <a:t>Converta da Base 10 para Binário os seguintes números:</a:t>
            </a:r>
          </a:p>
          <a:p>
            <a:pPr marL="114300" indent="0">
              <a:buNone/>
            </a:pP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pt-BR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186</a:t>
            </a:r>
            <a:r>
              <a:rPr lang="pt-BR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2005</a:t>
            </a:r>
            <a:r>
              <a:rPr lang="pt-BR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E10-86C8-4FAC-A9CF-450118ED76AB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14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BE2F9E-B1DC-434A-8D84-55DF8A14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416081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</a:pPr>
            <a:r>
              <a:rPr lang="pt-BR" altLang="pt-BR" sz="4800" dirty="0">
                <a:latin typeface="AvantGarde Md BT" pitchFamily="34" charset="0"/>
              </a:rPr>
              <a:t>CONVERSÃO BASE 2 – BASE 10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F9FC51-2C20-4CC6-AD6E-844F752B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 conversão de binário para Decimal utiliza o seguinte processo:</a:t>
            </a:r>
          </a:p>
          <a:p>
            <a:pPr marL="114300" indent="0" algn="l">
              <a:buNone/>
            </a:pP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Separa-se cada bit do número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binário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1010 → 1 - 0 - 1 - 0.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Somam-se os produtos da base dois elevados a respectiva posição: </a:t>
            </a:r>
          </a:p>
          <a:p>
            <a:pPr lvl="1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a) 0 x 2</a:t>
            </a:r>
            <a:r>
              <a:rPr lang="pt-BR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= 0. </a:t>
            </a:r>
          </a:p>
          <a:p>
            <a:pPr lvl="1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b) 1 x 2</a:t>
            </a:r>
            <a:r>
              <a:rPr lang="pt-BR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= 2. </a:t>
            </a:r>
          </a:p>
          <a:p>
            <a:pPr lvl="1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c) 0 x 2</a:t>
            </a:r>
            <a:r>
              <a:rPr lang="pt-BR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= 0. </a:t>
            </a:r>
          </a:p>
          <a:p>
            <a:pPr lvl="1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d) 1 x 2</a:t>
            </a:r>
            <a:r>
              <a:rPr lang="pt-BR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= 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Soma-se os resultados obtidos: 10</a:t>
            </a: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1DA-C23E-496D-87A7-642F5652BD43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15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D19B5A-B2D3-42F7-8B30-93E6FBAA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143432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</a:pPr>
            <a:r>
              <a:rPr lang="pt-BR" altLang="pt-BR" sz="4800" dirty="0">
                <a:latin typeface="AvantGarde Md BT" pitchFamily="34" charset="0"/>
              </a:rPr>
              <a:t>CONVERSÃO BASE 2 – BASE 10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F9FC51-2C20-4CC6-AD6E-844F752B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pt-BR" sz="2800" b="1" dirty="0">
                <a:solidFill>
                  <a:srgbClr val="222222"/>
                </a:solidFill>
                <a:latin typeface="arial" panose="020B0604020202020204" pitchFamily="34" charset="0"/>
              </a:rPr>
              <a:t>Exemplo: </a:t>
            </a:r>
            <a:r>
              <a:rPr lang="pt-BR" sz="3200" b="1" dirty="0">
                <a:solidFill>
                  <a:srgbClr val="22222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1001110</a:t>
            </a:r>
            <a:r>
              <a:rPr lang="pt-BR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pt-BR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D795-468C-4DC5-8330-8B3DE5287DDB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16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B1DEAB57-0E42-4A9B-AEB6-5C817F179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98233"/>
              </p:ext>
            </p:extLst>
          </p:nvPr>
        </p:nvGraphicFramePr>
        <p:xfrm>
          <a:off x="457200" y="2852936"/>
          <a:ext cx="761999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139407270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75157597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05566430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67083401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579262007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56374448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04645396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64283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9DCB6E0-49F9-4665-86D2-1A8C1F8A6A40}"/>
              </a:ext>
            </a:extLst>
          </p:cNvPr>
          <p:cNvSpPr txBox="1"/>
          <p:nvPr/>
        </p:nvSpPr>
        <p:spPr>
          <a:xfrm>
            <a:off x="3067190" y="4809654"/>
            <a:ext cx="2400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64 + 8 + 4 + 2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EDA231-9070-4BB8-B5CD-E0B94B9010F2}"/>
              </a:ext>
            </a:extLst>
          </p:cNvPr>
          <p:cNvSpPr txBox="1"/>
          <p:nvPr/>
        </p:nvSpPr>
        <p:spPr>
          <a:xfrm>
            <a:off x="3889530" y="5352304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78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FACF992-AF7E-4243-B17B-527278E59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85897"/>
              </p:ext>
            </p:extLst>
          </p:nvPr>
        </p:nvGraphicFramePr>
        <p:xfrm>
          <a:off x="457200" y="4116014"/>
          <a:ext cx="761999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33084206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604698545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83268457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82002078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24535859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57170400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85749572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88383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3B8D9F85-FD76-48AF-A68C-C337C4BB5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61701"/>
              </p:ext>
            </p:extLst>
          </p:nvPr>
        </p:nvGraphicFramePr>
        <p:xfrm>
          <a:off x="457200" y="3498482"/>
          <a:ext cx="761999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65698918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2947727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441272277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2741350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0315339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277532459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77454485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400" b="1" kern="1200" baseline="300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pt-BR" sz="2400" b="1" dirty="0">
                          <a:solidFill>
                            <a:sysClr val="windowText" lastClr="000000"/>
                          </a:solidFill>
                        </a:rPr>
                        <a:t>x 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400" b="1" kern="1200" baseline="300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pt-BR" sz="2400" b="1" dirty="0">
                          <a:solidFill>
                            <a:sysClr val="windowText" lastClr="000000"/>
                          </a:solidFill>
                        </a:rPr>
                        <a:t>x 0</a:t>
                      </a:r>
                      <a:endParaRPr lang="pt-B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400" b="1" kern="1200" baseline="300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pt-BR" sz="2400" b="1" dirty="0">
                          <a:solidFill>
                            <a:sysClr val="windowText" lastClr="000000"/>
                          </a:solidFill>
                        </a:rPr>
                        <a:t>x 0</a:t>
                      </a:r>
                      <a:endParaRPr lang="pt-B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400" b="1" kern="1200" baseline="300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pt-BR" sz="2400" b="1" dirty="0">
                          <a:solidFill>
                            <a:sysClr val="windowText" lastClr="000000"/>
                          </a:solidFill>
                        </a:rPr>
                        <a:t>x 1</a:t>
                      </a:r>
                      <a:endParaRPr lang="pt-B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400" b="1" kern="1200" baseline="300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t-BR" sz="2400" b="1" dirty="0">
                          <a:solidFill>
                            <a:sysClr val="windowText" lastClr="000000"/>
                          </a:solidFill>
                        </a:rPr>
                        <a:t>x 1</a:t>
                      </a:r>
                      <a:endParaRPr lang="pt-B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400" b="1" kern="1200" baseline="300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2400" b="1" dirty="0">
                          <a:solidFill>
                            <a:sysClr val="windowText" lastClr="000000"/>
                          </a:solidFill>
                        </a:rPr>
                        <a:t>x 1</a:t>
                      </a:r>
                      <a:endParaRPr lang="pt-B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400" b="1" kern="1200" baseline="300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pt-BR" sz="2400" b="1" dirty="0">
                          <a:solidFill>
                            <a:sysClr val="windowText" lastClr="000000"/>
                          </a:solidFill>
                        </a:rPr>
                        <a:t>x 0</a:t>
                      </a:r>
                      <a:endParaRPr lang="pt-B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048302"/>
                  </a:ext>
                </a:extLst>
              </a:tr>
            </a:tbl>
          </a:graphicData>
        </a:graphic>
      </p:graphicFrame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0DD50CFF-BD19-4CDC-97E8-B5A34FD1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4351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</a:pPr>
            <a:r>
              <a:rPr lang="pt-BR" altLang="pt-BR" sz="4800" dirty="0">
                <a:latin typeface="AvantGarde Md BT" pitchFamily="34" charset="0"/>
              </a:rPr>
              <a:t>CONVERSÃO BASE 2 – BASE 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91F36-105C-450A-AEE0-9E1ED7F9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2400" b="1" dirty="0"/>
              <a:t>Converta da Base 2 para Decimal os seguintes números:</a:t>
            </a:r>
          </a:p>
          <a:p>
            <a:pPr marL="114300" indent="0">
              <a:buNone/>
            </a:pP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altLang="pt-BR" sz="2400" b="0" dirty="0">
                <a:latin typeface="Arial Unicode MS" pitchFamily="34" charset="-128"/>
              </a:rPr>
              <a:t>1100</a:t>
            </a:r>
            <a:r>
              <a:rPr lang="pt-BR" altLang="pt-BR" sz="2400" b="0" baseline="-25000" dirty="0">
                <a:latin typeface="Arial Unicode MS" pitchFamily="34" charset="-128"/>
              </a:rPr>
              <a:t>2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altLang="pt-BR" sz="2400" baseline="-25000" dirty="0">
              <a:latin typeface="Arial Unicode MS" pitchFamily="34" charset="-128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altLang="pt-BR" sz="2400" b="0" dirty="0">
                <a:latin typeface="Arial Unicode MS" pitchFamily="34" charset="-128"/>
              </a:rPr>
              <a:t>100111</a:t>
            </a:r>
            <a:r>
              <a:rPr lang="pt-BR" altLang="pt-BR" sz="2400" b="0" baseline="-25000" dirty="0">
                <a:latin typeface="Arial Unicode MS" pitchFamily="34" charset="-128"/>
              </a:rPr>
              <a:t>2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altLang="pt-BR" sz="2400" baseline="-25000" dirty="0">
              <a:latin typeface="Arial Unicode MS" pitchFamily="34" charset="-128"/>
            </a:endParaRPr>
          </a:p>
          <a:p>
            <a:pPr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altLang="pt-BR" sz="2400" b="0" dirty="0">
                <a:latin typeface="Arial Unicode MS" pitchFamily="34" charset="-128"/>
              </a:rPr>
              <a:t>01101100</a:t>
            </a:r>
            <a:r>
              <a:rPr lang="pt-BR" altLang="pt-BR" sz="2400" b="0" baseline="-25000" dirty="0">
                <a:latin typeface="Arial Unicode MS" pitchFamily="34" charset="-128"/>
              </a:rPr>
              <a:t>2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altLang="pt-BR" sz="2400" b="0" baseline="-25000" dirty="0">
              <a:latin typeface="Arial Unicode MS" pitchFamily="34" charset="-128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altLang="pt-BR" sz="2400" b="0" baseline="-25000" dirty="0">
              <a:latin typeface="Arial Unicode MS" pitchFamily="34" charset="-128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7A1B-641E-4043-8679-9EC721A4CDE1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17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ECD66A-3A9F-409B-922F-AEB7EA14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139537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A99640A-E81C-492A-AB20-CF4925E8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99983875-1D40-4FE8-AE2F-790B5868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evolução_computador.png">
            <a:extLst>
              <a:ext uri="{FF2B5EF4-FFF2-40B4-BE49-F238E27FC236}">
                <a16:creationId xmlns:a16="http://schemas.microsoft.com/office/drawing/2014/main" id="{37D25A4F-82FB-49B7-AAA6-714B0C69D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7B0D61-2147-4349-BC0A-C66DCE94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>
                <a:latin typeface="AvantGarde Bk BT" pitchFamily="34" charset="0"/>
              </a:rPr>
              <a:t>ADIÇÃO </a:t>
            </a:r>
            <a:br>
              <a:rPr lang="pt-BR" altLang="pt-BR" sz="4400" dirty="0">
                <a:latin typeface="AvantGarde Bk BT" pitchFamily="34" charset="0"/>
              </a:rPr>
            </a:br>
            <a:r>
              <a:rPr lang="pt-BR" altLang="pt-BR" sz="4400" dirty="0">
                <a:latin typeface="AvantGarde Bk BT" pitchFamily="34" charset="0"/>
              </a:rPr>
              <a:t>E SUBTRAÇÃO EM BINÁRIO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44D44-238E-4D29-B1C7-5D804784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pt-BR" altLang="pt-BR" sz="2400" dirty="0">
                <a:latin typeface="AvantGarde Bk BT" pitchFamily="34" charset="0"/>
              </a:rPr>
              <a:t>As operações aritméticas com números binários são feitas de forma análoga aos decimais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pt-BR" sz="2400" dirty="0">
                <a:latin typeface="AvantGarde Bk BT" pitchFamily="34" charset="0"/>
              </a:rPr>
              <a:t>Para a subtração, em especial, é necessário lembrar os “empréstimos” ensinados durante o primário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pt-BR" sz="2400" dirty="0">
                <a:latin typeface="AvantGarde Bk BT" pitchFamily="34" charset="0"/>
              </a:rPr>
              <a:t>É importante ter em mente que:</a:t>
            </a:r>
          </a:p>
          <a:p>
            <a:pPr lvl="1" algn="just" eaLnBrk="1" hangingPunct="1"/>
            <a:r>
              <a:rPr lang="pt-BR" altLang="pt-BR" sz="2400" dirty="0"/>
              <a:t>1 + 1 = 0 e “vai” 1</a:t>
            </a:r>
          </a:p>
          <a:p>
            <a:pPr lvl="1" algn="just" eaLnBrk="1" hangingPunct="1"/>
            <a:r>
              <a:rPr lang="pt-BR" altLang="pt-BR" sz="2400" dirty="0"/>
              <a:t>1 + 0 = 0 + 1 = 1</a:t>
            </a:r>
          </a:p>
          <a:p>
            <a:pPr lvl="1" algn="just" eaLnBrk="1" hangingPunct="1"/>
            <a:r>
              <a:rPr lang="pt-BR" altLang="pt-BR" sz="2400" dirty="0"/>
              <a:t>0 + 0 = 0</a:t>
            </a:r>
          </a:p>
          <a:p>
            <a:pPr lvl="1" algn="just" eaLnBrk="1" hangingPunct="1"/>
            <a:r>
              <a:rPr lang="pt-BR" altLang="pt-BR" sz="2400" dirty="0"/>
              <a:t>1 + 1 + 1 = 1 e “vai” 1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BE30A-8576-4F3D-BA27-86E11C8A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D2A-00AE-4D1B-99EC-DEC8C580502F}" type="datetime1">
              <a:rPr lang="pt-PT" smtClean="0"/>
              <a:t>17/09/2020</a:t>
            </a:fld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E64472-8FC3-45B4-8C28-967B6E72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18</a:t>
            </a:fld>
            <a:endParaRPr lang="pt-PT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3DFE12C2-C071-432F-9DF2-FFDE5B5C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00394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A99640A-E81C-492A-AB20-CF4925E8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99983875-1D40-4FE8-AE2F-790B5868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evolução_computador.png">
            <a:extLst>
              <a:ext uri="{FF2B5EF4-FFF2-40B4-BE49-F238E27FC236}">
                <a16:creationId xmlns:a16="http://schemas.microsoft.com/office/drawing/2014/main" id="{37D25A4F-82FB-49B7-AAA6-714B0C69D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7B0D61-2147-4349-BC0A-C66DCE94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>
                <a:latin typeface="AvantGarde Bk BT" pitchFamily="34" charset="0"/>
              </a:rPr>
              <a:t>ADIÇÃO </a:t>
            </a:r>
            <a:br>
              <a:rPr lang="pt-BR" altLang="pt-BR" sz="4400" dirty="0">
                <a:latin typeface="AvantGarde Bk BT" pitchFamily="34" charset="0"/>
              </a:rPr>
            </a:br>
            <a:r>
              <a:rPr lang="pt-BR" altLang="pt-BR" sz="4400" dirty="0">
                <a:latin typeface="AvantGarde Bk BT" pitchFamily="34" charset="0"/>
              </a:rPr>
              <a:t>E SUBTRAÇÃO EM BINÁRIO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BE30A-8576-4F3D-BA27-86E11C8A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AC9B-2693-415C-A5B4-0C3A3A2D3E9A}" type="datetime1">
              <a:rPr lang="pt-PT" smtClean="0"/>
              <a:t>17/09/2020</a:t>
            </a:fld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E64472-8FC3-45B4-8C28-967B6E72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19</a:t>
            </a:fld>
            <a:endParaRPr lang="pt-PT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DAD54ED-F8E7-4E72-BA2A-3AE523C4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2400" b="1" dirty="0"/>
              <a:t>EXEMPLOS</a:t>
            </a:r>
            <a:r>
              <a:rPr lang="pt-BR" dirty="0"/>
              <a:t>: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EC6C7A7-6A94-484C-8AD0-451A8125C7F3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981200"/>
            <a:ext cx="3454151" cy="206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pt-BR" altLang="pt-BR" sz="1600" dirty="0"/>
          </a:p>
          <a:p>
            <a:pPr>
              <a:buFontTx/>
              <a:buNone/>
            </a:pPr>
            <a:r>
              <a:rPr lang="pt-BR" altLang="pt-BR" sz="1600" b="1" dirty="0">
                <a:highlight>
                  <a:srgbClr val="00FFFF"/>
                </a:highlight>
              </a:rPr>
              <a:t>Ex1</a:t>
            </a:r>
            <a:r>
              <a:rPr lang="pt-BR" altLang="pt-BR" sz="1600" dirty="0">
                <a:highlight>
                  <a:srgbClr val="00FFFF"/>
                </a:highlight>
              </a:rPr>
              <a:t>:</a:t>
            </a:r>
            <a:r>
              <a:rPr lang="pt-BR" altLang="pt-BR" sz="1600" dirty="0"/>
              <a:t>   </a:t>
            </a:r>
            <a:r>
              <a:rPr lang="pt-BR" altLang="pt-BR" sz="2800" baseline="-25000" dirty="0"/>
              <a:t>1  1  1         </a:t>
            </a:r>
            <a:r>
              <a:rPr lang="pt-BR" altLang="pt-BR" sz="2800" b="1" baseline="-25000" dirty="0">
                <a:solidFill>
                  <a:srgbClr val="0070C0"/>
                </a:solidFill>
              </a:rPr>
              <a:t>vai 1</a:t>
            </a:r>
          </a:p>
          <a:p>
            <a:pPr>
              <a:buFontTx/>
              <a:buNone/>
            </a:pPr>
            <a:r>
              <a:rPr lang="pt-BR" altLang="pt-BR" sz="2800" dirty="0"/>
              <a:t>	  </a:t>
            </a:r>
            <a:r>
              <a:rPr lang="pt-BR" altLang="pt-BR" sz="2400" dirty="0"/>
              <a:t>1 0 1 1     </a:t>
            </a:r>
            <a:r>
              <a:rPr lang="pt-BR" altLang="pt-BR" sz="2400" dirty="0">
                <a:solidFill>
                  <a:srgbClr val="0070C0"/>
                </a:solidFill>
              </a:rPr>
              <a:t>1ª parcela</a:t>
            </a:r>
          </a:p>
          <a:p>
            <a:pPr>
              <a:buFontTx/>
              <a:buNone/>
            </a:pPr>
            <a:r>
              <a:rPr lang="pt-BR" altLang="pt-BR" sz="2400" dirty="0"/>
              <a:t>  +  1 1 1 1     </a:t>
            </a:r>
            <a:r>
              <a:rPr lang="pt-BR" altLang="pt-BR" sz="2400" dirty="0">
                <a:solidFill>
                  <a:srgbClr val="0070C0"/>
                </a:solidFill>
              </a:rPr>
              <a:t>2ª parcela</a:t>
            </a:r>
          </a:p>
          <a:p>
            <a:pPr>
              <a:buFontTx/>
              <a:buNone/>
            </a:pPr>
            <a:r>
              <a:rPr lang="pt-BR" altLang="pt-BR" sz="2400" dirty="0"/>
              <a:t>    1 1 0 1 0    </a:t>
            </a:r>
            <a:r>
              <a:rPr lang="pt-BR" altLang="pt-BR" sz="2400" dirty="0">
                <a:solidFill>
                  <a:srgbClr val="0070C0"/>
                </a:solidFill>
              </a:rPr>
              <a:t>Resultado</a:t>
            </a:r>
          </a:p>
          <a:p>
            <a:pPr>
              <a:buFontTx/>
              <a:buNone/>
            </a:pPr>
            <a:endParaRPr lang="pt-BR" altLang="pt-BR" sz="2400" dirty="0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AC2918ED-3CED-466C-9237-C41D0949F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644900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1E0D548D-0D7A-4439-858E-5E4410367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445224"/>
            <a:ext cx="2449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57CDCC5-4349-4E00-BB59-DA29536B6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814" y="4674441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87D7DEAF-FE5E-4FD3-B6FD-365306E1C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552" y="4674441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BBFFBB7F-25EC-466C-A948-9932AB16BB5A}"/>
              </a:ext>
            </a:extLst>
          </p:cNvPr>
          <p:cNvSpPr txBox="1">
            <a:spLocks noChangeArrowheads="1"/>
          </p:cNvSpPr>
          <p:nvPr/>
        </p:nvSpPr>
        <p:spPr>
          <a:xfrm>
            <a:off x="4419560" y="3840853"/>
            <a:ext cx="2682408" cy="248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pt-BR" altLang="pt-BR" sz="2400" dirty="0"/>
          </a:p>
          <a:p>
            <a:pPr>
              <a:buFontTx/>
              <a:buNone/>
            </a:pPr>
            <a:r>
              <a:rPr lang="pt-BR" altLang="pt-BR" sz="1600" dirty="0"/>
              <a:t>            0         1</a:t>
            </a:r>
          </a:p>
          <a:p>
            <a:pPr>
              <a:buFontTx/>
              <a:buNone/>
            </a:pPr>
            <a:r>
              <a:rPr lang="pt-BR" altLang="pt-BR" sz="1600" b="1" dirty="0">
                <a:highlight>
                  <a:srgbClr val="00FFFF"/>
                </a:highlight>
              </a:rPr>
              <a:t>Ex2:</a:t>
            </a:r>
            <a:r>
              <a:rPr lang="pt-BR" altLang="pt-BR" sz="1600" b="1" dirty="0"/>
              <a:t>    </a:t>
            </a:r>
            <a:r>
              <a:rPr lang="pt-BR" altLang="pt-BR" sz="2400" dirty="0"/>
              <a:t>1     0    </a:t>
            </a:r>
            <a:r>
              <a:rPr lang="pt-BR" altLang="pt-BR" sz="2400" baseline="30000" dirty="0"/>
              <a:t>1</a:t>
            </a:r>
            <a:r>
              <a:rPr lang="pt-BR" altLang="pt-BR" sz="2400" dirty="0"/>
              <a:t>0     1</a:t>
            </a:r>
            <a:endParaRPr lang="pt-BR" altLang="pt-BR" sz="1600" dirty="0"/>
          </a:p>
          <a:p>
            <a:pPr>
              <a:buFontTx/>
              <a:buNone/>
            </a:pPr>
            <a:r>
              <a:rPr lang="pt-BR" altLang="pt-BR" dirty="0"/>
              <a:t>   </a:t>
            </a:r>
            <a:r>
              <a:rPr lang="pt-BR" altLang="pt-BR" b="1" dirty="0"/>
              <a:t>-</a:t>
            </a:r>
            <a:r>
              <a:rPr lang="pt-BR" altLang="pt-BR" dirty="0"/>
              <a:t>     </a:t>
            </a:r>
            <a:r>
              <a:rPr lang="pt-BR" altLang="pt-BR" sz="2400" dirty="0"/>
              <a:t>0     1     1     0</a:t>
            </a:r>
          </a:p>
          <a:p>
            <a:pPr>
              <a:buFontTx/>
              <a:buNone/>
            </a:pPr>
            <a:r>
              <a:rPr lang="pt-BR" altLang="pt-BR" dirty="0"/>
              <a:t>      </a:t>
            </a:r>
            <a:r>
              <a:rPr lang="pt-BR" altLang="pt-BR" sz="2400" dirty="0"/>
              <a:t>0      0    1     1</a:t>
            </a:r>
            <a:endParaRPr lang="pt-BR" altLang="pt-BR" dirty="0"/>
          </a:p>
        </p:txBody>
      </p:sp>
      <p:sp>
        <p:nvSpPr>
          <p:cNvPr id="25" name="Ondulado Duplo 24">
            <a:extLst>
              <a:ext uri="{FF2B5EF4-FFF2-40B4-BE49-F238E27FC236}">
                <a16:creationId xmlns:a16="http://schemas.microsoft.com/office/drawing/2014/main" id="{489C6265-A7CF-4EC5-8A75-F2E7C544B20D}"/>
              </a:ext>
            </a:extLst>
          </p:cNvPr>
          <p:cNvSpPr/>
          <p:nvPr/>
        </p:nvSpPr>
        <p:spPr>
          <a:xfrm>
            <a:off x="5061646" y="1970925"/>
            <a:ext cx="2424362" cy="173822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8FFFD3-A606-456B-AE5D-822465CA9EA6}"/>
              </a:ext>
            </a:extLst>
          </p:cNvPr>
          <p:cNvSpPr txBox="1"/>
          <p:nvPr/>
        </p:nvSpPr>
        <p:spPr>
          <a:xfrm>
            <a:off x="4747571" y="2217634"/>
            <a:ext cx="2843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eaLnBrk="1" hangingPunct="1"/>
            <a:r>
              <a:rPr lang="pt-BR" altLang="pt-BR" sz="1800" b="1" dirty="0">
                <a:solidFill>
                  <a:schemeClr val="bg1"/>
                </a:solidFill>
              </a:rPr>
              <a:t>1 + 1 = 0 e “vai” 1</a:t>
            </a:r>
          </a:p>
          <a:p>
            <a:pPr lvl="1" algn="just" eaLnBrk="1" hangingPunct="1"/>
            <a:r>
              <a:rPr lang="pt-BR" altLang="pt-BR" sz="1800" b="1" dirty="0">
                <a:solidFill>
                  <a:schemeClr val="bg1"/>
                </a:solidFill>
              </a:rPr>
              <a:t>1 + 0 = 0 + 1 = 1</a:t>
            </a:r>
          </a:p>
          <a:p>
            <a:pPr lvl="1" algn="just" eaLnBrk="1" hangingPunct="1"/>
            <a:r>
              <a:rPr lang="pt-BR" altLang="pt-BR" sz="1800" b="1" dirty="0">
                <a:solidFill>
                  <a:schemeClr val="bg1"/>
                </a:solidFill>
              </a:rPr>
              <a:t>0 + 0 = 0</a:t>
            </a:r>
          </a:p>
          <a:p>
            <a:pPr lvl="1" algn="just" eaLnBrk="1" hangingPunct="1"/>
            <a:r>
              <a:rPr lang="pt-BR" altLang="pt-BR" sz="1800" b="1" dirty="0">
                <a:solidFill>
                  <a:schemeClr val="bg1"/>
                </a:solidFill>
              </a:rPr>
              <a:t>1 + 1 + 1 = 1 e “vai” 1</a:t>
            </a:r>
          </a:p>
        </p:txBody>
      </p:sp>
      <p:sp>
        <p:nvSpPr>
          <p:cNvPr id="26" name="Espaço Reservado para Rodapé 25">
            <a:extLst>
              <a:ext uri="{FF2B5EF4-FFF2-40B4-BE49-F238E27FC236}">
                <a16:creationId xmlns:a16="http://schemas.microsoft.com/office/drawing/2014/main" id="{2A72B353-3EAE-4BDD-8F72-19A6A405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85315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VEREMOS HOJE ???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pouquinho de História</a:t>
            </a:r>
          </a:p>
          <a:p>
            <a:r>
              <a:rPr lang="pt-BR" dirty="0"/>
              <a:t>Sistemas numéricos</a:t>
            </a:r>
          </a:p>
          <a:p>
            <a:pPr lvl="1"/>
            <a:r>
              <a:rPr lang="pt-BR" dirty="0"/>
              <a:t>Binário</a:t>
            </a:r>
          </a:p>
          <a:p>
            <a:pPr lvl="1"/>
            <a:r>
              <a:rPr lang="pt-BR" dirty="0"/>
              <a:t>Decimal</a:t>
            </a:r>
          </a:p>
          <a:p>
            <a:pPr lvl="1"/>
            <a:r>
              <a:rPr lang="pt-BR" dirty="0"/>
              <a:t>Hexadecimal</a:t>
            </a:r>
          </a:p>
          <a:p>
            <a:pPr lvl="1"/>
            <a:r>
              <a:rPr lang="pt-BR" dirty="0"/>
              <a:t>Octal</a:t>
            </a:r>
          </a:p>
          <a:p>
            <a:r>
              <a:rPr lang="pt-BR" dirty="0"/>
              <a:t>Conversão da base 10 para base 2</a:t>
            </a:r>
          </a:p>
          <a:p>
            <a:r>
              <a:rPr lang="pt-BR" dirty="0"/>
              <a:t>Conversão da base 2 para base 10</a:t>
            </a:r>
          </a:p>
          <a:p>
            <a:r>
              <a:rPr lang="pt-BR" dirty="0"/>
              <a:t>Adição e Subtração de Binários</a:t>
            </a: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BED4-5358-45E3-908B-563BD5325D5A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</a:t>
            </a:fld>
            <a:endParaRPr lang="pt-PT"/>
          </a:p>
        </p:txBody>
      </p:sp>
      <p:pic>
        <p:nvPicPr>
          <p:cNvPr id="16" name="Picture 11" descr="evolução_computador.png">
            <a:extLst>
              <a:ext uri="{FF2B5EF4-FFF2-40B4-BE49-F238E27FC236}">
                <a16:creationId xmlns:a16="http://schemas.microsoft.com/office/drawing/2014/main" id="{EEE836F4-1947-44F7-AFB8-DF820B565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3EEF4D2F-31D2-4E3B-9AA4-E61BF995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16411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A99640A-E81C-492A-AB20-CF4925E8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99983875-1D40-4FE8-AE2F-790B5868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evolução_computador.png">
            <a:extLst>
              <a:ext uri="{FF2B5EF4-FFF2-40B4-BE49-F238E27FC236}">
                <a16:creationId xmlns:a16="http://schemas.microsoft.com/office/drawing/2014/main" id="{37D25A4F-82FB-49B7-AAA6-714B0C69D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7B0D61-2147-4349-BC0A-C66DCE94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>
                <a:latin typeface="AvantGarde Bk BT" pitchFamily="34" charset="0"/>
              </a:rPr>
              <a:t>ADIÇÃO </a:t>
            </a:r>
            <a:br>
              <a:rPr lang="pt-BR" altLang="pt-BR" sz="4400" dirty="0">
                <a:latin typeface="AvantGarde Bk BT" pitchFamily="34" charset="0"/>
              </a:rPr>
            </a:br>
            <a:r>
              <a:rPr lang="pt-BR" altLang="pt-BR" sz="4400" dirty="0">
                <a:latin typeface="AvantGarde Bk BT" pitchFamily="34" charset="0"/>
              </a:rPr>
              <a:t>E SUBTRAÇÃO EM BINÁRIO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44D44-238E-4D29-B1C7-5D80478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2371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sz="2400" b="1" dirty="0"/>
              <a:t>Calcule as seguintes operações binárias: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100 + 010</a:t>
            </a:r>
          </a:p>
          <a:p>
            <a:pPr>
              <a:lnSpc>
                <a:spcPct val="150000"/>
              </a:lnSpc>
            </a:pPr>
            <a:r>
              <a:rPr lang="pt-BR" dirty="0"/>
              <a:t>1100 + 0110</a:t>
            </a:r>
          </a:p>
          <a:p>
            <a:pPr>
              <a:lnSpc>
                <a:spcPct val="150000"/>
              </a:lnSpc>
            </a:pPr>
            <a:r>
              <a:rPr lang="pt-BR" dirty="0"/>
              <a:t>111001 + 101011</a:t>
            </a:r>
          </a:p>
          <a:p>
            <a:pPr>
              <a:lnSpc>
                <a:spcPct val="150000"/>
              </a:lnSpc>
            </a:pPr>
            <a:r>
              <a:rPr lang="pt-BR" dirty="0"/>
              <a:t>0111 – 0101</a:t>
            </a:r>
          </a:p>
          <a:p>
            <a:pPr>
              <a:lnSpc>
                <a:spcPct val="150000"/>
              </a:lnSpc>
            </a:pPr>
            <a:r>
              <a:rPr lang="pt-BR" dirty="0"/>
              <a:t>1000 – 1111</a:t>
            </a:r>
          </a:p>
          <a:p>
            <a:pPr>
              <a:lnSpc>
                <a:spcPct val="150000"/>
              </a:lnSpc>
            </a:pPr>
            <a:r>
              <a:rPr lang="pt-BR" dirty="0"/>
              <a:t>111001 – 101011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BE30A-8576-4F3D-BA27-86E11C8A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D2A-00AE-4D1B-99EC-DEC8C580502F}" type="datetime1">
              <a:rPr lang="pt-PT" smtClean="0"/>
              <a:t>17/09/2020</a:t>
            </a:fld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E64472-8FC3-45B4-8C28-967B6E72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20</a:t>
            </a:fld>
            <a:endParaRPr lang="pt-PT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3DFE12C2-C071-432F-9DF2-FFDE5B5C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91492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pt-BR" altLang="pt-BR" sz="2400" dirty="0"/>
              <a:t>A arquitetura de um computador é a teoria por detrás do desenho de um computador. É a estrutura e a organização do hardware, ou seja, refere-se ao funcionamento interno do computador.</a:t>
            </a:r>
          </a:p>
          <a:p>
            <a:pPr algn="just">
              <a:lnSpc>
                <a:spcPct val="100000"/>
              </a:lnSpc>
            </a:pPr>
            <a:r>
              <a:rPr lang="pt-BR" altLang="pt-BR" sz="2400" b="1" dirty="0"/>
              <a:t>Arquitetura</a:t>
            </a:r>
            <a:r>
              <a:rPr lang="pt-BR" altLang="pt-BR" sz="2400" dirty="0"/>
              <a:t> refere-se aos atributos que são visíveis para o programador, ou seja, os atributos que tem impacto direto na execução do programa.</a:t>
            </a:r>
          </a:p>
          <a:p>
            <a:pPr algn="just">
              <a:lnSpc>
                <a:spcPct val="100000"/>
              </a:lnSpc>
            </a:pPr>
            <a:r>
              <a:rPr lang="pt-BR" altLang="pt-BR" sz="2400" dirty="0"/>
              <a:t>Atributos:</a:t>
            </a:r>
          </a:p>
          <a:p>
            <a:pPr lvl="1" algn="just">
              <a:lnSpc>
                <a:spcPct val="100000"/>
              </a:lnSpc>
            </a:pPr>
            <a:r>
              <a:rPr lang="pt-BR" altLang="pt-BR" sz="2400" dirty="0"/>
              <a:t>Conjunto de instruções</a:t>
            </a:r>
          </a:p>
          <a:p>
            <a:pPr lvl="1" algn="just">
              <a:lnSpc>
                <a:spcPct val="100000"/>
              </a:lnSpc>
            </a:pPr>
            <a:r>
              <a:rPr lang="pt-BR" altLang="pt-BR" sz="2400" dirty="0"/>
              <a:t>Número de bits</a:t>
            </a:r>
          </a:p>
          <a:p>
            <a:pPr lvl="1" algn="just">
              <a:lnSpc>
                <a:spcPct val="100000"/>
              </a:lnSpc>
            </a:pPr>
            <a:r>
              <a:rPr lang="pt-BR" altLang="pt-BR" sz="2400" dirty="0"/>
              <a:t>Mecanismos de entrada e saída</a:t>
            </a: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5B35-0A40-4506-957C-8CB9532691E6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3</a:t>
            </a:fld>
            <a:endParaRPr lang="pt-PT"/>
          </a:p>
        </p:txBody>
      </p:sp>
      <p:pic>
        <p:nvPicPr>
          <p:cNvPr id="16" name="Picture 11" descr="evolução_computador.png">
            <a:extLst>
              <a:ext uri="{FF2B5EF4-FFF2-40B4-BE49-F238E27FC236}">
                <a16:creationId xmlns:a16="http://schemas.microsoft.com/office/drawing/2014/main" id="{EEE836F4-1947-44F7-AFB8-DF820B565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A2E740B-4DD8-4124-9B8A-F37013D4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353902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UM POUQUINHO DE HITÓRIA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É comum estudarmos em cursos de informática básica as 4 gerações dos computadores. A </a:t>
            </a:r>
            <a:r>
              <a:rPr lang="pt-BR" sz="2400" b="1" dirty="0"/>
              <a:t>primeira</a:t>
            </a:r>
            <a:r>
              <a:rPr lang="pt-BR" sz="2400" dirty="0"/>
              <a:t> marca os computadores baseados em válvulas para o processamento, a descoberta e aplicação do transistor para este fim marcaria a </a:t>
            </a:r>
            <a:r>
              <a:rPr lang="pt-BR" sz="2400" b="1" dirty="0"/>
              <a:t>segunda</a:t>
            </a:r>
            <a:r>
              <a:rPr lang="pt-BR" sz="2400" dirty="0"/>
              <a:t> geração, a miniaturização dos transistores e outros componentes em um chip para formar os circuitos integrados marcaria a </a:t>
            </a:r>
            <a:r>
              <a:rPr lang="pt-BR" sz="2400" b="1" dirty="0"/>
              <a:t>terceira</a:t>
            </a:r>
            <a:r>
              <a:rPr lang="pt-BR" sz="2400" dirty="0"/>
              <a:t> geração e por fim o advento dos microprocessadores e microcomputadores marcaria a </a:t>
            </a:r>
            <a:r>
              <a:rPr lang="pt-BR" sz="2400" b="1" dirty="0"/>
              <a:t>quarta</a:t>
            </a:r>
            <a:r>
              <a:rPr lang="pt-BR" sz="2400" dirty="0"/>
              <a:t> geração que perdura até os dias atuais. 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196-7B43-4B4D-AA26-0E681B9FD854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4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1835F348-B45F-4547-B9A4-6CABF034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24D444-76E9-4FD6-A7FB-1380B92B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38912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 COMPUTADOR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b="1" dirty="0">
                <a:solidFill>
                  <a:srgbClr val="00B0F0"/>
                </a:solidFill>
              </a:rPr>
              <a:t>Harvard Mark I  </a:t>
            </a:r>
            <a:r>
              <a:rPr lang="pt-BR" sz="2400" dirty="0"/>
              <a:t>- projeto desenvolvido pela marinha norte americana em parceria com a Universidade de Harvard e a IBM liderado por Howard </a:t>
            </a:r>
            <a:r>
              <a:rPr lang="pt-BR" sz="2400" dirty="0" err="1"/>
              <a:t>Aiken</a:t>
            </a:r>
            <a:r>
              <a:rPr lang="pt-BR" sz="2400" dirty="0"/>
              <a:t> com base no calculador analítico de Babbage. Conseguia multiplicar números de 10 dígitos em média de 3 segundos. </a:t>
            </a:r>
          </a:p>
          <a:p>
            <a:pPr algn="just"/>
            <a:endParaRPr lang="pt-BR" sz="800" dirty="0"/>
          </a:p>
          <a:p>
            <a:pPr algn="just"/>
            <a:r>
              <a:rPr lang="pt-BR" sz="2400" b="1" dirty="0" err="1">
                <a:solidFill>
                  <a:srgbClr val="00B0F0"/>
                </a:solidFill>
              </a:rPr>
              <a:t>Colossus</a:t>
            </a:r>
            <a:r>
              <a:rPr lang="pt-BR" sz="2400" b="1" dirty="0">
                <a:solidFill>
                  <a:srgbClr val="00B0F0"/>
                </a:solidFill>
              </a:rPr>
              <a:t> -</a:t>
            </a:r>
            <a:r>
              <a:rPr lang="pt-BR" sz="2400" b="1" dirty="0"/>
              <a:t> </a:t>
            </a:r>
            <a:r>
              <a:rPr lang="pt-BR" sz="2400" dirty="0"/>
              <a:t>desenvolvido na Inglaterra em 1943, seu objetivo inicial era a decodificação dos códigos militares secretos alemães. Foi todo construído com válvulas térmicas para o processamento das informações e por este motivo, quando ligado, o </a:t>
            </a:r>
            <a:r>
              <a:rPr lang="pt-BR" sz="2400" dirty="0" err="1"/>
              <a:t>Colossus</a:t>
            </a:r>
            <a:r>
              <a:rPr lang="pt-BR" sz="2400" dirty="0"/>
              <a:t> era raramente desligado, caso algum problema acontecesse com as Válvulas, ela deveria ser trocada com a máquina ligada mesmo. </a:t>
            </a:r>
          </a:p>
          <a:p>
            <a:endParaRPr lang="pt-BR" sz="2400" dirty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9436-75A6-4DF8-8EE4-F35B5732D927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5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035D51C3-E783-455E-837D-B3D8A4C68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9414ED-33BD-4835-87A7-86803F33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0869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 COMPUTADOR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>
                <a:solidFill>
                  <a:srgbClr val="00B0F0"/>
                </a:solidFill>
              </a:rPr>
              <a:t>ENIAC -</a:t>
            </a:r>
            <a:r>
              <a:rPr lang="pt-BR" sz="2400" dirty="0"/>
              <a:t> (</a:t>
            </a:r>
            <a:r>
              <a:rPr lang="pt-BR" sz="2400" i="1" dirty="0" err="1"/>
              <a:t>Electronic</a:t>
            </a:r>
            <a:r>
              <a:rPr lang="pt-BR" sz="2400" i="1" dirty="0"/>
              <a:t> </a:t>
            </a:r>
            <a:r>
              <a:rPr lang="pt-BR" sz="2400" i="1" dirty="0" err="1"/>
              <a:t>Numerical</a:t>
            </a:r>
            <a:r>
              <a:rPr lang="pt-BR" sz="2400" i="1" dirty="0"/>
              <a:t> </a:t>
            </a:r>
            <a:r>
              <a:rPr lang="pt-BR" sz="2400" i="1" dirty="0" err="1"/>
              <a:t>Integrator</a:t>
            </a:r>
            <a:r>
              <a:rPr lang="pt-BR" sz="2400" i="1" dirty="0"/>
              <a:t> </a:t>
            </a:r>
            <a:r>
              <a:rPr lang="pt-BR" sz="2400" i="1" dirty="0" err="1"/>
              <a:t>and</a:t>
            </a:r>
            <a:r>
              <a:rPr lang="pt-BR" sz="2400" i="1" dirty="0"/>
              <a:t> Computer</a:t>
            </a:r>
            <a:r>
              <a:rPr lang="pt-BR" sz="2400" dirty="0"/>
              <a:t>) começou em 1943 como uma grande máquina de efetuar cálculos. Com objetivo militar, o projeto foi produzir uma máquina para fins militares que pudesse computar trajetórias balísticas e a conclusão do projeto foi anunciada em 1946. Desenvolvido por </a:t>
            </a:r>
            <a:r>
              <a:rPr lang="pt-BR" sz="2400" dirty="0" err="1"/>
              <a:t>Jonh</a:t>
            </a:r>
            <a:r>
              <a:rPr lang="pt-BR" sz="2400" dirty="0"/>
              <a:t> Von </a:t>
            </a:r>
            <a:r>
              <a:rPr lang="pt-BR" sz="2400" dirty="0" err="1"/>
              <a:t>Neuman</a:t>
            </a:r>
            <a:r>
              <a:rPr lang="pt-BR" sz="2400" dirty="0"/>
              <a:t>. Ocupava salas e consumia grandes quantidades de energia.</a:t>
            </a:r>
          </a:p>
          <a:p>
            <a:pPr algn="just"/>
            <a:endParaRPr lang="pt-BR" sz="600" dirty="0"/>
          </a:p>
          <a:p>
            <a:pPr algn="just"/>
            <a:r>
              <a:rPr lang="pt-BR" sz="2400" b="1" dirty="0">
                <a:solidFill>
                  <a:srgbClr val="00B0F0"/>
                </a:solidFill>
              </a:rPr>
              <a:t>IBM 7030 -</a:t>
            </a:r>
            <a:r>
              <a:rPr lang="pt-BR" sz="2400" dirty="0"/>
              <a:t> desenvolvido pela IBM e lançava ao mundo o primeiro computador a trabalhar e funcionar com transistor. Devido ao tamanho reduzido do transistor, esta máquina ocupava um espaço bem menor que as suas antecessoras, fazia cálculos mais precisos e foi utilizado por grandes companhias. Os softwares poderiam ser criados mais facilmente utilizando as linguagens de programação como o Fortran, o </a:t>
            </a:r>
            <a:r>
              <a:rPr lang="pt-BR" sz="2400" dirty="0" err="1"/>
              <a:t>Cobol</a:t>
            </a:r>
            <a:r>
              <a:rPr lang="pt-BR" sz="2400" dirty="0"/>
              <a:t> e o </a:t>
            </a:r>
            <a:r>
              <a:rPr lang="pt-BR" sz="2400" dirty="0" err="1"/>
              <a:t>Algol</a:t>
            </a:r>
            <a:r>
              <a:rPr lang="pt-BR" sz="2400" dirty="0"/>
              <a:t>.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BD04-87E0-4DCE-9EC4-295C0EE74835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6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2B6DEE29-6152-4259-881B-26A450E7E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5C6840-7B67-4503-81D9-F9D339D3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09414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 COMPUTADOR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>
                <a:solidFill>
                  <a:srgbClr val="00B0F0"/>
                </a:solidFill>
              </a:rPr>
              <a:t>ENIAC -</a:t>
            </a:r>
            <a:r>
              <a:rPr lang="pt-BR" sz="2400" dirty="0"/>
              <a:t> (</a:t>
            </a:r>
            <a:r>
              <a:rPr lang="pt-BR" sz="2400" i="1" dirty="0" err="1"/>
              <a:t>Electronic</a:t>
            </a:r>
            <a:r>
              <a:rPr lang="pt-BR" sz="2400" i="1" dirty="0"/>
              <a:t> </a:t>
            </a:r>
            <a:r>
              <a:rPr lang="pt-BR" sz="2400" i="1" dirty="0" err="1"/>
              <a:t>Numerical</a:t>
            </a:r>
            <a:r>
              <a:rPr lang="pt-BR" sz="2400" i="1" dirty="0"/>
              <a:t> </a:t>
            </a:r>
            <a:r>
              <a:rPr lang="pt-BR" sz="2400" i="1" dirty="0" err="1"/>
              <a:t>Integrator</a:t>
            </a:r>
            <a:r>
              <a:rPr lang="pt-BR" sz="2400" i="1" dirty="0"/>
              <a:t> </a:t>
            </a:r>
            <a:r>
              <a:rPr lang="pt-BR" sz="2400" i="1" dirty="0" err="1"/>
              <a:t>and</a:t>
            </a:r>
            <a:r>
              <a:rPr lang="pt-BR" sz="2400" i="1" dirty="0"/>
              <a:t> Computer</a:t>
            </a:r>
            <a:r>
              <a:rPr lang="pt-BR" sz="2400" dirty="0"/>
              <a:t>) começou em 1943 como uma grande máquina de efetuar cálculos. Com objetivo militar, o projeto foi produzir uma máquina para fins militares que pudesse computar trajetórias balísticas e a conclusão do projeto foi anunciada em 1946. Desenvolvido por </a:t>
            </a:r>
            <a:r>
              <a:rPr lang="pt-BR" sz="2400" dirty="0" err="1"/>
              <a:t>Jonh</a:t>
            </a:r>
            <a:r>
              <a:rPr lang="pt-BR" sz="2400" dirty="0"/>
              <a:t> Von </a:t>
            </a:r>
            <a:r>
              <a:rPr lang="pt-BR" sz="2400" dirty="0" err="1"/>
              <a:t>Neuman</a:t>
            </a:r>
            <a:r>
              <a:rPr lang="pt-BR" sz="2400" dirty="0"/>
              <a:t>. Ocupava salas e consumia grandes quantidades de energia.</a:t>
            </a:r>
          </a:p>
          <a:p>
            <a:pPr algn="just"/>
            <a:endParaRPr lang="pt-BR" sz="600" dirty="0"/>
          </a:p>
          <a:p>
            <a:pPr algn="just"/>
            <a:r>
              <a:rPr lang="pt-BR" sz="2400" b="1" dirty="0">
                <a:solidFill>
                  <a:srgbClr val="00B0F0"/>
                </a:solidFill>
              </a:rPr>
              <a:t>IBM 7030 -</a:t>
            </a:r>
            <a:r>
              <a:rPr lang="pt-BR" sz="2400" dirty="0"/>
              <a:t> desenvolvido pela IBM e lançava ao mundo o primeiro computador a trabalhar e funcionar com transistor. Devido ao tamanho reduzido do transistor, esta máquina ocupava um espaço bem menor que as suas antecessoras, fazia cálculos mais precisos e foi utilizado por grandes companhias. Os softwares poderiam ser criados mais facilmente utilizando as linguagens de programação como o Fortran, o </a:t>
            </a:r>
            <a:r>
              <a:rPr lang="pt-BR" sz="2400" dirty="0" err="1"/>
              <a:t>Cobol</a:t>
            </a:r>
            <a:r>
              <a:rPr lang="pt-BR" sz="2400" dirty="0"/>
              <a:t> e o </a:t>
            </a:r>
            <a:r>
              <a:rPr lang="pt-BR" sz="2400" dirty="0" err="1"/>
              <a:t>Algol</a:t>
            </a:r>
            <a:r>
              <a:rPr lang="pt-BR" sz="2400" dirty="0"/>
              <a:t>.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BED-3C84-49D0-B82F-CDE09388A259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7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2DECA704-31B3-4030-8A6E-F71E5D99F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A90446-702D-43BD-B603-EAFA1E03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3645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 COMPUTADOR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400" b="1" dirty="0">
                <a:solidFill>
                  <a:srgbClr val="00B0F0"/>
                </a:solidFill>
              </a:rPr>
              <a:t>Altair 8800 –</a:t>
            </a:r>
            <a:r>
              <a:rPr lang="pt-BR" sz="2400" dirty="0"/>
              <a:t> foi revolucionário, consistia em um computador que ocupava tranquilamente o espaço de uma mesa e processava as informações de forma muito mais rápida que todos os computadores produzidos antes dele. O </a:t>
            </a:r>
            <a:r>
              <a:rPr lang="pt-BR" sz="2400" i="1" dirty="0"/>
              <a:t>Altair Basic </a:t>
            </a:r>
            <a:r>
              <a:rPr lang="pt-BR" sz="2400" dirty="0"/>
              <a:t>foi quem conduziu o desenvolvimento da Microsoft com Bill Gates.</a:t>
            </a:r>
          </a:p>
          <a:p>
            <a:pPr algn="just"/>
            <a:r>
              <a:rPr lang="pt-BR" sz="2400" b="1" dirty="0">
                <a:solidFill>
                  <a:srgbClr val="00B0F0"/>
                </a:solidFill>
              </a:rPr>
              <a:t>Apple, Lisa e Macintosh -</a:t>
            </a:r>
            <a:r>
              <a:rPr lang="pt-BR" sz="2400" dirty="0"/>
              <a:t> movidos pela ambição de desenvolver o primeiro computador pessoal da história, Steve Jobs e sua equipe fundou a Apple e  percebeu que o Altair tinha um grande defeito: não ser possível seu uso por pessoas comuns. Com isto, Steve iniciou seus trabalhos para desenvolver uma forma de um computador representar de forma gráfica o seu funcionamento. Steve lançou o Apple I e depois o Apple II. Trazendo inovações como ambientes gráficos de operação e a utilização do mouse a Apple lançou o Lisa em 1983 e o Macintosh em 1984.  </a:t>
            </a:r>
            <a:endParaRPr lang="pt-BR" sz="2400" i="1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4FE-93FD-4BC5-BABF-9957CB2BDFFD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8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5FD78F-9E2C-47DF-977A-38E03030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70130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FBBA9B3D-D6F0-4970-AA4A-58A1D57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345"/>
            <a:ext cx="4248471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tor Do Fundo Do Código Binário Fundo Preto E Branco Com Dígitos Na Tela  Ilustração do Vetor - Ilustração de fundo, vetor: 86305418">
            <a:extLst>
              <a:ext uri="{FF2B5EF4-FFF2-40B4-BE49-F238E27FC236}">
                <a16:creationId xmlns:a16="http://schemas.microsoft.com/office/drawing/2014/main" id="{87D969C1-6F71-4FC8-8A2B-FC549F1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21"/>
            <a:ext cx="4139952" cy="23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NUMÉRICOS 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 eaLnBrk="1" hangingPunct="1">
              <a:lnSpc>
                <a:spcPct val="150000"/>
              </a:lnSpc>
              <a:buNone/>
            </a:pP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Um sistema de numeração, é um sistema em que um conjunto de números é representado por numerais de uma forma consistente. </a:t>
            </a:r>
          </a:p>
          <a:p>
            <a:pPr marL="114300" indent="0" algn="just" eaLnBrk="1" hangingPunct="1">
              <a:lnSpc>
                <a:spcPct val="150000"/>
              </a:lnSpc>
              <a:buNone/>
            </a:pP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Pode ser visto como o contexto que permite ao numeral "11" ser interpretado como o numeral romano para dois, o numeral binário para três ou o numeral decimal para onze.</a:t>
            </a:r>
            <a:endParaRPr lang="pt-BR" altLang="pt-BR" sz="3200" b="0" dirty="0">
              <a:solidFill>
                <a:schemeClr val="tx1">
                  <a:lumMod val="95000"/>
                  <a:lumOff val="5000"/>
                </a:schemeClr>
              </a:solidFill>
              <a:latin typeface="Arial Unicode MS" pitchFamily="34" charset="-128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3662-018B-4EEE-8346-4C1A449EC6DE}" type="datetime1">
              <a:rPr lang="pt-PT" smtClean="0"/>
              <a:t>17/09/2020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9</a:t>
            </a:fld>
            <a:endParaRPr lang="pt-PT"/>
          </a:p>
        </p:txBody>
      </p:sp>
      <p:pic>
        <p:nvPicPr>
          <p:cNvPr id="2" name="Picture 11" descr="evolução_computador.png">
            <a:extLst>
              <a:ext uri="{FF2B5EF4-FFF2-40B4-BE49-F238E27FC236}">
                <a16:creationId xmlns:a16="http://schemas.microsoft.com/office/drawing/2014/main" id="{EF60FBF4-8BE6-4E46-8F0E-2267A73E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1" y="6121745"/>
            <a:ext cx="2178401" cy="71187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59A22D-B4A9-4AF9-BC00-0FA9EB22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53182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da 3">
      <a:dk1>
        <a:sysClr val="windowText" lastClr="000000"/>
      </a:dk1>
      <a:lt1>
        <a:sysClr val="window" lastClr="FFFFFF"/>
      </a:lt1>
      <a:dk2>
        <a:srgbClr val="021127"/>
      </a:dk2>
      <a:lt2>
        <a:srgbClr val="ACCBF9"/>
      </a:lt2>
      <a:accent1>
        <a:srgbClr val="074196"/>
      </a:accent1>
      <a:accent2>
        <a:srgbClr val="498DF1"/>
      </a:accent2>
      <a:accent3>
        <a:srgbClr val="FFFFFF"/>
      </a:accent3>
      <a:accent4>
        <a:srgbClr val="A9CBEE"/>
      </a:accent4>
      <a:accent5>
        <a:srgbClr val="84B2F6"/>
      </a:accent5>
      <a:accent6>
        <a:srgbClr val="9D90A0"/>
      </a:accent6>
      <a:hlink>
        <a:srgbClr val="021127"/>
      </a:hlink>
      <a:folHlink>
        <a:srgbClr val="FFFFF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16499</TotalTime>
  <Words>1502</Words>
  <Application>Microsoft Office PowerPoint</Application>
  <PresentationFormat>Apresentação na tela (4:3)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Arial</vt:lpstr>
      <vt:lpstr>Arial Unicode MS</vt:lpstr>
      <vt:lpstr>AvantGarde Bk BT</vt:lpstr>
      <vt:lpstr>AvantGarde Md BT</vt:lpstr>
      <vt:lpstr>Calibri</vt:lpstr>
      <vt:lpstr>Cambria</vt:lpstr>
      <vt:lpstr>Adjacência</vt:lpstr>
      <vt:lpstr>Arquitetura e Manutenção de Computadores</vt:lpstr>
      <vt:lpstr>O QUE VEREMOS HOJE ???</vt:lpstr>
      <vt:lpstr>INTRODUÇÃO</vt:lpstr>
      <vt:lpstr>AINDA UM POUQUINHO DE HITÓRIA</vt:lpstr>
      <vt:lpstr>HISTÓRIA DO COMPUTADOR</vt:lpstr>
      <vt:lpstr>HISTÓRIA DO COMPUTADOR</vt:lpstr>
      <vt:lpstr>HISTÓRIA DO COMPUTADOR</vt:lpstr>
      <vt:lpstr>HISTÓRIA DO COMPUTADOR</vt:lpstr>
      <vt:lpstr>SISTEMAS NUMÉRICOS </vt:lpstr>
      <vt:lpstr>SISTEMAS NUMÉRICOS </vt:lpstr>
      <vt:lpstr>SISTEMAS NUMÉRICOS </vt:lpstr>
      <vt:lpstr>CONVERSÃO BASE 10 – BASE 2</vt:lpstr>
      <vt:lpstr>CONVERSÃO BASE 10 – BASE 2</vt:lpstr>
      <vt:lpstr>CONVERSÃO BASE 10 – BASE 2</vt:lpstr>
      <vt:lpstr>CONVERSÃO BASE 2 – BASE 10</vt:lpstr>
      <vt:lpstr>CONVERSÃO BASE 2 – BASE 10</vt:lpstr>
      <vt:lpstr>CONVERSÃO BASE 2 – BASE 10</vt:lpstr>
      <vt:lpstr>ADIÇÃO  E SUBTRAÇÃO EM BINÁRIO</vt:lpstr>
      <vt:lpstr>ADIÇÃO  E SUBTRAÇÃO EM BINÁRIO</vt:lpstr>
      <vt:lpstr>ADIÇÃO  E SUBTRAÇÃO EM BINÁRIO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iCloud</dc:title>
  <dc:creator>Jefferson Alencar</dc:creator>
  <cp:lastModifiedBy>Luis Felipe</cp:lastModifiedBy>
  <cp:revision>319</cp:revision>
  <dcterms:created xsi:type="dcterms:W3CDTF">2013-02-27T13:06:01Z</dcterms:created>
  <dcterms:modified xsi:type="dcterms:W3CDTF">2020-09-17T11:27:34Z</dcterms:modified>
</cp:coreProperties>
</file>