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578" r:id="rId2"/>
    <p:sldId id="579" r:id="rId3"/>
    <p:sldId id="581" r:id="rId4"/>
    <p:sldId id="597" r:id="rId5"/>
    <p:sldId id="580" r:id="rId6"/>
    <p:sldId id="583" r:id="rId7"/>
    <p:sldId id="598" r:id="rId8"/>
    <p:sldId id="582" r:id="rId9"/>
    <p:sldId id="584" r:id="rId10"/>
    <p:sldId id="585" r:id="rId11"/>
    <p:sldId id="586" r:id="rId12"/>
    <p:sldId id="587" r:id="rId13"/>
    <p:sldId id="588" r:id="rId14"/>
    <p:sldId id="589" r:id="rId15"/>
    <p:sldId id="590" r:id="rId16"/>
    <p:sldId id="591" r:id="rId17"/>
    <p:sldId id="592" r:id="rId18"/>
    <p:sldId id="600" r:id="rId19"/>
    <p:sldId id="593" r:id="rId20"/>
    <p:sldId id="594" r:id="rId21"/>
    <p:sldId id="595" r:id="rId22"/>
    <p:sldId id="596" r:id="rId2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9" autoAdjust="0"/>
    <p:restoredTop sz="99617" autoAdjust="0"/>
  </p:normalViewPr>
  <p:slideViewPr>
    <p:cSldViewPr>
      <p:cViewPr varScale="1">
        <p:scale>
          <a:sx n="114" d="100"/>
          <a:sy n="114" d="100"/>
        </p:scale>
        <p:origin x="1230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3E273-0CE1-AD4F-B81F-F81D2A2BA531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FD62C-F847-E545-9D57-0E66288A7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77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26825-91A5-45BD-8B4A-81EB2E03FD2D}" type="datetimeFigureOut">
              <a:rPr lang="pt-PT" smtClean="0"/>
              <a:t>23/09/2020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40E1A-7468-49E0-AF21-393B1BAA03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486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C0FA-C184-45A3-A7A3-9923260B7C7E}" type="datetime1">
              <a:rPr lang="pt-PT" smtClean="0"/>
              <a:t>23/09/2020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7B57-3AA9-49EF-A69E-71FDBEA8B108}" type="datetime1">
              <a:rPr lang="pt-PT" smtClean="0"/>
              <a:t>23/09/2020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C8CA-CEAB-42E6-851A-F861C5BA38C4}" type="datetime1">
              <a:rPr lang="pt-PT" smtClean="0"/>
              <a:t>23/09/2020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AE9F-91B2-4004-ACC3-F5D78060901D}" type="datetime1">
              <a:rPr lang="pt-PT" smtClean="0"/>
              <a:t>23/09/2020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6A44-4BFA-4E59-BA54-46121A637297}" type="datetime1">
              <a:rPr lang="pt-PT" smtClean="0"/>
              <a:t>23/09/2020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6E9B-4F62-4020-A24E-1900D0EBA831}" type="datetime1">
              <a:rPr lang="pt-PT" smtClean="0"/>
              <a:t>23/09/2020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688F-1552-4DFE-AEC9-428C859D9799}" type="datetime1">
              <a:rPr lang="pt-PT" smtClean="0"/>
              <a:t>23/09/2020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A418-F0B6-4E85-82A1-36D9F65BD546}" type="datetime1">
              <a:rPr lang="pt-PT" smtClean="0"/>
              <a:t>23/09/2020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F822-ADFC-4863-A45C-F637C3B3F4A5}" type="datetime1">
              <a:rPr lang="pt-PT" smtClean="0"/>
              <a:t>23/09/2020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B759-BD26-44CC-BE8A-26D76493E00E}" type="datetime1">
              <a:rPr lang="pt-PT" smtClean="0"/>
              <a:t>23/09/2020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AEC3-1D8D-4553-92F9-559824B30503}" type="datetime1">
              <a:rPr lang="pt-PT" smtClean="0"/>
              <a:t>23/09/2020</a:t>
            </a:fld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t-PT"/>
              <a:t>PROF. LUIS FELIPE OLIVEIRA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6C3CB49-9E6F-4D6C-B906-65D648740D4D}" type="datetime1">
              <a:rPr lang="pt-PT" smtClean="0"/>
              <a:t>23/09/2020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Q879058 - Questões de Concursos | Qconcursos.com">
            <a:extLst>
              <a:ext uri="{FF2B5EF4-FFF2-40B4-BE49-F238E27FC236}">
                <a16:creationId xmlns:a16="http://schemas.microsoft.com/office/drawing/2014/main" id="{3DDBCACE-8374-4585-B6F3-DD717CEF9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1" y="4797152"/>
            <a:ext cx="3620796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905000"/>
            <a:ext cx="8229600" cy="2593975"/>
          </a:xfrm>
        </p:spPr>
        <p:txBody>
          <a:bodyPr/>
          <a:lstStyle/>
          <a:p>
            <a:r>
              <a:rPr lang="pt-BR" sz="5400" dirty="0"/>
              <a:t>Arquitetura e Manutenção de Computadores</a:t>
            </a:r>
            <a:endParaRPr lang="pt-PT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7147560" cy="1066800"/>
          </a:xfrm>
        </p:spPr>
        <p:txBody>
          <a:bodyPr>
            <a:normAutofit/>
          </a:bodyPr>
          <a:lstStyle/>
          <a:p>
            <a:r>
              <a:rPr lang="pt-BR" sz="2800" dirty="0"/>
              <a:t>Álgebra Booleana</a:t>
            </a:r>
            <a:endParaRPr lang="en-US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</a:t>
            </a:fld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7287-ABB9-4097-B39E-D44CA0C0276B}" type="datetime1">
              <a:rPr lang="pt-PT" smtClean="0"/>
              <a:t>23/09/2020</a:t>
            </a:fld>
            <a:endParaRPr lang="pt-PT"/>
          </a:p>
        </p:txBody>
      </p:sp>
      <p:pic>
        <p:nvPicPr>
          <p:cNvPr id="6" name="Picture 5" descr="iconfinder_Logo_Design_156269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4" y="404664"/>
            <a:ext cx="2403662" cy="2403662"/>
          </a:xfrm>
          <a:prstGeom prst="rect">
            <a:avLst/>
          </a:prstGeom>
        </p:spPr>
      </p:pic>
      <p:pic>
        <p:nvPicPr>
          <p:cNvPr id="1026" name="Picture 2" descr="Imagens Binario | Vetores, fotos de arquivo e PSD grátis">
            <a:extLst>
              <a:ext uri="{FF2B5EF4-FFF2-40B4-BE49-F238E27FC236}">
                <a16:creationId xmlns:a16="http://schemas.microsoft.com/office/drawing/2014/main" id="{1192184A-7176-430B-AF31-962BA3798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81002"/>
            <a:ext cx="1944216" cy="12198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E0D989-0F7E-467B-8DE8-7A33312C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pic>
        <p:nvPicPr>
          <p:cNvPr id="1028" name="Picture 4" descr="Como os computadores fazem contas? - Embarcados - Sua fonte de informações  sobre Sistemas Embarcados">
            <a:extLst>
              <a:ext uri="{FF2B5EF4-FFF2-40B4-BE49-F238E27FC236}">
                <a16:creationId xmlns:a16="http://schemas.microsoft.com/office/drawing/2014/main" id="{F3141C9A-0928-4ECA-A3A5-93C3C24CC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1391" y="0"/>
            <a:ext cx="4680543" cy="280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9488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5D164-CF12-4300-B31A-B5BB03B3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PORTAS LÓGICAS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61CCBC-B067-4F42-BBDF-53C015308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400" b="1" dirty="0"/>
              <a:t>OR</a:t>
            </a:r>
            <a:r>
              <a:rPr lang="pt-BR" sz="2400" dirty="0"/>
              <a:t>: retorna 1 se uma das entradas é 1.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pt-BR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pt-BR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pt-BR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pt-BR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pt-BR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pt-BR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sz="2400" dirty="0"/>
              <a:t>Expressão: x = a + b</a:t>
            </a:r>
            <a:endParaRPr lang="en-US" sz="2400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76EF9A-A038-482E-B720-6DCFC253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AE9F-91B2-4004-ACC3-F5D78060901D}" type="datetime1">
              <a:rPr lang="pt-PT" smtClean="0"/>
              <a:t>23/09/2020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380F2F-9C3A-434D-BD71-8D38EFA0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0063B7-A055-4B29-88A5-974481EB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10</a:t>
            </a:fld>
            <a:endParaRPr lang="pt-PT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9275F96-2C65-46E1-A890-87B274554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03116"/>
            <a:ext cx="2791087" cy="129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14FAD498-C5DB-479E-AAB7-DD741FE78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413650"/>
            <a:ext cx="1536538" cy="298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11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963F6-FC17-4E3B-A00A-02D5E025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PORTAS LÓGICAS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29CECB-83BF-48EC-BDF1-D393E8855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400" b="1" dirty="0"/>
              <a:t>AND</a:t>
            </a:r>
            <a:r>
              <a:rPr lang="pt-BR" sz="2400" dirty="0"/>
              <a:t>: retorna 1 se ambas as entradas são 1.</a:t>
            </a:r>
          </a:p>
          <a:p>
            <a:pPr eaLnBrk="1" hangingPunct="1"/>
            <a:endParaRPr lang="pt-BR" sz="2400" dirty="0"/>
          </a:p>
          <a:p>
            <a:pPr eaLnBrk="1" hangingPunct="1"/>
            <a:endParaRPr lang="pt-BR" sz="2400" dirty="0"/>
          </a:p>
          <a:p>
            <a:pPr eaLnBrk="1" hangingPunct="1"/>
            <a:endParaRPr lang="pt-BR" sz="2400" dirty="0"/>
          </a:p>
          <a:p>
            <a:pPr eaLnBrk="1" hangingPunct="1"/>
            <a:endParaRPr lang="pt-BR" sz="2400" dirty="0"/>
          </a:p>
          <a:p>
            <a:pPr eaLnBrk="1" hangingPunct="1"/>
            <a:endParaRPr lang="pt-BR" sz="2400" dirty="0"/>
          </a:p>
          <a:p>
            <a:pPr eaLnBrk="1" hangingPunct="1"/>
            <a:endParaRPr lang="pt-BR" sz="2400" dirty="0"/>
          </a:p>
          <a:p>
            <a:pPr eaLnBrk="1" hangingPunct="1"/>
            <a:endParaRPr lang="pt-BR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sz="2400" dirty="0"/>
              <a:t>Expressão: x = a x b</a:t>
            </a:r>
            <a:endParaRPr lang="en-US" sz="2400" dirty="0"/>
          </a:p>
          <a:p>
            <a:pPr eaLnBrk="1" hangingPunct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91A944-21D3-416F-BD41-938C2D3C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AE9F-91B2-4004-ACC3-F5D78060901D}" type="datetime1">
              <a:rPr lang="pt-PT" smtClean="0"/>
              <a:t>23/09/2020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B02A11-098B-4AF2-85B8-97CBD880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A1129A-80C5-4D2F-BEDB-ACCC5AB1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11</a:t>
            </a:fld>
            <a:endParaRPr lang="pt-PT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239008D2-433F-4D76-8A5B-6492DDAB3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06896"/>
            <a:ext cx="2646095" cy="1226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2D11607D-A49D-44FA-A607-333B98076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319969"/>
            <a:ext cx="1693133" cy="332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93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637F9-EBC6-4928-BEA1-4588C1AD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PORTAS LÓGICAS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E1EBCF-33EF-42DC-A9F6-7FF229BCC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  <a:defRPr/>
            </a:pPr>
            <a:r>
              <a:rPr lang="pt-BR" sz="2400" b="1" dirty="0"/>
              <a:t>NOR</a:t>
            </a:r>
            <a:r>
              <a:rPr lang="pt-BR" sz="2400" dirty="0"/>
              <a:t>: é uma porta OR e uma porta NOT combinadas. O resultado é exatamente o inverso da porta OR. </a:t>
            </a:r>
          </a:p>
          <a:p>
            <a:pPr marL="240094" indent="-240094">
              <a:buNone/>
              <a:defRPr/>
            </a:pPr>
            <a:endParaRPr lang="pt-BR" sz="2400" dirty="0"/>
          </a:p>
          <a:p>
            <a:pPr marL="240094" indent="-240094">
              <a:buNone/>
              <a:defRPr/>
            </a:pPr>
            <a:endParaRPr lang="pt-BR" sz="2400" dirty="0"/>
          </a:p>
          <a:p>
            <a:pPr marL="240094" indent="-240094">
              <a:buNone/>
              <a:defRPr/>
            </a:pPr>
            <a:endParaRPr lang="pt-BR" sz="2400" dirty="0"/>
          </a:p>
          <a:p>
            <a:pPr marL="240094" indent="-240094">
              <a:buNone/>
              <a:defRPr/>
            </a:pPr>
            <a:endParaRPr lang="pt-BR" sz="2400" dirty="0"/>
          </a:p>
          <a:p>
            <a:pPr marL="240094" indent="-240094">
              <a:buNone/>
              <a:defRPr/>
            </a:pPr>
            <a:endParaRPr lang="pt-BR" sz="2400" dirty="0"/>
          </a:p>
          <a:p>
            <a:pPr marL="240094" indent="-240094">
              <a:buNone/>
              <a:defRPr/>
            </a:pPr>
            <a:endParaRPr lang="pt-BR" sz="2400" dirty="0"/>
          </a:p>
          <a:p>
            <a:pPr marL="240094" indent="-240094">
              <a:buNone/>
              <a:defRPr/>
            </a:pPr>
            <a:endParaRPr lang="pt-BR" sz="2400" dirty="0"/>
          </a:p>
          <a:p>
            <a:pPr marL="240094" indent="-240094">
              <a:buNone/>
              <a:defRPr/>
            </a:pPr>
            <a:r>
              <a:rPr lang="pt-BR" sz="2400" dirty="0"/>
              <a:t>Expressão: x = (a + b)’</a:t>
            </a:r>
            <a:endParaRPr lang="en-US" sz="2400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0DF897-E25C-45BE-A70E-A78B9A3C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AE9F-91B2-4004-ACC3-F5D78060901D}" type="datetime1">
              <a:rPr lang="pt-PT" smtClean="0"/>
              <a:t>23/09/2020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9D5011-7076-42A8-94E0-D5C786DA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45A105-BDF6-4BA2-873A-2B420F53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12</a:t>
            </a:fld>
            <a:endParaRPr lang="pt-PT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A27F7A3B-C3CB-4002-9C55-1697C6E1F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29001"/>
            <a:ext cx="2843489" cy="135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112AEAC6-3D6B-4EC9-9AF4-6B4F238D0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317" y="2852936"/>
            <a:ext cx="1578061" cy="3102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389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451AF-8343-4536-BF76-E0591FA8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PORTAS LÓGICAS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26E5C7-9800-4BD8-8D90-107A5E0D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  <a:defRPr/>
            </a:pPr>
            <a:r>
              <a:rPr lang="pt-BR" sz="2400" b="1" dirty="0"/>
              <a:t>NAND</a:t>
            </a:r>
            <a:r>
              <a:rPr lang="pt-BR" sz="2400" dirty="0"/>
              <a:t>: é uma porta AND e uma porta NOT combinadas. O resultado é exatamente o inverso da porta AND.</a:t>
            </a:r>
          </a:p>
          <a:p>
            <a:pPr marL="240094" indent="-240094">
              <a:buFont typeface="Wingdings"/>
              <a:buChar char=""/>
              <a:defRPr/>
            </a:pPr>
            <a:endParaRPr lang="pt-BR" sz="2400" dirty="0"/>
          </a:p>
          <a:p>
            <a:pPr marL="240094" indent="-240094">
              <a:buFont typeface="Wingdings"/>
              <a:buChar char=""/>
              <a:defRPr/>
            </a:pPr>
            <a:endParaRPr lang="pt-BR" sz="2400" dirty="0"/>
          </a:p>
          <a:p>
            <a:pPr marL="240094" indent="-240094">
              <a:buFont typeface="Wingdings"/>
              <a:buChar char=""/>
              <a:defRPr/>
            </a:pPr>
            <a:endParaRPr lang="pt-BR" sz="2400" dirty="0"/>
          </a:p>
          <a:p>
            <a:pPr marL="240094" indent="-240094">
              <a:buFont typeface="Wingdings"/>
              <a:buChar char=""/>
              <a:defRPr/>
            </a:pPr>
            <a:endParaRPr lang="pt-BR" sz="2400" dirty="0"/>
          </a:p>
          <a:p>
            <a:pPr marL="240094" indent="-240094">
              <a:buFont typeface="Wingdings"/>
              <a:buChar char=""/>
              <a:defRPr/>
            </a:pPr>
            <a:endParaRPr lang="pt-BR" sz="2400" dirty="0"/>
          </a:p>
          <a:p>
            <a:pPr marL="240094" indent="-240094">
              <a:buFont typeface="Wingdings"/>
              <a:buChar char=""/>
              <a:defRPr/>
            </a:pPr>
            <a:endParaRPr lang="pt-BR" sz="2400" dirty="0"/>
          </a:p>
          <a:p>
            <a:pPr marL="240094" indent="-240094">
              <a:buNone/>
              <a:defRPr/>
            </a:pPr>
            <a:r>
              <a:rPr lang="pt-BR" sz="2400" dirty="0"/>
              <a:t>Expressão: x = (a x b)’</a:t>
            </a:r>
            <a:endParaRPr lang="en-US" sz="2400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EB7128-7F00-4C8E-8E7F-8D31CB2D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AE9F-91B2-4004-ACC3-F5D78060901D}" type="datetime1">
              <a:rPr lang="pt-PT" smtClean="0"/>
              <a:t>23/09/2020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97AAC6-1F90-4A65-9E46-5C4B4F3C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B63392-174A-4F67-8D88-804AAE06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13</a:t>
            </a:fld>
            <a:endParaRPr lang="pt-PT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31E86037-61B7-44D8-B620-F4268798D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911637"/>
            <a:ext cx="1512168" cy="301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F9D3DF6C-FFB7-4894-A587-BCE7EFCB9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047999"/>
            <a:ext cx="2160356" cy="998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275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E223A-1036-4DB2-8D60-AA8DDBF7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PORTAS LÓGICAS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0F0FC-228B-48AB-A0DE-062093A79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  <a:defRPr/>
            </a:pPr>
            <a:r>
              <a:rPr lang="pt-BR" sz="2400" b="1" dirty="0"/>
              <a:t>XOR</a:t>
            </a:r>
            <a:r>
              <a:rPr lang="pt-BR" sz="2400" dirty="0"/>
              <a:t>: retorna 1 somente se uma das entradas é 1.</a:t>
            </a:r>
          </a:p>
          <a:p>
            <a:pPr marL="240094" indent="-240094">
              <a:buFont typeface="Wingdings"/>
              <a:buChar char=""/>
              <a:defRPr/>
            </a:pPr>
            <a:endParaRPr lang="pt-BR" sz="2400" dirty="0"/>
          </a:p>
          <a:p>
            <a:pPr marL="240094" indent="-240094">
              <a:buFont typeface="Wingdings"/>
              <a:buChar char=""/>
              <a:defRPr/>
            </a:pPr>
            <a:endParaRPr lang="pt-BR" sz="2400" dirty="0"/>
          </a:p>
          <a:p>
            <a:pPr marL="240094" indent="-240094">
              <a:buFont typeface="Wingdings"/>
              <a:buChar char=""/>
              <a:defRPr/>
            </a:pPr>
            <a:endParaRPr lang="pt-BR" sz="2400" dirty="0"/>
          </a:p>
          <a:p>
            <a:pPr marL="240094" indent="-240094">
              <a:buFont typeface="Wingdings"/>
              <a:buChar char=""/>
              <a:defRPr/>
            </a:pPr>
            <a:endParaRPr lang="pt-BR" sz="2400" dirty="0"/>
          </a:p>
          <a:p>
            <a:pPr marL="240094" indent="-240094">
              <a:buFont typeface="Wingdings"/>
              <a:buChar char=""/>
              <a:defRPr/>
            </a:pPr>
            <a:endParaRPr lang="pt-BR" sz="2400" dirty="0"/>
          </a:p>
          <a:p>
            <a:pPr marL="0" indent="0">
              <a:buNone/>
              <a:defRPr/>
            </a:pPr>
            <a:endParaRPr lang="pt-BR" sz="2400" dirty="0"/>
          </a:p>
          <a:p>
            <a:pPr marL="240094" indent="-240094">
              <a:buFont typeface="Wingdings"/>
              <a:buChar char=""/>
              <a:defRPr/>
            </a:pPr>
            <a:endParaRPr lang="pt-BR" sz="2400" dirty="0"/>
          </a:p>
          <a:p>
            <a:pPr marL="240094" indent="-240094">
              <a:buNone/>
              <a:defRPr/>
            </a:pPr>
            <a:r>
              <a:rPr lang="pt-BR" sz="2400" dirty="0"/>
              <a:t>Expressão: x = a </a:t>
            </a:r>
            <a:r>
              <a:rPr lang="pt-BR" sz="2400" dirty="0">
                <a:sym typeface="Symbol"/>
              </a:rPr>
              <a:t> </a:t>
            </a:r>
            <a:r>
              <a:rPr lang="pt-BR" sz="2400" dirty="0"/>
              <a:t>b</a:t>
            </a:r>
            <a:endParaRPr lang="en-US" sz="2400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8623A-3BEF-45C6-9FBD-1E23B754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AE9F-91B2-4004-ACC3-F5D78060901D}" type="datetime1">
              <a:rPr lang="pt-PT" smtClean="0"/>
              <a:t>23/09/2020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E88AF8-D538-49C6-BC4A-53B39B26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BFE92F-92C0-48BC-9298-CA3E94E0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14</a:t>
            </a:fld>
            <a:endParaRPr lang="pt-PT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E845C5D-310C-4243-9016-625EE7261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424" y="3284985"/>
            <a:ext cx="2563878" cy="114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18F2FAB5-F787-49B8-A267-D5DA85B8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030" y="2888316"/>
            <a:ext cx="1434328" cy="283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865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1E22A-23AA-4D85-9A19-BF7EC464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PORTAS LÓGICAS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622AE6-0B9D-45C9-8733-7E5CDD3AF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  <a:defRPr/>
            </a:pPr>
            <a:r>
              <a:rPr lang="pt-BR" sz="2400" b="1" dirty="0"/>
              <a:t>NXOR</a:t>
            </a:r>
            <a:r>
              <a:rPr lang="pt-BR" sz="2400" dirty="0"/>
              <a:t>: é uma porta XOR e uma porta NOT combinadas. O resultado é exatamente o inverso da porta XOR. </a:t>
            </a:r>
          </a:p>
          <a:p>
            <a:pPr marL="240094" indent="-240094">
              <a:buFont typeface="Wingdings"/>
              <a:buChar char=""/>
              <a:defRPr/>
            </a:pPr>
            <a:endParaRPr lang="pt-BR" sz="2400" dirty="0"/>
          </a:p>
          <a:p>
            <a:pPr marL="240094" indent="-240094">
              <a:buFont typeface="Wingdings"/>
              <a:buChar char=""/>
              <a:defRPr/>
            </a:pPr>
            <a:endParaRPr lang="pt-BR" sz="2400" dirty="0"/>
          </a:p>
          <a:p>
            <a:pPr marL="240094" indent="-240094">
              <a:buFont typeface="Wingdings"/>
              <a:buChar char=""/>
              <a:defRPr/>
            </a:pPr>
            <a:endParaRPr lang="pt-BR" sz="2400" dirty="0"/>
          </a:p>
          <a:p>
            <a:pPr marL="0" indent="0">
              <a:buNone/>
              <a:defRPr/>
            </a:pPr>
            <a:endParaRPr lang="pt-BR" sz="2400" dirty="0"/>
          </a:p>
          <a:p>
            <a:pPr marL="0" indent="0">
              <a:buNone/>
              <a:defRPr/>
            </a:pPr>
            <a:endParaRPr lang="pt-BR" sz="2400" dirty="0"/>
          </a:p>
          <a:p>
            <a:pPr marL="240094" indent="-240094">
              <a:buFont typeface="Wingdings"/>
              <a:buChar char=""/>
              <a:defRPr/>
            </a:pPr>
            <a:endParaRPr lang="pt-BR" sz="2400" dirty="0"/>
          </a:p>
          <a:p>
            <a:pPr marL="240094" indent="-240094">
              <a:buNone/>
              <a:defRPr/>
            </a:pPr>
            <a:r>
              <a:rPr lang="pt-BR" sz="2400" dirty="0"/>
              <a:t>Expressão: x = a </a:t>
            </a:r>
            <a:r>
              <a:rPr lang="pt-BR" sz="2400" dirty="0">
                <a:sym typeface="Symbol"/>
              </a:rPr>
              <a:t> </a:t>
            </a:r>
            <a:r>
              <a:rPr lang="pt-BR" sz="2400" dirty="0"/>
              <a:t>b</a:t>
            </a:r>
            <a:endParaRPr lang="en-US" sz="2400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77132B-4756-4E4C-AC22-0EBE1E50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AE9F-91B2-4004-ACC3-F5D78060901D}" type="datetime1">
              <a:rPr lang="pt-PT" smtClean="0"/>
              <a:t>23/09/2020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71966C-AF5C-4881-8D01-33C1BDC2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2B9225-9378-406D-B6F2-19657159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15</a:t>
            </a:fld>
            <a:endParaRPr lang="pt-PT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50884D95-859D-415A-A43F-29635D500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2" y="2838096"/>
            <a:ext cx="1475708" cy="292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07D3897-88A2-4F77-A169-8BE11FAD7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7" r="6020"/>
          <a:stretch>
            <a:fillRect/>
          </a:stretch>
        </p:blipFill>
        <p:spPr bwMode="auto">
          <a:xfrm>
            <a:off x="2535502" y="3429001"/>
            <a:ext cx="2304460" cy="101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6">
            <a:extLst>
              <a:ext uri="{FF2B5EF4-FFF2-40B4-BE49-F238E27FC236}">
                <a16:creationId xmlns:a16="http://schemas.microsoft.com/office/drawing/2014/main" id="{E024C8A6-2BAC-493B-829E-843EC7932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765" y="3482594"/>
            <a:ext cx="375145" cy="415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10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6" name="CaixaDeTexto 7">
            <a:extLst>
              <a:ext uri="{FF2B5EF4-FFF2-40B4-BE49-F238E27FC236}">
                <a16:creationId xmlns:a16="http://schemas.microsoft.com/office/drawing/2014/main" id="{2C28F7C7-ADCB-4974-A868-053732154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765" y="3911330"/>
            <a:ext cx="375145" cy="415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10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8" name="CaixaDeTexto 8">
            <a:extLst>
              <a:ext uri="{FF2B5EF4-FFF2-40B4-BE49-F238E27FC236}">
                <a16:creationId xmlns:a16="http://schemas.microsoft.com/office/drawing/2014/main" id="{F1C9044F-A7AF-42C4-A25E-39368AC70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9961" y="3696962"/>
            <a:ext cx="375144" cy="415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sz="210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87280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5BAA7-4898-4BF1-9BC0-665E7DC2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PORTAS LÓGICAS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E43F72-2D2C-4876-9226-000C6724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400" dirty="0"/>
              <a:t>Combinações de portas NAND podem ser usadas para simular todas as outras. </a:t>
            </a:r>
          </a:p>
          <a:p>
            <a:pPr eaLnBrk="1" hangingPunct="1"/>
            <a:r>
              <a:rPr lang="pt-BR" sz="2400" dirty="0"/>
              <a:t>Por este motivo, a porta NAND é considerada uma </a:t>
            </a:r>
            <a:r>
              <a:rPr lang="pt-BR" sz="2400" b="1" dirty="0"/>
              <a:t>porta universal</a:t>
            </a:r>
            <a:r>
              <a:rPr lang="pt-BR" sz="2400" dirty="0"/>
              <a:t>. </a:t>
            </a:r>
          </a:p>
          <a:p>
            <a:pPr eaLnBrk="1" hangingPunct="1"/>
            <a:r>
              <a:rPr lang="pt-BR" sz="2400" dirty="0"/>
              <a:t>Isso significa que qualquer circuito pode ser expresso pela combinação de portas NAND. </a:t>
            </a:r>
            <a:endParaRPr lang="en-US" sz="2400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D64438-9F23-4978-B0B2-203DE211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AE9F-91B2-4004-ACC3-F5D78060901D}" type="datetime1">
              <a:rPr lang="pt-PT" smtClean="0"/>
              <a:t>23/09/2020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E2DF76-1D5E-42D8-9609-0C038DA5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676D88-E27D-4369-9314-8425BAFF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510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E30A95-8CDA-4F5B-87BD-66D756D1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AE9F-91B2-4004-ACC3-F5D78060901D}" type="datetime1">
              <a:rPr lang="pt-PT" smtClean="0"/>
              <a:t>23/09/2020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0A349E-4A44-42AF-A375-88739BE2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3E8A10-EF4F-4CEF-9C0B-A6B7CC26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17</a:t>
            </a:fld>
            <a:endParaRPr lang="pt-PT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3D16EFEF-0B56-4F2B-AE1E-4AAFEAF6C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36" y="1870321"/>
            <a:ext cx="6399919" cy="3930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ítulo 4">
            <a:extLst>
              <a:ext uri="{FF2B5EF4-FFF2-40B4-BE49-F238E27FC236}">
                <a16:creationId xmlns:a16="http://schemas.microsoft.com/office/drawing/2014/main" id="{4244C944-BC95-4D02-B107-203B4E15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7620000" cy="1143000"/>
          </a:xfrm>
        </p:spPr>
        <p:txBody>
          <a:bodyPr/>
          <a:lstStyle/>
          <a:p>
            <a:r>
              <a:rPr lang="pt-BR" dirty="0"/>
              <a:t>PORTAS LÓGICAS</a:t>
            </a:r>
          </a:p>
        </p:txBody>
      </p:sp>
    </p:spTree>
    <p:extLst>
      <p:ext uri="{BB962C8B-B14F-4D97-AF65-F5344CB8AC3E}">
        <p14:creationId xmlns:p14="http://schemas.microsoft.com/office/powerpoint/2010/main" val="3731067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77515-CD1C-4E7B-A05E-DCD41C3B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PORTAS LÓGICAS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B5A561-AAB9-4F9C-BBFB-ACABB0F57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BF6492-FA25-4D3D-94B8-166ECD2E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AE9F-91B2-4004-ACC3-F5D78060901D}" type="datetime1">
              <a:rPr lang="pt-PT" smtClean="0"/>
              <a:t>23/09/2020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215A4-28F7-4349-9E4F-DE977D3E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976C2-DB7E-413D-A45D-DB41EE54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18</a:t>
            </a:fld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259ADA5-EF51-4858-A6DD-51958D5A14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32" t="28995" r="45415" b="51702"/>
          <a:stretch/>
        </p:blipFill>
        <p:spPr>
          <a:xfrm>
            <a:off x="4020092" y="3806017"/>
            <a:ext cx="3858144" cy="1620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F01EA3C-80D3-4460-AC71-B69C423F1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32" t="67494" r="42373" b="10090"/>
          <a:stretch/>
        </p:blipFill>
        <p:spPr>
          <a:xfrm>
            <a:off x="539552" y="2348680"/>
            <a:ext cx="3713269" cy="162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65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77515-CD1C-4E7B-A05E-DCD41C3B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PORTAS LÓGICAS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BF6492-FA25-4D3D-94B8-166ECD2E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AE9F-91B2-4004-ACC3-F5D78060901D}" type="datetime1">
              <a:rPr lang="pt-PT" smtClean="0"/>
              <a:t>23/09/2020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215A4-28F7-4349-9E4F-DE977D3E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976C2-DB7E-413D-A45D-DB41EE54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19</a:t>
            </a:fld>
            <a:endParaRPr lang="pt-PT"/>
          </a:p>
        </p:txBody>
      </p:sp>
      <p:pic>
        <p:nvPicPr>
          <p:cNvPr id="3074" name="Picture 2" descr="Programação em C - Capítulo 1">
            <a:extLst>
              <a:ext uri="{FF2B5EF4-FFF2-40B4-BE49-F238E27FC236}">
                <a16:creationId xmlns:a16="http://schemas.microsoft.com/office/drawing/2014/main" id="{45865E07-2B75-46F1-A090-EBBF434E5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09" y="1600200"/>
            <a:ext cx="6351181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FE9D22E-9B28-48C5-A239-BA4DA9A5FAF4}"/>
                  </a:ext>
                </a:extLst>
              </p:cNvPr>
              <p:cNvSpPr txBox="1"/>
              <p:nvPr/>
            </p:nvSpPr>
            <p:spPr>
              <a:xfrm>
                <a:off x="5292080" y="1185864"/>
                <a:ext cx="2641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pt-BR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¬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FE9D22E-9B28-48C5-A239-BA4DA9A5F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185864"/>
                <a:ext cx="264110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2F63D93-F0B6-4328-A638-09CC1D5F7D2C}"/>
                  </a:ext>
                </a:extLst>
              </p:cNvPr>
              <p:cNvSpPr txBox="1"/>
              <p:nvPr/>
            </p:nvSpPr>
            <p:spPr>
              <a:xfrm>
                <a:off x="5220072" y="3815834"/>
                <a:ext cx="3049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¬(¬</m:t>
                      </m:r>
                      <m:d>
                        <m:dPr>
                          <m:ctrlP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pt-BR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¬</m:t>
                          </m:r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pt-BR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2F63D93-F0B6-4328-A638-09CC1D5F7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815834"/>
                <a:ext cx="3049145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EB4E52E4-5CAF-4D7E-BA14-813C83C85BA9}"/>
                  </a:ext>
                </a:extLst>
              </p:cNvPr>
              <p:cNvSpPr txBox="1"/>
              <p:nvPr/>
            </p:nvSpPr>
            <p:spPr>
              <a:xfrm>
                <a:off x="699864" y="3862308"/>
                <a:ext cx="2641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pt-BR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¬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1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EB4E52E4-5CAF-4D7E-BA14-813C83C85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64" y="3862308"/>
                <a:ext cx="2641104" cy="369332"/>
              </a:xfrm>
              <a:prstGeom prst="rect">
                <a:avLst/>
              </a:prstGeom>
              <a:blipFill>
                <a:blip r:embed="rId5"/>
                <a:stretch>
                  <a:fillRect r="-462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05F5B54-30B3-485D-B976-4E85DDD329A4}"/>
                  </a:ext>
                </a:extLst>
              </p:cNvPr>
              <p:cNvSpPr txBox="1"/>
              <p:nvPr/>
            </p:nvSpPr>
            <p:spPr>
              <a:xfrm>
                <a:off x="936848" y="1185864"/>
                <a:ext cx="2641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m:rPr>
                          <m:nor/>
                        </m:rPr>
                        <a:rPr lang="pt-BR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A</m:t>
                      </m:r>
                      <m:r>
                        <m:rPr>
                          <m:nor/>
                        </m:rPr>
                        <a:rPr lang="pt-BR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  </m:t>
                      </m:r>
                      <m:r>
                        <m:rPr>
                          <m:nor/>
                        </m:rPr>
                        <a:rPr lang="pt-BR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B</m:t>
                      </m:r>
                      <m:r>
                        <a:rPr lang="pt-BR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05F5B54-30B3-485D-B976-4E85DDD32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48" y="1185864"/>
                <a:ext cx="2641104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10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EB6F50C-F17E-48C6-B679-C7CA30A1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VEREMOS HOJE ???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1F60D57E-1830-48A9-B38E-8E7960D3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pouquinho de História</a:t>
            </a:r>
          </a:p>
          <a:p>
            <a:r>
              <a:rPr lang="pt-BR" dirty="0"/>
              <a:t>Operações Lógicas</a:t>
            </a:r>
          </a:p>
          <a:p>
            <a:r>
              <a:rPr lang="pt-BR" dirty="0"/>
              <a:t>Tabela Verdade</a:t>
            </a:r>
          </a:p>
          <a:p>
            <a:r>
              <a:rPr lang="pt-BR" dirty="0"/>
              <a:t>Portas Lógicas</a:t>
            </a:r>
          </a:p>
          <a:p>
            <a:pPr lvl="1"/>
            <a:r>
              <a:rPr lang="pt-BR" dirty="0"/>
              <a:t>NOT</a:t>
            </a:r>
          </a:p>
          <a:p>
            <a:pPr lvl="1"/>
            <a:r>
              <a:rPr lang="pt-BR" dirty="0"/>
              <a:t>OR</a:t>
            </a:r>
          </a:p>
          <a:p>
            <a:pPr lvl="1"/>
            <a:r>
              <a:rPr lang="pt-BR" dirty="0"/>
              <a:t>AND</a:t>
            </a:r>
          </a:p>
          <a:p>
            <a:pPr lvl="1"/>
            <a:r>
              <a:rPr lang="pt-BR" dirty="0"/>
              <a:t>NOR</a:t>
            </a:r>
          </a:p>
          <a:p>
            <a:pPr lvl="1"/>
            <a:r>
              <a:rPr lang="pt-BR" dirty="0"/>
              <a:t>NAND</a:t>
            </a:r>
          </a:p>
          <a:p>
            <a:pPr lvl="1"/>
            <a:r>
              <a:rPr lang="pt-BR" dirty="0"/>
              <a:t>XOR</a:t>
            </a:r>
          </a:p>
          <a:p>
            <a:pPr lvl="1"/>
            <a:r>
              <a:rPr lang="pt-BR" dirty="0"/>
              <a:t>NXOR</a:t>
            </a:r>
          </a:p>
          <a:p>
            <a:pPr marL="41148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992783-731C-406F-905D-C163D79B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BED4-5358-45E3-908B-563BD5325D5A}" type="datetime1">
              <a:rPr lang="pt-PT" smtClean="0"/>
              <a:t>23/09/2020</a:t>
            </a:fld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B3708B-CFAA-45BE-A0A4-F2A9F824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2</a:t>
            </a:fld>
            <a:endParaRPr lang="pt-PT"/>
          </a:p>
        </p:txBody>
      </p:sp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3EEF4D2F-31D2-4E3B-9AA4-E61BF995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</p:spTree>
    <p:extLst>
      <p:ext uri="{BB962C8B-B14F-4D97-AF65-F5344CB8AC3E}">
        <p14:creationId xmlns:p14="http://schemas.microsoft.com/office/powerpoint/2010/main" val="2164111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25D23-0967-4597-BE81-98BB9DEE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ighlight>
                  <a:srgbClr val="FFFF00"/>
                </a:highlight>
              </a:rPr>
              <a:t>DESAFIO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E912A4-FBD1-470B-B460-ABF1C255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AE9F-91B2-4004-ACC3-F5D78060901D}" type="datetime1">
              <a:rPr lang="pt-PT" smtClean="0"/>
              <a:t>23/09/2020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B7A4BB-37BE-4DA2-9619-8C400C02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A562BC-74DF-4546-B2BC-878DE90C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20</a:t>
            </a:fld>
            <a:endParaRPr lang="pt-PT"/>
          </a:p>
        </p:txBody>
      </p:sp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C373AA7E-153F-484E-A704-4E0ABF227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9"/>
          <a:stretch/>
        </p:blipFill>
        <p:spPr>
          <a:xfrm>
            <a:off x="457200" y="2116457"/>
            <a:ext cx="7620000" cy="376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45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58EB4-C1A1-47E0-90CD-E251E20C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F1F70E-502C-42E4-85D0-94338839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AE9F-91B2-4004-ACC3-F5D78060901D}" type="datetime1">
              <a:rPr lang="pt-PT" smtClean="0"/>
              <a:t>23/09/2020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4196F1-8A6E-451D-8085-9652A7A9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3C260C-9548-4B5F-97E0-BA968950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21</a:t>
            </a:fld>
            <a:endParaRPr lang="pt-PT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F873F8D6-210E-4167-A77D-2BB35E7A6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sz="2000" dirty="0"/>
              <a:t>Obtenha as expressões lógicas a partir do esquema de portas.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3E6B145-7697-42CC-9789-A2243DDFE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0" y="2132856"/>
            <a:ext cx="8079510" cy="404194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C8AD9E04-EC99-4360-AF02-8CFAD94A4AE6}"/>
              </a:ext>
            </a:extLst>
          </p:cNvPr>
          <p:cNvSpPr/>
          <p:nvPr/>
        </p:nvSpPr>
        <p:spPr>
          <a:xfrm>
            <a:off x="6611416" y="3047999"/>
            <a:ext cx="1416968" cy="236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1679381-B614-4C05-AC96-BCE901A0F74B}"/>
              </a:ext>
            </a:extLst>
          </p:cNvPr>
          <p:cNvSpPr/>
          <p:nvPr/>
        </p:nvSpPr>
        <p:spPr>
          <a:xfrm>
            <a:off x="6258794" y="5257800"/>
            <a:ext cx="1416968" cy="236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853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09879-0913-4E87-9159-C258BA52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885B80B-0DD2-43DD-A3D1-3C5B88E7C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pt-BR" sz="2400" dirty="0"/>
                  <a:t>Obtenha a tabela verdade e o circuito para cada equação lógica.</a:t>
                </a:r>
              </a:p>
              <a:p>
                <a:pPr marL="571500" indent="-457200">
                  <a:lnSpc>
                    <a:spcPct val="150000"/>
                  </a:lnSpc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pt-BR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000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pt-BR" sz="2000" dirty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pt-BR" sz="2000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pt-BR" sz="2000" dirty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pt-BR" sz="2000" dirty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endParaRPr lang="pt-BR" sz="2000" dirty="0"/>
              </a:p>
              <a:p>
                <a:pPr marL="571500" indent="-457200">
                  <a:lnSpc>
                    <a:spcPct val="150000"/>
                  </a:lnSpc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pt-BR" sz="2000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pt-BR" sz="2000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t-BR" sz="2000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pt-BR" sz="2000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endParaRPr lang="pt-BR" sz="2000" dirty="0"/>
              </a:p>
              <a:p>
                <a:pPr marL="571500" indent="-457200">
                  <a:lnSpc>
                    <a:spcPct val="150000"/>
                  </a:lnSpc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pt-BR" sz="2000" dirty="0"/>
              </a:p>
              <a:p>
                <a:pPr marL="571500" indent="-457200">
                  <a:lnSpc>
                    <a:spcPct val="150000"/>
                  </a:lnSpc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endParaRPr lang="pt-BR" sz="2000" dirty="0"/>
              </a:p>
              <a:p>
                <a:pPr marL="571500" indent="-457200">
                  <a:lnSpc>
                    <a:spcPct val="150000"/>
                  </a:lnSpc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</m:oMath>
                </a14:m>
                <a:endParaRPr lang="pt-BR" sz="2000" dirty="0"/>
              </a:p>
              <a:p>
                <a:pPr marL="571500" indent="-457200">
                  <a:lnSpc>
                    <a:spcPct val="150000"/>
                  </a:lnSpc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pt-BR" sz="2000" dirty="0"/>
              </a:p>
              <a:p>
                <a:endParaRPr lang="pt-BR" sz="2400" dirty="0"/>
              </a:p>
              <a:p>
                <a:endParaRPr lang="pt-BR" sz="2400" dirty="0"/>
              </a:p>
              <a:p>
                <a:pPr marL="11430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885B80B-0DD2-43DD-A3D1-3C5B88E7C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7A6496-037B-4A1A-96AF-12620B01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AE9F-91B2-4004-ACC3-F5D78060901D}" type="datetime1">
              <a:rPr lang="pt-PT" smtClean="0"/>
              <a:t>23/09/2020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3926F1-900A-4309-8765-D2023801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01A929-3C4A-418A-9C39-8CEFE4E2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937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33452-3A39-4ABC-B2C8-35987BED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POUCO DE 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6D8525-E755-4E3D-ADBE-E1888400F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b="0" dirty="0">
                <a:effectLst/>
                <a:latin typeface="Arial" panose="020B0604020202020204" pitchFamily="34" charset="0"/>
              </a:rPr>
              <a:t>O termo "álgebra booliana" é uma homenagem a </a:t>
            </a:r>
            <a:r>
              <a:rPr lang="pt-BR" b="0" strike="noStrike" dirty="0">
                <a:effectLst/>
                <a:latin typeface="Arial" panose="020B0604020202020204" pitchFamily="34" charset="0"/>
              </a:rPr>
              <a:t>George </a:t>
            </a:r>
            <a:r>
              <a:rPr lang="pt-BR" b="0" strike="noStrike" dirty="0" err="1">
                <a:effectLst/>
                <a:latin typeface="Arial" panose="020B0604020202020204" pitchFamily="34" charset="0"/>
              </a:rPr>
              <a:t>Boole</a:t>
            </a:r>
            <a:r>
              <a:rPr lang="pt-BR" b="0" dirty="0">
                <a:effectLst/>
                <a:latin typeface="Arial" panose="020B0604020202020204" pitchFamily="34" charset="0"/>
              </a:rPr>
              <a:t>, um </a:t>
            </a:r>
            <a:r>
              <a:rPr lang="pt-BR" b="0" strike="noStrike" dirty="0">
                <a:effectLst/>
                <a:latin typeface="Arial" panose="020B0604020202020204" pitchFamily="34" charset="0"/>
              </a:rPr>
              <a:t>matemático</a:t>
            </a:r>
            <a:r>
              <a:rPr lang="pt-BR" b="0" dirty="0">
                <a:effectLst/>
                <a:latin typeface="Arial" panose="020B0604020202020204" pitchFamily="34" charset="0"/>
              </a:rPr>
              <a:t> inglês autodidata. </a:t>
            </a:r>
          </a:p>
          <a:p>
            <a:pPr algn="just">
              <a:lnSpc>
                <a:spcPct val="150000"/>
              </a:lnSpc>
            </a:pPr>
            <a:r>
              <a:rPr lang="pt-BR" b="0" dirty="0" err="1">
                <a:effectLst/>
                <a:latin typeface="Arial" panose="020B0604020202020204" pitchFamily="34" charset="0"/>
              </a:rPr>
              <a:t>Boole</a:t>
            </a:r>
            <a:r>
              <a:rPr lang="pt-BR" b="0" dirty="0">
                <a:effectLst/>
                <a:latin typeface="Arial" panose="020B0604020202020204" pitchFamily="34" charset="0"/>
              </a:rPr>
              <a:t> introduziu o sistema algébrico, o </a:t>
            </a:r>
            <a:r>
              <a:rPr lang="pt-BR" b="0" i="1" dirty="0">
                <a:effectLst/>
                <a:latin typeface="Arial" panose="020B0604020202020204" pitchFamily="34" charset="0"/>
              </a:rPr>
              <a:t>The </a:t>
            </a:r>
            <a:r>
              <a:rPr lang="pt-BR" b="0" i="1" dirty="0" err="1">
                <a:effectLst/>
                <a:latin typeface="Arial" panose="020B0604020202020204" pitchFamily="34" charset="0"/>
              </a:rPr>
              <a:t>Mathematical</a:t>
            </a:r>
            <a:r>
              <a:rPr lang="pt-BR" b="0" i="1" dirty="0">
                <a:effectLst/>
                <a:latin typeface="Arial" panose="020B0604020202020204" pitchFamily="34" charset="0"/>
              </a:rPr>
              <a:t> </a:t>
            </a:r>
            <a:r>
              <a:rPr lang="pt-BR" b="0" i="1" dirty="0" err="1">
                <a:effectLst/>
                <a:latin typeface="Arial" panose="020B0604020202020204" pitchFamily="34" charset="0"/>
              </a:rPr>
              <a:t>Analysis</a:t>
            </a:r>
            <a:r>
              <a:rPr lang="pt-BR" b="0" i="1" dirty="0">
                <a:effectLst/>
                <a:latin typeface="Arial" panose="020B0604020202020204" pitchFamily="34" charset="0"/>
              </a:rPr>
              <a:t> </a:t>
            </a:r>
            <a:r>
              <a:rPr lang="pt-BR" b="0" i="1" dirty="0" err="1">
                <a:effectLst/>
                <a:latin typeface="Arial" panose="020B0604020202020204" pitchFamily="34" charset="0"/>
              </a:rPr>
              <a:t>of</a:t>
            </a:r>
            <a:r>
              <a:rPr lang="pt-BR" b="0" i="1" dirty="0">
                <a:effectLst/>
                <a:latin typeface="Arial" panose="020B0604020202020204" pitchFamily="34" charset="0"/>
              </a:rPr>
              <a:t> </a:t>
            </a:r>
            <a:r>
              <a:rPr lang="pt-BR" b="0" i="1" dirty="0" err="1">
                <a:effectLst/>
                <a:latin typeface="Arial" panose="020B0604020202020204" pitchFamily="34" charset="0"/>
              </a:rPr>
              <a:t>Logic</a:t>
            </a:r>
            <a:r>
              <a:rPr lang="pt-BR" b="0" dirty="0">
                <a:effectLst/>
                <a:latin typeface="Arial" panose="020B0604020202020204" pitchFamily="34" charset="0"/>
              </a:rPr>
              <a:t>, publicado em 1847, em resposta a uma controvérsia em curso entre </a:t>
            </a:r>
            <a:r>
              <a:rPr lang="pt-BR" b="0" strike="noStrike" dirty="0">
                <a:effectLst/>
                <a:latin typeface="Arial" panose="020B0604020202020204" pitchFamily="34" charset="0"/>
              </a:rPr>
              <a:t>Augustus De Morgan</a:t>
            </a:r>
            <a:r>
              <a:rPr lang="pt-BR" b="0" dirty="0">
                <a:effectLst/>
                <a:latin typeface="Arial" panose="020B0604020202020204" pitchFamily="34" charset="0"/>
              </a:rPr>
              <a:t> e </a:t>
            </a:r>
            <a:r>
              <a:rPr lang="pt-BR" b="0" strike="noStrike" dirty="0">
                <a:effectLst/>
                <a:latin typeface="Arial" panose="020B0604020202020204" pitchFamily="34" charset="0"/>
              </a:rPr>
              <a:t>William Hamilton</a:t>
            </a:r>
            <a:r>
              <a:rPr lang="pt-BR" b="0" dirty="0">
                <a:effectLst/>
                <a:latin typeface="Arial" panose="020B0604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pt-BR" b="0" dirty="0">
                <a:effectLst/>
                <a:latin typeface="Arial" panose="020B0604020202020204" pitchFamily="34" charset="0"/>
              </a:rPr>
              <a:t>        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9C27B6-A933-4372-ABF4-35C242CB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AE9F-91B2-4004-ACC3-F5D78060901D}" type="datetime1">
              <a:rPr lang="pt-PT" smtClean="0"/>
              <a:t>23/09/2020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1B50F8-1799-45D2-B55E-89C85A6C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E8946A-3082-4B4C-BAB2-60697FF8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3</a:t>
            </a:fld>
            <a:endParaRPr lang="pt-PT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F3F49A-1953-4377-AF4F-B4164A1AF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69" y="4797152"/>
            <a:ext cx="1484092" cy="198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182A2C1-8AEA-418D-8DF0-0D76AB147BA5}"/>
              </a:ext>
            </a:extLst>
          </p:cNvPr>
          <p:cNvSpPr txBox="1"/>
          <p:nvPr/>
        </p:nvSpPr>
        <p:spPr>
          <a:xfrm>
            <a:off x="1884512" y="4868361"/>
            <a:ext cx="6192688" cy="1561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b="0" dirty="0">
                <a:effectLst/>
                <a:latin typeface="Arial" panose="020B0604020202020204" pitchFamily="34" charset="0"/>
              </a:rPr>
              <a:t>A álgebra booliana surgiu na década de 1860, em artigos escritos por William </a:t>
            </a:r>
            <a:r>
              <a:rPr lang="pt-BR" sz="2200" b="0" dirty="0" err="1">
                <a:effectLst/>
                <a:latin typeface="Arial" panose="020B0604020202020204" pitchFamily="34" charset="0"/>
              </a:rPr>
              <a:t>Jevons</a:t>
            </a:r>
            <a:r>
              <a:rPr lang="pt-BR" sz="2200" b="0" dirty="0">
                <a:effectLst/>
                <a:latin typeface="Arial" panose="020B0604020202020204" pitchFamily="34" charset="0"/>
              </a:rPr>
              <a:t> e </a:t>
            </a:r>
            <a:r>
              <a:rPr lang="pt-BR" sz="2200" b="0" strike="noStrike" dirty="0">
                <a:effectLst/>
                <a:latin typeface="Arial" panose="020B0604020202020204" pitchFamily="34" charset="0"/>
              </a:rPr>
              <a:t>Charles Sanders Peirce</a:t>
            </a:r>
            <a:r>
              <a:rPr lang="pt-BR" sz="2200" b="0" dirty="0">
                <a:effectLst/>
                <a:latin typeface="Arial" panose="020B0604020202020204" pitchFamily="34" charset="0"/>
              </a:rPr>
              <a:t>. 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72052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41AE1-D867-4F54-8F54-4CAC8471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0DFFFA-5B33-45E4-ABED-E26448FA1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2656"/>
          </a:xfrm>
        </p:spPr>
        <p:txBody>
          <a:bodyPr/>
          <a:lstStyle/>
          <a:p>
            <a:pPr marL="114300" indent="0">
              <a:buNone/>
            </a:pPr>
            <a:r>
              <a:rPr lang="pt-BR" b="1" dirty="0"/>
              <a:t>Definição formal:</a:t>
            </a:r>
          </a:p>
          <a:p>
            <a:pPr marL="114300" indent="0">
              <a:buNone/>
            </a:pP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B51B5A-1B56-4CEF-81EF-7AE7D01A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AE9F-91B2-4004-ACC3-F5D78060901D}" type="datetime1">
              <a:rPr lang="pt-PT" smtClean="0"/>
              <a:t>23/09/2020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0F44FB-2531-49B8-8F55-E6FE78AF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2374F5-F19B-4816-8B8B-1B7418E6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4</a:t>
            </a:fld>
            <a:endParaRPr lang="pt-PT"/>
          </a:p>
        </p:txBody>
      </p:sp>
      <p:pic>
        <p:nvPicPr>
          <p:cNvPr id="62" name="Imagem 61">
            <a:extLst>
              <a:ext uri="{FF2B5EF4-FFF2-40B4-BE49-F238E27FC236}">
                <a16:creationId xmlns:a16="http://schemas.microsoft.com/office/drawing/2014/main" id="{56723552-C757-4900-850C-AACA89372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9" y="2348880"/>
            <a:ext cx="8169684" cy="165618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546431D0-4077-49AA-B504-EEA302DA3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3" y="4221088"/>
            <a:ext cx="8074217" cy="2124794"/>
          </a:xfrm>
          <a:prstGeom prst="rect">
            <a:avLst/>
          </a:prstGeom>
        </p:spPr>
      </p:pic>
      <p:pic>
        <p:nvPicPr>
          <p:cNvPr id="66" name="Picture 4" descr="Meme - Dúvida - e-Hacks">
            <a:extLst>
              <a:ext uri="{FF2B5EF4-FFF2-40B4-BE49-F238E27FC236}">
                <a16:creationId xmlns:a16="http://schemas.microsoft.com/office/drawing/2014/main" id="{485B1843-E282-4BF5-8C5A-844360986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39827"/>
            <a:ext cx="1893029" cy="189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50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8AB0B-FF6A-4112-8417-49CA58AB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LÓGICAS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48C46C-2812-4C47-8297-52292067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pt-BR" sz="2800" dirty="0"/>
              <a:t>As operações lógicas são estudadas pela álgebra de </a:t>
            </a:r>
            <a:r>
              <a:rPr lang="pt-BR" sz="2800" dirty="0" err="1"/>
              <a:t>boole</a:t>
            </a:r>
            <a:r>
              <a:rPr lang="pt-BR" sz="2800" dirty="0"/>
              <a:t> (George </a:t>
            </a:r>
            <a:r>
              <a:rPr lang="pt-BR" sz="2800" dirty="0" err="1"/>
              <a:t>Boole</a:t>
            </a:r>
            <a:r>
              <a:rPr lang="pt-BR" sz="2800" dirty="0"/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pt-BR" sz="2800" dirty="0"/>
              <a:t>A álgebra de </a:t>
            </a:r>
            <a:r>
              <a:rPr lang="pt-BR" sz="2800" dirty="0" err="1"/>
              <a:t>Boole</a:t>
            </a:r>
            <a:r>
              <a:rPr lang="pt-BR" sz="2800" dirty="0"/>
              <a:t> trabalha com apenas duas grandezas: </a:t>
            </a:r>
            <a:r>
              <a:rPr lang="pt-BR" sz="2800" b="1" dirty="0"/>
              <a:t>falso</a:t>
            </a:r>
            <a:r>
              <a:rPr lang="pt-BR" sz="2800" dirty="0"/>
              <a:t> ou </a:t>
            </a:r>
            <a:r>
              <a:rPr lang="pt-BR" sz="2800" b="1" dirty="0"/>
              <a:t>verdadeiro</a:t>
            </a:r>
            <a:r>
              <a:rPr lang="pt-BR" sz="2800" dirty="0"/>
              <a:t>.</a:t>
            </a:r>
          </a:p>
          <a:p>
            <a:pPr algn="just" eaLnBrk="1" hangingPunct="1">
              <a:lnSpc>
                <a:spcPct val="150000"/>
              </a:lnSpc>
            </a:pPr>
            <a:r>
              <a:rPr lang="pt-BR" sz="2800" dirty="0"/>
              <a:t>As duas grandezas são representadas por </a:t>
            </a:r>
            <a:r>
              <a:rPr lang="pt-BR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0</a:t>
            </a:r>
            <a:r>
              <a:rPr lang="pt-BR" sz="2800" dirty="0"/>
              <a:t> (falso) e </a:t>
            </a:r>
            <a:r>
              <a:rPr lang="pt-BR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1</a:t>
            </a:r>
            <a:r>
              <a:rPr lang="pt-BR" sz="2800" dirty="0"/>
              <a:t> (verdadeiro). </a:t>
            </a:r>
          </a:p>
          <a:p>
            <a:pPr algn="just" eaLnBrk="1" hangingPunct="1">
              <a:lnSpc>
                <a:spcPct val="150000"/>
              </a:lnSpc>
            </a:pPr>
            <a:r>
              <a:rPr lang="pt-BR" sz="2800" dirty="0"/>
              <a:t>Nos circuitos lógicos do computador, os sinais binários são representados por níveis de tensão. </a:t>
            </a:r>
          </a:p>
          <a:p>
            <a:pPr marL="114300" indent="0" algn="just">
              <a:lnSpc>
                <a:spcPct val="150000"/>
              </a:lnSpc>
              <a:buNone/>
            </a:pPr>
            <a:endParaRPr lang="pt-BR" sz="28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E8AF1A-A0AA-4EFA-9565-E088CB3B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AE9F-91B2-4004-ACC3-F5D78060901D}" type="datetime1">
              <a:rPr lang="pt-PT" smtClean="0"/>
              <a:t>23/09/2020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28BEDA-5A29-4482-8179-4EAB26F0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C78255-44E7-4091-8AA9-A8BDC953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894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6F418-5800-4456-8DA1-E3F29A5C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VERDADE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6C7662E-9E68-4683-A302-B51B9FED57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 algn="just">
                  <a:lnSpc>
                    <a:spcPct val="150000"/>
                  </a:lnSpc>
                  <a:buNone/>
                </a:pPr>
                <a:r>
                  <a:rPr lang="pt-BR" b="1" i="0" dirty="0">
                    <a:effectLst/>
                  </a:rPr>
                  <a:t>Tabela-verdade</a:t>
                </a:r>
                <a:r>
                  <a:rPr lang="pt-BR" b="0" i="0" dirty="0">
                    <a:effectLst/>
                  </a:rPr>
                  <a:t>, </a:t>
                </a:r>
                <a:r>
                  <a:rPr lang="pt-BR" b="1" i="0" dirty="0">
                    <a:effectLst/>
                  </a:rPr>
                  <a:t>tabela de verdade</a:t>
                </a:r>
                <a:r>
                  <a:rPr lang="pt-BR" b="0" i="0" dirty="0">
                    <a:effectLst/>
                  </a:rPr>
                  <a:t> ou </a:t>
                </a:r>
                <a:r>
                  <a:rPr lang="pt-BR" b="1" i="0" dirty="0">
                    <a:effectLst/>
                  </a:rPr>
                  <a:t>tabela </a:t>
                </a:r>
                <a:r>
                  <a:rPr lang="pt-BR" b="1" i="0" dirty="0" err="1">
                    <a:effectLst/>
                  </a:rPr>
                  <a:t>veritativa</a:t>
                </a:r>
                <a:r>
                  <a:rPr lang="pt-BR" b="0" i="0" dirty="0">
                    <a:effectLst/>
                  </a:rPr>
                  <a:t> é um tipo de </a:t>
                </a:r>
                <a:r>
                  <a:rPr lang="pt-BR" b="0" i="0" strike="noStrike" dirty="0">
                    <a:effectLst/>
                  </a:rPr>
                  <a:t>tabela matemática</a:t>
                </a:r>
                <a:r>
                  <a:rPr lang="pt-BR" b="0" i="0" dirty="0">
                    <a:effectLst/>
                  </a:rPr>
                  <a:t> usada em </a:t>
                </a:r>
                <a:r>
                  <a:rPr lang="pt-BR" b="0" i="0" strike="noStrike" dirty="0">
                    <a:effectLst/>
                  </a:rPr>
                  <a:t>lógica</a:t>
                </a:r>
                <a:r>
                  <a:rPr lang="pt-BR" b="0" i="0" dirty="0">
                    <a:effectLst/>
                  </a:rPr>
                  <a:t> para determinar se uma </a:t>
                </a:r>
                <a:r>
                  <a:rPr lang="pt-BR" b="0" i="0" strike="noStrike" dirty="0">
                    <a:effectLst/>
                  </a:rPr>
                  <a:t>fórmula</a:t>
                </a:r>
                <a:r>
                  <a:rPr lang="pt-BR" b="0" i="0" dirty="0">
                    <a:effectLst/>
                  </a:rPr>
                  <a:t> é válida ou se um sequente é correto.</a:t>
                </a:r>
              </a:p>
              <a:p>
                <a:pPr marL="114300" indent="0" algn="just">
                  <a:lnSpc>
                    <a:spcPct val="150000"/>
                  </a:lnSpc>
                  <a:buNone/>
                </a:pPr>
                <a:r>
                  <a:rPr lang="pt-BR" b="0" i="0" dirty="0">
                    <a:effectLst/>
                  </a:rPr>
                  <a:t>O número de entradas é sempre igual 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solidFill>
                              <a:srgbClr val="0070C0"/>
                            </a:solidFill>
                            <a:effectLst/>
                          </a:rPr>
                        </m:ctrlPr>
                      </m:sSup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effectLst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solidFill>
                              <a:srgbClr val="0070C0"/>
                            </a:solidFill>
                            <a:effectLst/>
                          </a:rPr>
                          <m:t>𝒏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effectLst/>
                          </a:rPr>
                          <m:t>ú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effectLst/>
                          </a:rPr>
                          <m:t>𝒎𝒆𝒓𝒐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effectLst/>
                          </a:rPr>
                          <m:t> 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effectLst/>
                          </a:rPr>
                          <m:t>𝒅𝒆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effectLst/>
                          </a:rPr>
                          <m:t> </m:t>
                        </m:r>
                        <m:r>
                          <a:rPr lang="pt-BR" b="1" i="1" smtClean="0">
                            <a:solidFill>
                              <a:srgbClr val="0070C0"/>
                            </a:solidFill>
                            <a:effectLst/>
                          </a:rPr>
                          <m:t>𝒆𝒏𝒕𝒓𝒂𝒅𝒂𝒔</m:t>
                        </m:r>
                      </m:sup>
                    </m:sSup>
                  </m:oMath>
                </a14:m>
                <a:endParaRPr lang="pt-BR" b="1" i="0" dirty="0">
                  <a:effectLst/>
                </a:endParaRPr>
              </a:p>
              <a:p>
                <a:pPr marL="114300" indent="0" algn="just">
                  <a:lnSpc>
                    <a:spcPct val="150000"/>
                  </a:lnSpc>
                  <a:buNone/>
                </a:pPr>
                <a:r>
                  <a:rPr lang="pt-BR" dirty="0"/>
                  <a:t>Exemplo: 2 entradas: </a:t>
                </a:r>
                <a:r>
                  <a:rPr lang="pt-BR" i="1" dirty="0"/>
                  <a:t>a</a:t>
                </a:r>
                <a:r>
                  <a:rPr lang="pt-BR" dirty="0"/>
                  <a:t> e </a:t>
                </a:r>
                <a:r>
                  <a:rPr lang="pt-BR" i="1" dirty="0"/>
                  <a:t>b  =&gt;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b="1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pt-BR" i="1" dirty="0"/>
                  <a:t>  =&gt;   </a:t>
                </a:r>
                <a:r>
                  <a:rPr lang="pt-BR" dirty="0"/>
                  <a:t>4 linhas e a tabela fica: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6C7662E-9E68-4683-A302-B51B9FED57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0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C33EA2-A12C-463B-BAEC-DB83E4ED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AE9F-91B2-4004-ACC3-F5D78060901D}" type="datetime1">
              <a:rPr lang="pt-PT" smtClean="0"/>
              <a:t>23/09/2020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255DB5-5805-4935-8382-C052318B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98DD78-16BD-4C4A-83C9-44DF894A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6</a:t>
            </a:fld>
            <a:endParaRPr lang="pt-PT"/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AF892B84-881B-45A9-B208-37F07BCCB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897442"/>
              </p:ext>
            </p:extLst>
          </p:nvPr>
        </p:nvGraphicFramePr>
        <p:xfrm>
          <a:off x="1907704" y="4653136"/>
          <a:ext cx="4488159" cy="183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053">
                  <a:extLst>
                    <a:ext uri="{9D8B030D-6E8A-4147-A177-3AD203B41FA5}">
                      <a16:colId xmlns:a16="http://schemas.microsoft.com/office/drawing/2014/main" val="571622004"/>
                    </a:ext>
                  </a:extLst>
                </a:gridCol>
                <a:gridCol w="1496053">
                  <a:extLst>
                    <a:ext uri="{9D8B030D-6E8A-4147-A177-3AD203B41FA5}">
                      <a16:colId xmlns:a16="http://schemas.microsoft.com/office/drawing/2014/main" val="2732524374"/>
                    </a:ext>
                  </a:extLst>
                </a:gridCol>
                <a:gridCol w="1496053">
                  <a:extLst>
                    <a:ext uri="{9D8B030D-6E8A-4147-A177-3AD203B41FA5}">
                      <a16:colId xmlns:a16="http://schemas.microsoft.com/office/drawing/2014/main" val="1266879078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saída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40581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504176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974697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70812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89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97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1097B-9B1D-4A9C-9AED-FF92BC2C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RÁPIDO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BDBF16-2D22-41C9-93A2-3D62DBA35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Construa a tabela verdade para 3 entradas.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V</a:t>
            </a:r>
            <a:r>
              <a:rPr lang="pt-BR" dirty="0"/>
              <a:t> =&gt; Pode assumir o valor de 1</a:t>
            </a:r>
          </a:p>
          <a:p>
            <a:r>
              <a:rPr lang="pt-BR" b="1" dirty="0"/>
              <a:t>F</a:t>
            </a:r>
            <a:r>
              <a:rPr lang="pt-BR" dirty="0"/>
              <a:t> =&gt; Pode assumir o valor de 0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443C06-8BF8-45D5-B3E2-C6C69D34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AE9F-91B2-4004-ACC3-F5D78060901D}" type="datetime1">
              <a:rPr lang="pt-PT" smtClean="0"/>
              <a:t>23/09/2020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7787F5-9BF2-48B3-9DD1-E81CAAD1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722D5F-20E7-439C-B1F1-F4FCBE20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7</a:t>
            </a:fld>
            <a:endParaRPr lang="pt-PT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26B88510-474E-4595-8777-1FA80D3B7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812366"/>
              </p:ext>
            </p:extLst>
          </p:nvPr>
        </p:nvGraphicFramePr>
        <p:xfrm>
          <a:off x="2051720" y="2276872"/>
          <a:ext cx="3590528" cy="3300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632">
                  <a:extLst>
                    <a:ext uri="{9D8B030D-6E8A-4147-A177-3AD203B41FA5}">
                      <a16:colId xmlns:a16="http://schemas.microsoft.com/office/drawing/2014/main" val="571622004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2732524374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1714943539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1266879078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saída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40581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504176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974697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70812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89877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476645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19398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931041"/>
                  </a:ext>
                </a:extLst>
              </a:tr>
              <a:tr h="366712"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731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36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0F8E5-07F9-45F3-A438-60E88BAE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PORTAS LÓGICAS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897719-C11F-494E-93FB-95EB40B9F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pt-BR" sz="2400" dirty="0"/>
              <a:t>As portas lógicas são os elementos mais básicos e elementares de um sistema de computação. </a:t>
            </a:r>
          </a:p>
          <a:p>
            <a:pPr algn="just" eaLnBrk="1" hangingPunct="1"/>
            <a:r>
              <a:rPr lang="pt-BR" sz="2400" dirty="0"/>
              <a:t>Elas são responsáveis por realizar as operações lógicas sobre os bits. </a:t>
            </a:r>
          </a:p>
          <a:p>
            <a:pPr algn="just" eaLnBrk="1" hangingPunct="1"/>
            <a:r>
              <a:rPr lang="pt-BR" sz="2400" dirty="0"/>
              <a:t>Os valores de entrada e saída são números binários. </a:t>
            </a:r>
          </a:p>
          <a:p>
            <a:pPr algn="just" eaLnBrk="1" hangingPunct="1"/>
            <a:r>
              <a:rPr lang="pt-BR" sz="2400" dirty="0"/>
              <a:t>Cada porta lógica realiza uma tarefa trivial e específica.</a:t>
            </a:r>
          </a:p>
          <a:p>
            <a:pPr algn="just" eaLnBrk="1" hangingPunct="1"/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3F7AF4-CD21-4ACE-ADD6-84AB319D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AE9F-91B2-4004-ACC3-F5D78060901D}" type="datetime1">
              <a:rPr lang="pt-PT" smtClean="0"/>
              <a:t>23/09/2020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D7841A-E000-406C-B152-16358001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0EA4D6-D7EB-4D8C-9949-E5F6F3AB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240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C9FA1-FF16-4CFF-8D29-6842E62F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PORTAS LÓGICAS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65EF81-897D-4002-86BC-FC3F3D9E3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400" b="1" dirty="0"/>
              <a:t>NOT</a:t>
            </a:r>
            <a:r>
              <a:rPr lang="pt-BR" sz="2400" dirty="0"/>
              <a:t>: inverte a entrada.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pt-BR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pt-BR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pt-BR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pt-BR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pt-BR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pt-BR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pt-BR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sz="2400" dirty="0"/>
              <a:t>Expressão: x = a’ ou  x = a ou ⌐a</a:t>
            </a:r>
          </a:p>
          <a:p>
            <a:pPr marL="11430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238817-78FF-4125-97AD-09273E7B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AE9F-91B2-4004-ACC3-F5D78060901D}" type="datetime1">
              <a:rPr lang="pt-PT" smtClean="0"/>
              <a:t>23/09/2020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139489-874F-4ED9-89B5-433DB79B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50D8D0-4D4A-4B0C-A37F-7AFB4038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9</a:t>
            </a:fld>
            <a:endParaRPr lang="pt-PT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E8C9053-08E6-42E9-8B06-41FF9B2FF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158658"/>
            <a:ext cx="2825073" cy="151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058BCB69-3DCB-4899-83B8-2ECECDDFF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576585"/>
            <a:ext cx="1397413" cy="2681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819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Personalizada 3">
      <a:dk1>
        <a:sysClr val="windowText" lastClr="000000"/>
      </a:dk1>
      <a:lt1>
        <a:sysClr val="window" lastClr="FFFFFF"/>
      </a:lt1>
      <a:dk2>
        <a:srgbClr val="021127"/>
      </a:dk2>
      <a:lt2>
        <a:srgbClr val="ACCBF9"/>
      </a:lt2>
      <a:accent1>
        <a:srgbClr val="074196"/>
      </a:accent1>
      <a:accent2>
        <a:srgbClr val="498DF1"/>
      </a:accent2>
      <a:accent3>
        <a:srgbClr val="FFFFFF"/>
      </a:accent3>
      <a:accent4>
        <a:srgbClr val="A9CBEE"/>
      </a:accent4>
      <a:accent5>
        <a:srgbClr val="84B2F6"/>
      </a:accent5>
      <a:accent6>
        <a:srgbClr val="9D90A0"/>
      </a:accent6>
      <a:hlink>
        <a:srgbClr val="021127"/>
      </a:hlink>
      <a:folHlink>
        <a:srgbClr val="FFFFFF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16744</TotalTime>
  <Words>815</Words>
  <Application>Microsoft Office PowerPoint</Application>
  <PresentationFormat>Apresentação na tela (4:3)</PresentationFormat>
  <Paragraphs>259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Cambria</vt:lpstr>
      <vt:lpstr>Cambria Math</vt:lpstr>
      <vt:lpstr>Times New Roman</vt:lpstr>
      <vt:lpstr>Wingdings</vt:lpstr>
      <vt:lpstr>Adjacência</vt:lpstr>
      <vt:lpstr>Arquitetura e Manutenção de Computadores</vt:lpstr>
      <vt:lpstr>O QUE VEREMOS HOJE ???</vt:lpstr>
      <vt:lpstr>UM POUCO DE HISTÓRIA</vt:lpstr>
      <vt:lpstr>DEFINIÇÃO</vt:lpstr>
      <vt:lpstr>OPERAÇÕES LÓGICAS</vt:lpstr>
      <vt:lpstr>TABELA VERDADE</vt:lpstr>
      <vt:lpstr>EXERCÍCIO RÁPIDO</vt:lpstr>
      <vt:lpstr>PORTAS LÓGICAS</vt:lpstr>
      <vt:lpstr>PORTAS LÓGICAS</vt:lpstr>
      <vt:lpstr>PORTAS LÓGICAS</vt:lpstr>
      <vt:lpstr>PORTAS LÓGICAS</vt:lpstr>
      <vt:lpstr>PORTAS LÓGICAS</vt:lpstr>
      <vt:lpstr>PORTAS LÓGICAS</vt:lpstr>
      <vt:lpstr>PORTAS LÓGICAS</vt:lpstr>
      <vt:lpstr>PORTAS LÓGICAS</vt:lpstr>
      <vt:lpstr>PORTAS LÓGICAS</vt:lpstr>
      <vt:lpstr>PORTAS LÓGICAS</vt:lpstr>
      <vt:lpstr>PORTAS LÓGICAS</vt:lpstr>
      <vt:lpstr>PORTAS LÓGICAS</vt:lpstr>
      <vt:lpstr>DESAFIO</vt:lpstr>
      <vt:lpstr>ATIVIDADE</vt:lpstr>
      <vt:lpstr>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iCloud</dc:title>
  <dc:creator>Jefferson Alencar</dc:creator>
  <cp:lastModifiedBy>Luis Felipe</cp:lastModifiedBy>
  <cp:revision>331</cp:revision>
  <dcterms:created xsi:type="dcterms:W3CDTF">2013-02-27T13:06:01Z</dcterms:created>
  <dcterms:modified xsi:type="dcterms:W3CDTF">2020-09-24T00:22:00Z</dcterms:modified>
</cp:coreProperties>
</file>