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67"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9BE43-6715-4136-BB88-0DC4B1439605}" type="datetimeFigureOut">
              <a:rPr lang="pt-BR" smtClean="0"/>
              <a:t>20/02/2020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AC678-3753-41D2-85A2-4FDDC6BFCC31}" type="slidenum">
              <a:rPr lang="pt-BR" smtClean="0"/>
              <a:t>‹nº›</a:t>
            </a:fld>
            <a:endParaRPr lang="pt-BR"/>
          </a:p>
        </p:txBody>
      </p:sp>
    </p:spTree>
    <p:extLst>
      <p:ext uri="{BB962C8B-B14F-4D97-AF65-F5344CB8AC3E}">
        <p14:creationId xmlns:p14="http://schemas.microsoft.com/office/powerpoint/2010/main" val="50232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9605939-DDE0-464D-80F9-9A6DB12F36ED}" type="datetime1">
              <a:rPr lang="pt-BR" smtClean="0"/>
              <a:t>20/02/2020</a:t>
            </a:fld>
            <a:endParaRPr lang="en-US" dirty="0"/>
          </a:p>
        </p:txBody>
      </p:sp>
      <p:sp>
        <p:nvSpPr>
          <p:cNvPr id="5" name="Footer Placeholder 4"/>
          <p:cNvSpPr>
            <a:spLocks noGrp="1"/>
          </p:cNvSpPr>
          <p:nvPr>
            <p:ph type="ftr" sz="quarter" idx="11"/>
          </p:nvPr>
        </p:nvSpPr>
        <p:spPr/>
        <p:txBody>
          <a:bodyPr/>
          <a:lstStyle/>
          <a:p>
            <a:r>
              <a:rPr lang="pt-BR"/>
              <a:t>EEEP JOSÉ RIBEIRO DAMASCENO - TRAIRI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D7750CF-CC89-45BA-B0F5-72CAB2578F07}" type="datetime1">
              <a:rPr lang="pt-BR" smtClean="0"/>
              <a:t>20/02/2020</a:t>
            </a:fld>
            <a:endParaRPr lang="en-US" dirty="0"/>
          </a:p>
        </p:txBody>
      </p:sp>
      <p:sp>
        <p:nvSpPr>
          <p:cNvPr id="5" name="Footer Placeholder 4"/>
          <p:cNvSpPr>
            <a:spLocks noGrp="1"/>
          </p:cNvSpPr>
          <p:nvPr>
            <p:ph type="ftr" sz="quarter" idx="11"/>
          </p:nvPr>
        </p:nvSpPr>
        <p:spPr/>
        <p:txBody>
          <a:bodyPr/>
          <a:lstStyle/>
          <a:p>
            <a:r>
              <a:rPr lang="pt-BR"/>
              <a:t>EEEP JOSÉ RIBEIRO DAMASCENO - TRAIRI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C79474E-ECD8-4B7F-9DF6-762D754109C4}" type="datetime1">
              <a:rPr lang="pt-BR" smtClean="0"/>
              <a:t>20/02/2020</a:t>
            </a:fld>
            <a:endParaRPr lang="en-US" dirty="0"/>
          </a:p>
        </p:txBody>
      </p:sp>
      <p:sp>
        <p:nvSpPr>
          <p:cNvPr id="5" name="Footer Placeholder 4"/>
          <p:cNvSpPr>
            <a:spLocks noGrp="1"/>
          </p:cNvSpPr>
          <p:nvPr>
            <p:ph type="ftr" sz="quarter" idx="11"/>
          </p:nvPr>
        </p:nvSpPr>
        <p:spPr/>
        <p:txBody>
          <a:bodyPr/>
          <a:lstStyle/>
          <a:p>
            <a:r>
              <a:rPr lang="pt-BR"/>
              <a:t>EEEP JOSÉ RIBEIRO DAMASCENO - TRAIRI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815E548-D4BE-472A-BCD5-F5D69BDFC603}" type="datetime1">
              <a:rPr lang="pt-BR" smtClean="0"/>
              <a:t>20/02/2020</a:t>
            </a:fld>
            <a:endParaRPr lang="en-US" dirty="0"/>
          </a:p>
        </p:txBody>
      </p:sp>
      <p:sp>
        <p:nvSpPr>
          <p:cNvPr id="5" name="Footer Placeholder 4"/>
          <p:cNvSpPr>
            <a:spLocks noGrp="1"/>
          </p:cNvSpPr>
          <p:nvPr>
            <p:ph type="ftr" sz="quarter" idx="11"/>
          </p:nvPr>
        </p:nvSpPr>
        <p:spPr/>
        <p:txBody>
          <a:bodyPr/>
          <a:lstStyle/>
          <a:p>
            <a:r>
              <a:rPr lang="pt-BR"/>
              <a:t>EEEP JOSÉ RIBEIRO DAMASCENO - TRAIRI</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7BD3727F-CBF0-42C5-AD5F-CC7F7CD6821D}" type="datetime1">
              <a:rPr lang="pt-BR" smtClean="0"/>
              <a:t>20/02/2020</a:t>
            </a:fld>
            <a:endParaRPr lang="en-US" dirty="0"/>
          </a:p>
        </p:txBody>
      </p:sp>
      <p:sp>
        <p:nvSpPr>
          <p:cNvPr id="5" name="Footer Placeholder 4"/>
          <p:cNvSpPr>
            <a:spLocks noGrp="1"/>
          </p:cNvSpPr>
          <p:nvPr>
            <p:ph type="ftr" sz="quarter" idx="11"/>
          </p:nvPr>
        </p:nvSpPr>
        <p:spPr/>
        <p:txBody>
          <a:bodyPr/>
          <a:lstStyle/>
          <a:p>
            <a:r>
              <a:rPr lang="pt-BR"/>
              <a:t>EEEP JOSÉ RIBEIRO DAMASCENO - TRAIRI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280AC67-7461-4FBC-AB1C-F6DE11F02E30}" type="datetime1">
              <a:rPr lang="pt-BR" smtClean="0"/>
              <a:t>20/02/2020</a:t>
            </a:fld>
            <a:endParaRPr lang="en-US" dirty="0"/>
          </a:p>
        </p:txBody>
      </p:sp>
      <p:sp>
        <p:nvSpPr>
          <p:cNvPr id="6" name="Footer Placeholder 5"/>
          <p:cNvSpPr>
            <a:spLocks noGrp="1"/>
          </p:cNvSpPr>
          <p:nvPr>
            <p:ph type="ftr" sz="quarter" idx="11"/>
          </p:nvPr>
        </p:nvSpPr>
        <p:spPr/>
        <p:txBody>
          <a:bodyPr/>
          <a:lstStyle/>
          <a:p>
            <a:r>
              <a:rPr lang="pt-BR"/>
              <a:t>EEEP JOSÉ RIBEIRO DAMASCENO - TRAIRI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CF23597-B30C-46E4-B9CA-58CB80BD35E3}" type="datetime1">
              <a:rPr lang="pt-BR" smtClean="0"/>
              <a:t>20/02/2020</a:t>
            </a:fld>
            <a:endParaRPr lang="en-US" dirty="0"/>
          </a:p>
        </p:txBody>
      </p:sp>
      <p:sp>
        <p:nvSpPr>
          <p:cNvPr id="8" name="Footer Placeholder 7"/>
          <p:cNvSpPr>
            <a:spLocks noGrp="1"/>
          </p:cNvSpPr>
          <p:nvPr>
            <p:ph type="ftr" sz="quarter" idx="11"/>
          </p:nvPr>
        </p:nvSpPr>
        <p:spPr/>
        <p:txBody>
          <a:bodyPr/>
          <a:lstStyle/>
          <a:p>
            <a:r>
              <a:rPr lang="pt-BR"/>
              <a:t>EEEP JOSÉ RIBEIRO DAMASCENO - TRAIRI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77F7DA2-391D-41B8-8720-6B876D1D493F}" type="datetime1">
              <a:rPr lang="pt-BR" smtClean="0"/>
              <a:t>20/02/2020</a:t>
            </a:fld>
            <a:endParaRPr lang="en-US" dirty="0"/>
          </a:p>
        </p:txBody>
      </p:sp>
      <p:sp>
        <p:nvSpPr>
          <p:cNvPr id="4" name="Footer Placeholder 3"/>
          <p:cNvSpPr>
            <a:spLocks noGrp="1"/>
          </p:cNvSpPr>
          <p:nvPr>
            <p:ph type="ftr" sz="quarter" idx="11"/>
          </p:nvPr>
        </p:nvSpPr>
        <p:spPr/>
        <p:txBody>
          <a:bodyPr/>
          <a:lstStyle/>
          <a:p>
            <a:r>
              <a:rPr lang="pt-BR"/>
              <a:t>EEEP JOSÉ RIBEIRO DAMASCENO - TRAIRI</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8E1756-127E-4CDB-B722-222C5088C660}" type="datetime1">
              <a:rPr lang="pt-BR" smtClean="0"/>
              <a:t>20/02/2020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pt-BR"/>
              <a:t>EEEP JOSÉ RIBEIRO DAMASCENO - TRAIRI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7B0841-ED95-4EC7-9B7D-9078A88A5042}" type="datetime1">
              <a:rPr lang="pt-BR" smtClean="0"/>
              <a:t>20/02/2020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pt-BR"/>
              <a:t>EEEP JOSÉ RIBEIRO DAMASCENO - TRAIRI</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F5ED736E-42E1-4353-BAA2-3CE0B443499A}" type="datetime1">
              <a:rPr lang="pt-BR" smtClean="0"/>
              <a:t>20/02/2020</a:t>
            </a:fld>
            <a:endParaRPr lang="en-US" dirty="0"/>
          </a:p>
        </p:txBody>
      </p:sp>
      <p:sp>
        <p:nvSpPr>
          <p:cNvPr id="6" name="Footer Placeholder 5"/>
          <p:cNvSpPr>
            <a:spLocks noGrp="1"/>
          </p:cNvSpPr>
          <p:nvPr>
            <p:ph type="ftr" sz="quarter" idx="11"/>
          </p:nvPr>
        </p:nvSpPr>
        <p:spPr/>
        <p:txBody>
          <a:bodyPr/>
          <a:lstStyle/>
          <a:p>
            <a:r>
              <a:rPr lang="pt-BR"/>
              <a:t>EEEP JOSÉ RIBEIRO DAMASCENO - TRAIRI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353460-7C11-4616-A4DB-B4941D199E83}" type="datetime1">
              <a:rPr lang="pt-BR" smtClean="0"/>
              <a:t>20/02/2020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pt-BR"/>
              <a:t>EEEP JOSÉ RIBEIRO DAMASCENO - TRAIRI</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sz="6000" dirty="0"/>
              <a:t>E O SISTEMA OPERACIONAL VEM NO COMPUTADOR?</a:t>
            </a:r>
          </a:p>
        </p:txBody>
      </p:sp>
      <p:sp>
        <p:nvSpPr>
          <p:cNvPr id="3" name="Subtítulo 2"/>
          <p:cNvSpPr>
            <a:spLocks noGrp="1"/>
          </p:cNvSpPr>
          <p:nvPr>
            <p:ph type="subTitle" idx="1"/>
          </p:nvPr>
        </p:nvSpPr>
        <p:spPr/>
        <p:txBody>
          <a:bodyPr/>
          <a:lstStyle/>
          <a:p>
            <a:r>
              <a:rPr lang="pt-BR" dirty="0"/>
              <a:t>PROF. LUIS FELIPE OLIVEIRA</a:t>
            </a:r>
          </a:p>
        </p:txBody>
      </p:sp>
      <p:sp>
        <p:nvSpPr>
          <p:cNvPr id="4" name="Espaço Reservado para Data 3">
            <a:extLst>
              <a:ext uri="{FF2B5EF4-FFF2-40B4-BE49-F238E27FC236}">
                <a16:creationId xmlns:a16="http://schemas.microsoft.com/office/drawing/2014/main" id="{787B0B93-4D47-430D-B1F6-1DE073A2F192}"/>
              </a:ext>
            </a:extLst>
          </p:cNvPr>
          <p:cNvSpPr>
            <a:spLocks noGrp="1"/>
          </p:cNvSpPr>
          <p:nvPr>
            <p:ph type="dt" sz="half" idx="10"/>
          </p:nvPr>
        </p:nvSpPr>
        <p:spPr/>
        <p:txBody>
          <a:bodyPr/>
          <a:lstStyle/>
          <a:p>
            <a:fld id="{8B5F7D99-87F1-488A-8321-3CBC8E08D71D}" type="datetime1">
              <a:rPr lang="pt-BR" smtClean="0"/>
              <a:t>20/02/2020</a:t>
            </a:fld>
            <a:endParaRPr lang="en-US" dirty="0"/>
          </a:p>
        </p:txBody>
      </p:sp>
      <p:sp>
        <p:nvSpPr>
          <p:cNvPr id="5" name="Espaço Reservado para Rodapé 4">
            <a:extLst>
              <a:ext uri="{FF2B5EF4-FFF2-40B4-BE49-F238E27FC236}">
                <a16:creationId xmlns:a16="http://schemas.microsoft.com/office/drawing/2014/main" id="{BC70C0C9-4B15-439C-956B-237D9F5090A9}"/>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E408CB1A-E052-48E3-8EE2-A8F4ADBB7CE5}"/>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59395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PARTIÇÃO DE DISCOS</a:t>
            </a:r>
          </a:p>
        </p:txBody>
      </p:sp>
      <p:sp>
        <p:nvSpPr>
          <p:cNvPr id="3" name="Espaço Reservado para Conteúdo 2"/>
          <p:cNvSpPr>
            <a:spLocks noGrp="1"/>
          </p:cNvSpPr>
          <p:nvPr>
            <p:ph idx="1"/>
          </p:nvPr>
        </p:nvSpPr>
        <p:spPr/>
        <p:txBody>
          <a:bodyPr>
            <a:normAutofit/>
          </a:bodyPr>
          <a:lstStyle/>
          <a:p>
            <a:pPr algn="just">
              <a:lnSpc>
                <a:spcPct val="150000"/>
              </a:lnSpc>
            </a:pPr>
            <a:r>
              <a:rPr lang="pt-BR" dirty="0"/>
              <a:t>Um sistema de arquivos é um conjunto de estruturas lógicas e de rotinas, que permitem ao sistema operacional controlar o acesso ao disco rígido. Diferentes sistemas operacionais usam diferentes sistemas de arquivos. Conforme cresce a capacidade dos discos e aumenta o volume de arquivos e acessos, esta tarefa torna-se mais e mais complicada, exigindo o uso de sistemas de arquivos cada vez mais complexos e robustos. </a:t>
            </a:r>
          </a:p>
          <a:p>
            <a:pPr algn="just">
              <a:lnSpc>
                <a:spcPct val="150000"/>
              </a:lnSpc>
            </a:pPr>
            <a:r>
              <a:rPr lang="pt-BR" dirty="0"/>
              <a:t>Existem diversos sistemas de arquivos diferentes, que vão desde sistemas simples como o FAT16, que utilizamos em cartões de memória, até sistemas como o NTFS, EXT3 e </a:t>
            </a:r>
            <a:r>
              <a:rPr lang="pt-BR" dirty="0" err="1"/>
              <a:t>ReiserFS</a:t>
            </a:r>
            <a:r>
              <a:rPr lang="pt-BR" dirty="0"/>
              <a:t>, que incorporam recursos muito mais avançados.</a:t>
            </a:r>
          </a:p>
          <a:p>
            <a:endParaRPr lang="pt-BR" dirty="0"/>
          </a:p>
        </p:txBody>
      </p:sp>
      <p:sp>
        <p:nvSpPr>
          <p:cNvPr id="4" name="Espaço Reservado para Data 3">
            <a:extLst>
              <a:ext uri="{FF2B5EF4-FFF2-40B4-BE49-F238E27FC236}">
                <a16:creationId xmlns:a16="http://schemas.microsoft.com/office/drawing/2014/main" id="{A48E99AF-2EE4-40C4-B8FD-40BE4B59204D}"/>
              </a:ext>
            </a:extLst>
          </p:cNvPr>
          <p:cNvSpPr>
            <a:spLocks noGrp="1"/>
          </p:cNvSpPr>
          <p:nvPr>
            <p:ph type="dt" sz="half" idx="10"/>
          </p:nvPr>
        </p:nvSpPr>
        <p:spPr/>
        <p:txBody>
          <a:bodyPr/>
          <a:lstStyle/>
          <a:p>
            <a:fld id="{6382ABE3-D76B-4804-A01A-0C7D051D2CCA}" type="datetime1">
              <a:rPr lang="pt-BR" smtClean="0"/>
              <a:t>20/02/2020</a:t>
            </a:fld>
            <a:endParaRPr lang="en-US" dirty="0"/>
          </a:p>
        </p:txBody>
      </p:sp>
      <p:sp>
        <p:nvSpPr>
          <p:cNvPr id="5" name="Espaço Reservado para Rodapé 4">
            <a:extLst>
              <a:ext uri="{FF2B5EF4-FFF2-40B4-BE49-F238E27FC236}">
                <a16:creationId xmlns:a16="http://schemas.microsoft.com/office/drawing/2014/main" id="{CC5A27A3-531D-4C44-B14D-816C9F1334AC}"/>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C41D457B-11B8-4EEA-BFE0-78EB21369995}"/>
              </a:ext>
            </a:extLst>
          </p:cNvPr>
          <p:cNvSpPr>
            <a:spLocks noGrp="1"/>
          </p:cNvSpPr>
          <p:nvPr>
            <p:ph type="sldNum" sz="quarter" idx="12"/>
          </p:nvPr>
        </p:nvSpPr>
        <p:spPr/>
        <p:txBody>
          <a:bodyPr/>
          <a:lstStyle/>
          <a:p>
            <a:fld id="{4CE482DC-2269-4F26-9D2A-7E44B1A4CD85}" type="slidenum">
              <a:rPr lang="en-US" smtClean="0"/>
              <a:t>10</a:t>
            </a:fld>
            <a:endParaRPr lang="en-US" dirty="0"/>
          </a:p>
        </p:txBody>
      </p:sp>
    </p:spTree>
    <p:extLst>
      <p:ext uri="{BB962C8B-B14F-4D97-AF65-F5344CB8AC3E}">
        <p14:creationId xmlns:p14="http://schemas.microsoft.com/office/powerpoint/2010/main" val="260191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PARTIÇÃO DE DISCOS</a:t>
            </a:r>
          </a:p>
        </p:txBody>
      </p:sp>
      <p:sp>
        <p:nvSpPr>
          <p:cNvPr id="3" name="Espaço Reservado para Conteúdo 2"/>
          <p:cNvSpPr>
            <a:spLocks noGrp="1"/>
          </p:cNvSpPr>
          <p:nvPr>
            <p:ph idx="1"/>
          </p:nvPr>
        </p:nvSpPr>
        <p:spPr/>
        <p:txBody>
          <a:bodyPr>
            <a:noAutofit/>
          </a:bodyPr>
          <a:lstStyle/>
          <a:p>
            <a:pPr algn="just">
              <a:lnSpc>
                <a:spcPct val="150000"/>
              </a:lnSpc>
            </a:pPr>
            <a:r>
              <a:rPr lang="pt-BR" sz="2300" dirty="0"/>
              <a:t>No mundo Windows, temos apenas três sistemas de arquivos: </a:t>
            </a:r>
            <a:r>
              <a:rPr lang="pt-BR" sz="2300" b="1" dirty="0"/>
              <a:t>FAT16, FAT32 e NTFS</a:t>
            </a:r>
            <a:r>
              <a:rPr lang="pt-BR" sz="2300" dirty="0"/>
              <a:t>. O FAT16 é o mais antigo, usado desde os tempos do MS-DOS, enquanto o NTFS é o mais complexo e atual. Apesar disso, temos uma variedade muito grande de sistemas de arquivos diferentes no Linux (e outros sistemas Unix), que incluem o EXT2, EXT3, </a:t>
            </a:r>
            <a:r>
              <a:rPr lang="pt-BR" sz="2300" dirty="0" err="1"/>
              <a:t>ReiserFS</a:t>
            </a:r>
            <a:r>
              <a:rPr lang="pt-BR" sz="2300" dirty="0"/>
              <a:t>, XFS, JFS e muitos outros. Para quem usa apenas o Windows, estes sistemas podem parecer exóticos, mas eles são velhos conhecidos de quem trabalha com servidores, já que neles o Linux é que é o sistema mais popular.</a:t>
            </a:r>
          </a:p>
        </p:txBody>
      </p:sp>
      <p:sp>
        <p:nvSpPr>
          <p:cNvPr id="4" name="Espaço Reservado para Data 3">
            <a:extLst>
              <a:ext uri="{FF2B5EF4-FFF2-40B4-BE49-F238E27FC236}">
                <a16:creationId xmlns:a16="http://schemas.microsoft.com/office/drawing/2014/main" id="{D5270F5B-F87C-4E66-BDA2-3240E432BCB5}"/>
              </a:ext>
            </a:extLst>
          </p:cNvPr>
          <p:cNvSpPr>
            <a:spLocks noGrp="1"/>
          </p:cNvSpPr>
          <p:nvPr>
            <p:ph type="dt" sz="half" idx="10"/>
          </p:nvPr>
        </p:nvSpPr>
        <p:spPr/>
        <p:txBody>
          <a:bodyPr/>
          <a:lstStyle/>
          <a:p>
            <a:fld id="{E002F159-48F3-4C74-9630-EE50BF0F6138}" type="datetime1">
              <a:rPr lang="pt-BR" smtClean="0"/>
              <a:t>20/02/2020</a:t>
            </a:fld>
            <a:endParaRPr lang="en-US" dirty="0"/>
          </a:p>
        </p:txBody>
      </p:sp>
      <p:sp>
        <p:nvSpPr>
          <p:cNvPr id="5" name="Espaço Reservado para Rodapé 4">
            <a:extLst>
              <a:ext uri="{FF2B5EF4-FFF2-40B4-BE49-F238E27FC236}">
                <a16:creationId xmlns:a16="http://schemas.microsoft.com/office/drawing/2014/main" id="{56C1176E-AE61-414B-963D-C3BBEAC649EC}"/>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2E751DA8-BE8F-4D00-AF9E-E6CEC83C961F}"/>
              </a:ext>
            </a:extLst>
          </p:cNvPr>
          <p:cNvSpPr>
            <a:spLocks noGrp="1"/>
          </p:cNvSpPr>
          <p:nvPr>
            <p:ph type="sldNum" sz="quarter" idx="12"/>
          </p:nvPr>
        </p:nvSpPr>
        <p:spPr/>
        <p:txBody>
          <a:bodyPr/>
          <a:lstStyle/>
          <a:p>
            <a:fld id="{4CE482DC-2269-4F26-9D2A-7E44B1A4CD85}" type="slidenum">
              <a:rPr lang="en-US" smtClean="0"/>
              <a:t>11</a:t>
            </a:fld>
            <a:endParaRPr lang="en-US" dirty="0"/>
          </a:p>
        </p:txBody>
      </p:sp>
    </p:spTree>
    <p:extLst>
      <p:ext uri="{BB962C8B-B14F-4D97-AF65-F5344CB8AC3E}">
        <p14:creationId xmlns:p14="http://schemas.microsoft.com/office/powerpoint/2010/main" val="772643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type="body" sz="half" idx="2"/>
          </p:nvPr>
        </p:nvSpPr>
        <p:spPr>
          <a:xfrm>
            <a:off x="1039375" y="5329054"/>
            <a:ext cx="10113264" cy="594360"/>
          </a:xfrm>
        </p:spPr>
        <p:txBody>
          <a:bodyPr>
            <a:noAutofit/>
          </a:bodyPr>
          <a:lstStyle/>
          <a:p>
            <a:pPr algn="ctr"/>
            <a:r>
              <a:rPr lang="pt-BR" sz="4400" dirty="0"/>
              <a:t>MITO OU VERDADE: PARTICIONAR O HD MELHORA A VELOCIDADE?</a:t>
            </a:r>
          </a:p>
        </p:txBody>
      </p:sp>
      <p:pic>
        <p:nvPicPr>
          <p:cNvPr id="5124" name="Picture 4" descr="Particionar seu disco facilitar o trabalho dele na hora de encontrar, gravar e apagar coisas!"/>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9623" b="1962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 name="Espaço Reservado para Data 1">
            <a:extLst>
              <a:ext uri="{FF2B5EF4-FFF2-40B4-BE49-F238E27FC236}">
                <a16:creationId xmlns:a16="http://schemas.microsoft.com/office/drawing/2014/main" id="{57F4D6E8-08FB-49C3-B74E-CC68ECAC4648}"/>
              </a:ext>
            </a:extLst>
          </p:cNvPr>
          <p:cNvSpPr>
            <a:spLocks noGrp="1"/>
          </p:cNvSpPr>
          <p:nvPr>
            <p:ph type="dt" sz="half" idx="10"/>
          </p:nvPr>
        </p:nvSpPr>
        <p:spPr/>
        <p:txBody>
          <a:bodyPr/>
          <a:lstStyle/>
          <a:p>
            <a:fld id="{C153A565-8B08-414B-ADBE-6FCCD20CF58E}" type="datetime1">
              <a:rPr lang="pt-BR" smtClean="0"/>
              <a:t>20/02/2020</a:t>
            </a:fld>
            <a:endParaRPr lang="en-US" dirty="0"/>
          </a:p>
        </p:txBody>
      </p:sp>
      <p:sp>
        <p:nvSpPr>
          <p:cNvPr id="4" name="Espaço Reservado para Rodapé 3">
            <a:extLst>
              <a:ext uri="{FF2B5EF4-FFF2-40B4-BE49-F238E27FC236}">
                <a16:creationId xmlns:a16="http://schemas.microsoft.com/office/drawing/2014/main" id="{EB302101-8674-4693-B069-52F6960AFDC8}"/>
              </a:ext>
            </a:extLst>
          </p:cNvPr>
          <p:cNvSpPr>
            <a:spLocks noGrp="1"/>
          </p:cNvSpPr>
          <p:nvPr>
            <p:ph type="ftr" sz="quarter" idx="11"/>
          </p:nvPr>
        </p:nvSpPr>
        <p:spPr/>
        <p:txBody>
          <a:bodyPr/>
          <a:lstStyle/>
          <a:p>
            <a:r>
              <a:rPr lang="pt-BR"/>
              <a:t>EEEP JOSÉ RIBEIRO DAMASCENO - TRAIRI</a:t>
            </a:r>
            <a:endParaRPr lang="en-US" dirty="0"/>
          </a:p>
        </p:txBody>
      </p:sp>
      <p:sp>
        <p:nvSpPr>
          <p:cNvPr id="5" name="Espaço Reservado para Número de Slide 4">
            <a:extLst>
              <a:ext uri="{FF2B5EF4-FFF2-40B4-BE49-F238E27FC236}">
                <a16:creationId xmlns:a16="http://schemas.microsoft.com/office/drawing/2014/main" id="{0B1B0C56-E894-404A-8618-B1CD744340FB}"/>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256335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PARTIÇÃO DE DISCOS</a:t>
            </a:r>
          </a:p>
        </p:txBody>
      </p:sp>
      <p:sp>
        <p:nvSpPr>
          <p:cNvPr id="3" name="Espaço Reservado para Conteúdo 2"/>
          <p:cNvSpPr>
            <a:spLocks noGrp="1"/>
          </p:cNvSpPr>
          <p:nvPr>
            <p:ph idx="1"/>
          </p:nvPr>
        </p:nvSpPr>
        <p:spPr/>
        <p:txBody>
          <a:bodyPr>
            <a:noAutofit/>
          </a:bodyPr>
          <a:lstStyle/>
          <a:p>
            <a:pPr algn="just">
              <a:lnSpc>
                <a:spcPct val="150000"/>
              </a:lnSpc>
            </a:pPr>
            <a:r>
              <a:rPr lang="pt-BR" sz="2400" dirty="0"/>
              <a:t>É muito comum encontrar computadores com discos rígidos de grande capacidade hoje em dia: 250 GB, 320 GB, 500 GB e até 1000 GB! Com tanto espaço assim, logo você terá muita coisa, o que provavelmente tornará seu sistema um pouco lento, necessitando de formatações e tudo mais.</a:t>
            </a:r>
          </a:p>
          <a:p>
            <a:pPr algn="just">
              <a:lnSpc>
                <a:spcPct val="150000"/>
              </a:lnSpc>
            </a:pPr>
            <a:r>
              <a:rPr lang="pt-BR" sz="2400" b="1" dirty="0"/>
              <a:t>Particionar o disco rígido torna-o mais rápido sim </a:t>
            </a:r>
            <a:r>
              <a:rPr lang="pt-BR" sz="2400" dirty="0"/>
              <a:t>e nós vamos explicar o porquê nas linhas abaixo.</a:t>
            </a:r>
            <a:endParaRPr lang="pt-BR" sz="2300" dirty="0"/>
          </a:p>
        </p:txBody>
      </p:sp>
      <p:sp>
        <p:nvSpPr>
          <p:cNvPr id="4" name="Espaço Reservado para Data 3">
            <a:extLst>
              <a:ext uri="{FF2B5EF4-FFF2-40B4-BE49-F238E27FC236}">
                <a16:creationId xmlns:a16="http://schemas.microsoft.com/office/drawing/2014/main" id="{EB182769-976F-4AC5-BC28-A903D6D19997}"/>
              </a:ext>
            </a:extLst>
          </p:cNvPr>
          <p:cNvSpPr>
            <a:spLocks noGrp="1"/>
          </p:cNvSpPr>
          <p:nvPr>
            <p:ph type="dt" sz="half" idx="10"/>
          </p:nvPr>
        </p:nvSpPr>
        <p:spPr/>
        <p:txBody>
          <a:bodyPr/>
          <a:lstStyle/>
          <a:p>
            <a:fld id="{01E67E57-98DE-425A-B7D4-AD4E405D4358}" type="datetime1">
              <a:rPr lang="pt-BR" smtClean="0"/>
              <a:t>20/02/2020</a:t>
            </a:fld>
            <a:endParaRPr lang="en-US" dirty="0"/>
          </a:p>
        </p:txBody>
      </p:sp>
      <p:sp>
        <p:nvSpPr>
          <p:cNvPr id="5" name="Espaço Reservado para Rodapé 4">
            <a:extLst>
              <a:ext uri="{FF2B5EF4-FFF2-40B4-BE49-F238E27FC236}">
                <a16:creationId xmlns:a16="http://schemas.microsoft.com/office/drawing/2014/main" id="{8163C94B-7357-4807-9686-6E8D9214CA6D}"/>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ED709E6C-9C22-45EB-8E4C-3D79D125985C}"/>
              </a:ext>
            </a:extLst>
          </p:cNvPr>
          <p:cNvSpPr>
            <a:spLocks noGrp="1"/>
          </p:cNvSpPr>
          <p:nvPr>
            <p:ph type="sldNum" sz="quarter" idx="12"/>
          </p:nvPr>
        </p:nvSpPr>
        <p:spPr/>
        <p:txBody>
          <a:bodyPr/>
          <a:lstStyle/>
          <a:p>
            <a:fld id="{4CE482DC-2269-4F26-9D2A-7E44B1A4CD85}" type="slidenum">
              <a:rPr lang="en-US" smtClean="0"/>
              <a:t>13</a:t>
            </a:fld>
            <a:endParaRPr lang="en-US" dirty="0"/>
          </a:p>
        </p:txBody>
      </p:sp>
    </p:spTree>
    <p:extLst>
      <p:ext uri="{BB962C8B-B14F-4D97-AF65-F5344CB8AC3E}">
        <p14:creationId xmlns:p14="http://schemas.microsoft.com/office/powerpoint/2010/main" val="362449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PARTIÇÃO DE DISCOS</a:t>
            </a:r>
          </a:p>
        </p:txBody>
      </p:sp>
      <p:sp>
        <p:nvSpPr>
          <p:cNvPr id="3" name="Espaço Reservado para Conteúdo 2"/>
          <p:cNvSpPr>
            <a:spLocks noGrp="1"/>
          </p:cNvSpPr>
          <p:nvPr>
            <p:ph idx="1"/>
          </p:nvPr>
        </p:nvSpPr>
        <p:spPr/>
        <p:txBody>
          <a:bodyPr>
            <a:noAutofit/>
          </a:bodyPr>
          <a:lstStyle/>
          <a:p>
            <a:pPr algn="just">
              <a:lnSpc>
                <a:spcPct val="150000"/>
              </a:lnSpc>
            </a:pPr>
            <a:r>
              <a:rPr lang="pt-BR" sz="2400" b="1" dirty="0"/>
              <a:t>Mas por que isso acontece?</a:t>
            </a:r>
          </a:p>
          <a:p>
            <a:pPr algn="just">
              <a:lnSpc>
                <a:spcPct val="150000"/>
              </a:lnSpc>
            </a:pPr>
            <a:r>
              <a:rPr lang="pt-BR" sz="2400" dirty="0"/>
              <a:t>Um disco rígido com múltiplas partições acaba por diminuir o número de vezes em que ele é efetivamente solicitado, acessado e modificado, portanto, isso faz com o tempo de resposta de cada ação realizada seja também diminuído. É uma conta simples: você “utiliza menos” determinadas partições e elas passam a funcionar mais rapidamente.</a:t>
            </a:r>
            <a:endParaRPr lang="pt-BR" sz="2300" dirty="0"/>
          </a:p>
        </p:txBody>
      </p:sp>
      <p:sp>
        <p:nvSpPr>
          <p:cNvPr id="4" name="Espaço Reservado para Data 3">
            <a:extLst>
              <a:ext uri="{FF2B5EF4-FFF2-40B4-BE49-F238E27FC236}">
                <a16:creationId xmlns:a16="http://schemas.microsoft.com/office/drawing/2014/main" id="{50D2900C-7F5C-4239-BC0D-A18095496388}"/>
              </a:ext>
            </a:extLst>
          </p:cNvPr>
          <p:cNvSpPr>
            <a:spLocks noGrp="1"/>
          </p:cNvSpPr>
          <p:nvPr>
            <p:ph type="dt" sz="half" idx="10"/>
          </p:nvPr>
        </p:nvSpPr>
        <p:spPr/>
        <p:txBody>
          <a:bodyPr/>
          <a:lstStyle/>
          <a:p>
            <a:fld id="{B4260CB2-320A-48F6-B479-DF8025573B7D}" type="datetime1">
              <a:rPr lang="pt-BR" smtClean="0"/>
              <a:t>20/02/2020</a:t>
            </a:fld>
            <a:endParaRPr lang="en-US" dirty="0"/>
          </a:p>
        </p:txBody>
      </p:sp>
      <p:sp>
        <p:nvSpPr>
          <p:cNvPr id="5" name="Espaço Reservado para Rodapé 4">
            <a:extLst>
              <a:ext uri="{FF2B5EF4-FFF2-40B4-BE49-F238E27FC236}">
                <a16:creationId xmlns:a16="http://schemas.microsoft.com/office/drawing/2014/main" id="{E899AD80-19D2-4687-A5A1-A73F6167D7E3}"/>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32900600-C63D-4B3B-86FE-94339440FD7A}"/>
              </a:ext>
            </a:extLst>
          </p:cNvPr>
          <p:cNvSpPr>
            <a:spLocks noGrp="1"/>
          </p:cNvSpPr>
          <p:nvPr>
            <p:ph type="sldNum" sz="quarter" idx="12"/>
          </p:nvPr>
        </p:nvSpPr>
        <p:spPr/>
        <p:txBody>
          <a:bodyPr/>
          <a:lstStyle/>
          <a:p>
            <a:fld id="{4CE482DC-2269-4F26-9D2A-7E44B1A4CD85}" type="slidenum">
              <a:rPr lang="en-US" smtClean="0"/>
              <a:t>14</a:t>
            </a:fld>
            <a:endParaRPr lang="en-US" dirty="0"/>
          </a:p>
        </p:txBody>
      </p:sp>
    </p:spTree>
    <p:extLst>
      <p:ext uri="{BB962C8B-B14F-4D97-AF65-F5344CB8AC3E}">
        <p14:creationId xmlns:p14="http://schemas.microsoft.com/office/powerpoint/2010/main" val="303403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PARTIÇÃO DE DISCO</a:t>
            </a:r>
          </a:p>
        </p:txBody>
      </p:sp>
      <p:sp>
        <p:nvSpPr>
          <p:cNvPr id="3" name="Espaço Reservado para Conteúdo 2"/>
          <p:cNvSpPr>
            <a:spLocks noGrp="1"/>
          </p:cNvSpPr>
          <p:nvPr>
            <p:ph idx="1"/>
          </p:nvPr>
        </p:nvSpPr>
        <p:spPr/>
        <p:txBody>
          <a:bodyPr>
            <a:normAutofit/>
          </a:bodyPr>
          <a:lstStyle/>
          <a:p>
            <a:pPr algn="just">
              <a:lnSpc>
                <a:spcPct val="150000"/>
              </a:lnSpc>
            </a:pPr>
            <a:r>
              <a:rPr lang="pt-BR" sz="2400" dirty="0"/>
              <a:t>Com um disco particionado, o tempo de “procura” que é feito no HD para gravar ou encontrar dados é diminuído, afinal, ela é feita em um espaço limitado pela partição, ou seja, não será preciso varrer o disco inteiro (com suas centenas de gigabytes) para encontrar ou gravar alguma informação. Por isso também ele tende a realizar tarefas mais rapidamente.</a:t>
            </a:r>
          </a:p>
        </p:txBody>
      </p:sp>
      <p:sp>
        <p:nvSpPr>
          <p:cNvPr id="4" name="Espaço Reservado para Data 3">
            <a:extLst>
              <a:ext uri="{FF2B5EF4-FFF2-40B4-BE49-F238E27FC236}">
                <a16:creationId xmlns:a16="http://schemas.microsoft.com/office/drawing/2014/main" id="{80E02BC1-B143-4AAD-B093-11C7F9EC183A}"/>
              </a:ext>
            </a:extLst>
          </p:cNvPr>
          <p:cNvSpPr>
            <a:spLocks noGrp="1"/>
          </p:cNvSpPr>
          <p:nvPr>
            <p:ph type="dt" sz="half" idx="10"/>
          </p:nvPr>
        </p:nvSpPr>
        <p:spPr/>
        <p:txBody>
          <a:bodyPr/>
          <a:lstStyle/>
          <a:p>
            <a:fld id="{876D6A40-81D7-4DCD-A786-93CC1F352B4D}" type="datetime1">
              <a:rPr lang="pt-BR" smtClean="0"/>
              <a:t>20/02/2020</a:t>
            </a:fld>
            <a:endParaRPr lang="en-US" dirty="0"/>
          </a:p>
        </p:txBody>
      </p:sp>
      <p:sp>
        <p:nvSpPr>
          <p:cNvPr id="5" name="Espaço Reservado para Rodapé 4">
            <a:extLst>
              <a:ext uri="{FF2B5EF4-FFF2-40B4-BE49-F238E27FC236}">
                <a16:creationId xmlns:a16="http://schemas.microsoft.com/office/drawing/2014/main" id="{79D3FA2B-9319-4DC9-93B9-46C2D755A4B4}"/>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3F7513D2-1454-45C2-BBA8-ADBC12CD7CAA}"/>
              </a:ext>
            </a:extLst>
          </p:cNvPr>
          <p:cNvSpPr>
            <a:spLocks noGrp="1"/>
          </p:cNvSpPr>
          <p:nvPr>
            <p:ph type="sldNum" sz="quarter" idx="12"/>
          </p:nvPr>
        </p:nvSpPr>
        <p:spPr/>
        <p:txBody>
          <a:bodyPr/>
          <a:lstStyle/>
          <a:p>
            <a:fld id="{4CE482DC-2269-4F26-9D2A-7E44B1A4CD85}" type="slidenum">
              <a:rPr lang="en-US" smtClean="0"/>
              <a:t>15</a:t>
            </a:fld>
            <a:endParaRPr lang="en-US" dirty="0"/>
          </a:p>
        </p:txBody>
      </p:sp>
    </p:spTree>
    <p:extLst>
      <p:ext uri="{BB962C8B-B14F-4D97-AF65-F5344CB8AC3E}">
        <p14:creationId xmlns:p14="http://schemas.microsoft.com/office/powerpoint/2010/main" val="134280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FORMATAÇÃO SEM PERDA DE DADOS</a:t>
            </a:r>
          </a:p>
        </p:txBody>
      </p:sp>
      <p:sp>
        <p:nvSpPr>
          <p:cNvPr id="3" name="Espaço Reservado para Conteúdo 2"/>
          <p:cNvSpPr>
            <a:spLocks noGrp="1"/>
          </p:cNvSpPr>
          <p:nvPr>
            <p:ph idx="1"/>
          </p:nvPr>
        </p:nvSpPr>
        <p:spPr>
          <a:xfrm>
            <a:off x="1097280" y="1845734"/>
            <a:ext cx="10058400" cy="4641330"/>
          </a:xfrm>
        </p:spPr>
        <p:txBody>
          <a:bodyPr>
            <a:normAutofit lnSpcReduction="10000"/>
          </a:bodyPr>
          <a:lstStyle/>
          <a:p>
            <a:pPr algn="just">
              <a:lnSpc>
                <a:spcPct val="150000"/>
              </a:lnSpc>
            </a:pPr>
            <a:r>
              <a:rPr lang="pt-BR" sz="2200" dirty="0"/>
              <a:t>Se você divide seu disco em várias partes, ao necessitar de uma formatação, não precisará mais perder dados ou então salvá-los em outros dispositivos e mídias. Vamos dar um exemplo: você possui um HD de 320 GB. Na partição C: está instalado seu sistema operacional, na D: está os arquivos que você mais usa e programas instalados, e a E: está relativamente vazia.</a:t>
            </a:r>
          </a:p>
          <a:p>
            <a:pPr algn="just">
              <a:lnSpc>
                <a:spcPct val="150000"/>
              </a:lnSpc>
            </a:pPr>
            <a:r>
              <a:rPr lang="pt-BR" sz="2200" dirty="0"/>
              <a:t>Para formatar seu disco sem perder dados ou mesmo necessitar reinstalar seu sistema operacional, você somente formatará a partição D:. Para não perder nenhum de seus arquivos, mova os que devem ser salvos para a partição E: e então siga adiante com a formatação, simples e sem perder nada.</a:t>
            </a:r>
          </a:p>
          <a:p>
            <a:endParaRPr lang="pt-BR" dirty="0"/>
          </a:p>
        </p:txBody>
      </p:sp>
      <p:sp>
        <p:nvSpPr>
          <p:cNvPr id="4" name="Espaço Reservado para Data 3">
            <a:extLst>
              <a:ext uri="{FF2B5EF4-FFF2-40B4-BE49-F238E27FC236}">
                <a16:creationId xmlns:a16="http://schemas.microsoft.com/office/drawing/2014/main" id="{E990B3E2-E1CF-4857-A2B9-5D341DF84649}"/>
              </a:ext>
            </a:extLst>
          </p:cNvPr>
          <p:cNvSpPr>
            <a:spLocks noGrp="1"/>
          </p:cNvSpPr>
          <p:nvPr>
            <p:ph type="dt" sz="half" idx="10"/>
          </p:nvPr>
        </p:nvSpPr>
        <p:spPr/>
        <p:txBody>
          <a:bodyPr/>
          <a:lstStyle/>
          <a:p>
            <a:fld id="{371D2277-3B51-44E7-B27B-EB4D9903E252}" type="datetime1">
              <a:rPr lang="pt-BR" smtClean="0"/>
              <a:t>20/02/2020</a:t>
            </a:fld>
            <a:endParaRPr lang="en-US" dirty="0"/>
          </a:p>
        </p:txBody>
      </p:sp>
      <p:sp>
        <p:nvSpPr>
          <p:cNvPr id="5" name="Espaço Reservado para Rodapé 4">
            <a:extLst>
              <a:ext uri="{FF2B5EF4-FFF2-40B4-BE49-F238E27FC236}">
                <a16:creationId xmlns:a16="http://schemas.microsoft.com/office/drawing/2014/main" id="{B41B86C6-4C7E-4154-8FC6-310C53121898}"/>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754AA664-55BA-4A33-A0D5-4304F2038089}"/>
              </a:ext>
            </a:extLst>
          </p:cNvPr>
          <p:cNvSpPr>
            <a:spLocks noGrp="1"/>
          </p:cNvSpPr>
          <p:nvPr>
            <p:ph type="sldNum" sz="quarter" idx="12"/>
          </p:nvPr>
        </p:nvSpPr>
        <p:spPr/>
        <p:txBody>
          <a:bodyPr/>
          <a:lstStyle/>
          <a:p>
            <a:fld id="{4CE482DC-2269-4F26-9D2A-7E44B1A4CD85}" type="slidenum">
              <a:rPr lang="en-US" smtClean="0"/>
              <a:t>16</a:t>
            </a:fld>
            <a:endParaRPr lang="en-US" dirty="0"/>
          </a:p>
        </p:txBody>
      </p:sp>
    </p:spTree>
    <p:extLst>
      <p:ext uri="{BB962C8B-B14F-4D97-AF65-F5344CB8AC3E}">
        <p14:creationId xmlns:p14="http://schemas.microsoft.com/office/powerpoint/2010/main" val="3854167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ATIVIDADE</a:t>
            </a:r>
          </a:p>
        </p:txBody>
      </p:sp>
      <p:sp>
        <p:nvSpPr>
          <p:cNvPr id="3" name="Espaço Reservado para Conteúdo 2"/>
          <p:cNvSpPr>
            <a:spLocks noGrp="1"/>
          </p:cNvSpPr>
          <p:nvPr>
            <p:ph idx="1"/>
          </p:nvPr>
        </p:nvSpPr>
        <p:spPr>
          <a:xfrm>
            <a:off x="1097280" y="1845733"/>
            <a:ext cx="10058400" cy="4322153"/>
          </a:xfrm>
        </p:spPr>
        <p:txBody>
          <a:bodyPr>
            <a:normAutofit fontScale="92500"/>
          </a:bodyPr>
          <a:lstStyle/>
          <a:p>
            <a:pPr>
              <a:lnSpc>
                <a:spcPct val="150000"/>
              </a:lnSpc>
            </a:pPr>
            <a:r>
              <a:rPr lang="pt-BR" sz="2400" dirty="0"/>
              <a:t>O que é necessário para ser feito uma instalação básica de um sistema operacional?</a:t>
            </a:r>
          </a:p>
          <a:p>
            <a:pPr>
              <a:lnSpc>
                <a:spcPct val="150000"/>
              </a:lnSpc>
            </a:pPr>
            <a:r>
              <a:rPr lang="pt-BR" sz="2400" dirty="0"/>
              <a:t>O que é um disco de boot?</a:t>
            </a:r>
          </a:p>
          <a:p>
            <a:pPr>
              <a:lnSpc>
                <a:spcPct val="150000"/>
              </a:lnSpc>
            </a:pPr>
            <a:r>
              <a:rPr lang="pt-BR" sz="2400" dirty="0"/>
              <a:t>No que consiste um partição?</a:t>
            </a:r>
          </a:p>
          <a:p>
            <a:pPr>
              <a:lnSpc>
                <a:spcPct val="150000"/>
              </a:lnSpc>
            </a:pPr>
            <a:r>
              <a:rPr lang="pt-BR" sz="2400" dirty="0"/>
              <a:t>O que é um sistema de arquivo?</a:t>
            </a:r>
          </a:p>
          <a:p>
            <a:pPr>
              <a:lnSpc>
                <a:spcPct val="150000"/>
              </a:lnSpc>
            </a:pPr>
            <a:r>
              <a:rPr lang="pt-BR" sz="2400" dirty="0"/>
              <a:t>Explique como funciona os sistemas de arquivos no Linux e no Windows.</a:t>
            </a:r>
          </a:p>
          <a:p>
            <a:pPr>
              <a:lnSpc>
                <a:spcPct val="150000"/>
              </a:lnSpc>
            </a:pPr>
            <a:r>
              <a:rPr lang="pt-BR" sz="2400" dirty="0"/>
              <a:t>Particionar o disco torna-o mais rápido? Explique. </a:t>
            </a:r>
          </a:p>
        </p:txBody>
      </p:sp>
      <p:sp>
        <p:nvSpPr>
          <p:cNvPr id="4" name="Espaço Reservado para Data 3">
            <a:extLst>
              <a:ext uri="{FF2B5EF4-FFF2-40B4-BE49-F238E27FC236}">
                <a16:creationId xmlns:a16="http://schemas.microsoft.com/office/drawing/2014/main" id="{F315403B-FA71-4D4C-8764-9E342CFB5E71}"/>
              </a:ext>
            </a:extLst>
          </p:cNvPr>
          <p:cNvSpPr>
            <a:spLocks noGrp="1"/>
          </p:cNvSpPr>
          <p:nvPr>
            <p:ph type="dt" sz="half" idx="10"/>
          </p:nvPr>
        </p:nvSpPr>
        <p:spPr/>
        <p:txBody>
          <a:bodyPr/>
          <a:lstStyle/>
          <a:p>
            <a:fld id="{F37540D9-6EB5-496A-8A13-585CBF4C63A3}" type="datetime1">
              <a:rPr lang="pt-BR" smtClean="0"/>
              <a:t>20/02/2020</a:t>
            </a:fld>
            <a:endParaRPr lang="en-US" dirty="0"/>
          </a:p>
        </p:txBody>
      </p:sp>
      <p:sp>
        <p:nvSpPr>
          <p:cNvPr id="5" name="Espaço Reservado para Rodapé 4">
            <a:extLst>
              <a:ext uri="{FF2B5EF4-FFF2-40B4-BE49-F238E27FC236}">
                <a16:creationId xmlns:a16="http://schemas.microsoft.com/office/drawing/2014/main" id="{DB58BB84-A9D0-42B2-9560-E30F19D52546}"/>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94232784-82CF-4A57-805E-B3D503EB2D4B}"/>
              </a:ext>
            </a:extLst>
          </p:cNvPr>
          <p:cNvSpPr>
            <a:spLocks noGrp="1"/>
          </p:cNvSpPr>
          <p:nvPr>
            <p:ph type="sldNum" sz="quarter" idx="12"/>
          </p:nvPr>
        </p:nvSpPr>
        <p:spPr/>
        <p:txBody>
          <a:bodyPr/>
          <a:lstStyle/>
          <a:p>
            <a:fld id="{4CE482DC-2269-4F26-9D2A-7E44B1A4CD85}" type="slidenum">
              <a:rPr lang="en-US" smtClean="0"/>
              <a:t>17</a:t>
            </a:fld>
            <a:endParaRPr lang="en-US" dirty="0"/>
          </a:p>
        </p:txBody>
      </p:sp>
    </p:spTree>
    <p:extLst>
      <p:ext uri="{BB962C8B-B14F-4D97-AF65-F5344CB8AC3E}">
        <p14:creationId xmlns:p14="http://schemas.microsoft.com/office/powerpoint/2010/main" val="375993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QUESTIONAMENTO </a:t>
            </a:r>
          </a:p>
        </p:txBody>
      </p:sp>
      <p:sp>
        <p:nvSpPr>
          <p:cNvPr id="3" name="Espaço Reservado para Conteúdo 2"/>
          <p:cNvSpPr>
            <a:spLocks noGrp="1"/>
          </p:cNvSpPr>
          <p:nvPr>
            <p:ph idx="1"/>
          </p:nvPr>
        </p:nvSpPr>
        <p:spPr/>
        <p:txBody>
          <a:bodyPr>
            <a:noAutofit/>
          </a:bodyPr>
          <a:lstStyle/>
          <a:p>
            <a:pPr algn="just">
              <a:lnSpc>
                <a:spcPct val="150000"/>
              </a:lnSpc>
            </a:pPr>
            <a:r>
              <a:rPr lang="pt-BR" sz="2400" dirty="0"/>
              <a:t>O processo de preparação do Hardware para receber o Software que em nosso caso é o Sistema Operacional do contrário que muitos pensam, ele não nasce juntamente com o computador, ele é instalado no computador após o hardware ser instalado. Assim concluímos que um sistema operacional consiste em um software, cujo trabalho é fornecer aos programas do usuário um modelo de computador melhor, simples e mais limpo para lidar com o gerenciamento de todos os recursos mencionados. </a:t>
            </a:r>
          </a:p>
        </p:txBody>
      </p:sp>
      <p:sp>
        <p:nvSpPr>
          <p:cNvPr id="4" name="Espaço Reservado para Data 3">
            <a:extLst>
              <a:ext uri="{FF2B5EF4-FFF2-40B4-BE49-F238E27FC236}">
                <a16:creationId xmlns:a16="http://schemas.microsoft.com/office/drawing/2014/main" id="{83D5DC7D-DE1E-4EDE-8979-6CD0E53EFDC0}"/>
              </a:ext>
            </a:extLst>
          </p:cNvPr>
          <p:cNvSpPr>
            <a:spLocks noGrp="1"/>
          </p:cNvSpPr>
          <p:nvPr>
            <p:ph type="dt" sz="half" idx="10"/>
          </p:nvPr>
        </p:nvSpPr>
        <p:spPr/>
        <p:txBody>
          <a:bodyPr/>
          <a:lstStyle/>
          <a:p>
            <a:fld id="{FEC55360-E9B9-40B4-99C3-A5C4BA5BFA7E}" type="datetime1">
              <a:rPr lang="pt-BR" smtClean="0"/>
              <a:t>20/02/2020</a:t>
            </a:fld>
            <a:endParaRPr lang="en-US" dirty="0"/>
          </a:p>
        </p:txBody>
      </p:sp>
      <p:sp>
        <p:nvSpPr>
          <p:cNvPr id="5" name="Espaço Reservado para Rodapé 4">
            <a:extLst>
              <a:ext uri="{FF2B5EF4-FFF2-40B4-BE49-F238E27FC236}">
                <a16:creationId xmlns:a16="http://schemas.microsoft.com/office/drawing/2014/main" id="{12C86CBF-7497-413F-A310-D84CF40CA2C9}"/>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FD64C98E-1349-40E0-A699-5F3CE3094925}"/>
              </a:ext>
            </a:extLst>
          </p:cNvPr>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260542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140412" y="1785349"/>
            <a:ext cx="10058400" cy="4023360"/>
          </a:xfrm>
        </p:spPr>
        <p:txBody>
          <a:bodyPr>
            <a:normAutofit/>
          </a:bodyPr>
          <a:lstStyle/>
          <a:p>
            <a:pPr algn="ctr">
              <a:lnSpc>
                <a:spcPct val="150000"/>
              </a:lnSpc>
            </a:pPr>
            <a:r>
              <a:rPr lang="pt-BR" sz="5400" b="1" dirty="0">
                <a:latin typeface="+mj-lt"/>
              </a:rPr>
              <a:t>PREPARAÇÃO CORRETA DO DISCO RÍGIDO NO TOCANTE A CRIAÇÃO DE PARTIÇÕES E FORMATAÇÃO </a:t>
            </a:r>
          </a:p>
        </p:txBody>
      </p:sp>
      <p:sp>
        <p:nvSpPr>
          <p:cNvPr id="2" name="Espaço Reservado para Data 1">
            <a:extLst>
              <a:ext uri="{FF2B5EF4-FFF2-40B4-BE49-F238E27FC236}">
                <a16:creationId xmlns:a16="http://schemas.microsoft.com/office/drawing/2014/main" id="{133EBAFC-6638-4846-B5D3-632CA1009A4A}"/>
              </a:ext>
            </a:extLst>
          </p:cNvPr>
          <p:cNvSpPr>
            <a:spLocks noGrp="1"/>
          </p:cNvSpPr>
          <p:nvPr>
            <p:ph type="dt" sz="half" idx="10"/>
          </p:nvPr>
        </p:nvSpPr>
        <p:spPr/>
        <p:txBody>
          <a:bodyPr/>
          <a:lstStyle/>
          <a:p>
            <a:fld id="{ED7A804E-8170-49D3-82C1-FC7595E71E9B}" type="datetime1">
              <a:rPr lang="pt-BR" smtClean="0"/>
              <a:t>20/02/2020</a:t>
            </a:fld>
            <a:endParaRPr lang="en-US" dirty="0"/>
          </a:p>
        </p:txBody>
      </p:sp>
      <p:sp>
        <p:nvSpPr>
          <p:cNvPr id="4" name="Espaço Reservado para Rodapé 3">
            <a:extLst>
              <a:ext uri="{FF2B5EF4-FFF2-40B4-BE49-F238E27FC236}">
                <a16:creationId xmlns:a16="http://schemas.microsoft.com/office/drawing/2014/main" id="{65DF0D3B-13C3-40D0-8566-F207A15BA141}"/>
              </a:ext>
            </a:extLst>
          </p:cNvPr>
          <p:cNvSpPr>
            <a:spLocks noGrp="1"/>
          </p:cNvSpPr>
          <p:nvPr>
            <p:ph type="ftr" sz="quarter" idx="11"/>
          </p:nvPr>
        </p:nvSpPr>
        <p:spPr/>
        <p:txBody>
          <a:bodyPr/>
          <a:lstStyle/>
          <a:p>
            <a:r>
              <a:rPr lang="pt-BR"/>
              <a:t>EEEP JOSÉ RIBEIRO DAMASCENO - TRAIRI</a:t>
            </a:r>
            <a:endParaRPr lang="en-US" dirty="0"/>
          </a:p>
        </p:txBody>
      </p:sp>
      <p:sp>
        <p:nvSpPr>
          <p:cNvPr id="5" name="Espaço Reservado para Número de Slide 4">
            <a:extLst>
              <a:ext uri="{FF2B5EF4-FFF2-40B4-BE49-F238E27FC236}">
                <a16:creationId xmlns:a16="http://schemas.microsoft.com/office/drawing/2014/main" id="{B547ADF9-7F6B-475C-8EA3-0F4E3B1865B0}"/>
              </a:ext>
            </a:extLst>
          </p:cNvPr>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65065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PROCESSO DE INSTALAÇÃO</a:t>
            </a:r>
          </a:p>
        </p:txBody>
      </p:sp>
      <p:sp>
        <p:nvSpPr>
          <p:cNvPr id="3" name="Espaço Reservado para Conteúdo 2"/>
          <p:cNvSpPr>
            <a:spLocks noGrp="1"/>
          </p:cNvSpPr>
          <p:nvPr>
            <p:ph idx="1"/>
          </p:nvPr>
        </p:nvSpPr>
        <p:spPr>
          <a:xfrm>
            <a:off x="1097280" y="1845733"/>
            <a:ext cx="10058400" cy="4460175"/>
          </a:xfrm>
        </p:spPr>
        <p:txBody>
          <a:bodyPr>
            <a:normAutofit fontScale="85000" lnSpcReduction="10000"/>
          </a:bodyPr>
          <a:lstStyle/>
          <a:p>
            <a:pPr algn="just">
              <a:lnSpc>
                <a:spcPct val="150000"/>
              </a:lnSpc>
            </a:pPr>
            <a:r>
              <a:rPr lang="pt-BR" sz="2800" dirty="0"/>
              <a:t>Para ser feita a instalação do sistema operacional, é necessário de uma mídia de instalação, isto é, local onde se encontra a fonte de instalação do software onde hoje normalmente encontramos no formato de CD e DVD. Como também podemos encontrar em outros formatos como no arquivo de imagem ISO, pronta para ser gravado em alguma mídia de CD ou DVD como também através de programas específicos podemos transformar outras mídias como pen drives, cartões de memória, HD externos em fontes de instalação de sistemas operacionais onde chamados de discos de BOOT.</a:t>
            </a:r>
          </a:p>
        </p:txBody>
      </p:sp>
      <p:sp>
        <p:nvSpPr>
          <p:cNvPr id="4" name="Espaço Reservado para Data 3">
            <a:extLst>
              <a:ext uri="{FF2B5EF4-FFF2-40B4-BE49-F238E27FC236}">
                <a16:creationId xmlns:a16="http://schemas.microsoft.com/office/drawing/2014/main" id="{94250420-AB1F-45E2-931A-75DCD2A67E02}"/>
              </a:ext>
            </a:extLst>
          </p:cNvPr>
          <p:cNvSpPr>
            <a:spLocks noGrp="1"/>
          </p:cNvSpPr>
          <p:nvPr>
            <p:ph type="dt" sz="half" idx="10"/>
          </p:nvPr>
        </p:nvSpPr>
        <p:spPr/>
        <p:txBody>
          <a:bodyPr/>
          <a:lstStyle/>
          <a:p>
            <a:fld id="{3C92820E-8126-4F8B-8566-C5A85E4DB94F}" type="datetime1">
              <a:rPr lang="pt-BR" smtClean="0"/>
              <a:t>20/02/2020</a:t>
            </a:fld>
            <a:endParaRPr lang="en-US" dirty="0"/>
          </a:p>
        </p:txBody>
      </p:sp>
      <p:sp>
        <p:nvSpPr>
          <p:cNvPr id="5" name="Espaço Reservado para Rodapé 4">
            <a:extLst>
              <a:ext uri="{FF2B5EF4-FFF2-40B4-BE49-F238E27FC236}">
                <a16:creationId xmlns:a16="http://schemas.microsoft.com/office/drawing/2014/main" id="{3D39D961-A655-4672-A493-63820D321AD8}"/>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917BC37C-4F9A-4CB7-90D7-8AFCDE5CC0C2}"/>
              </a:ext>
            </a:extLst>
          </p:cNvPr>
          <p:cNvSpPr>
            <a:spLocks noGrp="1"/>
          </p:cNvSpPr>
          <p:nvPr>
            <p:ph type="sldNum" sz="quarter" idx="12"/>
          </p:nvPr>
        </p:nvSpPr>
        <p:spPr/>
        <p:txBody>
          <a:bodyPr/>
          <a:lstStyle/>
          <a:p>
            <a:fld id="{4CE482DC-2269-4F26-9D2A-7E44B1A4CD85}" type="slidenum">
              <a:rPr lang="en-US" smtClean="0"/>
              <a:t>4</a:t>
            </a:fld>
            <a:endParaRPr lang="en-US" dirty="0"/>
          </a:p>
        </p:txBody>
      </p:sp>
    </p:spTree>
    <p:extLst>
      <p:ext uri="{BB962C8B-B14F-4D97-AF65-F5344CB8AC3E}">
        <p14:creationId xmlns:p14="http://schemas.microsoft.com/office/powerpoint/2010/main" val="45311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MAIS O QUE É O UM DISCO DE BOOT? </a:t>
            </a:r>
          </a:p>
        </p:txBody>
      </p:sp>
      <p:sp>
        <p:nvSpPr>
          <p:cNvPr id="3" name="Espaço Reservado para Conteúdo 2"/>
          <p:cNvSpPr>
            <a:spLocks noGrp="1"/>
          </p:cNvSpPr>
          <p:nvPr>
            <p:ph idx="1"/>
          </p:nvPr>
        </p:nvSpPr>
        <p:spPr>
          <a:xfrm>
            <a:off x="1097280" y="1845733"/>
            <a:ext cx="10058400" cy="4399791"/>
          </a:xfrm>
        </p:spPr>
        <p:txBody>
          <a:bodyPr>
            <a:normAutofit/>
          </a:bodyPr>
          <a:lstStyle/>
          <a:p>
            <a:pPr algn="just">
              <a:lnSpc>
                <a:spcPct val="150000"/>
              </a:lnSpc>
            </a:pPr>
            <a:r>
              <a:rPr lang="pt-BR" sz="2400" dirty="0"/>
              <a:t>Um disco de boot é uma mídia de armazenamento digital pelo qual um computador pode carregar e executar (dar boot) um a um software ou sistema operacional ou outro programa utilitário. </a:t>
            </a:r>
          </a:p>
          <a:p>
            <a:pPr algn="just">
              <a:lnSpc>
                <a:spcPct val="150000"/>
              </a:lnSpc>
            </a:pPr>
            <a:r>
              <a:rPr lang="pt-BR" sz="2400" dirty="0"/>
              <a:t>Após obter a fonte de instalação, passamos agora para o processo de preparação do disco rígido que através do software de instalação do sistema operacional escolhido, podemos fazer essa preparação do disco rígido atentando para dois pontos específicos Partição e Formatação.</a:t>
            </a:r>
          </a:p>
        </p:txBody>
      </p:sp>
      <p:sp>
        <p:nvSpPr>
          <p:cNvPr id="4" name="Espaço Reservado para Data 3">
            <a:extLst>
              <a:ext uri="{FF2B5EF4-FFF2-40B4-BE49-F238E27FC236}">
                <a16:creationId xmlns:a16="http://schemas.microsoft.com/office/drawing/2014/main" id="{0A491206-3D3E-414A-836E-36A7F4BB814B}"/>
              </a:ext>
            </a:extLst>
          </p:cNvPr>
          <p:cNvSpPr>
            <a:spLocks noGrp="1"/>
          </p:cNvSpPr>
          <p:nvPr>
            <p:ph type="dt" sz="half" idx="10"/>
          </p:nvPr>
        </p:nvSpPr>
        <p:spPr/>
        <p:txBody>
          <a:bodyPr/>
          <a:lstStyle/>
          <a:p>
            <a:fld id="{39678A12-5D52-4ECB-969A-BF9B23DB8DCE}" type="datetime1">
              <a:rPr lang="pt-BR" smtClean="0"/>
              <a:t>20/02/2020</a:t>
            </a:fld>
            <a:endParaRPr lang="en-US" dirty="0"/>
          </a:p>
        </p:txBody>
      </p:sp>
      <p:sp>
        <p:nvSpPr>
          <p:cNvPr id="5" name="Espaço Reservado para Rodapé 4">
            <a:extLst>
              <a:ext uri="{FF2B5EF4-FFF2-40B4-BE49-F238E27FC236}">
                <a16:creationId xmlns:a16="http://schemas.microsoft.com/office/drawing/2014/main" id="{1CEE6CAA-83EE-4AF3-9F44-08C1B6B34816}"/>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244EA9B6-5E2F-4B62-9360-E105E14285ED}"/>
              </a:ext>
            </a:extLst>
          </p:cNvPr>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305072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boot informa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Espaço Reservado para Data 1">
            <a:extLst>
              <a:ext uri="{FF2B5EF4-FFF2-40B4-BE49-F238E27FC236}">
                <a16:creationId xmlns:a16="http://schemas.microsoft.com/office/drawing/2014/main" id="{A1A715D0-B67A-479B-80F1-CC2A70CBFCD5}"/>
              </a:ext>
            </a:extLst>
          </p:cNvPr>
          <p:cNvSpPr>
            <a:spLocks noGrp="1"/>
          </p:cNvSpPr>
          <p:nvPr>
            <p:ph type="dt" sz="half" idx="10"/>
          </p:nvPr>
        </p:nvSpPr>
        <p:spPr/>
        <p:txBody>
          <a:bodyPr/>
          <a:lstStyle/>
          <a:p>
            <a:fld id="{34F36238-FBAE-4996-907F-9035E9A605A8}" type="datetime1">
              <a:rPr lang="pt-BR" smtClean="0"/>
              <a:t>20/02/2020</a:t>
            </a:fld>
            <a:endParaRPr lang="en-US" dirty="0"/>
          </a:p>
        </p:txBody>
      </p:sp>
      <p:sp>
        <p:nvSpPr>
          <p:cNvPr id="3" name="Espaço Reservado para Rodapé 2">
            <a:extLst>
              <a:ext uri="{FF2B5EF4-FFF2-40B4-BE49-F238E27FC236}">
                <a16:creationId xmlns:a16="http://schemas.microsoft.com/office/drawing/2014/main" id="{7341CA70-5306-40D9-9B12-9C39D8DA95C8}"/>
              </a:ext>
            </a:extLst>
          </p:cNvPr>
          <p:cNvSpPr>
            <a:spLocks noGrp="1"/>
          </p:cNvSpPr>
          <p:nvPr>
            <p:ph type="ftr" sz="quarter" idx="11"/>
          </p:nvPr>
        </p:nvSpPr>
        <p:spPr/>
        <p:txBody>
          <a:bodyPr/>
          <a:lstStyle/>
          <a:p>
            <a:r>
              <a:rPr lang="pt-BR"/>
              <a:t>EEEP JOSÉ RIBEIRO DAMASCENO - TRAIRI</a:t>
            </a:r>
            <a:endParaRPr lang="en-US" dirty="0"/>
          </a:p>
        </p:txBody>
      </p:sp>
      <p:sp>
        <p:nvSpPr>
          <p:cNvPr id="4" name="Espaço Reservado para Número de Slide 3">
            <a:extLst>
              <a:ext uri="{FF2B5EF4-FFF2-40B4-BE49-F238E27FC236}">
                <a16:creationId xmlns:a16="http://schemas.microsoft.com/office/drawing/2014/main" id="{0D545117-7C81-4BE3-A13C-46E249B59A1C}"/>
              </a:ext>
            </a:extLst>
          </p:cNvPr>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354689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2050" name="Picture 2" descr="Resultado de imagem para boot informa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Data 3">
            <a:extLst>
              <a:ext uri="{FF2B5EF4-FFF2-40B4-BE49-F238E27FC236}">
                <a16:creationId xmlns:a16="http://schemas.microsoft.com/office/drawing/2014/main" id="{998C8EEE-93CE-4458-89C7-4031C1604FD5}"/>
              </a:ext>
            </a:extLst>
          </p:cNvPr>
          <p:cNvSpPr>
            <a:spLocks noGrp="1"/>
          </p:cNvSpPr>
          <p:nvPr>
            <p:ph type="dt" sz="half" idx="10"/>
          </p:nvPr>
        </p:nvSpPr>
        <p:spPr/>
        <p:txBody>
          <a:bodyPr/>
          <a:lstStyle/>
          <a:p>
            <a:fld id="{29504483-17D0-4E46-8CA7-D531F541B344}" type="datetime1">
              <a:rPr lang="pt-BR" smtClean="0"/>
              <a:t>20/02/2020</a:t>
            </a:fld>
            <a:endParaRPr lang="en-US" dirty="0"/>
          </a:p>
        </p:txBody>
      </p:sp>
      <p:sp>
        <p:nvSpPr>
          <p:cNvPr id="5" name="Espaço Reservado para Rodapé 4">
            <a:extLst>
              <a:ext uri="{FF2B5EF4-FFF2-40B4-BE49-F238E27FC236}">
                <a16:creationId xmlns:a16="http://schemas.microsoft.com/office/drawing/2014/main" id="{A60544D9-C4DC-42AD-A29A-B4A2BDE25B7F}"/>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874E558B-5101-4627-A6BC-DDD86C7B1B48}"/>
              </a:ext>
            </a:extLst>
          </p:cNvPr>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25816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PARTIÇÃO DE DISCOS</a:t>
            </a:r>
          </a:p>
        </p:txBody>
      </p:sp>
      <p:sp>
        <p:nvSpPr>
          <p:cNvPr id="3" name="Espaço Reservado para Conteúdo 2"/>
          <p:cNvSpPr>
            <a:spLocks noGrp="1"/>
          </p:cNvSpPr>
          <p:nvPr>
            <p:ph idx="1"/>
          </p:nvPr>
        </p:nvSpPr>
        <p:spPr>
          <a:xfrm>
            <a:off x="1097279" y="1673205"/>
            <a:ext cx="10272335" cy="4606825"/>
          </a:xfrm>
        </p:spPr>
        <p:txBody>
          <a:bodyPr>
            <a:noAutofit/>
          </a:bodyPr>
          <a:lstStyle/>
          <a:p>
            <a:pPr algn="just">
              <a:lnSpc>
                <a:spcPct val="150000"/>
              </a:lnSpc>
            </a:pPr>
            <a:r>
              <a:rPr lang="pt-BR" sz="2300" dirty="0"/>
              <a:t>Quando compramos um disco rígido, ele não vem preparado para receber um sistema operacional, daí começamos primeiramente com o processo de partições do disco. </a:t>
            </a:r>
          </a:p>
          <a:p>
            <a:pPr algn="just">
              <a:lnSpc>
                <a:spcPct val="150000"/>
              </a:lnSpc>
            </a:pPr>
            <a:r>
              <a:rPr lang="pt-BR" sz="2300" b="1" dirty="0"/>
              <a:t>Mais o que é uma partição?  </a:t>
            </a:r>
          </a:p>
          <a:p>
            <a:pPr algn="just">
              <a:lnSpc>
                <a:spcPct val="150000"/>
              </a:lnSpc>
            </a:pPr>
            <a:r>
              <a:rPr lang="pt-BR" sz="2300" dirty="0"/>
              <a:t>Uma partição é uma divisão do espaço de um disco rígido (SCSI ou ATA). Cada partição pode conter um sistema de arquivos diferente. Em cada partição pode ser instalado um SO diferente, sendo possível a convivência de vários SO na mesma unidade de disco. </a:t>
            </a:r>
          </a:p>
        </p:txBody>
      </p:sp>
      <p:sp>
        <p:nvSpPr>
          <p:cNvPr id="4" name="Espaço Reservado para Data 3">
            <a:extLst>
              <a:ext uri="{FF2B5EF4-FFF2-40B4-BE49-F238E27FC236}">
                <a16:creationId xmlns:a16="http://schemas.microsoft.com/office/drawing/2014/main" id="{1FC96024-2DBB-414E-A7B5-05DF48AB0304}"/>
              </a:ext>
            </a:extLst>
          </p:cNvPr>
          <p:cNvSpPr>
            <a:spLocks noGrp="1"/>
          </p:cNvSpPr>
          <p:nvPr>
            <p:ph type="dt" sz="half" idx="10"/>
          </p:nvPr>
        </p:nvSpPr>
        <p:spPr/>
        <p:txBody>
          <a:bodyPr/>
          <a:lstStyle/>
          <a:p>
            <a:fld id="{200B2E23-B281-4BAF-8FC9-DF265C67DBBE}" type="datetime1">
              <a:rPr lang="pt-BR" smtClean="0"/>
              <a:t>20/02/2020</a:t>
            </a:fld>
            <a:endParaRPr lang="en-US" dirty="0"/>
          </a:p>
        </p:txBody>
      </p:sp>
      <p:sp>
        <p:nvSpPr>
          <p:cNvPr id="5" name="Espaço Reservado para Rodapé 4">
            <a:extLst>
              <a:ext uri="{FF2B5EF4-FFF2-40B4-BE49-F238E27FC236}">
                <a16:creationId xmlns:a16="http://schemas.microsoft.com/office/drawing/2014/main" id="{C7773666-9F2D-45C2-AF43-982841BD0749}"/>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0B8BF93F-477D-41DC-B48B-7C0E4F98A462}"/>
              </a:ext>
            </a:extLst>
          </p:cNvPr>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354171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3074" name="Picture 2" descr="Resultado de imagem para COMO FUNCIONA UMA PARTICAO NO DIS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Data 3">
            <a:extLst>
              <a:ext uri="{FF2B5EF4-FFF2-40B4-BE49-F238E27FC236}">
                <a16:creationId xmlns:a16="http://schemas.microsoft.com/office/drawing/2014/main" id="{61D25077-3907-4683-83FC-24D8BC65F033}"/>
              </a:ext>
            </a:extLst>
          </p:cNvPr>
          <p:cNvSpPr>
            <a:spLocks noGrp="1"/>
          </p:cNvSpPr>
          <p:nvPr>
            <p:ph type="dt" sz="half" idx="10"/>
          </p:nvPr>
        </p:nvSpPr>
        <p:spPr/>
        <p:txBody>
          <a:bodyPr/>
          <a:lstStyle/>
          <a:p>
            <a:fld id="{F13BA644-ADC5-4613-B8AD-35F8E7664FEF}" type="datetime1">
              <a:rPr lang="pt-BR" smtClean="0"/>
              <a:t>20/02/2020</a:t>
            </a:fld>
            <a:endParaRPr lang="en-US" dirty="0"/>
          </a:p>
        </p:txBody>
      </p:sp>
      <p:sp>
        <p:nvSpPr>
          <p:cNvPr id="5" name="Espaço Reservado para Rodapé 4">
            <a:extLst>
              <a:ext uri="{FF2B5EF4-FFF2-40B4-BE49-F238E27FC236}">
                <a16:creationId xmlns:a16="http://schemas.microsoft.com/office/drawing/2014/main" id="{EE45044B-72F4-45EB-B1AE-039B455D75CC}"/>
              </a:ext>
            </a:extLst>
          </p:cNvPr>
          <p:cNvSpPr>
            <a:spLocks noGrp="1"/>
          </p:cNvSpPr>
          <p:nvPr>
            <p:ph type="ftr" sz="quarter" idx="11"/>
          </p:nvPr>
        </p:nvSpPr>
        <p:spPr/>
        <p:txBody>
          <a:bodyPr/>
          <a:lstStyle/>
          <a:p>
            <a:r>
              <a:rPr lang="pt-BR"/>
              <a:t>EEEP JOSÉ RIBEIRO DAMASCENO - TRAIRI</a:t>
            </a:r>
            <a:endParaRPr lang="en-US" dirty="0"/>
          </a:p>
        </p:txBody>
      </p:sp>
      <p:sp>
        <p:nvSpPr>
          <p:cNvPr id="6" name="Espaço Reservado para Número de Slide 5">
            <a:extLst>
              <a:ext uri="{FF2B5EF4-FFF2-40B4-BE49-F238E27FC236}">
                <a16:creationId xmlns:a16="http://schemas.microsoft.com/office/drawing/2014/main" id="{35C11791-72C3-4726-96D4-88ADD662DA36}"/>
              </a:ext>
            </a:extLst>
          </p:cNvPr>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487741684"/>
      </p:ext>
    </p:extLst>
  </p:cSld>
  <p:clrMapOvr>
    <a:masterClrMapping/>
  </p:clrMapOvr>
</p:sld>
</file>

<file path=ppt/theme/theme1.xml><?xml version="1.0" encoding="utf-8"?>
<a:theme xmlns:a="http://schemas.openxmlformats.org/drawingml/2006/main" name="Retrospectiva">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157</TotalTime>
  <Words>1172</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17</vt:i4>
      </vt:variant>
    </vt:vector>
  </HeadingPairs>
  <TitlesOfParts>
    <vt:vector size="20" baseType="lpstr">
      <vt:lpstr>Calibri</vt:lpstr>
      <vt:lpstr>Calibri Light</vt:lpstr>
      <vt:lpstr>Retrospectiva</vt:lpstr>
      <vt:lpstr>E O SISTEMA OPERACIONAL VEM NO COMPUTADOR?</vt:lpstr>
      <vt:lpstr>QUESTIONAMENTO </vt:lpstr>
      <vt:lpstr>Apresentação do PowerPoint</vt:lpstr>
      <vt:lpstr>PROCESSO DE INSTALAÇÃO</vt:lpstr>
      <vt:lpstr>MAIS O QUE É O UM DISCO DE BOOT? </vt:lpstr>
      <vt:lpstr>Apresentação do PowerPoint</vt:lpstr>
      <vt:lpstr>Apresentação do PowerPoint</vt:lpstr>
      <vt:lpstr>PARTIÇÃO DE DISCOS</vt:lpstr>
      <vt:lpstr>Apresentação do PowerPoint</vt:lpstr>
      <vt:lpstr>PARTIÇÃO DE DISCOS</vt:lpstr>
      <vt:lpstr>PARTIÇÃO DE DISCOS</vt:lpstr>
      <vt:lpstr>Apresentação do PowerPoint</vt:lpstr>
      <vt:lpstr>PARTIÇÃO DE DISCOS</vt:lpstr>
      <vt:lpstr>PARTIÇÃO DE DISCOS</vt:lpstr>
      <vt:lpstr>PARTIÇÃO DE DISCO</vt:lpstr>
      <vt:lpstr>FORMATAÇÃO SEM PERDA DE DADOS</vt:lpstr>
      <vt:lpstr>ATIVIDADE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O SISTEMA OPERACIONAL VEM NO COMPUTADOR?</dc:title>
  <dc:creator>Luis Felipe</dc:creator>
  <cp:lastModifiedBy>Luis Felipe</cp:lastModifiedBy>
  <cp:revision>19</cp:revision>
  <dcterms:created xsi:type="dcterms:W3CDTF">2018-03-31T00:57:51Z</dcterms:created>
  <dcterms:modified xsi:type="dcterms:W3CDTF">2020-02-21T01:28:09Z</dcterms:modified>
</cp:coreProperties>
</file>