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578" r:id="rId2"/>
    <p:sldId id="579" r:id="rId3"/>
    <p:sldId id="580" r:id="rId4"/>
    <p:sldId id="269" r:id="rId5"/>
    <p:sldId id="308" r:id="rId6"/>
    <p:sldId id="280" r:id="rId7"/>
    <p:sldId id="281" r:id="rId8"/>
    <p:sldId id="282" r:id="rId9"/>
    <p:sldId id="283" r:id="rId10"/>
    <p:sldId id="284" r:id="rId11"/>
    <p:sldId id="285" r:id="rId12"/>
    <p:sldId id="286" r:id="rId13"/>
    <p:sldId id="289" r:id="rId14"/>
    <p:sldId id="287" r:id="rId15"/>
    <p:sldId id="288" r:id="rId16"/>
    <p:sldId id="290" r:id="rId17"/>
    <p:sldId id="291" r:id="rId18"/>
    <p:sldId id="292" r:id="rId19"/>
    <p:sldId id="293" r:id="rId20"/>
    <p:sldId id="295" r:id="rId21"/>
    <p:sldId id="296" r:id="rId22"/>
    <p:sldId id="297" r:id="rId23"/>
    <p:sldId id="298" r:id="rId24"/>
    <p:sldId id="299" r:id="rId25"/>
    <p:sldId id="300" r:id="rId26"/>
    <p:sldId id="301" r:id="rId27"/>
    <p:sldId id="303" r:id="rId28"/>
    <p:sldId id="304" r:id="rId29"/>
    <p:sldId id="305" r:id="rId30"/>
    <p:sldId id="306" r:id="rId31"/>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9" autoAdjust="0"/>
    <p:restoredTop sz="99617" autoAdjust="0"/>
  </p:normalViewPr>
  <p:slideViewPr>
    <p:cSldViewPr>
      <p:cViewPr varScale="1">
        <p:scale>
          <a:sx n="114" d="100"/>
          <a:sy n="114" d="100"/>
        </p:scale>
        <p:origin x="1230" y="11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03E273-0CE1-AD4F-B81F-F81D2A2BA531}" type="datetimeFigureOut">
              <a:rPr lang="en-US" smtClean="0"/>
              <a:t>11/5/2020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AFD62C-F847-E545-9D57-0E66288A70F0}" type="slidenum">
              <a:rPr lang="en-US" smtClean="0"/>
              <a:t>‹nº›</a:t>
            </a:fld>
            <a:endParaRPr lang="en-US"/>
          </a:p>
        </p:txBody>
      </p:sp>
    </p:spTree>
    <p:extLst>
      <p:ext uri="{BB962C8B-B14F-4D97-AF65-F5344CB8AC3E}">
        <p14:creationId xmlns:p14="http://schemas.microsoft.com/office/powerpoint/2010/main" val="625977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26825-91A5-45BD-8B4A-81EB2E03FD2D}" type="datetimeFigureOut">
              <a:rPr lang="pt-PT" smtClean="0"/>
              <a:t>05/11/2020</a:t>
            </a:fld>
            <a:endParaRPr lang="pt-PT"/>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140E1A-7468-49E0-AF21-393B1BAA032E}" type="slidenum">
              <a:rPr lang="pt-PT" smtClean="0"/>
              <a:t>‹nº›</a:t>
            </a:fld>
            <a:endParaRPr lang="pt-PT"/>
          </a:p>
        </p:txBody>
      </p:sp>
    </p:spTree>
    <p:extLst>
      <p:ext uri="{BB962C8B-B14F-4D97-AF65-F5344CB8AC3E}">
        <p14:creationId xmlns:p14="http://schemas.microsoft.com/office/powerpoint/2010/main" val="311486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a:lstStyle/>
          <a:p>
            <a:endParaRPr lang="pt-BR" dirty="0"/>
          </a:p>
        </p:txBody>
      </p:sp>
      <p:sp>
        <p:nvSpPr>
          <p:cNvPr id="4" name="Espaço reservado para número do slide 3"/>
          <p:cNvSpPr>
            <a:spLocks noGrp="1"/>
          </p:cNvSpPr>
          <p:nvPr>
            <p:ph type="sldNum" sz="quarter" idx="10"/>
          </p:nvPr>
        </p:nvSpPr>
        <p:spPr/>
        <p:txBody>
          <a:bodyPr/>
          <a:lstStyle/>
          <a:p>
            <a:pPr rtl="0"/>
            <a:fld id="{560CF8BB-EBC7-4B8F-9632-A5A136FBB880}" type="slidenum">
              <a:rPr lang="pt-BR" smtClean="0"/>
              <a:t>4</a:t>
            </a:fld>
            <a:endParaRPr lang="pt-BR" dirty="0"/>
          </a:p>
        </p:txBody>
      </p:sp>
    </p:spTree>
    <p:extLst>
      <p:ext uri="{BB962C8B-B14F-4D97-AF65-F5344CB8AC3E}">
        <p14:creationId xmlns:p14="http://schemas.microsoft.com/office/powerpoint/2010/main" val="5116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04A3441-9B30-47AD-BD96-1E7D3FA1779D}" type="datetime1">
              <a:rPr lang="pt-PT" smtClean="0"/>
              <a:t>05/11/2020</a:t>
            </a:fld>
            <a:endParaRPr lang="pt-PT"/>
          </a:p>
        </p:txBody>
      </p:sp>
      <p:sp>
        <p:nvSpPr>
          <p:cNvPr id="5" name="Footer Placeholder 4"/>
          <p:cNvSpPr>
            <a:spLocks noGrp="1"/>
          </p:cNvSpPr>
          <p:nvPr>
            <p:ph type="ftr" sz="quarter" idx="11"/>
          </p:nvPr>
        </p:nvSpPr>
        <p:spPr/>
        <p:txBody>
          <a:bodyPr/>
          <a:lstStyle/>
          <a:p>
            <a:r>
              <a:rPr lang="pt-PT"/>
              <a:t>PROF. LUIS FELIPE OLIVEIRA</a:t>
            </a:r>
          </a:p>
        </p:txBody>
      </p:sp>
      <p:sp>
        <p:nvSpPr>
          <p:cNvPr id="6" name="Slide Number Placeholder 5"/>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9DFEE4D9-C5C5-4E65-8EA4-0FB3DE2ED669}" type="datetime1">
              <a:rPr lang="pt-PT" smtClean="0"/>
              <a:t>05/11/2020</a:t>
            </a:fld>
            <a:endParaRPr lang="pt-PT"/>
          </a:p>
        </p:txBody>
      </p:sp>
      <p:sp>
        <p:nvSpPr>
          <p:cNvPr id="5" name="Footer Placeholder 4"/>
          <p:cNvSpPr>
            <a:spLocks noGrp="1"/>
          </p:cNvSpPr>
          <p:nvPr>
            <p:ph type="ftr" sz="quarter" idx="11"/>
          </p:nvPr>
        </p:nvSpPr>
        <p:spPr/>
        <p:txBody>
          <a:bodyPr/>
          <a:lstStyle/>
          <a:p>
            <a:r>
              <a:rPr lang="pt-PT"/>
              <a:t>PROF. LUIS FELIPE OLIVEIRA</a:t>
            </a:r>
          </a:p>
        </p:txBody>
      </p:sp>
      <p:sp>
        <p:nvSpPr>
          <p:cNvPr id="6" name="Slide Number Placeholder 5"/>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53776F0A-BDAC-42CF-885B-7C5FC6AF1445}" type="datetime1">
              <a:rPr lang="pt-PT" smtClean="0"/>
              <a:t>05/11/2020</a:t>
            </a:fld>
            <a:endParaRPr lang="pt-PT"/>
          </a:p>
        </p:txBody>
      </p:sp>
      <p:sp>
        <p:nvSpPr>
          <p:cNvPr id="5" name="Footer Placeholder 4"/>
          <p:cNvSpPr>
            <a:spLocks noGrp="1"/>
          </p:cNvSpPr>
          <p:nvPr>
            <p:ph type="ftr" sz="quarter" idx="11"/>
          </p:nvPr>
        </p:nvSpPr>
        <p:spPr/>
        <p:txBody>
          <a:bodyPr/>
          <a:lstStyle/>
          <a:p>
            <a:r>
              <a:rPr lang="pt-PT"/>
              <a:t>PROF. LUIS FELIPE OLIVEIRA</a:t>
            </a:r>
          </a:p>
        </p:txBody>
      </p:sp>
      <p:sp>
        <p:nvSpPr>
          <p:cNvPr id="6" name="Slide Number Placeholder 5"/>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7186FE39-1002-4D79-8838-B93AC8952D8F}" type="datetime1">
              <a:rPr lang="pt-PT" smtClean="0"/>
              <a:t>05/11/2020</a:t>
            </a:fld>
            <a:endParaRPr lang="pt-PT"/>
          </a:p>
        </p:txBody>
      </p:sp>
      <p:sp>
        <p:nvSpPr>
          <p:cNvPr id="5" name="Footer Placeholder 4"/>
          <p:cNvSpPr>
            <a:spLocks noGrp="1"/>
          </p:cNvSpPr>
          <p:nvPr>
            <p:ph type="ftr" sz="quarter" idx="11"/>
          </p:nvPr>
        </p:nvSpPr>
        <p:spPr/>
        <p:txBody>
          <a:bodyPr/>
          <a:lstStyle/>
          <a:p>
            <a:r>
              <a:rPr lang="pt-PT"/>
              <a:t>PROF. LUIS FELIPE OLIVEIRA</a:t>
            </a:r>
          </a:p>
        </p:txBody>
      </p:sp>
      <p:sp>
        <p:nvSpPr>
          <p:cNvPr id="6" name="Slide Number Placeholder 5"/>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7341093E-07D5-4CB0-847E-02221E883CE5}" type="datetime1">
              <a:rPr lang="pt-PT" smtClean="0"/>
              <a:t>05/11/2020</a:t>
            </a:fld>
            <a:endParaRPr lang="pt-PT"/>
          </a:p>
        </p:txBody>
      </p:sp>
      <p:sp>
        <p:nvSpPr>
          <p:cNvPr id="5" name="Footer Placeholder 4"/>
          <p:cNvSpPr>
            <a:spLocks noGrp="1"/>
          </p:cNvSpPr>
          <p:nvPr>
            <p:ph type="ftr" sz="quarter" idx="11"/>
          </p:nvPr>
        </p:nvSpPr>
        <p:spPr/>
        <p:txBody>
          <a:bodyPr/>
          <a:lstStyle/>
          <a:p>
            <a:r>
              <a:rPr lang="pt-PT"/>
              <a:t>PROF. LUIS FELIPE OLIVEIRA</a:t>
            </a:r>
          </a:p>
        </p:txBody>
      </p:sp>
      <p:sp>
        <p:nvSpPr>
          <p:cNvPr id="6" name="Slide Number Placeholder 5"/>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348F797-5069-4433-BA1E-BB3593922334}" type="datetime1">
              <a:rPr lang="pt-PT" smtClean="0"/>
              <a:t>05/11/2020</a:t>
            </a:fld>
            <a:endParaRPr lang="pt-PT"/>
          </a:p>
        </p:txBody>
      </p:sp>
      <p:sp>
        <p:nvSpPr>
          <p:cNvPr id="6" name="Footer Placeholder 5"/>
          <p:cNvSpPr>
            <a:spLocks noGrp="1"/>
          </p:cNvSpPr>
          <p:nvPr>
            <p:ph type="ftr" sz="quarter" idx="11"/>
          </p:nvPr>
        </p:nvSpPr>
        <p:spPr/>
        <p:txBody>
          <a:bodyPr/>
          <a:lstStyle/>
          <a:p>
            <a:r>
              <a:rPr lang="pt-PT"/>
              <a:t>PROF. LUIS FELIPE OLIVEIRA</a:t>
            </a:r>
          </a:p>
        </p:txBody>
      </p:sp>
      <p:sp>
        <p:nvSpPr>
          <p:cNvPr id="7" name="Slide Number Placeholder 6"/>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13BEE816-8DBC-47BF-BFD1-D05798614D2A}" type="datetime1">
              <a:rPr lang="pt-PT" smtClean="0"/>
              <a:t>05/11/2020</a:t>
            </a:fld>
            <a:endParaRPr lang="pt-PT"/>
          </a:p>
        </p:txBody>
      </p:sp>
      <p:sp>
        <p:nvSpPr>
          <p:cNvPr id="8" name="Footer Placeholder 7"/>
          <p:cNvSpPr>
            <a:spLocks noGrp="1"/>
          </p:cNvSpPr>
          <p:nvPr>
            <p:ph type="ftr" sz="quarter" idx="11"/>
          </p:nvPr>
        </p:nvSpPr>
        <p:spPr/>
        <p:txBody>
          <a:bodyPr/>
          <a:lstStyle/>
          <a:p>
            <a:r>
              <a:rPr lang="pt-PT"/>
              <a:t>PROF. LUIS FELIPE OLIVEIRA</a:t>
            </a:r>
          </a:p>
        </p:txBody>
      </p:sp>
      <p:sp>
        <p:nvSpPr>
          <p:cNvPr id="9" name="Slide Number Placeholder 8"/>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E45C7555-6339-4332-B1AB-FE2A008309F9}" type="datetime1">
              <a:rPr lang="pt-PT" smtClean="0"/>
              <a:t>05/11/2020</a:t>
            </a:fld>
            <a:endParaRPr lang="pt-PT"/>
          </a:p>
        </p:txBody>
      </p:sp>
      <p:sp>
        <p:nvSpPr>
          <p:cNvPr id="4" name="Footer Placeholder 3"/>
          <p:cNvSpPr>
            <a:spLocks noGrp="1"/>
          </p:cNvSpPr>
          <p:nvPr>
            <p:ph type="ftr" sz="quarter" idx="11"/>
          </p:nvPr>
        </p:nvSpPr>
        <p:spPr/>
        <p:txBody>
          <a:bodyPr/>
          <a:lstStyle/>
          <a:p>
            <a:r>
              <a:rPr lang="pt-PT"/>
              <a:t>PROF. LUIS FELIPE OLIVEIRA</a:t>
            </a:r>
          </a:p>
        </p:txBody>
      </p:sp>
      <p:sp>
        <p:nvSpPr>
          <p:cNvPr id="5" name="Slide Number Placeholder 4"/>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4A2B3-AF36-47CD-8FFC-D1385A3C7D65}" type="datetime1">
              <a:rPr lang="pt-PT" smtClean="0"/>
              <a:t>05/11/2020</a:t>
            </a:fld>
            <a:endParaRPr lang="pt-PT"/>
          </a:p>
        </p:txBody>
      </p:sp>
      <p:sp>
        <p:nvSpPr>
          <p:cNvPr id="3" name="Footer Placeholder 2"/>
          <p:cNvSpPr>
            <a:spLocks noGrp="1"/>
          </p:cNvSpPr>
          <p:nvPr>
            <p:ph type="ftr" sz="quarter" idx="11"/>
          </p:nvPr>
        </p:nvSpPr>
        <p:spPr/>
        <p:txBody>
          <a:bodyPr/>
          <a:lstStyle/>
          <a:p>
            <a:r>
              <a:rPr lang="pt-PT"/>
              <a:t>PROF. LUIS FELIPE OLIVEIRA</a:t>
            </a:r>
          </a:p>
        </p:txBody>
      </p:sp>
      <p:sp>
        <p:nvSpPr>
          <p:cNvPr id="4" name="Slide Number Placeholder 3"/>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pt-BR"/>
              <a:t>Clique para editar o título mestre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035ED57-4393-4C9B-8246-76A910D51830}" type="datetime1">
              <a:rPr lang="pt-PT" smtClean="0"/>
              <a:t>05/11/2020</a:t>
            </a:fld>
            <a:endParaRPr lang="pt-PT"/>
          </a:p>
        </p:txBody>
      </p:sp>
      <p:sp>
        <p:nvSpPr>
          <p:cNvPr id="6" name="Footer Placeholder 5"/>
          <p:cNvSpPr>
            <a:spLocks noGrp="1"/>
          </p:cNvSpPr>
          <p:nvPr>
            <p:ph type="ftr" sz="quarter" idx="11"/>
          </p:nvPr>
        </p:nvSpPr>
        <p:spPr/>
        <p:txBody>
          <a:bodyPr/>
          <a:lstStyle/>
          <a:p>
            <a:r>
              <a:rPr lang="pt-PT"/>
              <a:t>PROF. LUIS FELIPE OLIVEIRA</a:t>
            </a:r>
          </a:p>
        </p:txBody>
      </p:sp>
      <p:sp>
        <p:nvSpPr>
          <p:cNvPr id="7" name="Slide Number Placeholder 6"/>
          <p:cNvSpPr>
            <a:spLocks noGrp="1"/>
          </p:cNvSpPr>
          <p:nvPr>
            <p:ph type="sldNum" sz="quarter" idx="12"/>
          </p:nvPr>
        </p:nvSpPr>
        <p:spPr/>
        <p:txBody>
          <a:bodyPr/>
          <a:lstStyle/>
          <a:p>
            <a:fld id="{5B2BFFF2-ADD1-4E5D-8472-07789A72C430}" type="slidenum">
              <a:rPr lang="pt-PT" smtClean="0"/>
              <a:t>‹nº›</a:t>
            </a:fld>
            <a:endParaRPr lang="pt-PT"/>
          </a:p>
        </p:txBody>
      </p:sp>
      <p:sp>
        <p:nvSpPr>
          <p:cNvPr id="9" name="Content Placeholder 8"/>
          <p:cNvSpPr>
            <a:spLocks noGrp="1"/>
          </p:cNvSpPr>
          <p:nvPr>
            <p:ph sz="quarter" idx="13"/>
          </p:nvPr>
        </p:nvSpPr>
        <p:spPr>
          <a:xfrm>
            <a:off x="304800" y="381000"/>
            <a:ext cx="7772400" cy="494284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pt-BR"/>
              <a:t>Clique para editar o título mestre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8" name="Date Placeholder 7"/>
          <p:cNvSpPr>
            <a:spLocks noGrp="1"/>
          </p:cNvSpPr>
          <p:nvPr>
            <p:ph type="dt" sz="half" idx="10"/>
          </p:nvPr>
        </p:nvSpPr>
        <p:spPr/>
        <p:txBody>
          <a:bodyPr/>
          <a:lstStyle/>
          <a:p>
            <a:fld id="{05814B45-825C-4E89-B607-156C9E7F65BF}" type="datetime1">
              <a:rPr lang="pt-PT" smtClean="0"/>
              <a:t>05/11/2020</a:t>
            </a:fld>
            <a:endParaRPr lang="pt-PT"/>
          </a:p>
        </p:txBody>
      </p:sp>
      <p:sp>
        <p:nvSpPr>
          <p:cNvPr id="9" name="Slide Number Placeholder 8"/>
          <p:cNvSpPr>
            <a:spLocks noGrp="1"/>
          </p:cNvSpPr>
          <p:nvPr>
            <p:ph type="sldNum" sz="quarter" idx="11"/>
          </p:nvPr>
        </p:nvSpPr>
        <p:spPr/>
        <p:txBody>
          <a:bodyPr/>
          <a:lstStyle/>
          <a:p>
            <a:fld id="{5B2BFFF2-ADD1-4E5D-8472-07789A72C430}" type="slidenum">
              <a:rPr lang="pt-PT" smtClean="0"/>
              <a:t>‹nº›</a:t>
            </a:fld>
            <a:endParaRPr lang="pt-PT"/>
          </a:p>
        </p:txBody>
      </p:sp>
      <p:sp>
        <p:nvSpPr>
          <p:cNvPr id="10" name="Footer Placeholder 9"/>
          <p:cNvSpPr>
            <a:spLocks noGrp="1"/>
          </p:cNvSpPr>
          <p:nvPr>
            <p:ph type="ftr" sz="quarter" idx="12"/>
          </p:nvPr>
        </p:nvSpPr>
        <p:spPr/>
        <p:txBody>
          <a:bodyPr/>
          <a:lstStyle/>
          <a:p>
            <a:r>
              <a:rPr lang="pt-PT"/>
              <a:t>PROF. LUIS FELIPE OLIVEIRA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B2BFFF2-ADD1-4E5D-8472-07789A72C430}" type="slidenum">
              <a:rPr lang="pt-PT" smtClean="0"/>
              <a:t>‹nº›</a:t>
            </a:fld>
            <a:endParaRPr lang="pt-PT"/>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pt-PT"/>
              <a:t>PROF. LUIS FELIPE OLIVEIRA</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1B4F67D-BD73-4424-B010-0F1C228A1D25}" type="datetime1">
              <a:rPr lang="pt-PT" smtClean="0"/>
              <a:t>05/11/2020</a:t>
            </a:fld>
            <a:endParaRPr lang="pt-P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575520"/>
            <a:ext cx="8229600" cy="2593975"/>
          </a:xfrm>
        </p:spPr>
        <p:txBody>
          <a:bodyPr/>
          <a:lstStyle/>
          <a:p>
            <a:r>
              <a:rPr lang="pt-BR" sz="5400" dirty="0"/>
              <a:t>Arquitetura e Manutenção de Computadores</a:t>
            </a:r>
            <a:endParaRPr lang="pt-PT" sz="5400" dirty="0"/>
          </a:p>
        </p:txBody>
      </p:sp>
      <p:sp>
        <p:nvSpPr>
          <p:cNvPr id="3" name="Subtítulo 2"/>
          <p:cNvSpPr>
            <a:spLocks noGrp="1"/>
          </p:cNvSpPr>
          <p:nvPr>
            <p:ph type="subTitle" idx="1"/>
          </p:nvPr>
        </p:nvSpPr>
        <p:spPr>
          <a:xfrm>
            <a:off x="0" y="5242520"/>
            <a:ext cx="7147560" cy="1066800"/>
          </a:xfrm>
        </p:spPr>
        <p:txBody>
          <a:bodyPr>
            <a:normAutofit/>
          </a:bodyPr>
          <a:lstStyle/>
          <a:p>
            <a:r>
              <a:rPr lang="pt-BR" sz="2800" dirty="0"/>
              <a:t>Componentes Internos</a:t>
            </a:r>
            <a:endParaRPr lang="en-US" sz="2800" dirty="0"/>
          </a:p>
        </p:txBody>
      </p:sp>
      <p:sp>
        <p:nvSpPr>
          <p:cNvPr id="4" name="Espaço Reservado para Número de Slide 3"/>
          <p:cNvSpPr>
            <a:spLocks noGrp="1"/>
          </p:cNvSpPr>
          <p:nvPr>
            <p:ph type="sldNum" sz="quarter" idx="12"/>
          </p:nvPr>
        </p:nvSpPr>
        <p:spPr/>
        <p:txBody>
          <a:bodyPr/>
          <a:lstStyle/>
          <a:p>
            <a:fld id="{5B2BFFF2-ADD1-4E5D-8472-07789A72C430}" type="slidenum">
              <a:rPr lang="pt-PT" smtClean="0"/>
              <a:t>1</a:t>
            </a:fld>
            <a:endParaRPr lang="pt-PT"/>
          </a:p>
        </p:txBody>
      </p:sp>
      <p:sp>
        <p:nvSpPr>
          <p:cNvPr id="5" name="Espaço Reservado para Data 4"/>
          <p:cNvSpPr>
            <a:spLocks noGrp="1"/>
          </p:cNvSpPr>
          <p:nvPr>
            <p:ph type="dt" sz="half" idx="10"/>
          </p:nvPr>
        </p:nvSpPr>
        <p:spPr/>
        <p:txBody>
          <a:bodyPr/>
          <a:lstStyle/>
          <a:p>
            <a:fld id="{A98C5C61-9BE9-4C7D-A5B9-B7E501C68864}" type="datetime1">
              <a:rPr lang="pt-PT" smtClean="0"/>
              <a:t>05/11/2020</a:t>
            </a:fld>
            <a:endParaRPr lang="pt-PT"/>
          </a:p>
        </p:txBody>
      </p:sp>
      <p:sp>
        <p:nvSpPr>
          <p:cNvPr id="8" name="Espaço Reservado para Rodapé 7">
            <a:extLst>
              <a:ext uri="{FF2B5EF4-FFF2-40B4-BE49-F238E27FC236}">
                <a16:creationId xmlns:a16="http://schemas.microsoft.com/office/drawing/2014/main" id="{D0E0D989-0F7E-467B-8DE8-7A33312C83E1}"/>
              </a:ext>
            </a:extLst>
          </p:cNvPr>
          <p:cNvSpPr>
            <a:spLocks noGrp="1"/>
          </p:cNvSpPr>
          <p:nvPr>
            <p:ph type="ftr" sz="quarter" idx="11"/>
          </p:nvPr>
        </p:nvSpPr>
        <p:spPr/>
        <p:txBody>
          <a:bodyPr/>
          <a:lstStyle/>
          <a:p>
            <a:r>
              <a:rPr lang="pt-PT"/>
              <a:t>PROF. LUIS FELIPE OLIVEIRA</a:t>
            </a:r>
          </a:p>
        </p:txBody>
      </p:sp>
      <p:pic>
        <p:nvPicPr>
          <p:cNvPr id="1026" name="Picture 2" descr="Componentes internos do computador | CEF 2014">
            <a:extLst>
              <a:ext uri="{FF2B5EF4-FFF2-40B4-BE49-F238E27FC236}">
                <a16:creationId xmlns:a16="http://schemas.microsoft.com/office/drawing/2014/main" id="{3044CD9D-5E45-4EFB-87AE-AB88A8390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50" y="188640"/>
            <a:ext cx="3857194" cy="3015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rdware :: Introdução à Informática">
            <a:extLst>
              <a:ext uri="{FF2B5EF4-FFF2-40B4-BE49-F238E27FC236}">
                <a16:creationId xmlns:a16="http://schemas.microsoft.com/office/drawing/2014/main" id="{BD562A1D-9A6E-4996-B96B-377CA512B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657" y="596994"/>
            <a:ext cx="2788230" cy="278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9488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9AC6943-1122-471F-985A-AD46705371CA}"/>
              </a:ext>
            </a:extLst>
          </p:cNvPr>
          <p:cNvSpPr>
            <a:spLocks noGrp="1"/>
          </p:cNvSpPr>
          <p:nvPr>
            <p:ph type="title"/>
          </p:nvPr>
        </p:nvSpPr>
        <p:spPr/>
        <p:txBody>
          <a:bodyPr/>
          <a:lstStyle/>
          <a:p>
            <a:r>
              <a:rPr lang="pt-BR" dirty="0"/>
              <a:t>MEMÓRIAS RAM </a:t>
            </a:r>
            <a:r>
              <a:rPr lang="pt-BR" sz="2000" i="1" dirty="0"/>
              <a:t>( </a:t>
            </a:r>
            <a:r>
              <a:rPr lang="pt-BR" sz="2000" dirty="0" err="1"/>
              <a:t>Random</a:t>
            </a:r>
            <a:r>
              <a:rPr lang="pt-BR" sz="2000" dirty="0"/>
              <a:t> Access </a:t>
            </a:r>
            <a:r>
              <a:rPr lang="pt-BR" sz="2000" dirty="0" err="1"/>
              <a:t>Memory</a:t>
            </a:r>
            <a:r>
              <a:rPr lang="pt-BR" sz="2000" i="1" dirty="0"/>
              <a:t>)</a:t>
            </a:r>
            <a:endParaRPr lang="pt-BR" dirty="0"/>
          </a:p>
        </p:txBody>
      </p:sp>
      <p:sp>
        <p:nvSpPr>
          <p:cNvPr id="3" name="Espaço Reservado para Conteúdo 2"/>
          <p:cNvSpPr>
            <a:spLocks noGrp="1"/>
          </p:cNvSpPr>
          <p:nvPr>
            <p:ph idx="1"/>
          </p:nvPr>
        </p:nvSpPr>
        <p:spPr/>
        <p:txBody>
          <a:bodyPr>
            <a:noAutofit/>
          </a:bodyPr>
          <a:lstStyle/>
          <a:p>
            <a:pPr algn="just">
              <a:lnSpc>
                <a:spcPct val="100000"/>
              </a:lnSpc>
            </a:pPr>
            <a:r>
              <a:rPr lang="pt-BR" dirty="0"/>
              <a:t>Memória de Acesso Aleatório, é uma memória principal que permite a leitura e a escrita de programas em execução e informações uteis para o sistema operacional enquanto ele estiver ligado. </a:t>
            </a:r>
          </a:p>
          <a:p>
            <a:pPr algn="just">
              <a:lnSpc>
                <a:spcPct val="100000"/>
              </a:lnSpc>
            </a:pPr>
            <a:r>
              <a:rPr lang="pt-BR" dirty="0"/>
              <a:t>Quando maior for a quantidade de memória RAM, melhor será o seu desempenho visto que o acesso é muito rápido e o processador requisita constantemente seu espaço. Quando cheia o processador passa a utilizar o recurso de memória virtual.</a:t>
            </a:r>
          </a:p>
          <a:p>
            <a:pPr algn="just">
              <a:lnSpc>
                <a:spcPct val="100000"/>
              </a:lnSpc>
            </a:pPr>
            <a:r>
              <a:rPr lang="pt-BR" dirty="0"/>
              <a:t>A velocidade de uma memória RAM é medida em Hz (Hertz) ou MHz (</a:t>
            </a:r>
            <a:r>
              <a:rPr lang="pt-BR" dirty="0" err="1"/>
              <a:t>MegaHertz</a:t>
            </a:r>
            <a:r>
              <a:rPr lang="pt-BR" dirty="0"/>
              <a:t>) que é a quantidade de blocos de dados que podem ser transferidos por segundo. </a:t>
            </a:r>
          </a:p>
        </p:txBody>
      </p:sp>
      <p:sp>
        <p:nvSpPr>
          <p:cNvPr id="2" name="Espaço Reservado para Data 1">
            <a:extLst>
              <a:ext uri="{FF2B5EF4-FFF2-40B4-BE49-F238E27FC236}">
                <a16:creationId xmlns:a16="http://schemas.microsoft.com/office/drawing/2014/main" id="{8BD2D91A-5EEB-47F6-A449-B005BCBB695F}"/>
              </a:ext>
            </a:extLst>
          </p:cNvPr>
          <p:cNvSpPr>
            <a:spLocks noGrp="1"/>
          </p:cNvSpPr>
          <p:nvPr>
            <p:ph type="dt" sz="half" idx="10"/>
          </p:nvPr>
        </p:nvSpPr>
        <p:spPr/>
        <p:txBody>
          <a:bodyPr/>
          <a:lstStyle/>
          <a:p>
            <a:fld id="{23A832BD-AD55-4E30-8A8D-B136E7EE851C}" type="datetime1">
              <a:rPr lang="pt-PT" smtClean="0"/>
              <a:t>05/11/2020</a:t>
            </a:fld>
            <a:endParaRPr lang="pt-PT"/>
          </a:p>
        </p:txBody>
      </p:sp>
      <p:sp>
        <p:nvSpPr>
          <p:cNvPr id="4" name="Espaço Reservado para Rodapé 3">
            <a:extLst>
              <a:ext uri="{FF2B5EF4-FFF2-40B4-BE49-F238E27FC236}">
                <a16:creationId xmlns:a16="http://schemas.microsoft.com/office/drawing/2014/main" id="{45C742A6-1025-42DD-A935-F69460DF5384}"/>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10918166-9D3A-4D77-84BF-B804702ACFA9}"/>
              </a:ext>
            </a:extLst>
          </p:cNvPr>
          <p:cNvSpPr>
            <a:spLocks noGrp="1"/>
          </p:cNvSpPr>
          <p:nvPr>
            <p:ph type="sldNum" sz="quarter" idx="12"/>
          </p:nvPr>
        </p:nvSpPr>
        <p:spPr/>
        <p:txBody>
          <a:bodyPr/>
          <a:lstStyle/>
          <a:p>
            <a:fld id="{5B2BFFF2-ADD1-4E5D-8472-07789A72C430}" type="slidenum">
              <a:rPr lang="pt-PT" smtClean="0"/>
              <a:t>10</a:t>
            </a:fld>
            <a:endParaRPr lang="pt-PT"/>
          </a:p>
        </p:txBody>
      </p:sp>
      <p:pic>
        <p:nvPicPr>
          <p:cNvPr id="1026" name="Picture 2" descr="Resultado de imagem para memorias 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802042"/>
            <a:ext cx="2122802" cy="105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B9A29D-3BBE-49CC-B7C7-0DB876EC93C1}"/>
              </a:ext>
            </a:extLst>
          </p:cNvPr>
          <p:cNvSpPr>
            <a:spLocks noGrp="1"/>
          </p:cNvSpPr>
          <p:nvPr>
            <p:ph type="title"/>
          </p:nvPr>
        </p:nvSpPr>
        <p:spPr/>
        <p:txBody>
          <a:bodyPr/>
          <a:lstStyle/>
          <a:p>
            <a:r>
              <a:rPr lang="pt-BR" dirty="0"/>
              <a:t>MEMÓRIAS RAM </a:t>
            </a:r>
            <a:r>
              <a:rPr lang="pt-BR" sz="2400" i="1" dirty="0"/>
              <a:t>( </a:t>
            </a:r>
            <a:r>
              <a:rPr lang="pt-BR" sz="2400" dirty="0" err="1"/>
              <a:t>Random</a:t>
            </a:r>
            <a:r>
              <a:rPr lang="pt-BR" sz="2400" dirty="0"/>
              <a:t> Access </a:t>
            </a:r>
            <a:r>
              <a:rPr lang="pt-BR" sz="2400" dirty="0" err="1"/>
              <a:t>Memory</a:t>
            </a:r>
            <a:r>
              <a:rPr lang="pt-BR" sz="2400" i="1" dirty="0"/>
              <a:t>)</a:t>
            </a:r>
            <a:endParaRPr lang="pt-BR" dirty="0"/>
          </a:p>
        </p:txBody>
      </p:sp>
      <p:sp>
        <p:nvSpPr>
          <p:cNvPr id="3" name="Espaço Reservado para Conteúdo 2"/>
          <p:cNvSpPr>
            <a:spLocks noGrp="1"/>
          </p:cNvSpPr>
          <p:nvPr>
            <p:ph idx="1"/>
          </p:nvPr>
        </p:nvSpPr>
        <p:spPr/>
        <p:txBody>
          <a:bodyPr>
            <a:noAutofit/>
          </a:bodyPr>
          <a:lstStyle/>
          <a:p>
            <a:pPr algn="just">
              <a:lnSpc>
                <a:spcPct val="100000"/>
              </a:lnSpc>
            </a:pPr>
            <a:r>
              <a:rPr lang="pt-BR" dirty="0"/>
              <a:t>As primeiras memórias a serem fabricadas foram as SIMM (</a:t>
            </a:r>
            <a:r>
              <a:rPr lang="pt-BR" i="1" dirty="0"/>
              <a:t>Single </a:t>
            </a:r>
            <a:r>
              <a:rPr lang="pt-BR" i="1" dirty="0" err="1"/>
              <a:t>In-line</a:t>
            </a:r>
            <a:r>
              <a:rPr lang="pt-BR" i="1" dirty="0"/>
              <a:t> </a:t>
            </a:r>
            <a:r>
              <a:rPr lang="pt-BR" i="1" dirty="0" err="1"/>
              <a:t>Memory</a:t>
            </a:r>
            <a:r>
              <a:rPr lang="pt-BR" i="1" dirty="0"/>
              <a:t> Module</a:t>
            </a:r>
            <a:r>
              <a:rPr lang="pt-BR" dirty="0"/>
              <a:t>) Módulo de memória simples e em Linha. Seus primeiros modelos eram conectados diretamente na placa mãe, em seguida elas foram fabricadas em pentes de memória, o que facilitou muito sua reposição em caso de defeito.</a:t>
            </a:r>
          </a:p>
          <a:p>
            <a:pPr algn="just">
              <a:lnSpc>
                <a:spcPct val="100000"/>
              </a:lnSpc>
            </a:pPr>
            <a:r>
              <a:rPr lang="pt-BR" dirty="0"/>
              <a:t>Possuíam apenas uma via de contato com a placa mãe, mesmo elas apresentando contatos dos dois lados do pente.</a:t>
            </a:r>
          </a:p>
          <a:p>
            <a:pPr algn="just">
              <a:lnSpc>
                <a:spcPct val="100000"/>
              </a:lnSpc>
            </a:pPr>
            <a:r>
              <a:rPr lang="pt-BR" dirty="0"/>
              <a:t>Com dois tipos diferentes, a de 30 pinos e a de 72 pinos, diferenciando principalmente na quantidade de memória (de 256KB à 16MB para as de 30 pinos e 1MB à 128MB para a de 72.) </a:t>
            </a:r>
          </a:p>
        </p:txBody>
      </p:sp>
      <p:sp>
        <p:nvSpPr>
          <p:cNvPr id="2" name="Espaço Reservado para Data 1">
            <a:extLst>
              <a:ext uri="{FF2B5EF4-FFF2-40B4-BE49-F238E27FC236}">
                <a16:creationId xmlns:a16="http://schemas.microsoft.com/office/drawing/2014/main" id="{BA5AB4BF-DE64-4617-B37C-471826F5D13D}"/>
              </a:ext>
            </a:extLst>
          </p:cNvPr>
          <p:cNvSpPr>
            <a:spLocks noGrp="1"/>
          </p:cNvSpPr>
          <p:nvPr>
            <p:ph type="dt" sz="half" idx="10"/>
          </p:nvPr>
        </p:nvSpPr>
        <p:spPr/>
        <p:txBody>
          <a:bodyPr/>
          <a:lstStyle/>
          <a:p>
            <a:fld id="{A1271AAC-4715-47B2-BC17-9CA9AC4533F2}" type="datetime1">
              <a:rPr lang="pt-PT" smtClean="0"/>
              <a:t>05/11/2020</a:t>
            </a:fld>
            <a:endParaRPr lang="pt-PT"/>
          </a:p>
        </p:txBody>
      </p:sp>
      <p:sp>
        <p:nvSpPr>
          <p:cNvPr id="4" name="Espaço Reservado para Rodapé 3">
            <a:extLst>
              <a:ext uri="{FF2B5EF4-FFF2-40B4-BE49-F238E27FC236}">
                <a16:creationId xmlns:a16="http://schemas.microsoft.com/office/drawing/2014/main" id="{50D555DE-D5D4-44CF-B251-B7E90B85A442}"/>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29D6334D-C2B0-4B0F-AB4B-C5A46E91F74A}"/>
              </a:ext>
            </a:extLst>
          </p:cNvPr>
          <p:cNvSpPr>
            <a:spLocks noGrp="1"/>
          </p:cNvSpPr>
          <p:nvPr>
            <p:ph type="sldNum" sz="quarter" idx="12"/>
          </p:nvPr>
        </p:nvSpPr>
        <p:spPr/>
        <p:txBody>
          <a:bodyPr/>
          <a:lstStyle/>
          <a:p>
            <a:fld id="{5B2BFFF2-ADD1-4E5D-8472-07789A72C430}" type="slidenum">
              <a:rPr lang="pt-PT" smtClean="0"/>
              <a:t>11</a:t>
            </a:fld>
            <a:endParaRPr lang="pt-PT"/>
          </a:p>
        </p:txBody>
      </p:sp>
      <p:pic>
        <p:nvPicPr>
          <p:cNvPr id="5" name="Picture 2" descr="Resultado de imagem para memorias 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802042"/>
            <a:ext cx="2122802" cy="105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97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memorias 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802042"/>
            <a:ext cx="2122802" cy="1055958"/>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7">
            <a:extLst>
              <a:ext uri="{FF2B5EF4-FFF2-40B4-BE49-F238E27FC236}">
                <a16:creationId xmlns:a16="http://schemas.microsoft.com/office/drawing/2014/main" id="{226F98F1-49F1-47E3-AE5D-CE62CE160BA1}"/>
              </a:ext>
            </a:extLst>
          </p:cNvPr>
          <p:cNvSpPr>
            <a:spLocks noGrp="1"/>
          </p:cNvSpPr>
          <p:nvPr>
            <p:ph type="title"/>
          </p:nvPr>
        </p:nvSpPr>
        <p:spPr/>
        <p:txBody>
          <a:bodyPr/>
          <a:lstStyle/>
          <a:p>
            <a:r>
              <a:rPr lang="pt-BR" dirty="0"/>
              <a:t>MEMÓRIAS RAM </a:t>
            </a:r>
            <a:r>
              <a:rPr lang="pt-BR" sz="2400" i="1" dirty="0"/>
              <a:t>( </a:t>
            </a:r>
            <a:r>
              <a:rPr lang="pt-BR" sz="2400" dirty="0" err="1"/>
              <a:t>Random</a:t>
            </a:r>
            <a:r>
              <a:rPr lang="pt-BR" sz="2400" dirty="0"/>
              <a:t> Access </a:t>
            </a:r>
            <a:r>
              <a:rPr lang="pt-BR" sz="2400" dirty="0" err="1"/>
              <a:t>Memory</a:t>
            </a:r>
            <a:r>
              <a:rPr lang="pt-BR" sz="2400" i="1" dirty="0"/>
              <a:t>)</a:t>
            </a:r>
            <a:endParaRPr lang="pt-BR" dirty="0"/>
          </a:p>
        </p:txBody>
      </p:sp>
      <p:sp>
        <p:nvSpPr>
          <p:cNvPr id="3" name="Espaço Reservado para Conteúdo 2"/>
          <p:cNvSpPr>
            <a:spLocks noGrp="1"/>
          </p:cNvSpPr>
          <p:nvPr>
            <p:ph idx="1"/>
          </p:nvPr>
        </p:nvSpPr>
        <p:spPr/>
        <p:txBody>
          <a:bodyPr>
            <a:noAutofit/>
          </a:bodyPr>
          <a:lstStyle/>
          <a:p>
            <a:pPr algn="just">
              <a:lnSpc>
                <a:spcPct val="100000"/>
              </a:lnSpc>
            </a:pPr>
            <a:r>
              <a:rPr lang="pt-BR" sz="2400" dirty="0"/>
              <a:t>Após a SIMM foram desenvolvidos dois tipos de memórias, as SDR (</a:t>
            </a:r>
            <a:r>
              <a:rPr lang="pt-BR" sz="2400" i="1" dirty="0"/>
              <a:t>Single Data Rate</a:t>
            </a:r>
            <a:r>
              <a:rPr lang="pt-BR" sz="2400" dirty="0"/>
              <a:t>) e a DDR (</a:t>
            </a:r>
            <a:r>
              <a:rPr lang="pt-BR" sz="2400" i="1" dirty="0"/>
              <a:t>Double Data Rate</a:t>
            </a:r>
            <a:r>
              <a:rPr lang="pt-BR" sz="2400" dirty="0"/>
              <a:t>).</a:t>
            </a:r>
          </a:p>
          <a:p>
            <a:pPr algn="just">
              <a:lnSpc>
                <a:spcPct val="100000"/>
              </a:lnSpc>
            </a:pPr>
            <a:r>
              <a:rPr lang="pt-BR" sz="2400" dirty="0"/>
              <a:t>Entre as SDR a mais conhecida foi a DIMM que tem como limitação apena uma leitura de dados por ciclo.</a:t>
            </a:r>
          </a:p>
          <a:p>
            <a:pPr algn="just">
              <a:lnSpc>
                <a:spcPct val="100000"/>
              </a:lnSpc>
            </a:pPr>
            <a:r>
              <a:rPr lang="pt-BR" sz="2400" dirty="0"/>
              <a:t>Essa memória pôde ser sincronizada com o processador e não precisar esperar para entregar seus dados ao processador com as suas antecessoras.</a:t>
            </a:r>
          </a:p>
          <a:p>
            <a:pPr algn="just">
              <a:lnSpc>
                <a:spcPct val="100000"/>
              </a:lnSpc>
            </a:pPr>
            <a:r>
              <a:rPr lang="pt-BR" sz="2400" dirty="0"/>
              <a:t>As memórias SDR são divididas em três tipos variando sua velocidade: PC66, PC100 e PC133 onde 66 é a quantidade de MHz desta memória e assim sucessivamente. </a:t>
            </a:r>
          </a:p>
        </p:txBody>
      </p:sp>
      <p:sp>
        <p:nvSpPr>
          <p:cNvPr id="2" name="Espaço Reservado para Data 1">
            <a:extLst>
              <a:ext uri="{FF2B5EF4-FFF2-40B4-BE49-F238E27FC236}">
                <a16:creationId xmlns:a16="http://schemas.microsoft.com/office/drawing/2014/main" id="{AEDBF216-F94F-469E-99BE-B0738483C650}"/>
              </a:ext>
            </a:extLst>
          </p:cNvPr>
          <p:cNvSpPr>
            <a:spLocks noGrp="1"/>
          </p:cNvSpPr>
          <p:nvPr>
            <p:ph type="dt" sz="half" idx="10"/>
          </p:nvPr>
        </p:nvSpPr>
        <p:spPr/>
        <p:txBody>
          <a:bodyPr/>
          <a:lstStyle/>
          <a:p>
            <a:fld id="{666C0ECD-697F-4246-979F-68A0C8DD0234}" type="datetime1">
              <a:rPr lang="pt-PT" smtClean="0"/>
              <a:t>05/11/2020</a:t>
            </a:fld>
            <a:endParaRPr lang="pt-PT"/>
          </a:p>
        </p:txBody>
      </p:sp>
      <p:sp>
        <p:nvSpPr>
          <p:cNvPr id="4" name="Espaço Reservado para Rodapé 3">
            <a:extLst>
              <a:ext uri="{FF2B5EF4-FFF2-40B4-BE49-F238E27FC236}">
                <a16:creationId xmlns:a16="http://schemas.microsoft.com/office/drawing/2014/main" id="{C5C64063-A8F2-4D42-9D85-A913902F574C}"/>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1B628D45-4337-45AA-BC15-3D5D25E2C122}"/>
              </a:ext>
            </a:extLst>
          </p:cNvPr>
          <p:cNvSpPr>
            <a:spLocks noGrp="1"/>
          </p:cNvSpPr>
          <p:nvPr>
            <p:ph type="sldNum" sz="quarter" idx="12"/>
          </p:nvPr>
        </p:nvSpPr>
        <p:spPr/>
        <p:txBody>
          <a:bodyPr/>
          <a:lstStyle/>
          <a:p>
            <a:fld id="{5B2BFFF2-ADD1-4E5D-8472-07789A72C430}" type="slidenum">
              <a:rPr lang="pt-PT" smtClean="0"/>
              <a:t>12</a:t>
            </a:fld>
            <a:endParaRPr lang="pt-PT"/>
          </a:p>
        </p:txBody>
      </p:sp>
    </p:spTree>
    <p:extLst>
      <p:ext uri="{BB962C8B-B14F-4D97-AF65-F5344CB8AC3E}">
        <p14:creationId xmlns:p14="http://schemas.microsoft.com/office/powerpoint/2010/main" val="166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memorias 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4459" y="1362382"/>
            <a:ext cx="2705251" cy="134568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597" y="2652815"/>
            <a:ext cx="3712609" cy="3712609"/>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034" y="2157806"/>
            <a:ext cx="3218955" cy="1437034"/>
          </a:xfrm>
          <a:prstGeom prst="rect">
            <a:avLst/>
          </a:prstGeom>
        </p:spPr>
      </p:pic>
      <p:pic>
        <p:nvPicPr>
          <p:cNvPr id="2054" name="Picture 6" descr="Resultado de imagem para memorias simm"/>
          <p:cNvPicPr>
            <a:picLocks noChangeAspect="1" noChangeArrowheads="1"/>
          </p:cNvPicPr>
          <p:nvPr/>
        </p:nvPicPr>
        <p:blipFill rotWithShape="1">
          <a:blip r:embed="rId5">
            <a:extLst>
              <a:ext uri="{28A0092B-C50C-407E-A947-70E740481C1C}">
                <a14:useLocalDpi xmlns:a14="http://schemas.microsoft.com/office/drawing/2010/main" val="0"/>
              </a:ext>
            </a:extLst>
          </a:blip>
          <a:srcRect t="26038" b="24092"/>
          <a:stretch/>
        </p:blipFill>
        <p:spPr bwMode="auto">
          <a:xfrm>
            <a:off x="313295" y="3698630"/>
            <a:ext cx="4333873" cy="1620981"/>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1079046" y="3352381"/>
            <a:ext cx="876134" cy="415498"/>
          </a:xfrm>
          <a:prstGeom prst="rect">
            <a:avLst/>
          </a:prstGeom>
          <a:noFill/>
        </p:spPr>
        <p:txBody>
          <a:bodyPr wrap="square" rtlCol="0">
            <a:spAutoFit/>
          </a:bodyPr>
          <a:lstStyle/>
          <a:p>
            <a:r>
              <a:rPr lang="pt-BR" sz="2100" b="1" dirty="0">
                <a:solidFill>
                  <a:srgbClr val="FF0000"/>
                </a:solidFill>
              </a:rPr>
              <a:t>SIMM</a:t>
            </a:r>
          </a:p>
        </p:txBody>
      </p:sp>
      <p:sp>
        <p:nvSpPr>
          <p:cNvPr id="12" name="CaixaDeTexto 11"/>
          <p:cNvSpPr txBox="1"/>
          <p:nvPr/>
        </p:nvSpPr>
        <p:spPr>
          <a:xfrm>
            <a:off x="7236296" y="4923503"/>
            <a:ext cx="1024421" cy="415498"/>
          </a:xfrm>
          <a:prstGeom prst="rect">
            <a:avLst/>
          </a:prstGeom>
          <a:noFill/>
        </p:spPr>
        <p:txBody>
          <a:bodyPr wrap="square" rtlCol="0">
            <a:spAutoFit/>
          </a:bodyPr>
          <a:lstStyle/>
          <a:p>
            <a:r>
              <a:rPr lang="pt-BR" sz="2100" b="1" dirty="0">
                <a:solidFill>
                  <a:srgbClr val="FF0000"/>
                </a:solidFill>
              </a:rPr>
              <a:t>DIMM</a:t>
            </a:r>
          </a:p>
        </p:txBody>
      </p:sp>
      <p:sp>
        <p:nvSpPr>
          <p:cNvPr id="8" name="Título 7">
            <a:extLst>
              <a:ext uri="{FF2B5EF4-FFF2-40B4-BE49-F238E27FC236}">
                <a16:creationId xmlns:a16="http://schemas.microsoft.com/office/drawing/2014/main" id="{FE19D65F-1D69-4B17-822C-7B4A54241CEE}"/>
              </a:ext>
            </a:extLst>
          </p:cNvPr>
          <p:cNvSpPr>
            <a:spLocks noGrp="1"/>
          </p:cNvSpPr>
          <p:nvPr>
            <p:ph type="title"/>
          </p:nvPr>
        </p:nvSpPr>
        <p:spPr/>
        <p:txBody>
          <a:bodyPr/>
          <a:lstStyle/>
          <a:p>
            <a:r>
              <a:rPr lang="pt-BR" dirty="0"/>
              <a:t>MEMÓRIAS RAM </a:t>
            </a:r>
            <a:r>
              <a:rPr lang="pt-BR" sz="2400" i="1" dirty="0"/>
              <a:t>( </a:t>
            </a:r>
            <a:r>
              <a:rPr lang="pt-BR" sz="2400" dirty="0" err="1"/>
              <a:t>Random</a:t>
            </a:r>
            <a:r>
              <a:rPr lang="pt-BR" sz="2400" dirty="0"/>
              <a:t> Access </a:t>
            </a:r>
            <a:r>
              <a:rPr lang="pt-BR" sz="2400" dirty="0" err="1"/>
              <a:t>Memory</a:t>
            </a:r>
            <a:r>
              <a:rPr lang="pt-BR" sz="2400" i="1" dirty="0"/>
              <a:t>)</a:t>
            </a:r>
            <a:endParaRPr lang="pt-BR" dirty="0"/>
          </a:p>
        </p:txBody>
      </p:sp>
      <p:sp>
        <p:nvSpPr>
          <p:cNvPr id="2" name="Espaço Reservado para Data 1">
            <a:extLst>
              <a:ext uri="{FF2B5EF4-FFF2-40B4-BE49-F238E27FC236}">
                <a16:creationId xmlns:a16="http://schemas.microsoft.com/office/drawing/2014/main" id="{FB5A7BAF-7457-4F4B-AFB6-26CCB1ED52A3}"/>
              </a:ext>
            </a:extLst>
          </p:cNvPr>
          <p:cNvSpPr>
            <a:spLocks noGrp="1"/>
          </p:cNvSpPr>
          <p:nvPr>
            <p:ph type="dt" sz="half" idx="10"/>
          </p:nvPr>
        </p:nvSpPr>
        <p:spPr/>
        <p:txBody>
          <a:bodyPr/>
          <a:lstStyle/>
          <a:p>
            <a:fld id="{22999310-2EF4-4EFF-8DC3-CCCB30F388BA}" type="datetime1">
              <a:rPr lang="pt-PT" smtClean="0"/>
              <a:t>05/11/2020</a:t>
            </a:fld>
            <a:endParaRPr lang="pt-PT"/>
          </a:p>
        </p:txBody>
      </p:sp>
      <p:sp>
        <p:nvSpPr>
          <p:cNvPr id="3" name="Espaço Reservado para Rodapé 2">
            <a:extLst>
              <a:ext uri="{FF2B5EF4-FFF2-40B4-BE49-F238E27FC236}">
                <a16:creationId xmlns:a16="http://schemas.microsoft.com/office/drawing/2014/main" id="{456BC638-C2B6-414D-ACE1-FC5F6A5F060B}"/>
              </a:ext>
            </a:extLst>
          </p:cNvPr>
          <p:cNvSpPr>
            <a:spLocks noGrp="1"/>
          </p:cNvSpPr>
          <p:nvPr>
            <p:ph type="ftr" sz="quarter" idx="11"/>
          </p:nvPr>
        </p:nvSpPr>
        <p:spPr/>
        <p:txBody>
          <a:bodyPr/>
          <a:lstStyle/>
          <a:p>
            <a:r>
              <a:rPr lang="pt-PT"/>
              <a:t>PROF. LUIS FELIPE OLIVEIRA</a:t>
            </a:r>
          </a:p>
        </p:txBody>
      </p:sp>
      <p:sp>
        <p:nvSpPr>
          <p:cNvPr id="4" name="Espaço Reservado para Número de Slide 3">
            <a:extLst>
              <a:ext uri="{FF2B5EF4-FFF2-40B4-BE49-F238E27FC236}">
                <a16:creationId xmlns:a16="http://schemas.microsoft.com/office/drawing/2014/main" id="{994B07C0-5FA4-4353-B666-20E77F004938}"/>
              </a:ext>
            </a:extLst>
          </p:cNvPr>
          <p:cNvSpPr>
            <a:spLocks noGrp="1"/>
          </p:cNvSpPr>
          <p:nvPr>
            <p:ph type="sldNum" sz="quarter" idx="12"/>
          </p:nvPr>
        </p:nvSpPr>
        <p:spPr/>
        <p:txBody>
          <a:bodyPr/>
          <a:lstStyle/>
          <a:p>
            <a:fld id="{5B2BFFF2-ADD1-4E5D-8472-07789A72C430}" type="slidenum">
              <a:rPr lang="pt-PT" smtClean="0"/>
              <a:t>13</a:t>
            </a:fld>
            <a:endParaRPr lang="pt-PT"/>
          </a:p>
        </p:txBody>
      </p:sp>
    </p:spTree>
    <p:extLst>
      <p:ext uri="{BB962C8B-B14F-4D97-AF65-F5344CB8AC3E}">
        <p14:creationId xmlns:p14="http://schemas.microsoft.com/office/powerpoint/2010/main" val="52773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14EB9FCB-149C-4E52-934F-8D4082077BFD}"/>
              </a:ext>
            </a:extLst>
          </p:cNvPr>
          <p:cNvSpPr>
            <a:spLocks noGrp="1"/>
          </p:cNvSpPr>
          <p:nvPr>
            <p:ph type="title"/>
          </p:nvPr>
        </p:nvSpPr>
        <p:spPr/>
        <p:txBody>
          <a:bodyPr/>
          <a:lstStyle/>
          <a:p>
            <a:r>
              <a:rPr lang="pt-BR" dirty="0"/>
              <a:t>MEMÓRIAS RAM </a:t>
            </a:r>
            <a:r>
              <a:rPr lang="pt-BR" sz="2400" i="1" dirty="0"/>
              <a:t>( </a:t>
            </a:r>
            <a:r>
              <a:rPr lang="pt-BR" sz="2400" dirty="0" err="1"/>
              <a:t>Random</a:t>
            </a:r>
            <a:r>
              <a:rPr lang="pt-BR" sz="2400" dirty="0"/>
              <a:t> Access </a:t>
            </a:r>
            <a:r>
              <a:rPr lang="pt-BR" sz="2400" dirty="0" err="1"/>
              <a:t>Memory</a:t>
            </a:r>
            <a:r>
              <a:rPr lang="pt-BR" sz="2400" i="1" dirty="0"/>
              <a:t>)</a:t>
            </a:r>
            <a:endParaRPr lang="pt-BR" dirty="0"/>
          </a:p>
        </p:txBody>
      </p:sp>
      <p:sp>
        <p:nvSpPr>
          <p:cNvPr id="3" name="Espaço Reservado para Conteúdo 2"/>
          <p:cNvSpPr>
            <a:spLocks noGrp="1"/>
          </p:cNvSpPr>
          <p:nvPr>
            <p:ph idx="1"/>
          </p:nvPr>
        </p:nvSpPr>
        <p:spPr/>
        <p:txBody>
          <a:bodyPr>
            <a:normAutofit/>
          </a:bodyPr>
          <a:lstStyle/>
          <a:p>
            <a:pPr algn="just"/>
            <a:r>
              <a:rPr lang="pt-BR" sz="2400" dirty="0"/>
              <a:t>Após veio o surgimento das DDR oferecendo uma velocidade de acesso praticamente o dobro que as SDR sem aumentar tanto o preço final, tudo isso por meio da dupla taxa de transferência.</a:t>
            </a:r>
          </a:p>
          <a:p>
            <a:pPr algn="just"/>
            <a:r>
              <a:rPr lang="pt-BR" sz="2400" dirty="0"/>
              <a:t>Existem atualmente três tipos de memórias DDR: A DDR, a DDR2 e a DDR3.</a:t>
            </a:r>
          </a:p>
          <a:p>
            <a:pPr algn="just"/>
            <a:r>
              <a:rPr lang="pt-BR" sz="2400" dirty="0"/>
              <a:t>O que diferencia esses modelos de memórias é a taxa de transferência de dados. Além das diferenças físicas no barramento e em um sulco que todas estas memórias apresentam. Notem na figura da SDR que ela possui 2 sulcos enquanto as DDR apresentam apenas um. </a:t>
            </a:r>
          </a:p>
        </p:txBody>
      </p:sp>
      <p:sp>
        <p:nvSpPr>
          <p:cNvPr id="2" name="Espaço Reservado para Data 1">
            <a:extLst>
              <a:ext uri="{FF2B5EF4-FFF2-40B4-BE49-F238E27FC236}">
                <a16:creationId xmlns:a16="http://schemas.microsoft.com/office/drawing/2014/main" id="{B0BF2BCF-ECB9-4A37-845A-D06B8C0FD794}"/>
              </a:ext>
            </a:extLst>
          </p:cNvPr>
          <p:cNvSpPr>
            <a:spLocks noGrp="1"/>
          </p:cNvSpPr>
          <p:nvPr>
            <p:ph type="dt" sz="half" idx="10"/>
          </p:nvPr>
        </p:nvSpPr>
        <p:spPr/>
        <p:txBody>
          <a:bodyPr/>
          <a:lstStyle/>
          <a:p>
            <a:fld id="{0420E066-3B8F-4C64-9172-CA6BF99907CC}" type="datetime1">
              <a:rPr lang="pt-PT" smtClean="0"/>
              <a:pPr/>
              <a:t>05/11/2020</a:t>
            </a:fld>
            <a:endParaRPr lang="pt-PT"/>
          </a:p>
        </p:txBody>
      </p:sp>
      <p:sp>
        <p:nvSpPr>
          <p:cNvPr id="4" name="Espaço Reservado para Rodapé 3">
            <a:extLst>
              <a:ext uri="{FF2B5EF4-FFF2-40B4-BE49-F238E27FC236}">
                <a16:creationId xmlns:a16="http://schemas.microsoft.com/office/drawing/2014/main" id="{C87EFF13-0CF0-44E5-9B05-4B94762E2F0F}"/>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0E6455E5-2068-4DEF-9DA4-7CE961EC4AC1}"/>
              </a:ext>
            </a:extLst>
          </p:cNvPr>
          <p:cNvSpPr>
            <a:spLocks noGrp="1"/>
          </p:cNvSpPr>
          <p:nvPr>
            <p:ph type="sldNum" sz="quarter" idx="12"/>
          </p:nvPr>
        </p:nvSpPr>
        <p:spPr/>
        <p:txBody>
          <a:bodyPr/>
          <a:lstStyle/>
          <a:p>
            <a:fld id="{5B2BFFF2-ADD1-4E5D-8472-07789A72C430}" type="slidenum">
              <a:rPr lang="pt-PT" smtClean="0"/>
              <a:pPr/>
              <a:t>14</a:t>
            </a:fld>
            <a:endParaRPr lang="pt-PT"/>
          </a:p>
        </p:txBody>
      </p:sp>
      <p:pic>
        <p:nvPicPr>
          <p:cNvPr id="5" name="Picture 2" descr="Resultado de imagem para memorias 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802042"/>
            <a:ext cx="2122802" cy="105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4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srcRect l="33781" t="28147" r="34704" b="24615"/>
          <a:stretch/>
        </p:blipFill>
        <p:spPr>
          <a:xfrm>
            <a:off x="1350876" y="1268760"/>
            <a:ext cx="5832648" cy="5464101"/>
          </a:xfrm>
          <a:prstGeom prst="rect">
            <a:avLst/>
          </a:prstGeom>
        </p:spPr>
      </p:pic>
      <p:sp>
        <p:nvSpPr>
          <p:cNvPr id="11" name="Título 10">
            <a:extLst>
              <a:ext uri="{FF2B5EF4-FFF2-40B4-BE49-F238E27FC236}">
                <a16:creationId xmlns:a16="http://schemas.microsoft.com/office/drawing/2014/main" id="{262369D0-7BD9-464A-83BC-0CBEA5731DAB}"/>
              </a:ext>
            </a:extLst>
          </p:cNvPr>
          <p:cNvSpPr>
            <a:spLocks noGrp="1"/>
          </p:cNvSpPr>
          <p:nvPr>
            <p:ph type="title"/>
          </p:nvPr>
        </p:nvSpPr>
        <p:spPr/>
        <p:txBody>
          <a:bodyPr/>
          <a:lstStyle/>
          <a:p>
            <a:r>
              <a:rPr lang="pt-BR" dirty="0"/>
              <a:t>MEMÓRIAS RAM </a:t>
            </a:r>
            <a:r>
              <a:rPr lang="pt-BR" sz="2400" i="1" dirty="0"/>
              <a:t>( </a:t>
            </a:r>
            <a:r>
              <a:rPr lang="pt-BR" sz="2400" dirty="0" err="1"/>
              <a:t>Random</a:t>
            </a:r>
            <a:r>
              <a:rPr lang="pt-BR" sz="2400" dirty="0"/>
              <a:t> Access </a:t>
            </a:r>
            <a:r>
              <a:rPr lang="pt-BR" sz="2400" dirty="0" err="1"/>
              <a:t>Memory</a:t>
            </a:r>
            <a:r>
              <a:rPr lang="pt-BR" sz="2400" i="1" dirty="0"/>
              <a:t>)</a:t>
            </a:r>
            <a:endParaRPr lang="pt-BR" dirty="0"/>
          </a:p>
        </p:txBody>
      </p:sp>
      <p:sp>
        <p:nvSpPr>
          <p:cNvPr id="2" name="Espaço Reservado para Data 1">
            <a:extLst>
              <a:ext uri="{FF2B5EF4-FFF2-40B4-BE49-F238E27FC236}">
                <a16:creationId xmlns:a16="http://schemas.microsoft.com/office/drawing/2014/main" id="{37E773B0-9A0D-41B3-8F09-53A0F45D45CC}"/>
              </a:ext>
            </a:extLst>
          </p:cNvPr>
          <p:cNvSpPr>
            <a:spLocks noGrp="1"/>
          </p:cNvSpPr>
          <p:nvPr>
            <p:ph type="dt" sz="half" idx="10"/>
          </p:nvPr>
        </p:nvSpPr>
        <p:spPr/>
        <p:txBody>
          <a:bodyPr/>
          <a:lstStyle/>
          <a:p>
            <a:fld id="{A0B3DD1B-753E-4DE2-A699-F096FC98F487}" type="datetime1">
              <a:rPr lang="pt-PT" smtClean="0"/>
              <a:pPr/>
              <a:t>05/11/2020</a:t>
            </a:fld>
            <a:endParaRPr lang="pt-PT"/>
          </a:p>
        </p:txBody>
      </p:sp>
      <p:sp>
        <p:nvSpPr>
          <p:cNvPr id="3" name="Espaço Reservado para Rodapé 2">
            <a:extLst>
              <a:ext uri="{FF2B5EF4-FFF2-40B4-BE49-F238E27FC236}">
                <a16:creationId xmlns:a16="http://schemas.microsoft.com/office/drawing/2014/main" id="{8723CF28-2B41-43D0-8C09-6E15595CB059}"/>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A1CF7329-37DE-4749-82FF-1B40828C3DC4}"/>
              </a:ext>
            </a:extLst>
          </p:cNvPr>
          <p:cNvSpPr>
            <a:spLocks noGrp="1"/>
          </p:cNvSpPr>
          <p:nvPr>
            <p:ph type="sldNum" sz="quarter" idx="12"/>
          </p:nvPr>
        </p:nvSpPr>
        <p:spPr/>
        <p:txBody>
          <a:bodyPr/>
          <a:lstStyle/>
          <a:p>
            <a:fld id="{5B2BFFF2-ADD1-4E5D-8472-07789A72C430}" type="slidenum">
              <a:rPr lang="pt-PT" smtClean="0"/>
              <a:pPr/>
              <a:t>15</a:t>
            </a:fld>
            <a:endParaRPr lang="pt-PT"/>
          </a:p>
        </p:txBody>
      </p:sp>
    </p:spTree>
    <p:extLst>
      <p:ext uri="{BB962C8B-B14F-4D97-AF65-F5344CB8AC3E}">
        <p14:creationId xmlns:p14="http://schemas.microsoft.com/office/powerpoint/2010/main" val="103906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30A718B-02D8-4F7D-A38A-AF73F67F43FF}"/>
              </a:ext>
            </a:extLst>
          </p:cNvPr>
          <p:cNvSpPr>
            <a:spLocks noGrp="1"/>
          </p:cNvSpPr>
          <p:nvPr>
            <p:ph type="title"/>
          </p:nvPr>
        </p:nvSpPr>
        <p:spPr/>
        <p:txBody>
          <a:bodyPr/>
          <a:lstStyle/>
          <a:p>
            <a:r>
              <a:rPr lang="pt-BR" dirty="0"/>
              <a:t>MEMÓRIA CACHE</a:t>
            </a:r>
          </a:p>
        </p:txBody>
      </p:sp>
      <p:sp>
        <p:nvSpPr>
          <p:cNvPr id="3" name="Espaço Reservado para Conteúdo 2"/>
          <p:cNvSpPr>
            <a:spLocks noGrp="1"/>
          </p:cNvSpPr>
          <p:nvPr>
            <p:ph idx="1"/>
          </p:nvPr>
        </p:nvSpPr>
        <p:spPr/>
        <p:txBody>
          <a:bodyPr>
            <a:normAutofit lnSpcReduction="10000"/>
          </a:bodyPr>
          <a:lstStyle/>
          <a:p>
            <a:pPr algn="just"/>
            <a:r>
              <a:rPr lang="pt-BR" sz="2400" dirty="0"/>
              <a:t>Este é um tipo de memória que vem implantada em grande parte dos componentes internos de um computador como no Processador, no Disco Rígido, na própria placa mãe entre outros.</a:t>
            </a:r>
          </a:p>
          <a:p>
            <a:pPr algn="just"/>
            <a:r>
              <a:rPr lang="pt-BR" sz="2400" dirty="0"/>
              <a:t>Sua função é intermediar o armazenamento das informações mais importantes produzidas e recebidas de um dispositivo. </a:t>
            </a:r>
          </a:p>
          <a:p>
            <a:pPr algn="just"/>
            <a:r>
              <a:rPr lang="pt-BR" sz="2400" dirty="0"/>
              <a:t>É bem mais rápida que a memória RAM, antes de sua implementação, era comum as instruções do processador ficarem esperando para entrar na memória RAM o que causava a lentidão do sistema ou até o travamento. Com a Cache, as instruções mais utilizadas passaram a ser gravadas nela e não na RAM.</a:t>
            </a:r>
          </a:p>
        </p:txBody>
      </p:sp>
      <p:sp>
        <p:nvSpPr>
          <p:cNvPr id="2" name="Espaço Reservado para Data 1">
            <a:extLst>
              <a:ext uri="{FF2B5EF4-FFF2-40B4-BE49-F238E27FC236}">
                <a16:creationId xmlns:a16="http://schemas.microsoft.com/office/drawing/2014/main" id="{FB680DF2-F9B9-456E-B4E3-07DAB24E4766}"/>
              </a:ext>
            </a:extLst>
          </p:cNvPr>
          <p:cNvSpPr>
            <a:spLocks noGrp="1"/>
          </p:cNvSpPr>
          <p:nvPr>
            <p:ph type="dt" sz="half" idx="10"/>
          </p:nvPr>
        </p:nvSpPr>
        <p:spPr/>
        <p:txBody>
          <a:bodyPr/>
          <a:lstStyle/>
          <a:p>
            <a:fld id="{64342356-4A8B-492F-B12C-C460818BF718}" type="datetime1">
              <a:rPr lang="pt-PT" smtClean="0"/>
              <a:pPr/>
              <a:t>05/11/2020</a:t>
            </a:fld>
            <a:endParaRPr lang="pt-PT"/>
          </a:p>
        </p:txBody>
      </p:sp>
      <p:sp>
        <p:nvSpPr>
          <p:cNvPr id="4" name="Espaço Reservado para Rodapé 3">
            <a:extLst>
              <a:ext uri="{FF2B5EF4-FFF2-40B4-BE49-F238E27FC236}">
                <a16:creationId xmlns:a16="http://schemas.microsoft.com/office/drawing/2014/main" id="{2DD580EF-E56A-4D59-8F59-54897258288B}"/>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4F854D6E-6EAF-4B85-98B6-9F7DFC3EE403}"/>
              </a:ext>
            </a:extLst>
          </p:cNvPr>
          <p:cNvSpPr>
            <a:spLocks noGrp="1"/>
          </p:cNvSpPr>
          <p:nvPr>
            <p:ph type="sldNum" sz="quarter" idx="12"/>
          </p:nvPr>
        </p:nvSpPr>
        <p:spPr/>
        <p:txBody>
          <a:bodyPr/>
          <a:lstStyle/>
          <a:p>
            <a:fld id="{5B2BFFF2-ADD1-4E5D-8472-07789A72C430}" type="slidenum">
              <a:rPr lang="pt-PT" smtClean="0"/>
              <a:pPr/>
              <a:t>16</a:t>
            </a:fld>
            <a:endParaRPr lang="pt-PT"/>
          </a:p>
        </p:txBody>
      </p:sp>
    </p:spTree>
    <p:extLst>
      <p:ext uri="{BB962C8B-B14F-4D97-AF65-F5344CB8AC3E}">
        <p14:creationId xmlns:p14="http://schemas.microsoft.com/office/powerpoint/2010/main" val="292504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C63F6588-966F-45B3-9047-101B45C9A602}"/>
              </a:ext>
            </a:extLst>
          </p:cNvPr>
          <p:cNvSpPr>
            <a:spLocks noGrp="1"/>
          </p:cNvSpPr>
          <p:nvPr>
            <p:ph type="title"/>
          </p:nvPr>
        </p:nvSpPr>
        <p:spPr/>
        <p:txBody>
          <a:bodyPr/>
          <a:lstStyle/>
          <a:p>
            <a:r>
              <a:rPr lang="pt-BR" dirty="0"/>
              <a:t>MEMÓRIA CACHE</a:t>
            </a:r>
          </a:p>
        </p:txBody>
      </p:sp>
      <p:sp>
        <p:nvSpPr>
          <p:cNvPr id="3" name="Espaço Reservado para Conteúdo 2"/>
          <p:cNvSpPr>
            <a:spLocks noGrp="1"/>
          </p:cNvSpPr>
          <p:nvPr>
            <p:ph idx="1"/>
          </p:nvPr>
        </p:nvSpPr>
        <p:spPr/>
        <p:txBody>
          <a:bodyPr>
            <a:normAutofit/>
          </a:bodyPr>
          <a:lstStyle/>
          <a:p>
            <a:pPr algn="just"/>
            <a:r>
              <a:rPr lang="pt-BR" sz="2400" dirty="0"/>
              <a:t>Podemos usar como exemplo de aplicação da memória cache o HD e o processador.</a:t>
            </a:r>
          </a:p>
          <a:p>
            <a:pPr algn="just"/>
            <a:r>
              <a:rPr lang="pt-BR" sz="2400" dirty="0"/>
              <a:t>Tudo que o braço de leitura do disco rígido ler, e que é constantemente utilizado, é mandado para a memória Cache, sempre que aquela informação for solicitada o braço não precisará mais fazer a procura no disco</a:t>
            </a:r>
          </a:p>
          <a:p>
            <a:pPr algn="just"/>
            <a:r>
              <a:rPr lang="pt-BR" sz="2400" dirty="0"/>
              <a:t>O processador está constantemente realizando cálculos de instruções. Vários deste cálculos se repetem, e, em vez de realizar aquele mesmo cálculo sempre que solicitado, o processador guardará na sua memória cache a instrução daquele cálculo específico e assim sucessivamente.</a:t>
            </a:r>
          </a:p>
        </p:txBody>
      </p:sp>
      <p:sp>
        <p:nvSpPr>
          <p:cNvPr id="2" name="Espaço Reservado para Data 1">
            <a:extLst>
              <a:ext uri="{FF2B5EF4-FFF2-40B4-BE49-F238E27FC236}">
                <a16:creationId xmlns:a16="http://schemas.microsoft.com/office/drawing/2014/main" id="{1D31355B-2905-490C-A21A-4706880BA831}"/>
              </a:ext>
            </a:extLst>
          </p:cNvPr>
          <p:cNvSpPr>
            <a:spLocks noGrp="1"/>
          </p:cNvSpPr>
          <p:nvPr>
            <p:ph type="dt" sz="half" idx="10"/>
          </p:nvPr>
        </p:nvSpPr>
        <p:spPr/>
        <p:txBody>
          <a:bodyPr/>
          <a:lstStyle/>
          <a:p>
            <a:fld id="{FF6A341B-92E5-4209-8128-4DF09CEB75F1}" type="datetime1">
              <a:rPr lang="pt-PT" smtClean="0"/>
              <a:pPr/>
              <a:t>05/11/2020</a:t>
            </a:fld>
            <a:endParaRPr lang="pt-PT"/>
          </a:p>
        </p:txBody>
      </p:sp>
      <p:sp>
        <p:nvSpPr>
          <p:cNvPr id="4" name="Espaço Reservado para Rodapé 3">
            <a:extLst>
              <a:ext uri="{FF2B5EF4-FFF2-40B4-BE49-F238E27FC236}">
                <a16:creationId xmlns:a16="http://schemas.microsoft.com/office/drawing/2014/main" id="{57575761-5DE9-450A-BEC5-153F4557C773}"/>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F2590889-A0D9-4F01-B6BA-3032D30F45C7}"/>
              </a:ext>
            </a:extLst>
          </p:cNvPr>
          <p:cNvSpPr>
            <a:spLocks noGrp="1"/>
          </p:cNvSpPr>
          <p:nvPr>
            <p:ph type="sldNum" sz="quarter" idx="12"/>
          </p:nvPr>
        </p:nvSpPr>
        <p:spPr/>
        <p:txBody>
          <a:bodyPr/>
          <a:lstStyle/>
          <a:p>
            <a:fld id="{5B2BFFF2-ADD1-4E5D-8472-07789A72C430}" type="slidenum">
              <a:rPr lang="pt-PT" smtClean="0"/>
              <a:pPr/>
              <a:t>17</a:t>
            </a:fld>
            <a:endParaRPr lang="pt-PT"/>
          </a:p>
        </p:txBody>
      </p:sp>
    </p:spTree>
    <p:extLst>
      <p:ext uri="{BB962C8B-B14F-4D97-AF65-F5344CB8AC3E}">
        <p14:creationId xmlns:p14="http://schemas.microsoft.com/office/powerpoint/2010/main" val="122003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F33D3CE3-17E3-47CB-BB89-21C5AA70CAD2}"/>
              </a:ext>
            </a:extLst>
          </p:cNvPr>
          <p:cNvSpPr>
            <a:spLocks noGrp="1"/>
          </p:cNvSpPr>
          <p:nvPr>
            <p:ph type="title"/>
          </p:nvPr>
        </p:nvSpPr>
        <p:spPr/>
        <p:txBody>
          <a:bodyPr/>
          <a:lstStyle/>
          <a:p>
            <a:r>
              <a:rPr lang="pt-BR" dirty="0"/>
              <a:t>MEMÓRIA CACHE</a:t>
            </a:r>
          </a:p>
        </p:txBody>
      </p:sp>
      <p:sp>
        <p:nvSpPr>
          <p:cNvPr id="3" name="Espaço Reservado para Conteúdo 2"/>
          <p:cNvSpPr>
            <a:spLocks noGrp="1"/>
          </p:cNvSpPr>
          <p:nvPr>
            <p:ph idx="1"/>
          </p:nvPr>
        </p:nvSpPr>
        <p:spPr/>
        <p:txBody>
          <a:bodyPr>
            <a:normAutofit/>
          </a:bodyPr>
          <a:lstStyle/>
          <a:p>
            <a:pPr marL="114300" indent="0" algn="just">
              <a:buNone/>
            </a:pPr>
            <a:r>
              <a:rPr lang="pt-BR" sz="2400" b="1" dirty="0"/>
              <a:t>Existem três níveis de memória cache: L1, L2 e L3</a:t>
            </a:r>
          </a:p>
          <a:p>
            <a:pPr algn="just"/>
            <a:r>
              <a:rPr lang="pt-BR" sz="2400" dirty="0"/>
              <a:t>O L1 é o nível mais antigo de cache para processadores, no inicio era colocada fora do processador, na </a:t>
            </a:r>
            <a:r>
              <a:rPr lang="pt-BR" sz="2400" dirty="0" err="1"/>
              <a:t>placa-mãe</a:t>
            </a:r>
            <a:r>
              <a:rPr lang="pt-BR" sz="2400" dirty="0"/>
              <a:t>, depois fora colocada dentro do processador.</a:t>
            </a:r>
          </a:p>
          <a:p>
            <a:pPr algn="just"/>
            <a:r>
              <a:rPr lang="pt-BR" sz="2400" dirty="0"/>
              <a:t>O L1 por ser pequeno e limitado, desenvolveu-se o L2 sendo este bem maior que o L1, por questão de economia foram colocador fora do processador.</a:t>
            </a:r>
          </a:p>
          <a:p>
            <a:pPr algn="just"/>
            <a:r>
              <a:rPr lang="pt-BR" sz="2400" dirty="0"/>
              <a:t>O L3 já é um nível mais lento, porém ainda mais rápido que a memória RAM.</a:t>
            </a:r>
          </a:p>
        </p:txBody>
      </p:sp>
      <p:sp>
        <p:nvSpPr>
          <p:cNvPr id="2" name="Espaço Reservado para Data 1">
            <a:extLst>
              <a:ext uri="{FF2B5EF4-FFF2-40B4-BE49-F238E27FC236}">
                <a16:creationId xmlns:a16="http://schemas.microsoft.com/office/drawing/2014/main" id="{3F4208B5-7B03-47AF-84A3-5D9FB33418DB}"/>
              </a:ext>
            </a:extLst>
          </p:cNvPr>
          <p:cNvSpPr>
            <a:spLocks noGrp="1"/>
          </p:cNvSpPr>
          <p:nvPr>
            <p:ph type="dt" sz="half" idx="10"/>
          </p:nvPr>
        </p:nvSpPr>
        <p:spPr/>
        <p:txBody>
          <a:bodyPr/>
          <a:lstStyle/>
          <a:p>
            <a:fld id="{E344D976-AB5D-46DC-AEE7-0773039CC259}" type="datetime1">
              <a:rPr lang="pt-PT" smtClean="0"/>
              <a:pPr/>
              <a:t>05/11/2020</a:t>
            </a:fld>
            <a:endParaRPr lang="pt-PT"/>
          </a:p>
        </p:txBody>
      </p:sp>
      <p:sp>
        <p:nvSpPr>
          <p:cNvPr id="4" name="Espaço Reservado para Rodapé 3">
            <a:extLst>
              <a:ext uri="{FF2B5EF4-FFF2-40B4-BE49-F238E27FC236}">
                <a16:creationId xmlns:a16="http://schemas.microsoft.com/office/drawing/2014/main" id="{97632A87-F734-4314-B62E-15F326B5BA69}"/>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FD6B8BFD-16B8-41A4-AF62-66D899CA7A32}"/>
              </a:ext>
            </a:extLst>
          </p:cNvPr>
          <p:cNvSpPr>
            <a:spLocks noGrp="1"/>
          </p:cNvSpPr>
          <p:nvPr>
            <p:ph type="sldNum" sz="quarter" idx="12"/>
          </p:nvPr>
        </p:nvSpPr>
        <p:spPr/>
        <p:txBody>
          <a:bodyPr/>
          <a:lstStyle/>
          <a:p>
            <a:fld id="{5B2BFFF2-ADD1-4E5D-8472-07789A72C430}" type="slidenum">
              <a:rPr lang="pt-PT" smtClean="0"/>
              <a:pPr/>
              <a:t>18</a:t>
            </a:fld>
            <a:endParaRPr lang="pt-PT"/>
          </a:p>
        </p:txBody>
      </p:sp>
    </p:spTree>
    <p:extLst>
      <p:ext uri="{BB962C8B-B14F-4D97-AF65-F5344CB8AC3E}">
        <p14:creationId xmlns:p14="http://schemas.microsoft.com/office/powerpoint/2010/main" val="349343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srcRect l="18284" t="36427" r="21024" b="28493"/>
          <a:stretch/>
        </p:blipFill>
        <p:spPr>
          <a:xfrm>
            <a:off x="112121" y="2423171"/>
            <a:ext cx="8310157" cy="3001898"/>
          </a:xfrm>
          <a:prstGeom prst="rect">
            <a:avLst/>
          </a:prstGeom>
        </p:spPr>
      </p:pic>
      <p:sp>
        <p:nvSpPr>
          <p:cNvPr id="10" name="Título 9">
            <a:extLst>
              <a:ext uri="{FF2B5EF4-FFF2-40B4-BE49-F238E27FC236}">
                <a16:creationId xmlns:a16="http://schemas.microsoft.com/office/drawing/2014/main" id="{91FBBE41-82FD-446D-9552-4379BB05B02F}"/>
              </a:ext>
            </a:extLst>
          </p:cNvPr>
          <p:cNvSpPr>
            <a:spLocks noGrp="1"/>
          </p:cNvSpPr>
          <p:nvPr>
            <p:ph type="title"/>
          </p:nvPr>
        </p:nvSpPr>
        <p:spPr/>
        <p:txBody>
          <a:bodyPr/>
          <a:lstStyle/>
          <a:p>
            <a:r>
              <a:rPr lang="pt-BR" dirty="0"/>
              <a:t>MEMÓRIA CACHE</a:t>
            </a:r>
          </a:p>
        </p:txBody>
      </p:sp>
      <p:sp>
        <p:nvSpPr>
          <p:cNvPr id="2" name="Espaço Reservado para Data 1">
            <a:extLst>
              <a:ext uri="{FF2B5EF4-FFF2-40B4-BE49-F238E27FC236}">
                <a16:creationId xmlns:a16="http://schemas.microsoft.com/office/drawing/2014/main" id="{9947E968-4155-40D3-B6A6-6769ADCD9C76}"/>
              </a:ext>
            </a:extLst>
          </p:cNvPr>
          <p:cNvSpPr>
            <a:spLocks noGrp="1"/>
          </p:cNvSpPr>
          <p:nvPr>
            <p:ph type="dt" sz="half" idx="10"/>
          </p:nvPr>
        </p:nvSpPr>
        <p:spPr/>
        <p:txBody>
          <a:bodyPr/>
          <a:lstStyle/>
          <a:p>
            <a:fld id="{C1CA7AAD-67C1-41E6-A614-FC07FD299654}" type="datetime1">
              <a:rPr lang="pt-PT" smtClean="0"/>
              <a:pPr/>
              <a:t>05/11/2020</a:t>
            </a:fld>
            <a:endParaRPr lang="pt-PT"/>
          </a:p>
        </p:txBody>
      </p:sp>
      <p:sp>
        <p:nvSpPr>
          <p:cNvPr id="3" name="Espaço Reservado para Rodapé 2">
            <a:extLst>
              <a:ext uri="{FF2B5EF4-FFF2-40B4-BE49-F238E27FC236}">
                <a16:creationId xmlns:a16="http://schemas.microsoft.com/office/drawing/2014/main" id="{E0FDCADF-F10C-4239-A1D0-276D21A80751}"/>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C85C35F7-E4A0-4CE3-A7D8-DAAF83307A82}"/>
              </a:ext>
            </a:extLst>
          </p:cNvPr>
          <p:cNvSpPr>
            <a:spLocks noGrp="1"/>
          </p:cNvSpPr>
          <p:nvPr>
            <p:ph type="sldNum" sz="quarter" idx="12"/>
          </p:nvPr>
        </p:nvSpPr>
        <p:spPr/>
        <p:txBody>
          <a:bodyPr/>
          <a:lstStyle/>
          <a:p>
            <a:fld id="{5B2BFFF2-ADD1-4E5D-8472-07789A72C430}" type="slidenum">
              <a:rPr lang="pt-PT" smtClean="0"/>
              <a:pPr/>
              <a:t>19</a:t>
            </a:fld>
            <a:endParaRPr lang="pt-PT"/>
          </a:p>
        </p:txBody>
      </p:sp>
    </p:spTree>
    <p:extLst>
      <p:ext uri="{BB962C8B-B14F-4D97-AF65-F5344CB8AC3E}">
        <p14:creationId xmlns:p14="http://schemas.microsoft.com/office/powerpoint/2010/main" val="25226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EB6F50C-F17E-48C6-B679-C7CA30A18AFE}"/>
              </a:ext>
            </a:extLst>
          </p:cNvPr>
          <p:cNvSpPr>
            <a:spLocks noGrp="1"/>
          </p:cNvSpPr>
          <p:nvPr>
            <p:ph type="title"/>
          </p:nvPr>
        </p:nvSpPr>
        <p:spPr/>
        <p:txBody>
          <a:bodyPr/>
          <a:lstStyle/>
          <a:p>
            <a:r>
              <a:rPr lang="pt-BR" dirty="0"/>
              <a:t>O QUE VEREMOS HOJE ???</a:t>
            </a:r>
          </a:p>
        </p:txBody>
      </p:sp>
      <p:sp>
        <p:nvSpPr>
          <p:cNvPr id="8" name="Espaço Reservado para Conteúdo 7">
            <a:extLst>
              <a:ext uri="{FF2B5EF4-FFF2-40B4-BE49-F238E27FC236}">
                <a16:creationId xmlns:a16="http://schemas.microsoft.com/office/drawing/2014/main" id="{1F60D57E-1830-48A9-B38E-8E7960D3A85F}"/>
              </a:ext>
            </a:extLst>
          </p:cNvPr>
          <p:cNvSpPr>
            <a:spLocks noGrp="1"/>
          </p:cNvSpPr>
          <p:nvPr>
            <p:ph idx="1"/>
          </p:nvPr>
        </p:nvSpPr>
        <p:spPr>
          <a:xfrm>
            <a:off x="457200" y="1600200"/>
            <a:ext cx="7620000" cy="5069160"/>
          </a:xfrm>
        </p:spPr>
        <p:txBody>
          <a:bodyPr>
            <a:normAutofit/>
          </a:bodyPr>
          <a:lstStyle/>
          <a:p>
            <a:r>
              <a:rPr lang="pt-BR" sz="2600" b="1" dirty="0"/>
              <a:t>Dispositivos de Memória</a:t>
            </a:r>
          </a:p>
          <a:p>
            <a:pPr lvl="1"/>
            <a:r>
              <a:rPr lang="pt-BR" sz="2400" dirty="0"/>
              <a:t>ROM, RAM, Cache, Hard Disk</a:t>
            </a:r>
          </a:p>
          <a:p>
            <a:r>
              <a:rPr lang="pt-BR" sz="2600" b="1" dirty="0"/>
              <a:t>Fontes de Alimentação</a:t>
            </a:r>
          </a:p>
          <a:p>
            <a:pPr lvl="1"/>
            <a:r>
              <a:rPr lang="pt-BR" sz="2400" dirty="0"/>
              <a:t>AT e ATX</a:t>
            </a:r>
          </a:p>
          <a:p>
            <a:r>
              <a:rPr lang="pt-BR" sz="2600" b="1" dirty="0"/>
              <a:t>Placas de Expansão</a:t>
            </a:r>
          </a:p>
          <a:p>
            <a:pPr lvl="1"/>
            <a:r>
              <a:rPr lang="pt-BR" sz="2400" dirty="0"/>
              <a:t>Vídeo, Rede, USB, </a:t>
            </a:r>
            <a:r>
              <a:rPr lang="pt-BR" sz="2400" dirty="0" err="1"/>
              <a:t>Audio</a:t>
            </a:r>
            <a:r>
              <a:rPr lang="pt-BR" sz="2400" dirty="0"/>
              <a:t> </a:t>
            </a:r>
            <a:r>
              <a:rPr lang="pt-BR" sz="2400" dirty="0" err="1"/>
              <a:t>etc</a:t>
            </a:r>
            <a:r>
              <a:rPr lang="pt-BR" sz="2400" dirty="0"/>
              <a:t>;</a:t>
            </a:r>
          </a:p>
          <a:p>
            <a:pPr lvl="1"/>
            <a:endParaRPr lang="pt-BR" sz="2400" dirty="0"/>
          </a:p>
          <a:p>
            <a:pPr lvl="1"/>
            <a:endParaRPr lang="pt-BR" sz="2400" dirty="0"/>
          </a:p>
        </p:txBody>
      </p:sp>
      <p:sp>
        <p:nvSpPr>
          <p:cNvPr id="5" name="Espaço Reservado para Data 4">
            <a:extLst>
              <a:ext uri="{FF2B5EF4-FFF2-40B4-BE49-F238E27FC236}">
                <a16:creationId xmlns:a16="http://schemas.microsoft.com/office/drawing/2014/main" id="{58992783-731C-406F-905D-C163D79B6868}"/>
              </a:ext>
            </a:extLst>
          </p:cNvPr>
          <p:cNvSpPr>
            <a:spLocks noGrp="1"/>
          </p:cNvSpPr>
          <p:nvPr>
            <p:ph type="dt" sz="half" idx="10"/>
          </p:nvPr>
        </p:nvSpPr>
        <p:spPr/>
        <p:txBody>
          <a:bodyPr/>
          <a:lstStyle/>
          <a:p>
            <a:fld id="{399C08FF-A08D-4443-BCE3-68F006DD15EC}" type="datetime1">
              <a:rPr lang="pt-PT" smtClean="0"/>
              <a:t>05/11/2020</a:t>
            </a:fld>
            <a:endParaRPr lang="pt-PT"/>
          </a:p>
        </p:txBody>
      </p:sp>
      <p:sp>
        <p:nvSpPr>
          <p:cNvPr id="6" name="Espaço Reservado para Número de Slide 5">
            <a:extLst>
              <a:ext uri="{FF2B5EF4-FFF2-40B4-BE49-F238E27FC236}">
                <a16:creationId xmlns:a16="http://schemas.microsoft.com/office/drawing/2014/main" id="{3FB3708B-CFAA-45BE-A0A4-F2A9F82408E7}"/>
              </a:ext>
            </a:extLst>
          </p:cNvPr>
          <p:cNvSpPr>
            <a:spLocks noGrp="1"/>
          </p:cNvSpPr>
          <p:nvPr>
            <p:ph type="sldNum" sz="quarter" idx="12"/>
          </p:nvPr>
        </p:nvSpPr>
        <p:spPr/>
        <p:txBody>
          <a:bodyPr/>
          <a:lstStyle/>
          <a:p>
            <a:fld id="{5B2BFFF2-ADD1-4E5D-8472-07789A72C430}" type="slidenum">
              <a:rPr lang="pt-PT" smtClean="0"/>
              <a:t>2</a:t>
            </a:fld>
            <a:endParaRPr lang="pt-PT"/>
          </a:p>
        </p:txBody>
      </p:sp>
      <p:sp>
        <p:nvSpPr>
          <p:cNvPr id="17" name="Espaço Reservado para Rodapé 16">
            <a:extLst>
              <a:ext uri="{FF2B5EF4-FFF2-40B4-BE49-F238E27FC236}">
                <a16:creationId xmlns:a16="http://schemas.microsoft.com/office/drawing/2014/main" id="{3EEF4D2F-31D2-4E3B-9AA4-E61BF99524FC}"/>
              </a:ext>
            </a:extLst>
          </p:cNvPr>
          <p:cNvSpPr>
            <a:spLocks noGrp="1"/>
          </p:cNvSpPr>
          <p:nvPr>
            <p:ph type="ftr" sz="quarter" idx="11"/>
          </p:nvPr>
        </p:nvSpPr>
        <p:spPr/>
        <p:txBody>
          <a:bodyPr/>
          <a:lstStyle/>
          <a:p>
            <a:r>
              <a:rPr lang="pt-PT"/>
              <a:t>PROF. LUIS FELIPE OLIVEIRA</a:t>
            </a:r>
          </a:p>
        </p:txBody>
      </p:sp>
    </p:spTree>
    <p:extLst>
      <p:ext uri="{BB962C8B-B14F-4D97-AF65-F5344CB8AC3E}">
        <p14:creationId xmlns:p14="http://schemas.microsoft.com/office/powerpoint/2010/main" val="216411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D3427E87-544E-497B-BE0B-2A30B69F0B6C}"/>
              </a:ext>
            </a:extLst>
          </p:cNvPr>
          <p:cNvSpPr>
            <a:spLocks noGrp="1"/>
          </p:cNvSpPr>
          <p:nvPr>
            <p:ph type="title"/>
          </p:nvPr>
        </p:nvSpPr>
        <p:spPr/>
        <p:txBody>
          <a:bodyPr/>
          <a:lstStyle/>
          <a:p>
            <a:r>
              <a:rPr lang="pt-BR" dirty="0"/>
              <a:t>HD – HARD DISK</a:t>
            </a:r>
          </a:p>
        </p:txBody>
      </p:sp>
      <p:sp>
        <p:nvSpPr>
          <p:cNvPr id="3" name="Espaço Reservado para Conteúdo 2"/>
          <p:cNvSpPr>
            <a:spLocks noGrp="1"/>
          </p:cNvSpPr>
          <p:nvPr>
            <p:ph idx="1"/>
          </p:nvPr>
        </p:nvSpPr>
        <p:spPr/>
        <p:txBody>
          <a:bodyPr/>
          <a:lstStyle/>
          <a:p>
            <a:pPr algn="just"/>
            <a:r>
              <a:rPr lang="pt-BR" dirty="0"/>
              <a:t>É a unidade de disco que acumula maior quantidade de informações, maior que a memória RAM, memória Cache, memória Flash.</a:t>
            </a:r>
          </a:p>
          <a:p>
            <a:pPr algn="just"/>
            <a:r>
              <a:rPr lang="pt-BR" dirty="0"/>
              <a:t>Esta unidade é um tipo de memória não volátil, que armazena suas informações magneticamente em discos. </a:t>
            </a:r>
          </a:p>
          <a:p>
            <a:pPr algn="just"/>
            <a:r>
              <a:rPr lang="pt-BR" dirty="0"/>
              <a:t>Possui um braço de leitura que desliza muito próximo dos pratos lendo e escrevendo informações magnéticas a medida que os pratos giram em velocidades que variam entre 3.600 rpm nos modelos mais antigos à 15.000 rpm nos mais modernos. </a:t>
            </a:r>
          </a:p>
          <a:p>
            <a:pPr algn="just"/>
            <a:r>
              <a:rPr lang="pt-BR" dirty="0"/>
              <a:t>Os discos atuais de 7.200 rpm tem um tempo de acesso de 12 </a:t>
            </a:r>
            <a:r>
              <a:rPr lang="pt-BR" dirty="0" err="1"/>
              <a:t>ms</a:t>
            </a:r>
            <a:r>
              <a:rPr lang="pt-BR" dirty="0"/>
              <a:t> variando entre os diversos modelos.</a:t>
            </a:r>
          </a:p>
        </p:txBody>
      </p:sp>
      <p:sp>
        <p:nvSpPr>
          <p:cNvPr id="2" name="Espaço Reservado para Data 1">
            <a:extLst>
              <a:ext uri="{FF2B5EF4-FFF2-40B4-BE49-F238E27FC236}">
                <a16:creationId xmlns:a16="http://schemas.microsoft.com/office/drawing/2014/main" id="{AFD2F94C-E117-42AF-BC36-96478712889C}"/>
              </a:ext>
            </a:extLst>
          </p:cNvPr>
          <p:cNvSpPr>
            <a:spLocks noGrp="1"/>
          </p:cNvSpPr>
          <p:nvPr>
            <p:ph type="dt" sz="half" idx="10"/>
          </p:nvPr>
        </p:nvSpPr>
        <p:spPr/>
        <p:txBody>
          <a:bodyPr/>
          <a:lstStyle/>
          <a:p>
            <a:fld id="{F853A8E8-F70F-4EE2-82D5-64CB04886EA8}" type="datetime1">
              <a:rPr lang="pt-PT" smtClean="0"/>
              <a:pPr/>
              <a:t>05/11/2020</a:t>
            </a:fld>
            <a:endParaRPr lang="pt-PT"/>
          </a:p>
        </p:txBody>
      </p:sp>
      <p:sp>
        <p:nvSpPr>
          <p:cNvPr id="4" name="Espaço Reservado para Rodapé 3">
            <a:extLst>
              <a:ext uri="{FF2B5EF4-FFF2-40B4-BE49-F238E27FC236}">
                <a16:creationId xmlns:a16="http://schemas.microsoft.com/office/drawing/2014/main" id="{0F1650F3-C385-4BEF-943B-10F7AF39A3DD}"/>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DA62BA8D-6351-4821-9841-F57C731E9C11}"/>
              </a:ext>
            </a:extLst>
          </p:cNvPr>
          <p:cNvSpPr>
            <a:spLocks noGrp="1"/>
          </p:cNvSpPr>
          <p:nvPr>
            <p:ph type="sldNum" sz="quarter" idx="12"/>
          </p:nvPr>
        </p:nvSpPr>
        <p:spPr/>
        <p:txBody>
          <a:bodyPr/>
          <a:lstStyle/>
          <a:p>
            <a:fld id="{5B2BFFF2-ADD1-4E5D-8472-07789A72C430}" type="slidenum">
              <a:rPr lang="pt-PT" smtClean="0"/>
              <a:pPr/>
              <a:t>20</a:t>
            </a:fld>
            <a:endParaRPr lang="pt-PT"/>
          </a:p>
        </p:txBody>
      </p:sp>
    </p:spTree>
    <p:extLst>
      <p:ext uri="{BB962C8B-B14F-4D97-AF65-F5344CB8AC3E}">
        <p14:creationId xmlns:p14="http://schemas.microsoft.com/office/powerpoint/2010/main" val="288790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798E0EC1-B369-4511-8D80-B42687A7282F}"/>
              </a:ext>
            </a:extLst>
          </p:cNvPr>
          <p:cNvSpPr>
            <a:spLocks noGrp="1"/>
          </p:cNvSpPr>
          <p:nvPr>
            <p:ph type="title"/>
          </p:nvPr>
        </p:nvSpPr>
        <p:spPr/>
        <p:txBody>
          <a:bodyPr/>
          <a:lstStyle/>
          <a:p>
            <a:r>
              <a:rPr lang="pt-BR" dirty="0"/>
              <a:t>HD – HARD DISK</a:t>
            </a:r>
          </a:p>
        </p:txBody>
      </p:sp>
      <p:sp>
        <p:nvSpPr>
          <p:cNvPr id="3" name="Espaço Reservado para Conteúdo 2"/>
          <p:cNvSpPr>
            <a:spLocks noGrp="1"/>
          </p:cNvSpPr>
          <p:nvPr>
            <p:ph idx="1"/>
          </p:nvPr>
        </p:nvSpPr>
        <p:spPr/>
        <p:txBody>
          <a:bodyPr>
            <a:normAutofit/>
          </a:bodyPr>
          <a:lstStyle/>
          <a:p>
            <a:pPr marL="114300" indent="0" algn="just">
              <a:buNone/>
            </a:pPr>
            <a:r>
              <a:rPr lang="pt-BR" sz="2400" dirty="0"/>
              <a:t>As interfaces mais conhecidas são: SCSI (</a:t>
            </a:r>
            <a:r>
              <a:rPr lang="pt-BR" sz="2400" dirty="0" err="1"/>
              <a:t>Small</a:t>
            </a:r>
            <a:r>
              <a:rPr lang="pt-BR" sz="2400" dirty="0"/>
              <a:t> Computer System Interface), ATA (</a:t>
            </a:r>
            <a:r>
              <a:rPr lang="pt-BR" sz="2400" dirty="0" err="1"/>
              <a:t>Advanced</a:t>
            </a:r>
            <a:r>
              <a:rPr lang="pt-BR" sz="2400" dirty="0"/>
              <a:t> Technology </a:t>
            </a:r>
            <a:r>
              <a:rPr lang="pt-BR" sz="2400" dirty="0" err="1"/>
              <a:t>Attachment</a:t>
            </a:r>
            <a:r>
              <a:rPr lang="pt-BR" sz="2400" dirty="0"/>
              <a:t>\), SATA (Serial ATA) que vai variar basicamente a velocidade de transferência externa entre o HD e a Placa Mãe.</a:t>
            </a:r>
          </a:p>
        </p:txBody>
      </p:sp>
      <p:sp>
        <p:nvSpPr>
          <p:cNvPr id="4" name="Espaço Reservado para Data 3">
            <a:extLst>
              <a:ext uri="{FF2B5EF4-FFF2-40B4-BE49-F238E27FC236}">
                <a16:creationId xmlns:a16="http://schemas.microsoft.com/office/drawing/2014/main" id="{113527F6-E177-4D67-8573-52CB590FEDF9}"/>
              </a:ext>
            </a:extLst>
          </p:cNvPr>
          <p:cNvSpPr>
            <a:spLocks noGrp="1"/>
          </p:cNvSpPr>
          <p:nvPr>
            <p:ph type="dt" sz="half" idx="10"/>
          </p:nvPr>
        </p:nvSpPr>
        <p:spPr/>
        <p:txBody>
          <a:bodyPr/>
          <a:lstStyle/>
          <a:p>
            <a:fld id="{2C627375-3540-40FB-B594-AC26002B14EF}" type="datetime1">
              <a:rPr lang="pt-PT" smtClean="0"/>
              <a:pPr/>
              <a:t>05/11/2020</a:t>
            </a:fld>
            <a:endParaRPr lang="pt-PT"/>
          </a:p>
        </p:txBody>
      </p:sp>
      <p:sp>
        <p:nvSpPr>
          <p:cNvPr id="5" name="Espaço Reservado para Rodapé 4">
            <a:extLst>
              <a:ext uri="{FF2B5EF4-FFF2-40B4-BE49-F238E27FC236}">
                <a16:creationId xmlns:a16="http://schemas.microsoft.com/office/drawing/2014/main" id="{E0EBD6F1-C865-42FD-BE62-4266152B69A8}"/>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16B1E9E4-1A3C-40EA-BD24-18160008AB9E}"/>
              </a:ext>
            </a:extLst>
          </p:cNvPr>
          <p:cNvSpPr>
            <a:spLocks noGrp="1"/>
          </p:cNvSpPr>
          <p:nvPr>
            <p:ph type="sldNum" sz="quarter" idx="12"/>
          </p:nvPr>
        </p:nvSpPr>
        <p:spPr/>
        <p:txBody>
          <a:bodyPr/>
          <a:lstStyle/>
          <a:p>
            <a:fld id="{5B2BFFF2-ADD1-4E5D-8472-07789A72C430}" type="slidenum">
              <a:rPr lang="pt-PT" smtClean="0"/>
              <a:pPr/>
              <a:t>21</a:t>
            </a:fld>
            <a:endParaRPr lang="pt-PT"/>
          </a:p>
        </p:txBody>
      </p:sp>
      <p:pic>
        <p:nvPicPr>
          <p:cNvPr id="2" name="Imagem 1"/>
          <p:cNvPicPr>
            <a:picLocks noChangeAspect="1"/>
          </p:cNvPicPr>
          <p:nvPr/>
        </p:nvPicPr>
        <p:blipFill rotWithShape="1">
          <a:blip r:embed="rId2"/>
          <a:srcRect l="20187" t="28702" r="22410" b="36943"/>
          <a:stretch/>
        </p:blipFill>
        <p:spPr>
          <a:xfrm>
            <a:off x="683568" y="3645024"/>
            <a:ext cx="7122697" cy="2664296"/>
          </a:xfrm>
          <a:prstGeom prst="rect">
            <a:avLst/>
          </a:prstGeom>
        </p:spPr>
      </p:pic>
    </p:spTree>
    <p:extLst>
      <p:ext uri="{BB962C8B-B14F-4D97-AF65-F5344CB8AC3E}">
        <p14:creationId xmlns:p14="http://schemas.microsoft.com/office/powerpoint/2010/main" val="235280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A103438A-C336-4292-9BEE-EEB88EF0C01C}"/>
              </a:ext>
            </a:extLst>
          </p:cNvPr>
          <p:cNvSpPr>
            <a:spLocks noGrp="1"/>
          </p:cNvSpPr>
          <p:nvPr>
            <p:ph type="title"/>
          </p:nvPr>
        </p:nvSpPr>
        <p:spPr>
          <a:xfrm>
            <a:off x="190569" y="274638"/>
            <a:ext cx="8125847" cy="1426170"/>
          </a:xfrm>
        </p:spPr>
        <p:txBody>
          <a:bodyPr/>
          <a:lstStyle/>
          <a:p>
            <a:r>
              <a:rPr lang="pt-BR" sz="4000" dirty="0"/>
              <a:t>ARMAZENAMENTO </a:t>
            </a:r>
            <a:r>
              <a:rPr lang="pt-BR" sz="4000" dirty="0" err="1"/>
              <a:t>vs</a:t>
            </a:r>
            <a:r>
              <a:rPr lang="pt-BR" sz="4000" dirty="0"/>
              <a:t> VELOCIDADE</a:t>
            </a:r>
          </a:p>
        </p:txBody>
      </p:sp>
      <p:sp>
        <p:nvSpPr>
          <p:cNvPr id="2" name="Espaço Reservado para Data 1">
            <a:extLst>
              <a:ext uri="{FF2B5EF4-FFF2-40B4-BE49-F238E27FC236}">
                <a16:creationId xmlns:a16="http://schemas.microsoft.com/office/drawing/2014/main" id="{CE55FADD-32A6-47A0-B971-2675152722B7}"/>
              </a:ext>
            </a:extLst>
          </p:cNvPr>
          <p:cNvSpPr>
            <a:spLocks noGrp="1"/>
          </p:cNvSpPr>
          <p:nvPr>
            <p:ph type="dt" sz="half" idx="10"/>
          </p:nvPr>
        </p:nvSpPr>
        <p:spPr/>
        <p:txBody>
          <a:bodyPr/>
          <a:lstStyle/>
          <a:p>
            <a:fld id="{6E7E4793-AAA2-47E0-BABA-5143B20A64B2}" type="datetime1">
              <a:rPr lang="pt-PT" smtClean="0"/>
              <a:pPr/>
              <a:t>05/11/2020</a:t>
            </a:fld>
            <a:endParaRPr lang="pt-PT"/>
          </a:p>
        </p:txBody>
      </p:sp>
      <p:sp>
        <p:nvSpPr>
          <p:cNvPr id="5" name="Espaço Reservado para Rodapé 4">
            <a:extLst>
              <a:ext uri="{FF2B5EF4-FFF2-40B4-BE49-F238E27FC236}">
                <a16:creationId xmlns:a16="http://schemas.microsoft.com/office/drawing/2014/main" id="{516A9EEB-2A20-462C-9F2D-D2DA4EF3D56C}"/>
              </a:ext>
            </a:extLst>
          </p:cNvPr>
          <p:cNvSpPr>
            <a:spLocks noGrp="1"/>
          </p:cNvSpPr>
          <p:nvPr>
            <p:ph type="ftr" sz="quarter" idx="11"/>
          </p:nvPr>
        </p:nvSpPr>
        <p:spPr/>
        <p:txBody>
          <a:bodyPr/>
          <a:lstStyle/>
          <a:p>
            <a:r>
              <a:rPr lang="pt-PT"/>
              <a:t>PROF. LUIS FELIPE OLIVEIRA</a:t>
            </a:r>
          </a:p>
        </p:txBody>
      </p:sp>
      <p:sp>
        <p:nvSpPr>
          <p:cNvPr id="6" name="Espaço Reservado para Número de Slide 5">
            <a:extLst>
              <a:ext uri="{FF2B5EF4-FFF2-40B4-BE49-F238E27FC236}">
                <a16:creationId xmlns:a16="http://schemas.microsoft.com/office/drawing/2014/main" id="{CFC4E59B-9433-4120-A346-94E6F94332A8}"/>
              </a:ext>
            </a:extLst>
          </p:cNvPr>
          <p:cNvSpPr>
            <a:spLocks noGrp="1"/>
          </p:cNvSpPr>
          <p:nvPr>
            <p:ph type="sldNum" sz="quarter" idx="12"/>
          </p:nvPr>
        </p:nvSpPr>
        <p:spPr/>
        <p:txBody>
          <a:bodyPr/>
          <a:lstStyle/>
          <a:p>
            <a:fld id="{5B2BFFF2-ADD1-4E5D-8472-07789A72C430}" type="slidenum">
              <a:rPr lang="pt-PT" smtClean="0"/>
              <a:pPr/>
              <a:t>22</a:t>
            </a:fld>
            <a:endParaRPr lang="pt-PT"/>
          </a:p>
        </p:txBody>
      </p:sp>
      <p:pic>
        <p:nvPicPr>
          <p:cNvPr id="4" name="Imagem 3"/>
          <p:cNvPicPr>
            <a:picLocks noChangeAspect="1"/>
          </p:cNvPicPr>
          <p:nvPr/>
        </p:nvPicPr>
        <p:blipFill rotWithShape="1">
          <a:blip r:embed="rId2"/>
          <a:srcRect l="28326" t="31472" r="18860" b="23090"/>
          <a:stretch/>
        </p:blipFill>
        <p:spPr>
          <a:xfrm>
            <a:off x="358908" y="1795296"/>
            <a:ext cx="7816584" cy="4203016"/>
          </a:xfrm>
          <a:prstGeom prst="rect">
            <a:avLst/>
          </a:prstGeom>
        </p:spPr>
      </p:pic>
    </p:spTree>
    <p:extLst>
      <p:ext uri="{BB962C8B-B14F-4D97-AF65-F5344CB8AC3E}">
        <p14:creationId xmlns:p14="http://schemas.microsoft.com/office/powerpoint/2010/main" val="120721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F1D2E9D9-9C4F-44E4-B37F-25042752916F}"/>
              </a:ext>
            </a:extLst>
          </p:cNvPr>
          <p:cNvSpPr>
            <a:spLocks noGrp="1"/>
          </p:cNvSpPr>
          <p:nvPr>
            <p:ph type="title"/>
          </p:nvPr>
        </p:nvSpPr>
        <p:spPr/>
        <p:txBody>
          <a:bodyPr/>
          <a:lstStyle/>
          <a:p>
            <a:r>
              <a:rPr lang="pt-BR" dirty="0"/>
              <a:t>FONTES DE ALIMENTAÇÃO</a:t>
            </a:r>
          </a:p>
        </p:txBody>
      </p:sp>
      <p:sp>
        <p:nvSpPr>
          <p:cNvPr id="3" name="Espaço Reservado para Conteúdo 2"/>
          <p:cNvSpPr>
            <a:spLocks noGrp="1"/>
          </p:cNvSpPr>
          <p:nvPr>
            <p:ph idx="1"/>
          </p:nvPr>
        </p:nvSpPr>
        <p:spPr/>
        <p:txBody>
          <a:bodyPr>
            <a:normAutofit/>
          </a:bodyPr>
          <a:lstStyle/>
          <a:p>
            <a:pPr algn="just"/>
            <a:r>
              <a:rPr lang="pt-BR" sz="2400" dirty="0"/>
              <a:t>Tem como principal função a transformação de uma corrente elétrica alternada (CA) que vem da rede de energia elétrica em uma corrente elétrica contínua que é o ideal para a alimentação da energia em um Computador. </a:t>
            </a:r>
          </a:p>
          <a:p>
            <a:pPr algn="just"/>
            <a:r>
              <a:rPr lang="pt-BR" sz="2400" dirty="0"/>
              <a:t>Na pratica ela transformas as redes elétricas de 110 V ou 220 V em tenções contínuas utilizadas pelos componentes eletrônicos de seu computador que são de +3,3 V, +5 V, +12 V e -12 V. </a:t>
            </a:r>
          </a:p>
          <a:p>
            <a:pPr algn="just"/>
            <a:r>
              <a:rPr lang="pt-BR" sz="2400" dirty="0"/>
              <a:t>Dentro de uma fonte, existem quatro componentes elétricos que entendendo cada um deles você poderá ter uma ideia mais completa de sua função.</a:t>
            </a:r>
          </a:p>
        </p:txBody>
      </p:sp>
      <p:sp>
        <p:nvSpPr>
          <p:cNvPr id="2" name="Espaço Reservado para Data 1">
            <a:extLst>
              <a:ext uri="{FF2B5EF4-FFF2-40B4-BE49-F238E27FC236}">
                <a16:creationId xmlns:a16="http://schemas.microsoft.com/office/drawing/2014/main" id="{8DD8684A-02A7-4916-9D59-6B1EC791DE10}"/>
              </a:ext>
            </a:extLst>
          </p:cNvPr>
          <p:cNvSpPr>
            <a:spLocks noGrp="1"/>
          </p:cNvSpPr>
          <p:nvPr>
            <p:ph type="dt" sz="half" idx="10"/>
          </p:nvPr>
        </p:nvSpPr>
        <p:spPr/>
        <p:txBody>
          <a:bodyPr/>
          <a:lstStyle/>
          <a:p>
            <a:fld id="{2936D945-ECAD-4C31-B6D9-964AFAA744FC}" type="datetime1">
              <a:rPr lang="pt-PT" smtClean="0"/>
              <a:pPr/>
              <a:t>05/11/2020</a:t>
            </a:fld>
            <a:endParaRPr lang="pt-PT"/>
          </a:p>
        </p:txBody>
      </p:sp>
      <p:sp>
        <p:nvSpPr>
          <p:cNvPr id="4" name="Espaço Reservado para Rodapé 3">
            <a:extLst>
              <a:ext uri="{FF2B5EF4-FFF2-40B4-BE49-F238E27FC236}">
                <a16:creationId xmlns:a16="http://schemas.microsoft.com/office/drawing/2014/main" id="{052401F9-000F-428E-8DB6-35FD8073C94B}"/>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C2AC9615-76EF-4468-AEDF-6A96B80FDD2E}"/>
              </a:ext>
            </a:extLst>
          </p:cNvPr>
          <p:cNvSpPr>
            <a:spLocks noGrp="1"/>
          </p:cNvSpPr>
          <p:nvPr>
            <p:ph type="sldNum" sz="quarter" idx="12"/>
          </p:nvPr>
        </p:nvSpPr>
        <p:spPr/>
        <p:txBody>
          <a:bodyPr/>
          <a:lstStyle/>
          <a:p>
            <a:fld id="{5B2BFFF2-ADD1-4E5D-8472-07789A72C430}" type="slidenum">
              <a:rPr lang="pt-PT" smtClean="0"/>
              <a:pPr/>
              <a:t>23</a:t>
            </a:fld>
            <a:endParaRPr lang="pt-PT"/>
          </a:p>
        </p:txBody>
      </p:sp>
    </p:spTree>
    <p:extLst>
      <p:ext uri="{BB962C8B-B14F-4D97-AF65-F5344CB8AC3E}">
        <p14:creationId xmlns:p14="http://schemas.microsoft.com/office/powerpoint/2010/main" val="244415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D5F0F0E9-5D79-419F-83A3-A26DFD24157F}"/>
              </a:ext>
            </a:extLst>
          </p:cNvPr>
          <p:cNvSpPr>
            <a:spLocks noGrp="1"/>
          </p:cNvSpPr>
          <p:nvPr>
            <p:ph type="title"/>
          </p:nvPr>
        </p:nvSpPr>
        <p:spPr/>
        <p:txBody>
          <a:bodyPr/>
          <a:lstStyle/>
          <a:p>
            <a:r>
              <a:rPr lang="pt-BR" dirty="0"/>
              <a:t>FONTES DE ALIMENTAÇÃO</a:t>
            </a:r>
          </a:p>
        </p:txBody>
      </p:sp>
      <p:sp>
        <p:nvSpPr>
          <p:cNvPr id="3" name="Espaço Reservado para Conteúdo 2"/>
          <p:cNvSpPr>
            <a:spLocks noGrp="1"/>
          </p:cNvSpPr>
          <p:nvPr>
            <p:ph idx="1"/>
          </p:nvPr>
        </p:nvSpPr>
        <p:spPr/>
        <p:txBody>
          <a:bodyPr>
            <a:normAutofit/>
          </a:bodyPr>
          <a:lstStyle/>
          <a:p>
            <a:pPr algn="just"/>
            <a:r>
              <a:rPr lang="pt-BR" sz="2400" b="1" dirty="0"/>
              <a:t>TRANSFORMADOR DE FORÇA: </a:t>
            </a:r>
            <a:r>
              <a:rPr lang="pt-BR" sz="2400" dirty="0"/>
              <a:t>Sua principal função é aumentar e reduzir a tenção se entra 110 V ou 220V.</a:t>
            </a:r>
          </a:p>
          <a:p>
            <a:pPr algn="just"/>
            <a:r>
              <a:rPr lang="pt-BR" sz="2400" b="1" dirty="0"/>
              <a:t>CIRCUITO RETIFICADOR:</a:t>
            </a:r>
            <a:r>
              <a:rPr lang="pt-BR" sz="2400" dirty="0"/>
              <a:t> Corrige o sinal de uma corrente alternada em uma corrente contínua. </a:t>
            </a:r>
          </a:p>
          <a:p>
            <a:pPr algn="just"/>
            <a:r>
              <a:rPr lang="pt-BR" sz="2400" b="1" dirty="0"/>
              <a:t>FILTRO CAPACITIVO: </a:t>
            </a:r>
            <a:r>
              <a:rPr lang="pt-BR" sz="2400" dirty="0"/>
              <a:t>Transforma uma correte contínua que varia em uma corrente continua que tenha uma menor variação de tensão. </a:t>
            </a:r>
          </a:p>
          <a:p>
            <a:pPr algn="just"/>
            <a:r>
              <a:rPr lang="pt-BR" sz="2400" b="1" dirty="0"/>
              <a:t>REGULADOR DE TENSÃO:</a:t>
            </a:r>
            <a:r>
              <a:rPr lang="pt-BR" sz="2400" dirty="0"/>
              <a:t> Sua função básica é prevenir a queima dos componentes internos de um computador mantendo a tensão de saída da fonte dentro dos limites aceitos pelo sistema. </a:t>
            </a:r>
          </a:p>
        </p:txBody>
      </p:sp>
      <p:sp>
        <p:nvSpPr>
          <p:cNvPr id="2" name="Espaço Reservado para Data 1">
            <a:extLst>
              <a:ext uri="{FF2B5EF4-FFF2-40B4-BE49-F238E27FC236}">
                <a16:creationId xmlns:a16="http://schemas.microsoft.com/office/drawing/2014/main" id="{6CB550F3-CA64-4346-85E2-3317113D72CA}"/>
              </a:ext>
            </a:extLst>
          </p:cNvPr>
          <p:cNvSpPr>
            <a:spLocks noGrp="1"/>
          </p:cNvSpPr>
          <p:nvPr>
            <p:ph type="dt" sz="half" idx="10"/>
          </p:nvPr>
        </p:nvSpPr>
        <p:spPr/>
        <p:txBody>
          <a:bodyPr/>
          <a:lstStyle/>
          <a:p>
            <a:fld id="{4CE0F327-0194-4AB3-AC3C-35A20D90D6D3}" type="datetime1">
              <a:rPr lang="pt-PT" smtClean="0"/>
              <a:pPr/>
              <a:t>05/11/2020</a:t>
            </a:fld>
            <a:endParaRPr lang="pt-PT"/>
          </a:p>
        </p:txBody>
      </p:sp>
      <p:sp>
        <p:nvSpPr>
          <p:cNvPr id="4" name="Espaço Reservado para Rodapé 3">
            <a:extLst>
              <a:ext uri="{FF2B5EF4-FFF2-40B4-BE49-F238E27FC236}">
                <a16:creationId xmlns:a16="http://schemas.microsoft.com/office/drawing/2014/main" id="{F64E3664-C37F-4F2F-BB62-5D429D97B639}"/>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47CBD790-B103-4793-8571-71DFE5302F51}"/>
              </a:ext>
            </a:extLst>
          </p:cNvPr>
          <p:cNvSpPr>
            <a:spLocks noGrp="1"/>
          </p:cNvSpPr>
          <p:nvPr>
            <p:ph type="sldNum" sz="quarter" idx="12"/>
          </p:nvPr>
        </p:nvSpPr>
        <p:spPr/>
        <p:txBody>
          <a:bodyPr/>
          <a:lstStyle/>
          <a:p>
            <a:fld id="{5B2BFFF2-ADD1-4E5D-8472-07789A72C430}" type="slidenum">
              <a:rPr lang="pt-PT" smtClean="0"/>
              <a:pPr/>
              <a:t>24</a:t>
            </a:fld>
            <a:endParaRPr lang="pt-PT"/>
          </a:p>
        </p:txBody>
      </p:sp>
    </p:spTree>
    <p:extLst>
      <p:ext uri="{BB962C8B-B14F-4D97-AF65-F5344CB8AC3E}">
        <p14:creationId xmlns:p14="http://schemas.microsoft.com/office/powerpoint/2010/main" val="92601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95AB6B3E-A9F5-479F-80B7-1287DEC14D95}"/>
              </a:ext>
            </a:extLst>
          </p:cNvPr>
          <p:cNvSpPr>
            <a:spLocks noGrp="1"/>
          </p:cNvSpPr>
          <p:nvPr>
            <p:ph type="title"/>
          </p:nvPr>
        </p:nvSpPr>
        <p:spPr/>
        <p:txBody>
          <a:bodyPr/>
          <a:lstStyle/>
          <a:p>
            <a:r>
              <a:rPr lang="pt-BR" dirty="0"/>
              <a:t>FONTES DE ALIMENTAÇÃO</a:t>
            </a:r>
          </a:p>
        </p:txBody>
      </p:sp>
      <p:sp>
        <p:nvSpPr>
          <p:cNvPr id="3" name="Espaço Reservado para Conteúdo 2"/>
          <p:cNvSpPr>
            <a:spLocks noGrp="1"/>
          </p:cNvSpPr>
          <p:nvPr>
            <p:ph idx="1"/>
          </p:nvPr>
        </p:nvSpPr>
        <p:spPr>
          <a:xfrm>
            <a:off x="457200" y="1600200"/>
            <a:ext cx="5122912" cy="4800600"/>
          </a:xfrm>
        </p:spPr>
        <p:txBody>
          <a:bodyPr>
            <a:normAutofit/>
          </a:bodyPr>
          <a:lstStyle/>
          <a:p>
            <a:pPr marL="114300" indent="0" algn="just">
              <a:buNone/>
            </a:pPr>
            <a:r>
              <a:rPr lang="pt-BR" sz="2400" dirty="0"/>
              <a:t>Foram desenvolvidos vários padrões de fonte de alimentação para computadores que definem o tamanho, o tipo de conector da placa mãe, o tipo de tensão fornecida à placa mãe e outras diferenças.</a:t>
            </a:r>
          </a:p>
          <a:p>
            <a:pPr marL="114300" indent="0" algn="just">
              <a:buNone/>
            </a:pPr>
            <a:r>
              <a:rPr lang="pt-BR" sz="2400" dirty="0"/>
              <a:t>AT: Introduzido pela IBM esta fonte tinha um conector à Placa Mãe de 12 pinos divididos em dois blocos de seis que se não ligados corretamente poderia acarretar a queima da placa mãe. </a:t>
            </a:r>
          </a:p>
        </p:txBody>
      </p:sp>
      <p:sp>
        <p:nvSpPr>
          <p:cNvPr id="2" name="Espaço Reservado para Data 1">
            <a:extLst>
              <a:ext uri="{FF2B5EF4-FFF2-40B4-BE49-F238E27FC236}">
                <a16:creationId xmlns:a16="http://schemas.microsoft.com/office/drawing/2014/main" id="{7DD96AF3-521C-498D-8AB4-8A3660A90B76}"/>
              </a:ext>
            </a:extLst>
          </p:cNvPr>
          <p:cNvSpPr>
            <a:spLocks noGrp="1"/>
          </p:cNvSpPr>
          <p:nvPr>
            <p:ph type="dt" sz="half" idx="10"/>
          </p:nvPr>
        </p:nvSpPr>
        <p:spPr/>
        <p:txBody>
          <a:bodyPr/>
          <a:lstStyle/>
          <a:p>
            <a:fld id="{AA0E02E6-3EA4-4AB9-A9C2-7537FC086DD0}" type="datetime1">
              <a:rPr lang="pt-PT" smtClean="0"/>
              <a:pPr/>
              <a:t>05/11/2020</a:t>
            </a:fld>
            <a:endParaRPr lang="pt-PT"/>
          </a:p>
        </p:txBody>
      </p:sp>
      <p:sp>
        <p:nvSpPr>
          <p:cNvPr id="4" name="Espaço Reservado para Rodapé 3">
            <a:extLst>
              <a:ext uri="{FF2B5EF4-FFF2-40B4-BE49-F238E27FC236}">
                <a16:creationId xmlns:a16="http://schemas.microsoft.com/office/drawing/2014/main" id="{44ADE9B9-0D70-471E-9A58-CEBF207DA8CC}"/>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17D5F528-FEEB-474D-A3C0-8296E4C78851}"/>
              </a:ext>
            </a:extLst>
          </p:cNvPr>
          <p:cNvSpPr>
            <a:spLocks noGrp="1"/>
          </p:cNvSpPr>
          <p:nvPr>
            <p:ph type="sldNum" sz="quarter" idx="12"/>
          </p:nvPr>
        </p:nvSpPr>
        <p:spPr/>
        <p:txBody>
          <a:bodyPr/>
          <a:lstStyle/>
          <a:p>
            <a:fld id="{5B2BFFF2-ADD1-4E5D-8472-07789A72C430}" type="slidenum">
              <a:rPr lang="pt-PT" smtClean="0"/>
              <a:pPr/>
              <a:t>25</a:t>
            </a:fld>
            <a:endParaRPr lang="pt-PT"/>
          </a:p>
        </p:txBody>
      </p:sp>
      <p:pic>
        <p:nvPicPr>
          <p:cNvPr id="15362" name="Picture 2" descr="Resultado de imagem para conectores de fonte at"/>
          <p:cNvPicPr>
            <a:picLocks noChangeAspect="1" noChangeArrowheads="1"/>
          </p:cNvPicPr>
          <p:nvPr/>
        </p:nvPicPr>
        <p:blipFill rotWithShape="1">
          <a:blip r:embed="rId2">
            <a:extLst>
              <a:ext uri="{28A0092B-C50C-407E-A947-70E740481C1C}">
                <a14:useLocalDpi xmlns:a14="http://schemas.microsoft.com/office/drawing/2010/main" val="0"/>
              </a:ext>
            </a:extLst>
          </a:blip>
          <a:srcRect r="55789"/>
          <a:stretch/>
        </p:blipFill>
        <p:spPr bwMode="auto">
          <a:xfrm>
            <a:off x="5705023" y="2530619"/>
            <a:ext cx="2627412" cy="269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04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2C6A1B5B-350E-4DC9-912B-F07C7CB4C675}"/>
              </a:ext>
            </a:extLst>
          </p:cNvPr>
          <p:cNvSpPr>
            <a:spLocks noGrp="1"/>
          </p:cNvSpPr>
          <p:nvPr>
            <p:ph type="title"/>
          </p:nvPr>
        </p:nvSpPr>
        <p:spPr/>
        <p:txBody>
          <a:bodyPr/>
          <a:lstStyle/>
          <a:p>
            <a:r>
              <a:rPr lang="pt-BR" dirty="0"/>
              <a:t>FONTES DE ALIMENTAÇÃO</a:t>
            </a:r>
          </a:p>
        </p:txBody>
      </p:sp>
      <p:sp>
        <p:nvSpPr>
          <p:cNvPr id="3" name="Espaço Reservado para Conteúdo 2"/>
          <p:cNvSpPr>
            <a:spLocks noGrp="1"/>
          </p:cNvSpPr>
          <p:nvPr>
            <p:ph idx="1"/>
          </p:nvPr>
        </p:nvSpPr>
        <p:spPr/>
        <p:txBody>
          <a:bodyPr/>
          <a:lstStyle/>
          <a:p>
            <a:pPr algn="just"/>
            <a:r>
              <a:rPr lang="pt-BR" sz="2400" dirty="0"/>
              <a:t>ATX: Com o surgimento das placas mãe ATX, foi exigido um novo padrão de fonte. O conector que liga à placa também veio com uma significativa mudança, 20 pinos e passou a ser um bloco</a:t>
            </a:r>
          </a:p>
          <a:p>
            <a:endParaRPr lang="pt-BR" dirty="0"/>
          </a:p>
        </p:txBody>
      </p:sp>
      <p:sp>
        <p:nvSpPr>
          <p:cNvPr id="2" name="Espaço Reservado para Data 1">
            <a:extLst>
              <a:ext uri="{FF2B5EF4-FFF2-40B4-BE49-F238E27FC236}">
                <a16:creationId xmlns:a16="http://schemas.microsoft.com/office/drawing/2014/main" id="{E1FB76B4-8451-49E2-83B2-53A08493BFD4}"/>
              </a:ext>
            </a:extLst>
          </p:cNvPr>
          <p:cNvSpPr>
            <a:spLocks noGrp="1"/>
          </p:cNvSpPr>
          <p:nvPr>
            <p:ph type="dt" sz="half" idx="10"/>
          </p:nvPr>
        </p:nvSpPr>
        <p:spPr/>
        <p:txBody>
          <a:bodyPr/>
          <a:lstStyle/>
          <a:p>
            <a:fld id="{08FB61E2-AC51-4C40-AEEF-DAD6F7E21FC7}" type="datetime1">
              <a:rPr lang="pt-PT" smtClean="0"/>
              <a:pPr/>
              <a:t>05/11/2020</a:t>
            </a:fld>
            <a:endParaRPr lang="pt-PT"/>
          </a:p>
        </p:txBody>
      </p:sp>
      <p:sp>
        <p:nvSpPr>
          <p:cNvPr id="4" name="Espaço Reservado para Rodapé 3">
            <a:extLst>
              <a:ext uri="{FF2B5EF4-FFF2-40B4-BE49-F238E27FC236}">
                <a16:creationId xmlns:a16="http://schemas.microsoft.com/office/drawing/2014/main" id="{7942AE17-E1B6-4DBE-B1C4-C72DCBEB9DD5}"/>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B58D5D38-3A8D-4512-AC6A-5681BF992432}"/>
              </a:ext>
            </a:extLst>
          </p:cNvPr>
          <p:cNvSpPr>
            <a:spLocks noGrp="1"/>
          </p:cNvSpPr>
          <p:nvPr>
            <p:ph type="sldNum" sz="quarter" idx="12"/>
          </p:nvPr>
        </p:nvSpPr>
        <p:spPr/>
        <p:txBody>
          <a:bodyPr/>
          <a:lstStyle/>
          <a:p>
            <a:fld id="{5B2BFFF2-ADD1-4E5D-8472-07789A72C430}" type="slidenum">
              <a:rPr lang="pt-PT" smtClean="0"/>
              <a:pPr/>
              <a:t>26</a:t>
            </a:fld>
            <a:endParaRPr lang="pt-PT"/>
          </a:p>
        </p:txBody>
      </p:sp>
      <p:pic>
        <p:nvPicPr>
          <p:cNvPr id="17410" name="Picture 2" descr="Resultado de imagem para conectores de fonte at"/>
          <p:cNvPicPr>
            <a:picLocks noChangeAspect="1" noChangeArrowheads="1"/>
          </p:cNvPicPr>
          <p:nvPr/>
        </p:nvPicPr>
        <p:blipFill rotWithShape="1">
          <a:blip r:embed="rId2">
            <a:extLst>
              <a:ext uri="{28A0092B-C50C-407E-A947-70E740481C1C}">
                <a14:useLocalDpi xmlns:a14="http://schemas.microsoft.com/office/drawing/2010/main" val="0"/>
              </a:ext>
            </a:extLst>
          </a:blip>
          <a:srcRect l="45360"/>
          <a:stretch/>
        </p:blipFill>
        <p:spPr bwMode="auto">
          <a:xfrm>
            <a:off x="6910389" y="2979996"/>
            <a:ext cx="1694059" cy="1407319"/>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txBox="1">
            <a:spLocks/>
          </p:cNvSpPr>
          <p:nvPr/>
        </p:nvSpPr>
        <p:spPr>
          <a:xfrm>
            <a:off x="1485901" y="3359975"/>
            <a:ext cx="5335391" cy="1012161"/>
          </a:xfrm>
          <a:prstGeom prst="rect">
            <a:avLst/>
          </a:prstGeom>
        </p:spPr>
        <p:txBody>
          <a:bodyPr vert="horz" lIns="68580" tIns="34290" rIns="68580" bIns="34290" rtlCol="0">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lgn="just">
              <a:lnSpc>
                <a:spcPct val="100000"/>
              </a:lnSpc>
            </a:pPr>
            <a:r>
              <a:rPr lang="pt-BR" sz="1800" b="1" dirty="0"/>
              <a:t>ATX 12V 1.x: </a:t>
            </a:r>
            <a:r>
              <a:rPr lang="pt-BR" sz="1800" dirty="0"/>
              <a:t>Para atender a demanda de energia dos processadores modernos foi acrescido um conector extra de quatro pinos de 12V e um conector auxiliar de seis pinos a este modelo de fonte ATX. </a:t>
            </a:r>
          </a:p>
          <a:p>
            <a:pPr marL="0" indent="0" algn="just">
              <a:lnSpc>
                <a:spcPct val="100000"/>
              </a:lnSpc>
              <a:buNone/>
            </a:pPr>
            <a:endParaRPr lang="pt-BR" sz="1800" dirty="0"/>
          </a:p>
        </p:txBody>
      </p:sp>
      <p:pic>
        <p:nvPicPr>
          <p:cNvPr id="1026" name="Picture 2" descr="Resultado de imagem para ATX 12V 1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638" y="3648222"/>
            <a:ext cx="1466941" cy="784306"/>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1487243" y="4793103"/>
            <a:ext cx="7029450" cy="1012161"/>
          </a:xfrm>
          <a:prstGeom prst="rect">
            <a:avLst/>
          </a:prstGeom>
        </p:spPr>
        <p:txBody>
          <a:bodyPr vert="horz" lIns="68580" tIns="34290" rIns="68580" bIns="34290" rtlCol="0">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lgn="just">
              <a:lnSpc>
                <a:spcPct val="100000"/>
              </a:lnSpc>
            </a:pPr>
            <a:r>
              <a:rPr lang="pt-BR" sz="1800" b="1" dirty="0"/>
              <a:t>ATX 12V 2.x: </a:t>
            </a:r>
            <a:r>
              <a:rPr lang="pt-BR" sz="1800" dirty="0"/>
              <a:t>Para atender a demanda de energia das placas gráficas PCI-Express as fontes foram atualizadas e o conector da placa mãe passou a ser de 24 pinos e o conector auxiliar de 4 pinos da versão anterior passou a ser utilizado para as placas gráficas. </a:t>
            </a:r>
          </a:p>
        </p:txBody>
      </p:sp>
    </p:spTree>
    <p:extLst>
      <p:ext uri="{BB962C8B-B14F-4D97-AF65-F5344CB8AC3E}">
        <p14:creationId xmlns:p14="http://schemas.microsoft.com/office/powerpoint/2010/main" val="142532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F1450F16-07E5-461E-A782-0E470DB0F82F}"/>
              </a:ext>
            </a:extLst>
          </p:cNvPr>
          <p:cNvSpPr>
            <a:spLocks noGrp="1"/>
          </p:cNvSpPr>
          <p:nvPr>
            <p:ph type="title"/>
          </p:nvPr>
        </p:nvSpPr>
        <p:spPr/>
        <p:txBody>
          <a:bodyPr/>
          <a:lstStyle/>
          <a:p>
            <a:r>
              <a:rPr lang="pt-BR" dirty="0"/>
              <a:t>FONTES DE ALIMENTAÇÃO</a:t>
            </a:r>
          </a:p>
        </p:txBody>
      </p:sp>
      <p:sp>
        <p:nvSpPr>
          <p:cNvPr id="3" name="Espaço Reservado para Conteúdo 2"/>
          <p:cNvSpPr>
            <a:spLocks noGrp="1"/>
          </p:cNvSpPr>
          <p:nvPr>
            <p:ph idx="1"/>
          </p:nvPr>
        </p:nvSpPr>
        <p:spPr>
          <a:xfrm>
            <a:off x="1259632" y="1600200"/>
            <a:ext cx="6817568" cy="5069160"/>
          </a:xfrm>
        </p:spPr>
        <p:txBody>
          <a:bodyPr>
            <a:normAutofit fontScale="92500"/>
          </a:bodyPr>
          <a:lstStyle/>
          <a:p>
            <a:pPr algn="just"/>
            <a:r>
              <a:rPr lang="pt-BR" sz="2400" dirty="0"/>
              <a:t>EPS 12V: Este modelo de fonte foi utilizado em servidores de baixo custo, possuía o mesmo padrão de conectores da ATX 12V 2.x com um conector extra de alimentação para o processador, era justamente este conector que é chamado de EPS 12V. </a:t>
            </a:r>
          </a:p>
          <a:p>
            <a:pPr algn="just"/>
            <a:r>
              <a:rPr lang="pt-BR" sz="2400" dirty="0"/>
              <a:t>EATX (</a:t>
            </a:r>
            <a:r>
              <a:rPr lang="pt-BR" sz="2400" dirty="0" err="1"/>
              <a:t>Extended</a:t>
            </a:r>
            <a:r>
              <a:rPr lang="pt-BR" sz="2400" dirty="0"/>
              <a:t> ATX): É um padrão muito parecido com o ATX, porém vem com quatro pinos adicionais ao conector da placa mãe. É utilizada apenas em computadores que necessitam de alto desempenho. </a:t>
            </a:r>
          </a:p>
          <a:p>
            <a:pPr algn="just"/>
            <a:r>
              <a:rPr lang="pt-BR" sz="2400" dirty="0"/>
              <a:t>BTX: Tem o mesmo padrão de pinos da fonte ATX 12V</a:t>
            </a:r>
          </a:p>
          <a:p>
            <a:pPr algn="just"/>
            <a:r>
              <a:rPr lang="pt-BR" sz="2400" dirty="0"/>
              <a:t>ITX: É uma fonte que alimenta placas mãe de pequeno porte.</a:t>
            </a:r>
          </a:p>
        </p:txBody>
      </p:sp>
      <p:sp>
        <p:nvSpPr>
          <p:cNvPr id="2" name="Espaço Reservado para Data 1">
            <a:extLst>
              <a:ext uri="{FF2B5EF4-FFF2-40B4-BE49-F238E27FC236}">
                <a16:creationId xmlns:a16="http://schemas.microsoft.com/office/drawing/2014/main" id="{BFB06A7A-2459-4F85-9F83-00F7BADCBE55}"/>
              </a:ext>
            </a:extLst>
          </p:cNvPr>
          <p:cNvSpPr>
            <a:spLocks noGrp="1"/>
          </p:cNvSpPr>
          <p:nvPr>
            <p:ph type="dt" sz="half" idx="10"/>
          </p:nvPr>
        </p:nvSpPr>
        <p:spPr/>
        <p:txBody>
          <a:bodyPr/>
          <a:lstStyle/>
          <a:p>
            <a:fld id="{0DC4AF71-415B-4614-9498-0940FD23A1F0}" type="datetime1">
              <a:rPr lang="pt-PT" smtClean="0"/>
              <a:pPr/>
              <a:t>05/11/2020</a:t>
            </a:fld>
            <a:endParaRPr lang="pt-PT"/>
          </a:p>
        </p:txBody>
      </p:sp>
      <p:sp>
        <p:nvSpPr>
          <p:cNvPr id="4" name="Espaço Reservado para Rodapé 3">
            <a:extLst>
              <a:ext uri="{FF2B5EF4-FFF2-40B4-BE49-F238E27FC236}">
                <a16:creationId xmlns:a16="http://schemas.microsoft.com/office/drawing/2014/main" id="{C253DCA3-5A62-4AE6-8995-7E729DD7DA39}"/>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AB442591-893B-4AE5-A120-32E3A06C8176}"/>
              </a:ext>
            </a:extLst>
          </p:cNvPr>
          <p:cNvSpPr>
            <a:spLocks noGrp="1"/>
          </p:cNvSpPr>
          <p:nvPr>
            <p:ph type="sldNum" sz="quarter" idx="12"/>
          </p:nvPr>
        </p:nvSpPr>
        <p:spPr/>
        <p:txBody>
          <a:bodyPr/>
          <a:lstStyle/>
          <a:p>
            <a:fld id="{5B2BFFF2-ADD1-4E5D-8472-07789A72C430}" type="slidenum">
              <a:rPr lang="pt-PT" smtClean="0"/>
              <a:pPr/>
              <a:t>27</a:t>
            </a:fld>
            <a:endParaRPr lang="pt-PT"/>
          </a:p>
        </p:txBody>
      </p:sp>
      <p:pic>
        <p:nvPicPr>
          <p:cNvPr id="2050" name="Picture 2" descr="Resultado de imagem para EPS 12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2" y="1772816"/>
            <a:ext cx="1628131" cy="11715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m para CONECTOR ATX FONTE DE ALIMENTAÇÃ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25699"/>
            <a:ext cx="1485900" cy="111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0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61553EC7-A66F-4594-997E-F5C5813A2BA9}"/>
              </a:ext>
            </a:extLst>
          </p:cNvPr>
          <p:cNvSpPr>
            <a:spLocks noGrp="1"/>
          </p:cNvSpPr>
          <p:nvPr>
            <p:ph type="title"/>
          </p:nvPr>
        </p:nvSpPr>
        <p:spPr/>
        <p:txBody>
          <a:bodyPr/>
          <a:lstStyle/>
          <a:p>
            <a:r>
              <a:rPr lang="pt-BR" dirty="0"/>
              <a:t>PLACAS DE EXPANSÃO</a:t>
            </a:r>
          </a:p>
        </p:txBody>
      </p:sp>
      <p:sp>
        <p:nvSpPr>
          <p:cNvPr id="3" name="Espaço Reservado para Conteúdo 2"/>
          <p:cNvSpPr>
            <a:spLocks noGrp="1"/>
          </p:cNvSpPr>
          <p:nvPr>
            <p:ph idx="1"/>
          </p:nvPr>
        </p:nvSpPr>
        <p:spPr/>
        <p:txBody>
          <a:bodyPr/>
          <a:lstStyle/>
          <a:p>
            <a:r>
              <a:rPr lang="pt-BR" dirty="0"/>
              <a:t>Também conhecidas como placas off-</a:t>
            </a:r>
            <a:r>
              <a:rPr lang="pt-BR" dirty="0" err="1"/>
              <a:t>board</a:t>
            </a:r>
            <a:r>
              <a:rPr lang="pt-BR" dirty="0"/>
              <a:t>, as placas de expansão são utilizadas para complementar as necessidades específicas dos usuários no uso dos computadores. Estas placas extra off-</a:t>
            </a:r>
            <a:r>
              <a:rPr lang="pt-BR" dirty="0" err="1"/>
              <a:t>board</a:t>
            </a:r>
            <a:r>
              <a:rPr lang="pt-BR" dirty="0"/>
              <a:t> que colocamos em nosso computador, assim como placas de som, de rede sem fio são as placas de expansão. </a:t>
            </a:r>
          </a:p>
          <a:p>
            <a:r>
              <a:rPr lang="pt-BR" dirty="0"/>
              <a:t>Exemplos: Placa de Rede, Wireless, Placa de Vídeo, Placa de Som, USB.</a:t>
            </a:r>
          </a:p>
        </p:txBody>
      </p:sp>
      <p:sp>
        <p:nvSpPr>
          <p:cNvPr id="4" name="Espaço Reservado para Data 3">
            <a:extLst>
              <a:ext uri="{FF2B5EF4-FFF2-40B4-BE49-F238E27FC236}">
                <a16:creationId xmlns:a16="http://schemas.microsoft.com/office/drawing/2014/main" id="{4C4B148B-EA3F-4E9F-A0ED-0C450E5E1D80}"/>
              </a:ext>
            </a:extLst>
          </p:cNvPr>
          <p:cNvSpPr>
            <a:spLocks noGrp="1"/>
          </p:cNvSpPr>
          <p:nvPr>
            <p:ph type="dt" sz="half" idx="10"/>
          </p:nvPr>
        </p:nvSpPr>
        <p:spPr/>
        <p:txBody>
          <a:bodyPr/>
          <a:lstStyle/>
          <a:p>
            <a:fld id="{B5EAA13E-066D-41B2-B83C-1A5E3B6EF28A}" type="datetime1">
              <a:rPr lang="pt-PT" smtClean="0"/>
              <a:pPr/>
              <a:t>05/11/2020</a:t>
            </a:fld>
            <a:endParaRPr lang="pt-PT"/>
          </a:p>
        </p:txBody>
      </p:sp>
      <p:sp>
        <p:nvSpPr>
          <p:cNvPr id="5" name="Espaço Reservado para Rodapé 4">
            <a:extLst>
              <a:ext uri="{FF2B5EF4-FFF2-40B4-BE49-F238E27FC236}">
                <a16:creationId xmlns:a16="http://schemas.microsoft.com/office/drawing/2014/main" id="{60B172E0-EA75-4D6E-8E00-524128F79E9C}"/>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8074FFC6-D3C6-466F-94DE-ED6DE23912FF}"/>
              </a:ext>
            </a:extLst>
          </p:cNvPr>
          <p:cNvSpPr>
            <a:spLocks noGrp="1"/>
          </p:cNvSpPr>
          <p:nvPr>
            <p:ph type="sldNum" sz="quarter" idx="12"/>
          </p:nvPr>
        </p:nvSpPr>
        <p:spPr/>
        <p:txBody>
          <a:bodyPr/>
          <a:lstStyle/>
          <a:p>
            <a:fld id="{5B2BFFF2-ADD1-4E5D-8472-07789A72C430}" type="slidenum">
              <a:rPr lang="pt-PT" smtClean="0"/>
              <a:pPr/>
              <a:t>28</a:t>
            </a:fld>
            <a:endParaRPr lang="pt-PT"/>
          </a:p>
        </p:txBody>
      </p:sp>
      <p:pic>
        <p:nvPicPr>
          <p:cNvPr id="3074" name="Picture 2" descr="Resultado de imagem para PLACAS DE EXPANSÃ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050" y="-1323"/>
            <a:ext cx="1964207" cy="15529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m para PLACAS DE EXPANSÃO"/>
          <p:cNvPicPr>
            <a:picLocks noChangeAspect="1" noChangeArrowheads="1"/>
          </p:cNvPicPr>
          <p:nvPr/>
        </p:nvPicPr>
        <p:blipFill rotWithShape="1">
          <a:blip r:embed="rId3">
            <a:extLst>
              <a:ext uri="{28A0092B-C50C-407E-A947-70E740481C1C}">
                <a14:useLocalDpi xmlns:a14="http://schemas.microsoft.com/office/drawing/2010/main" val="0"/>
              </a:ext>
            </a:extLst>
          </a:blip>
          <a:srcRect t="21433"/>
          <a:stretch/>
        </p:blipFill>
        <p:spPr bwMode="auto">
          <a:xfrm>
            <a:off x="4747" y="4869160"/>
            <a:ext cx="1872291" cy="136139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m relacionad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7572" b="11150"/>
          <a:stretch/>
        </p:blipFill>
        <p:spPr bwMode="auto">
          <a:xfrm>
            <a:off x="1786749" y="4949236"/>
            <a:ext cx="1777139" cy="12667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m para PLACAS DE EXPANSÃ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4941168"/>
            <a:ext cx="1758725" cy="111560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sultado de imagem para PLACAS DE EXPANSÃO wireless"/>
          <p:cNvPicPr>
            <a:picLocks noChangeAspect="1" noChangeArrowheads="1"/>
          </p:cNvPicPr>
          <p:nvPr/>
        </p:nvPicPr>
        <p:blipFill rotWithShape="1">
          <a:blip r:embed="rId6">
            <a:extLst>
              <a:ext uri="{28A0092B-C50C-407E-A947-70E740481C1C}">
                <a14:useLocalDpi xmlns:a14="http://schemas.microsoft.com/office/drawing/2010/main" val="0"/>
              </a:ext>
            </a:extLst>
          </a:blip>
          <a:srcRect l="15598" t="41274" r="37084" b="17563"/>
          <a:stretch/>
        </p:blipFill>
        <p:spPr bwMode="auto">
          <a:xfrm>
            <a:off x="3414652" y="4960267"/>
            <a:ext cx="1805420" cy="117796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m para geforce gtx 108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58268" y="5003819"/>
            <a:ext cx="1817988" cy="1226730"/>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p:cNvSpPr txBox="1"/>
          <p:nvPr/>
        </p:nvSpPr>
        <p:spPr>
          <a:xfrm>
            <a:off x="189550" y="6215948"/>
            <a:ext cx="1292149" cy="300082"/>
          </a:xfrm>
          <a:prstGeom prst="rect">
            <a:avLst/>
          </a:prstGeom>
          <a:noFill/>
        </p:spPr>
        <p:txBody>
          <a:bodyPr wrap="none" rtlCol="0">
            <a:spAutoFit/>
          </a:bodyPr>
          <a:lstStyle/>
          <a:p>
            <a:r>
              <a:rPr lang="pt-BR" sz="1350" b="1" dirty="0">
                <a:solidFill>
                  <a:srgbClr val="FF0000"/>
                </a:solidFill>
              </a:rPr>
              <a:t>EXPANSÃO USB</a:t>
            </a:r>
          </a:p>
        </p:txBody>
      </p:sp>
      <p:sp>
        <p:nvSpPr>
          <p:cNvPr id="14" name="CaixaDeTexto 13"/>
          <p:cNvSpPr txBox="1"/>
          <p:nvPr/>
        </p:nvSpPr>
        <p:spPr>
          <a:xfrm>
            <a:off x="2145343" y="6218269"/>
            <a:ext cx="1267848" cy="300082"/>
          </a:xfrm>
          <a:prstGeom prst="rect">
            <a:avLst/>
          </a:prstGeom>
          <a:noFill/>
        </p:spPr>
        <p:txBody>
          <a:bodyPr wrap="none" rtlCol="0">
            <a:spAutoFit/>
          </a:bodyPr>
          <a:lstStyle/>
          <a:p>
            <a:r>
              <a:rPr lang="pt-BR" sz="1350" b="1" dirty="0">
                <a:solidFill>
                  <a:srgbClr val="FF0000"/>
                </a:solidFill>
              </a:rPr>
              <a:t>PLACA DE SOM</a:t>
            </a:r>
          </a:p>
        </p:txBody>
      </p:sp>
      <p:sp>
        <p:nvSpPr>
          <p:cNvPr id="15" name="CaixaDeTexto 14"/>
          <p:cNvSpPr txBox="1"/>
          <p:nvPr/>
        </p:nvSpPr>
        <p:spPr>
          <a:xfrm>
            <a:off x="3656900" y="6219265"/>
            <a:ext cx="1392817" cy="300082"/>
          </a:xfrm>
          <a:prstGeom prst="rect">
            <a:avLst/>
          </a:prstGeom>
          <a:noFill/>
        </p:spPr>
        <p:txBody>
          <a:bodyPr wrap="none" rtlCol="0">
            <a:spAutoFit/>
          </a:bodyPr>
          <a:lstStyle/>
          <a:p>
            <a:r>
              <a:rPr lang="pt-BR" sz="1350" b="1" dirty="0">
                <a:solidFill>
                  <a:srgbClr val="FF0000"/>
                </a:solidFill>
              </a:rPr>
              <a:t>PLACA WIRELESS</a:t>
            </a:r>
          </a:p>
        </p:txBody>
      </p:sp>
      <p:sp>
        <p:nvSpPr>
          <p:cNvPr id="16" name="CaixaDeTexto 15"/>
          <p:cNvSpPr txBox="1"/>
          <p:nvPr/>
        </p:nvSpPr>
        <p:spPr>
          <a:xfrm>
            <a:off x="5446667" y="6220261"/>
            <a:ext cx="1375505" cy="300082"/>
          </a:xfrm>
          <a:prstGeom prst="rect">
            <a:avLst/>
          </a:prstGeom>
          <a:noFill/>
        </p:spPr>
        <p:txBody>
          <a:bodyPr wrap="none" rtlCol="0">
            <a:spAutoFit/>
          </a:bodyPr>
          <a:lstStyle/>
          <a:p>
            <a:r>
              <a:rPr lang="pt-BR" sz="1350" b="1" dirty="0">
                <a:solidFill>
                  <a:srgbClr val="FF0000"/>
                </a:solidFill>
              </a:rPr>
              <a:t>PLACA DE VÍDEO</a:t>
            </a:r>
          </a:p>
        </p:txBody>
      </p:sp>
      <p:sp>
        <p:nvSpPr>
          <p:cNvPr id="17" name="CaixaDeTexto 16"/>
          <p:cNvSpPr txBox="1"/>
          <p:nvPr/>
        </p:nvSpPr>
        <p:spPr>
          <a:xfrm>
            <a:off x="6855818" y="6189225"/>
            <a:ext cx="1295098" cy="300082"/>
          </a:xfrm>
          <a:prstGeom prst="rect">
            <a:avLst/>
          </a:prstGeom>
          <a:noFill/>
        </p:spPr>
        <p:txBody>
          <a:bodyPr wrap="none" rtlCol="0">
            <a:spAutoFit/>
          </a:bodyPr>
          <a:lstStyle/>
          <a:p>
            <a:r>
              <a:rPr lang="pt-BR" sz="1350" b="1" dirty="0">
                <a:solidFill>
                  <a:srgbClr val="FF0000"/>
                </a:solidFill>
              </a:rPr>
              <a:t>PLACA DE REDE</a:t>
            </a:r>
          </a:p>
        </p:txBody>
      </p:sp>
    </p:spTree>
    <p:extLst>
      <p:ext uri="{BB962C8B-B14F-4D97-AF65-F5344CB8AC3E}">
        <p14:creationId xmlns:p14="http://schemas.microsoft.com/office/powerpoint/2010/main" val="218906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Conteúdo 10">
            <a:extLst>
              <a:ext uri="{FF2B5EF4-FFF2-40B4-BE49-F238E27FC236}">
                <a16:creationId xmlns:a16="http://schemas.microsoft.com/office/drawing/2014/main" id="{066B3C4E-1E96-47E5-A31B-E2CC815CAEAB}"/>
              </a:ext>
            </a:extLst>
          </p:cNvPr>
          <p:cNvSpPr>
            <a:spLocks noGrp="1"/>
          </p:cNvSpPr>
          <p:nvPr>
            <p:ph idx="1"/>
          </p:nvPr>
        </p:nvSpPr>
        <p:spPr/>
        <p:txBody>
          <a:bodyPr>
            <a:normAutofit lnSpcReduction="10000"/>
          </a:bodyPr>
          <a:lstStyle/>
          <a:p>
            <a:pPr marL="114300" indent="0" algn="just">
              <a:lnSpc>
                <a:spcPct val="100000"/>
              </a:lnSpc>
              <a:buNone/>
            </a:pPr>
            <a:r>
              <a:rPr lang="pt-BR" sz="2400" b="1" dirty="0"/>
              <a:t>PLACAS DE VÍDEO</a:t>
            </a:r>
          </a:p>
          <a:p>
            <a:pPr algn="just">
              <a:lnSpc>
                <a:spcPct val="100000"/>
              </a:lnSpc>
            </a:pPr>
            <a:r>
              <a:rPr lang="pt-BR" sz="2400" dirty="0"/>
              <a:t>Devido a essas demandas de vídeo, as fabricantes desenvolveram placas de vídeo com capacidades elevadíssimas. Inicialmente, foram desenvolvidos processadores próprios para as placas permitindo assim que todas estas instruções fossem trabalhadas pelos processadores da placa de vídeo e não da placa mãe. Estes processadores são conhecidos como GPU (</a:t>
            </a:r>
            <a:r>
              <a:rPr lang="pt-BR" sz="2400" dirty="0" err="1"/>
              <a:t>Graphics</a:t>
            </a:r>
            <a:r>
              <a:rPr lang="pt-BR" sz="2400" dirty="0"/>
              <a:t> </a:t>
            </a:r>
            <a:r>
              <a:rPr lang="pt-BR" sz="2400" dirty="0" err="1"/>
              <a:t>Processing</a:t>
            </a:r>
            <a:r>
              <a:rPr lang="pt-BR" sz="2400" dirty="0"/>
              <a:t> Unit). Logo depois, foram implementados módulos exclusivos de memória RAM (ou memória de vídeo) para estas placas, com isto, a velocidade de tratamento destas imagens foram ampliadas permitindo a reprodução de praticamente qualquer imagem, vídeo, em altíssima resolução. </a:t>
            </a:r>
          </a:p>
          <a:p>
            <a:endParaRPr lang="pt-BR" dirty="0"/>
          </a:p>
        </p:txBody>
      </p:sp>
      <p:pic>
        <p:nvPicPr>
          <p:cNvPr id="4" name="Imagem 3"/>
          <p:cNvPicPr>
            <a:picLocks noChangeAspect="1"/>
          </p:cNvPicPr>
          <p:nvPr/>
        </p:nvPicPr>
        <p:blipFill rotWithShape="1">
          <a:blip r:embed="rId2"/>
          <a:srcRect l="24863" t="16926" r="24661" b="10762"/>
          <a:stretch/>
        </p:blipFill>
        <p:spPr>
          <a:xfrm>
            <a:off x="6372200" y="102992"/>
            <a:ext cx="1816924" cy="1727860"/>
          </a:xfrm>
          <a:prstGeom prst="rect">
            <a:avLst/>
          </a:prstGeom>
        </p:spPr>
      </p:pic>
      <p:sp>
        <p:nvSpPr>
          <p:cNvPr id="10" name="Título 9">
            <a:extLst>
              <a:ext uri="{FF2B5EF4-FFF2-40B4-BE49-F238E27FC236}">
                <a16:creationId xmlns:a16="http://schemas.microsoft.com/office/drawing/2014/main" id="{F49FBB22-1593-459D-A438-8FA446760440}"/>
              </a:ext>
            </a:extLst>
          </p:cNvPr>
          <p:cNvSpPr>
            <a:spLocks noGrp="1"/>
          </p:cNvSpPr>
          <p:nvPr>
            <p:ph type="title"/>
          </p:nvPr>
        </p:nvSpPr>
        <p:spPr/>
        <p:txBody>
          <a:bodyPr/>
          <a:lstStyle/>
          <a:p>
            <a:r>
              <a:rPr lang="pt-BR" dirty="0"/>
              <a:t>PLACAS DE EXPANSÃO</a:t>
            </a:r>
          </a:p>
        </p:txBody>
      </p:sp>
      <p:sp>
        <p:nvSpPr>
          <p:cNvPr id="2" name="Espaço Reservado para Data 1">
            <a:extLst>
              <a:ext uri="{FF2B5EF4-FFF2-40B4-BE49-F238E27FC236}">
                <a16:creationId xmlns:a16="http://schemas.microsoft.com/office/drawing/2014/main" id="{5A1B69CC-DF78-4EFE-9ECF-5A5C984EF6A1}"/>
              </a:ext>
            </a:extLst>
          </p:cNvPr>
          <p:cNvSpPr>
            <a:spLocks noGrp="1"/>
          </p:cNvSpPr>
          <p:nvPr>
            <p:ph type="dt" sz="half" idx="10"/>
          </p:nvPr>
        </p:nvSpPr>
        <p:spPr/>
        <p:txBody>
          <a:bodyPr/>
          <a:lstStyle/>
          <a:p>
            <a:fld id="{4FF5A2D6-6F5E-4E3B-AF65-F87B10C15E5E}" type="datetime1">
              <a:rPr lang="pt-PT" smtClean="0"/>
              <a:pPr/>
              <a:t>05/11/2020</a:t>
            </a:fld>
            <a:endParaRPr lang="pt-PT"/>
          </a:p>
        </p:txBody>
      </p:sp>
      <p:sp>
        <p:nvSpPr>
          <p:cNvPr id="3" name="Espaço Reservado para Rodapé 2">
            <a:extLst>
              <a:ext uri="{FF2B5EF4-FFF2-40B4-BE49-F238E27FC236}">
                <a16:creationId xmlns:a16="http://schemas.microsoft.com/office/drawing/2014/main" id="{02418501-FCC2-40E1-859E-ECDFC00965C8}"/>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BE5CFCBB-FA27-420A-B69B-EDCC11F58564}"/>
              </a:ext>
            </a:extLst>
          </p:cNvPr>
          <p:cNvSpPr>
            <a:spLocks noGrp="1"/>
          </p:cNvSpPr>
          <p:nvPr>
            <p:ph type="sldNum" sz="quarter" idx="12"/>
          </p:nvPr>
        </p:nvSpPr>
        <p:spPr/>
        <p:txBody>
          <a:bodyPr/>
          <a:lstStyle/>
          <a:p>
            <a:fld id="{5B2BFFF2-ADD1-4E5D-8472-07789A72C430}" type="slidenum">
              <a:rPr lang="pt-PT" smtClean="0"/>
              <a:pPr/>
              <a:t>29</a:t>
            </a:fld>
            <a:endParaRPr lang="pt-PT"/>
          </a:p>
        </p:txBody>
      </p:sp>
    </p:spTree>
    <p:extLst>
      <p:ext uri="{BB962C8B-B14F-4D97-AF65-F5344CB8AC3E}">
        <p14:creationId xmlns:p14="http://schemas.microsoft.com/office/powerpoint/2010/main" val="231465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BAFEFE4-2719-453B-A151-443DBE0B1EF5}"/>
              </a:ext>
            </a:extLst>
          </p:cNvPr>
          <p:cNvSpPr>
            <a:spLocks noGrp="1"/>
          </p:cNvSpPr>
          <p:nvPr>
            <p:ph idx="1"/>
          </p:nvPr>
        </p:nvSpPr>
        <p:spPr>
          <a:xfrm>
            <a:off x="395536" y="1436712"/>
            <a:ext cx="7620000" cy="4800600"/>
          </a:xfrm>
        </p:spPr>
        <p:txBody>
          <a:bodyPr>
            <a:normAutofit/>
          </a:bodyPr>
          <a:lstStyle/>
          <a:p>
            <a:pPr marL="114300" indent="0" algn="ctr">
              <a:buNone/>
            </a:pPr>
            <a:endParaRPr lang="pt-BR" sz="5400" b="1" dirty="0"/>
          </a:p>
          <a:p>
            <a:pPr marL="114300" indent="0" algn="ctr">
              <a:buNone/>
            </a:pPr>
            <a:r>
              <a:rPr lang="pt-BR" sz="5400" b="1" dirty="0"/>
              <a:t>Nem só de processador “vive” um computador... </a:t>
            </a:r>
          </a:p>
        </p:txBody>
      </p:sp>
      <p:sp>
        <p:nvSpPr>
          <p:cNvPr id="4" name="Espaço Reservado para Data 3">
            <a:extLst>
              <a:ext uri="{FF2B5EF4-FFF2-40B4-BE49-F238E27FC236}">
                <a16:creationId xmlns:a16="http://schemas.microsoft.com/office/drawing/2014/main" id="{FFE11514-34F2-4293-A853-37C64078B07A}"/>
              </a:ext>
            </a:extLst>
          </p:cNvPr>
          <p:cNvSpPr>
            <a:spLocks noGrp="1"/>
          </p:cNvSpPr>
          <p:nvPr>
            <p:ph type="dt" sz="half" idx="10"/>
          </p:nvPr>
        </p:nvSpPr>
        <p:spPr/>
        <p:txBody>
          <a:bodyPr/>
          <a:lstStyle/>
          <a:p>
            <a:fld id="{0D38D133-0D94-4809-A42B-A3E35AD4B228}" type="datetime1">
              <a:rPr lang="pt-PT" smtClean="0"/>
              <a:t>05/11/2020</a:t>
            </a:fld>
            <a:endParaRPr lang="pt-PT"/>
          </a:p>
        </p:txBody>
      </p:sp>
      <p:sp>
        <p:nvSpPr>
          <p:cNvPr id="5" name="Espaço Reservado para Rodapé 4">
            <a:extLst>
              <a:ext uri="{FF2B5EF4-FFF2-40B4-BE49-F238E27FC236}">
                <a16:creationId xmlns:a16="http://schemas.microsoft.com/office/drawing/2014/main" id="{60C1722F-94A2-4D04-AEFF-CE010176E0B9}"/>
              </a:ext>
            </a:extLst>
          </p:cNvPr>
          <p:cNvSpPr>
            <a:spLocks noGrp="1"/>
          </p:cNvSpPr>
          <p:nvPr>
            <p:ph type="ftr" sz="quarter" idx="11"/>
          </p:nvPr>
        </p:nvSpPr>
        <p:spPr/>
        <p:txBody>
          <a:bodyPr/>
          <a:lstStyle/>
          <a:p>
            <a:r>
              <a:rPr lang="pt-PT"/>
              <a:t>PROF. LUIS FELIPE OLIVEIRA</a:t>
            </a:r>
          </a:p>
        </p:txBody>
      </p:sp>
      <p:sp>
        <p:nvSpPr>
          <p:cNvPr id="6" name="Espaço Reservado para Número de Slide 5">
            <a:extLst>
              <a:ext uri="{FF2B5EF4-FFF2-40B4-BE49-F238E27FC236}">
                <a16:creationId xmlns:a16="http://schemas.microsoft.com/office/drawing/2014/main" id="{04EB251D-D725-49E2-BD42-8F15504DEB32}"/>
              </a:ext>
            </a:extLst>
          </p:cNvPr>
          <p:cNvSpPr>
            <a:spLocks noGrp="1"/>
          </p:cNvSpPr>
          <p:nvPr>
            <p:ph type="sldNum" sz="quarter" idx="12"/>
          </p:nvPr>
        </p:nvSpPr>
        <p:spPr/>
        <p:txBody>
          <a:bodyPr/>
          <a:lstStyle/>
          <a:p>
            <a:fld id="{5B2BFFF2-ADD1-4E5D-8472-07789A72C430}" type="slidenum">
              <a:rPr lang="pt-PT" smtClean="0"/>
              <a:t>3</a:t>
            </a:fld>
            <a:endParaRPr lang="pt-PT"/>
          </a:p>
        </p:txBody>
      </p:sp>
    </p:spTree>
    <p:extLst>
      <p:ext uri="{BB962C8B-B14F-4D97-AF65-F5344CB8AC3E}">
        <p14:creationId xmlns:p14="http://schemas.microsoft.com/office/powerpoint/2010/main" val="1066359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B34E9C73-D845-49EB-8A4C-8D81ACDF18E9}"/>
              </a:ext>
            </a:extLst>
          </p:cNvPr>
          <p:cNvSpPr>
            <a:spLocks noGrp="1"/>
          </p:cNvSpPr>
          <p:nvPr>
            <p:ph type="title"/>
          </p:nvPr>
        </p:nvSpPr>
        <p:spPr/>
        <p:txBody>
          <a:bodyPr/>
          <a:lstStyle/>
          <a:p>
            <a:r>
              <a:rPr lang="pt-BR" dirty="0"/>
              <a:t>PLACAS DE EXPANSÃO</a:t>
            </a:r>
          </a:p>
        </p:txBody>
      </p:sp>
      <p:sp>
        <p:nvSpPr>
          <p:cNvPr id="4" name="Espaço Reservado para Data 3">
            <a:extLst>
              <a:ext uri="{FF2B5EF4-FFF2-40B4-BE49-F238E27FC236}">
                <a16:creationId xmlns:a16="http://schemas.microsoft.com/office/drawing/2014/main" id="{EB514D76-2F7C-4B4B-B8B0-E0F77E77ADE2}"/>
              </a:ext>
            </a:extLst>
          </p:cNvPr>
          <p:cNvSpPr>
            <a:spLocks noGrp="1"/>
          </p:cNvSpPr>
          <p:nvPr>
            <p:ph type="dt" sz="half" idx="10"/>
          </p:nvPr>
        </p:nvSpPr>
        <p:spPr/>
        <p:txBody>
          <a:bodyPr/>
          <a:lstStyle/>
          <a:p>
            <a:fld id="{F7D386C1-401C-4967-8CBD-E114ACEA5D88}" type="datetime1">
              <a:rPr lang="pt-PT" smtClean="0"/>
              <a:pPr/>
              <a:t>05/11/2020</a:t>
            </a:fld>
            <a:endParaRPr lang="pt-PT"/>
          </a:p>
        </p:txBody>
      </p:sp>
      <p:sp>
        <p:nvSpPr>
          <p:cNvPr id="5" name="Espaço Reservado para Rodapé 4">
            <a:extLst>
              <a:ext uri="{FF2B5EF4-FFF2-40B4-BE49-F238E27FC236}">
                <a16:creationId xmlns:a16="http://schemas.microsoft.com/office/drawing/2014/main" id="{2B9F0252-15DE-4331-9EB5-EA82A6D6F9DC}"/>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A062D343-889C-4335-8F9E-E502FF8E0997}"/>
              </a:ext>
            </a:extLst>
          </p:cNvPr>
          <p:cNvSpPr>
            <a:spLocks noGrp="1"/>
          </p:cNvSpPr>
          <p:nvPr>
            <p:ph type="sldNum" sz="quarter" idx="12"/>
          </p:nvPr>
        </p:nvSpPr>
        <p:spPr/>
        <p:txBody>
          <a:bodyPr/>
          <a:lstStyle/>
          <a:p>
            <a:fld id="{5B2BFFF2-ADD1-4E5D-8472-07789A72C430}" type="slidenum">
              <a:rPr lang="pt-PT" smtClean="0"/>
              <a:pPr/>
              <a:t>30</a:t>
            </a:fld>
            <a:endParaRPr lang="pt-PT"/>
          </a:p>
        </p:txBody>
      </p:sp>
      <p:pic>
        <p:nvPicPr>
          <p:cNvPr id="2" name="Imagem 1"/>
          <p:cNvPicPr>
            <a:picLocks noChangeAspect="1"/>
          </p:cNvPicPr>
          <p:nvPr/>
        </p:nvPicPr>
        <p:blipFill rotWithShape="1">
          <a:blip r:embed="rId2"/>
          <a:srcRect l="28586" t="35628" r="32540" b="19003"/>
          <a:stretch/>
        </p:blipFill>
        <p:spPr>
          <a:xfrm>
            <a:off x="4067944" y="2089448"/>
            <a:ext cx="4343648" cy="3168352"/>
          </a:xfrm>
          <a:prstGeom prst="rect">
            <a:avLst/>
          </a:prstGeom>
        </p:spPr>
      </p:pic>
      <p:sp>
        <p:nvSpPr>
          <p:cNvPr id="3" name="Espaço Reservado para Conteúdo 2"/>
          <p:cNvSpPr>
            <a:spLocks noGrp="1"/>
          </p:cNvSpPr>
          <p:nvPr>
            <p:ph idx="1"/>
          </p:nvPr>
        </p:nvSpPr>
        <p:spPr>
          <a:xfrm>
            <a:off x="457200" y="1600200"/>
            <a:ext cx="4042792" cy="4800600"/>
          </a:xfrm>
        </p:spPr>
        <p:txBody>
          <a:bodyPr/>
          <a:lstStyle/>
          <a:p>
            <a:pPr marL="114300" indent="0">
              <a:buNone/>
            </a:pPr>
            <a:r>
              <a:rPr lang="pt-BR" b="1" dirty="0"/>
              <a:t>PLACAS DE SOM</a:t>
            </a:r>
          </a:p>
          <a:p>
            <a:r>
              <a:rPr lang="pt-BR" dirty="0"/>
              <a:t>As placas de som evoluíram a um ponto que elas vem equipadas com um excelente processadores digitais de sinais (DSP – Digital </a:t>
            </a:r>
            <a:r>
              <a:rPr lang="pt-BR" dirty="0" err="1"/>
              <a:t>Sound</a:t>
            </a:r>
            <a:r>
              <a:rPr lang="pt-BR" dirty="0"/>
              <a:t> Processor) capazes de reproduzir sons de altíssimas qualidades em Surround ou mesmo em 3D. Também possui memória RAM e conexões extras de entrada e saída.</a:t>
            </a:r>
          </a:p>
        </p:txBody>
      </p:sp>
    </p:spTree>
    <p:extLst>
      <p:ext uri="{BB962C8B-B14F-4D97-AF65-F5344CB8AC3E}">
        <p14:creationId xmlns:p14="http://schemas.microsoft.com/office/powerpoint/2010/main" val="231905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dirty="0"/>
              <a:t>DISPOSITIVOS DE MEMÓRIA</a:t>
            </a:r>
          </a:p>
        </p:txBody>
      </p:sp>
      <p:sp>
        <p:nvSpPr>
          <p:cNvPr id="3" name="Espaço reservado para conteúdo 2"/>
          <p:cNvSpPr>
            <a:spLocks noGrp="1"/>
          </p:cNvSpPr>
          <p:nvPr>
            <p:ph idx="1"/>
          </p:nvPr>
        </p:nvSpPr>
        <p:spPr/>
        <p:txBody>
          <a:bodyPr rtlCol="0">
            <a:normAutofit lnSpcReduction="10000"/>
          </a:bodyPr>
          <a:lstStyle/>
          <a:p>
            <a:pPr marL="0" indent="0" algn="just">
              <a:lnSpc>
                <a:spcPct val="150000"/>
              </a:lnSpc>
              <a:buNone/>
            </a:pPr>
            <a:r>
              <a:rPr lang="pt-BR" sz="2400" dirty="0"/>
              <a:t>As memórias são as responsáveis por armazenar as informações produzidas pelo uso normal do computador. Existem vários tipos de memórias mais podemos classifica-las em dois tipos: A </a:t>
            </a:r>
            <a:r>
              <a:rPr lang="pt-BR" sz="2400" dirty="0">
                <a:solidFill>
                  <a:srgbClr val="FF0000"/>
                </a:solidFill>
              </a:rPr>
              <a:t>memória principal</a:t>
            </a:r>
            <a:r>
              <a:rPr lang="pt-BR" sz="2400" dirty="0"/>
              <a:t> e as </a:t>
            </a:r>
            <a:r>
              <a:rPr lang="pt-BR" sz="2400" dirty="0">
                <a:solidFill>
                  <a:srgbClr val="FF0000"/>
                </a:solidFill>
              </a:rPr>
              <a:t>memórias secundárias</a:t>
            </a:r>
            <a:r>
              <a:rPr lang="pt-BR" sz="2400" dirty="0"/>
              <a:t>. Como exemplo de memória principal temos a RAM, a ROM, a Cache e outras, já como exemplo de memórias secundárias temos a Flash (comum nos pen driver), o Disco Rígido (Hard Disk – HD), os discos óticos, e outros. </a:t>
            </a:r>
          </a:p>
        </p:txBody>
      </p:sp>
      <p:sp>
        <p:nvSpPr>
          <p:cNvPr id="4" name="Espaço Reservado para Data 3">
            <a:extLst>
              <a:ext uri="{FF2B5EF4-FFF2-40B4-BE49-F238E27FC236}">
                <a16:creationId xmlns:a16="http://schemas.microsoft.com/office/drawing/2014/main" id="{CF5056AC-7990-4117-B22B-C8198ED2B80E}"/>
              </a:ext>
            </a:extLst>
          </p:cNvPr>
          <p:cNvSpPr>
            <a:spLocks noGrp="1"/>
          </p:cNvSpPr>
          <p:nvPr>
            <p:ph type="dt" sz="half" idx="10"/>
          </p:nvPr>
        </p:nvSpPr>
        <p:spPr/>
        <p:txBody>
          <a:bodyPr/>
          <a:lstStyle/>
          <a:p>
            <a:fld id="{5497C6E9-93EF-4932-A4FD-C2D62A14D972}" type="datetime1">
              <a:rPr lang="pt-PT" smtClean="0"/>
              <a:t>05/11/2020</a:t>
            </a:fld>
            <a:endParaRPr lang="pt-PT"/>
          </a:p>
        </p:txBody>
      </p:sp>
      <p:sp>
        <p:nvSpPr>
          <p:cNvPr id="5" name="Espaço Reservado para Rodapé 4">
            <a:extLst>
              <a:ext uri="{FF2B5EF4-FFF2-40B4-BE49-F238E27FC236}">
                <a16:creationId xmlns:a16="http://schemas.microsoft.com/office/drawing/2014/main" id="{79D2C93C-3299-4355-8AD0-794A167C4A46}"/>
              </a:ext>
            </a:extLst>
          </p:cNvPr>
          <p:cNvSpPr>
            <a:spLocks noGrp="1"/>
          </p:cNvSpPr>
          <p:nvPr>
            <p:ph type="ftr" sz="quarter" idx="11"/>
          </p:nvPr>
        </p:nvSpPr>
        <p:spPr/>
        <p:txBody>
          <a:bodyPr/>
          <a:lstStyle/>
          <a:p>
            <a:r>
              <a:rPr lang="pt-PT"/>
              <a:t>PROF. LUIS FELIPE OLIVEIRA</a:t>
            </a:r>
          </a:p>
        </p:txBody>
      </p:sp>
      <p:sp>
        <p:nvSpPr>
          <p:cNvPr id="6" name="Espaço Reservado para Número de Slide 5">
            <a:extLst>
              <a:ext uri="{FF2B5EF4-FFF2-40B4-BE49-F238E27FC236}">
                <a16:creationId xmlns:a16="http://schemas.microsoft.com/office/drawing/2014/main" id="{2324BCDE-6E3B-4592-B5E2-CE1D275C0309}"/>
              </a:ext>
            </a:extLst>
          </p:cNvPr>
          <p:cNvSpPr>
            <a:spLocks noGrp="1"/>
          </p:cNvSpPr>
          <p:nvPr>
            <p:ph type="sldNum" sz="quarter" idx="12"/>
          </p:nvPr>
        </p:nvSpPr>
        <p:spPr/>
        <p:txBody>
          <a:bodyPr/>
          <a:lstStyle/>
          <a:p>
            <a:fld id="{5B2BFFF2-ADD1-4E5D-8472-07789A72C430}" type="slidenum">
              <a:rPr lang="pt-PT" smtClean="0"/>
              <a:t>4</a:t>
            </a:fld>
            <a:endParaRPr lang="pt-PT"/>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MEMÓRIAS ROM </a:t>
            </a:r>
            <a:r>
              <a:rPr lang="pt-BR" sz="1800" i="1" dirty="0"/>
              <a:t>( </a:t>
            </a:r>
            <a:r>
              <a:rPr lang="pt-BR" sz="1800" i="1" dirty="0" err="1"/>
              <a:t>Read-Only</a:t>
            </a:r>
            <a:r>
              <a:rPr lang="pt-BR" sz="1800" i="1" dirty="0"/>
              <a:t> </a:t>
            </a:r>
            <a:r>
              <a:rPr lang="pt-BR" sz="1800" i="1" dirty="0" err="1"/>
              <a:t>Memory</a:t>
            </a:r>
            <a:r>
              <a:rPr lang="pt-BR" sz="1800" i="1" dirty="0"/>
              <a:t> )</a:t>
            </a:r>
            <a:endParaRPr lang="pt-BR" i="1" dirty="0"/>
          </a:p>
        </p:txBody>
      </p:sp>
      <p:sp>
        <p:nvSpPr>
          <p:cNvPr id="3" name="Espaço Reservado para Conteúdo 2"/>
          <p:cNvSpPr>
            <a:spLocks noGrp="1"/>
          </p:cNvSpPr>
          <p:nvPr>
            <p:ph idx="1"/>
          </p:nvPr>
        </p:nvSpPr>
        <p:spPr/>
        <p:txBody>
          <a:bodyPr>
            <a:noAutofit/>
          </a:bodyPr>
          <a:lstStyle/>
          <a:p>
            <a:pPr marL="0" indent="0" algn="just">
              <a:lnSpc>
                <a:spcPct val="150000"/>
              </a:lnSpc>
              <a:buNone/>
            </a:pPr>
            <a:r>
              <a:rPr lang="pt-BR" sz="2400" dirty="0"/>
              <a:t>Significa memória apenas de leitura é uma memória que já vem gravada de fábrica e o usuário não pode altera-la ou apaga-la somente consulta-la.</a:t>
            </a:r>
          </a:p>
          <a:p>
            <a:pPr marL="0" indent="0" algn="just">
              <a:lnSpc>
                <a:spcPct val="150000"/>
              </a:lnSpc>
              <a:buNone/>
            </a:pPr>
            <a:r>
              <a:rPr lang="pt-BR" sz="2400" dirty="0"/>
              <a:t>Tem a função de carregar as funções e instruções básicas primárias do hardware para inicialização do sistema. Nelas são gravados os firmwares que são programas que funcionam apenas nos hardwares e controlam suas funções básicas. </a:t>
            </a:r>
          </a:p>
        </p:txBody>
      </p:sp>
      <p:pic>
        <p:nvPicPr>
          <p:cNvPr id="4" name="Imagem 3"/>
          <p:cNvPicPr>
            <a:picLocks noChangeAspect="1"/>
          </p:cNvPicPr>
          <p:nvPr/>
        </p:nvPicPr>
        <p:blipFill rotWithShape="1">
          <a:blip r:embed="rId2"/>
          <a:srcRect l="31526" t="34676" r="50763" b="45582"/>
          <a:stretch/>
        </p:blipFill>
        <p:spPr>
          <a:xfrm>
            <a:off x="3356212" y="5546813"/>
            <a:ext cx="1821976" cy="1269242"/>
          </a:xfrm>
          <a:prstGeom prst="rect">
            <a:avLst/>
          </a:prstGeom>
        </p:spPr>
      </p:pic>
      <p:sp>
        <p:nvSpPr>
          <p:cNvPr id="5" name="Espaço Reservado para Data 4">
            <a:extLst>
              <a:ext uri="{FF2B5EF4-FFF2-40B4-BE49-F238E27FC236}">
                <a16:creationId xmlns:a16="http://schemas.microsoft.com/office/drawing/2014/main" id="{DBF7F7D9-65DF-4DAE-86ED-EC324EE4F3FB}"/>
              </a:ext>
            </a:extLst>
          </p:cNvPr>
          <p:cNvSpPr>
            <a:spLocks noGrp="1"/>
          </p:cNvSpPr>
          <p:nvPr>
            <p:ph type="dt" sz="half" idx="10"/>
          </p:nvPr>
        </p:nvSpPr>
        <p:spPr/>
        <p:txBody>
          <a:bodyPr/>
          <a:lstStyle/>
          <a:p>
            <a:fld id="{C621F144-E7C9-47A7-8829-4201DC866752}" type="datetime1">
              <a:rPr lang="pt-PT" smtClean="0"/>
              <a:t>05/11/2020</a:t>
            </a:fld>
            <a:endParaRPr lang="pt-PT"/>
          </a:p>
        </p:txBody>
      </p:sp>
      <p:sp>
        <p:nvSpPr>
          <p:cNvPr id="6" name="Espaço Reservado para Rodapé 5">
            <a:extLst>
              <a:ext uri="{FF2B5EF4-FFF2-40B4-BE49-F238E27FC236}">
                <a16:creationId xmlns:a16="http://schemas.microsoft.com/office/drawing/2014/main" id="{FABDF1EE-D45C-44DA-8E64-6A02396C03CA}"/>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21A4F8A2-F468-4B9C-A79F-1209679C4FC5}"/>
              </a:ext>
            </a:extLst>
          </p:cNvPr>
          <p:cNvSpPr>
            <a:spLocks noGrp="1"/>
          </p:cNvSpPr>
          <p:nvPr>
            <p:ph type="sldNum" sz="quarter" idx="12"/>
          </p:nvPr>
        </p:nvSpPr>
        <p:spPr/>
        <p:txBody>
          <a:bodyPr/>
          <a:lstStyle/>
          <a:p>
            <a:fld id="{5B2BFFF2-ADD1-4E5D-8472-07789A72C430}" type="slidenum">
              <a:rPr lang="pt-PT" smtClean="0"/>
              <a:t>5</a:t>
            </a:fld>
            <a:endParaRPr lang="pt-PT"/>
          </a:p>
        </p:txBody>
      </p:sp>
    </p:spTree>
    <p:extLst>
      <p:ext uri="{BB962C8B-B14F-4D97-AF65-F5344CB8AC3E}">
        <p14:creationId xmlns:p14="http://schemas.microsoft.com/office/powerpoint/2010/main" val="2776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MEMÓRIAS ROM </a:t>
            </a:r>
            <a:r>
              <a:rPr lang="pt-BR" sz="1800" i="1" dirty="0"/>
              <a:t>( </a:t>
            </a:r>
            <a:r>
              <a:rPr lang="pt-BR" sz="1800" i="1" dirty="0" err="1"/>
              <a:t>Read-Only</a:t>
            </a:r>
            <a:r>
              <a:rPr lang="pt-BR" sz="1800" i="1" dirty="0"/>
              <a:t> </a:t>
            </a:r>
            <a:r>
              <a:rPr lang="pt-BR" sz="1800" i="1" dirty="0" err="1"/>
              <a:t>Memory</a:t>
            </a:r>
            <a:r>
              <a:rPr lang="pt-BR" sz="1800" i="1" dirty="0"/>
              <a:t> )</a:t>
            </a:r>
            <a:endParaRPr lang="pt-BR" sz="1800" dirty="0"/>
          </a:p>
        </p:txBody>
      </p:sp>
      <p:sp>
        <p:nvSpPr>
          <p:cNvPr id="6" name="Espaço Reservado para Conteúdo 2"/>
          <p:cNvSpPr>
            <a:spLocks noGrp="1"/>
          </p:cNvSpPr>
          <p:nvPr>
            <p:ph idx="1"/>
          </p:nvPr>
        </p:nvSpPr>
        <p:spPr/>
        <p:txBody>
          <a:bodyPr>
            <a:normAutofit/>
          </a:bodyPr>
          <a:lstStyle/>
          <a:p>
            <a:pPr marL="0" indent="0" algn="just">
              <a:buNone/>
            </a:pPr>
            <a:r>
              <a:rPr lang="pt-BR" sz="2400" dirty="0"/>
              <a:t>As memórias ROM são divididas em vários tipos com características diferentes: </a:t>
            </a:r>
          </a:p>
          <a:p>
            <a:pPr lvl="1" algn="just"/>
            <a:r>
              <a:rPr lang="pt-BR" sz="2400" b="1" dirty="0" err="1"/>
              <a:t>Mask</a:t>
            </a:r>
            <a:r>
              <a:rPr lang="pt-BR" sz="2400" b="1" dirty="0"/>
              <a:t>-ROM</a:t>
            </a:r>
          </a:p>
          <a:p>
            <a:pPr lvl="2" algn="just"/>
            <a:r>
              <a:rPr lang="pt-BR" sz="2400" dirty="0"/>
              <a:t>Os primeiros tipos de memória ROM, vinham pequenas instruções gravadas em circuitos integrados originais de fábrica. Comuns em calculadoras e jogos eletrônicos.</a:t>
            </a:r>
          </a:p>
          <a:p>
            <a:pPr lvl="2" algn="just"/>
            <a:r>
              <a:rPr lang="pt-BR" sz="1000" dirty="0"/>
              <a:t> </a:t>
            </a:r>
          </a:p>
          <a:p>
            <a:pPr lvl="1" algn="just"/>
            <a:r>
              <a:rPr lang="pt-BR" sz="2400" b="1" dirty="0"/>
              <a:t>PROM (</a:t>
            </a:r>
            <a:r>
              <a:rPr lang="pt-BR" sz="2400" b="1" dirty="0" err="1"/>
              <a:t>Programmable</a:t>
            </a:r>
            <a:r>
              <a:rPr lang="pt-BR" sz="2400" b="1" dirty="0"/>
              <a:t> </a:t>
            </a:r>
            <a:r>
              <a:rPr lang="pt-BR" sz="2400" b="1" dirty="0" err="1"/>
              <a:t>Read-Only</a:t>
            </a:r>
            <a:r>
              <a:rPr lang="pt-BR" sz="2400" b="1" dirty="0"/>
              <a:t> </a:t>
            </a:r>
            <a:r>
              <a:rPr lang="pt-BR" sz="2400" b="1" dirty="0" err="1"/>
              <a:t>Memory</a:t>
            </a:r>
            <a:r>
              <a:rPr lang="pt-BR" sz="2400" b="1" dirty="0"/>
              <a:t>)</a:t>
            </a:r>
          </a:p>
          <a:p>
            <a:pPr lvl="2" algn="just"/>
            <a:r>
              <a:rPr lang="pt-BR" sz="2400" dirty="0"/>
              <a:t>São memórias ROM que são programadas de fábrica e não se pode alterar. </a:t>
            </a:r>
          </a:p>
        </p:txBody>
      </p:sp>
      <p:sp>
        <p:nvSpPr>
          <p:cNvPr id="3" name="Espaço Reservado para Data 2">
            <a:extLst>
              <a:ext uri="{FF2B5EF4-FFF2-40B4-BE49-F238E27FC236}">
                <a16:creationId xmlns:a16="http://schemas.microsoft.com/office/drawing/2014/main" id="{87F8314D-3AF0-4A23-8A63-6A2533074AB8}"/>
              </a:ext>
            </a:extLst>
          </p:cNvPr>
          <p:cNvSpPr>
            <a:spLocks noGrp="1"/>
          </p:cNvSpPr>
          <p:nvPr>
            <p:ph type="dt" sz="half" idx="10"/>
          </p:nvPr>
        </p:nvSpPr>
        <p:spPr/>
        <p:txBody>
          <a:bodyPr/>
          <a:lstStyle/>
          <a:p>
            <a:fld id="{7341FB94-41CD-441C-8A2B-4F6A7245C8A3}" type="datetime1">
              <a:rPr lang="pt-PT" smtClean="0"/>
              <a:t>05/11/2020</a:t>
            </a:fld>
            <a:endParaRPr lang="pt-PT"/>
          </a:p>
        </p:txBody>
      </p:sp>
      <p:sp>
        <p:nvSpPr>
          <p:cNvPr id="5" name="Espaço Reservado para Rodapé 4">
            <a:extLst>
              <a:ext uri="{FF2B5EF4-FFF2-40B4-BE49-F238E27FC236}">
                <a16:creationId xmlns:a16="http://schemas.microsoft.com/office/drawing/2014/main" id="{5757FBC0-F8A0-473C-8E10-2464020E008D}"/>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AE18EAF4-EF5B-40FF-9E54-7A28F302BA87}"/>
              </a:ext>
            </a:extLst>
          </p:cNvPr>
          <p:cNvSpPr>
            <a:spLocks noGrp="1"/>
          </p:cNvSpPr>
          <p:nvPr>
            <p:ph type="sldNum" sz="quarter" idx="12"/>
          </p:nvPr>
        </p:nvSpPr>
        <p:spPr/>
        <p:txBody>
          <a:bodyPr/>
          <a:lstStyle/>
          <a:p>
            <a:fld id="{5B2BFFF2-ADD1-4E5D-8472-07789A72C430}" type="slidenum">
              <a:rPr lang="pt-PT" smtClean="0"/>
              <a:t>6</a:t>
            </a:fld>
            <a:endParaRPr lang="pt-PT"/>
          </a:p>
        </p:txBody>
      </p:sp>
      <p:pic>
        <p:nvPicPr>
          <p:cNvPr id="4" name="Imagem 3"/>
          <p:cNvPicPr>
            <a:picLocks noChangeAspect="1"/>
          </p:cNvPicPr>
          <p:nvPr/>
        </p:nvPicPr>
        <p:blipFill rotWithShape="1">
          <a:blip r:embed="rId2"/>
          <a:srcRect l="31526" t="34676" r="50763" b="45582"/>
          <a:stretch/>
        </p:blipFill>
        <p:spPr>
          <a:xfrm>
            <a:off x="5436096" y="5588758"/>
            <a:ext cx="1821976" cy="1269242"/>
          </a:xfrm>
          <a:prstGeom prst="rect">
            <a:avLst/>
          </a:prstGeom>
        </p:spPr>
      </p:pic>
    </p:spTree>
    <p:extLst>
      <p:ext uri="{BB962C8B-B14F-4D97-AF65-F5344CB8AC3E}">
        <p14:creationId xmlns:p14="http://schemas.microsoft.com/office/powerpoint/2010/main" val="32600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MEMÓRIAS ROM </a:t>
            </a:r>
            <a:r>
              <a:rPr lang="pt-BR" sz="1800" i="1" dirty="0"/>
              <a:t>( </a:t>
            </a:r>
            <a:r>
              <a:rPr lang="pt-BR" sz="1800" i="1" dirty="0" err="1"/>
              <a:t>Read-Only</a:t>
            </a:r>
            <a:r>
              <a:rPr lang="pt-BR" sz="1800" i="1" dirty="0"/>
              <a:t> </a:t>
            </a:r>
            <a:r>
              <a:rPr lang="pt-BR" sz="1800" i="1" dirty="0" err="1"/>
              <a:t>Memory</a:t>
            </a:r>
            <a:r>
              <a:rPr lang="pt-BR" sz="1800" i="1" dirty="0"/>
              <a:t> )</a:t>
            </a:r>
            <a:endParaRPr lang="pt-BR" sz="1800" dirty="0"/>
          </a:p>
        </p:txBody>
      </p:sp>
      <p:sp>
        <p:nvSpPr>
          <p:cNvPr id="3" name="Espaço Reservado para Conteúdo 2"/>
          <p:cNvSpPr>
            <a:spLocks noGrp="1"/>
          </p:cNvSpPr>
          <p:nvPr>
            <p:ph idx="1"/>
          </p:nvPr>
        </p:nvSpPr>
        <p:spPr/>
        <p:txBody>
          <a:bodyPr>
            <a:noAutofit/>
          </a:bodyPr>
          <a:lstStyle/>
          <a:p>
            <a:pPr marL="0" indent="0" algn="just">
              <a:buNone/>
            </a:pPr>
            <a:r>
              <a:rPr lang="pt-BR" sz="2400" dirty="0"/>
              <a:t>As memórias ROM são divididas em vários tipos com características diferentes: </a:t>
            </a:r>
          </a:p>
          <a:p>
            <a:pPr lvl="1" algn="just"/>
            <a:r>
              <a:rPr lang="en-US" sz="2400" b="1" dirty="0"/>
              <a:t>EPROM (</a:t>
            </a:r>
            <a:r>
              <a:rPr lang="en-US" sz="2400" b="1" dirty="0" err="1"/>
              <a:t>Eraseble</a:t>
            </a:r>
            <a:r>
              <a:rPr lang="en-US" sz="2400" b="1" dirty="0"/>
              <a:t> Programmable Read-Only Memory)</a:t>
            </a:r>
          </a:p>
          <a:p>
            <a:pPr lvl="2" algn="just"/>
            <a:r>
              <a:rPr lang="pt-BR" sz="2400" dirty="0"/>
              <a:t>Uma memória também gravada nas fabricas do hardware, as memórias EPROM poderiam ser apagadas e reutilizadas pela própria fábrica utilizando a radiação ultravioleta. </a:t>
            </a:r>
          </a:p>
          <a:p>
            <a:pPr lvl="2" algn="just"/>
            <a:endParaRPr lang="en-US" sz="1000" b="1" dirty="0"/>
          </a:p>
          <a:p>
            <a:pPr lvl="1" algn="just"/>
            <a:r>
              <a:rPr lang="en-US" sz="2400" b="1" dirty="0"/>
              <a:t>EEPROM (</a:t>
            </a:r>
            <a:r>
              <a:rPr lang="en-US" sz="2400" b="1" dirty="0" err="1"/>
              <a:t>Eletrically</a:t>
            </a:r>
            <a:r>
              <a:rPr lang="en-US" sz="2400" b="1" dirty="0"/>
              <a:t> </a:t>
            </a:r>
            <a:r>
              <a:rPr lang="en-US" sz="2400" b="1" dirty="0" err="1"/>
              <a:t>Eraseble</a:t>
            </a:r>
            <a:r>
              <a:rPr lang="en-US" sz="2400" b="1" dirty="0"/>
              <a:t> Programmable Read-Only Memory)</a:t>
            </a:r>
          </a:p>
          <a:p>
            <a:pPr lvl="2" algn="just"/>
            <a:r>
              <a:rPr lang="pt-BR" sz="2400" dirty="0"/>
              <a:t>Sua grande diferença para a EPROM é que mesmo com o circuito funcionado, esta memória pode ser alterada eletricamente. </a:t>
            </a:r>
            <a:endParaRPr lang="pt-BR" sz="2400" b="1" dirty="0"/>
          </a:p>
        </p:txBody>
      </p:sp>
      <p:sp>
        <p:nvSpPr>
          <p:cNvPr id="5" name="Espaço Reservado para Data 4">
            <a:extLst>
              <a:ext uri="{FF2B5EF4-FFF2-40B4-BE49-F238E27FC236}">
                <a16:creationId xmlns:a16="http://schemas.microsoft.com/office/drawing/2014/main" id="{FC6B33BA-525F-4913-A9D5-697ECDBCE254}"/>
              </a:ext>
            </a:extLst>
          </p:cNvPr>
          <p:cNvSpPr>
            <a:spLocks noGrp="1"/>
          </p:cNvSpPr>
          <p:nvPr>
            <p:ph type="dt" sz="half" idx="10"/>
          </p:nvPr>
        </p:nvSpPr>
        <p:spPr/>
        <p:txBody>
          <a:bodyPr/>
          <a:lstStyle/>
          <a:p>
            <a:fld id="{854D293F-FA5D-4A86-B4B1-3C28DCA61696}" type="datetime1">
              <a:rPr lang="pt-PT" smtClean="0"/>
              <a:t>05/11/2020</a:t>
            </a:fld>
            <a:endParaRPr lang="pt-PT"/>
          </a:p>
        </p:txBody>
      </p:sp>
      <p:sp>
        <p:nvSpPr>
          <p:cNvPr id="6" name="Espaço Reservado para Rodapé 5">
            <a:extLst>
              <a:ext uri="{FF2B5EF4-FFF2-40B4-BE49-F238E27FC236}">
                <a16:creationId xmlns:a16="http://schemas.microsoft.com/office/drawing/2014/main" id="{5225B02C-CC9A-4D14-B940-C37AA6E6851E}"/>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5FAFA3A9-A0D0-44A0-9324-5E32FCCF9A8B}"/>
              </a:ext>
            </a:extLst>
          </p:cNvPr>
          <p:cNvSpPr>
            <a:spLocks noGrp="1"/>
          </p:cNvSpPr>
          <p:nvPr>
            <p:ph type="sldNum" sz="quarter" idx="12"/>
          </p:nvPr>
        </p:nvSpPr>
        <p:spPr/>
        <p:txBody>
          <a:bodyPr/>
          <a:lstStyle/>
          <a:p>
            <a:fld id="{5B2BFFF2-ADD1-4E5D-8472-07789A72C430}" type="slidenum">
              <a:rPr lang="pt-PT" smtClean="0"/>
              <a:t>7</a:t>
            </a:fld>
            <a:endParaRPr lang="pt-PT"/>
          </a:p>
        </p:txBody>
      </p:sp>
    </p:spTree>
    <p:extLst>
      <p:ext uri="{BB962C8B-B14F-4D97-AF65-F5344CB8AC3E}">
        <p14:creationId xmlns:p14="http://schemas.microsoft.com/office/powerpoint/2010/main" val="377595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MEMÓRIAS ROM </a:t>
            </a:r>
            <a:r>
              <a:rPr lang="pt-BR" sz="1800" i="1" dirty="0"/>
              <a:t>( </a:t>
            </a:r>
            <a:r>
              <a:rPr lang="pt-BR" sz="1800" i="1" dirty="0" err="1"/>
              <a:t>Read-Only</a:t>
            </a:r>
            <a:r>
              <a:rPr lang="pt-BR" sz="1800" i="1" dirty="0"/>
              <a:t> </a:t>
            </a:r>
            <a:r>
              <a:rPr lang="pt-BR" sz="1800" i="1" dirty="0" err="1"/>
              <a:t>Memory</a:t>
            </a:r>
            <a:r>
              <a:rPr lang="pt-BR" sz="1800" i="1" dirty="0"/>
              <a:t> )</a:t>
            </a:r>
            <a:endParaRPr lang="pt-BR" sz="1800" dirty="0"/>
          </a:p>
        </p:txBody>
      </p:sp>
      <p:sp>
        <p:nvSpPr>
          <p:cNvPr id="3" name="Espaço Reservado para Conteúdo 2"/>
          <p:cNvSpPr>
            <a:spLocks noGrp="1"/>
          </p:cNvSpPr>
          <p:nvPr>
            <p:ph idx="1"/>
          </p:nvPr>
        </p:nvSpPr>
        <p:spPr/>
        <p:txBody>
          <a:bodyPr>
            <a:noAutofit/>
          </a:bodyPr>
          <a:lstStyle/>
          <a:p>
            <a:pPr marL="0" indent="0" algn="just">
              <a:buNone/>
            </a:pPr>
            <a:r>
              <a:rPr lang="pt-BR" dirty="0"/>
              <a:t>As memórias ROM são divididas em vários tipos com características diferentes: </a:t>
            </a:r>
          </a:p>
          <a:p>
            <a:pPr lvl="1" algn="just"/>
            <a:r>
              <a:rPr lang="pt-BR" sz="2200" b="1" dirty="0"/>
              <a:t>Memórias FLASH</a:t>
            </a:r>
          </a:p>
          <a:p>
            <a:pPr lvl="2" algn="just"/>
            <a:r>
              <a:rPr lang="pt-BR" sz="2200" dirty="0"/>
              <a:t>É um tipo de memória EEPROM, porém seu acesso é mais rápido e tem um menor custo. Este tipo de memória permite que seu conteúdo seja alterado constantemente e mantem seu conteúdo mesmo na ausência de energia. </a:t>
            </a:r>
          </a:p>
          <a:p>
            <a:pPr lvl="2" algn="just"/>
            <a:r>
              <a:rPr lang="pt-BR" sz="2200" dirty="0"/>
              <a:t>Utilizam-se as memórias Flash com a instalação de firmwares em Circuitos Integrados. Algumas BIOS estão sendo gravadas nas memórias flash, além de dispositivos portáteis como os cartões de memória, pen drives, PDAs, e vários outros dispositivos. </a:t>
            </a:r>
            <a:endParaRPr lang="pt-BR" sz="2200" b="1" dirty="0"/>
          </a:p>
        </p:txBody>
      </p:sp>
      <p:sp>
        <p:nvSpPr>
          <p:cNvPr id="5" name="Espaço Reservado para Data 4">
            <a:extLst>
              <a:ext uri="{FF2B5EF4-FFF2-40B4-BE49-F238E27FC236}">
                <a16:creationId xmlns:a16="http://schemas.microsoft.com/office/drawing/2014/main" id="{12992B40-6399-40E2-A4C0-B262D4B85234}"/>
              </a:ext>
            </a:extLst>
          </p:cNvPr>
          <p:cNvSpPr>
            <a:spLocks noGrp="1"/>
          </p:cNvSpPr>
          <p:nvPr>
            <p:ph type="dt" sz="half" idx="10"/>
          </p:nvPr>
        </p:nvSpPr>
        <p:spPr/>
        <p:txBody>
          <a:bodyPr/>
          <a:lstStyle/>
          <a:p>
            <a:fld id="{0FD9E4DF-1DC2-414E-9A15-BDFAA8893659}" type="datetime1">
              <a:rPr lang="pt-PT" smtClean="0"/>
              <a:t>05/11/2020</a:t>
            </a:fld>
            <a:endParaRPr lang="pt-PT"/>
          </a:p>
        </p:txBody>
      </p:sp>
      <p:sp>
        <p:nvSpPr>
          <p:cNvPr id="6" name="Espaço Reservado para Rodapé 5">
            <a:extLst>
              <a:ext uri="{FF2B5EF4-FFF2-40B4-BE49-F238E27FC236}">
                <a16:creationId xmlns:a16="http://schemas.microsoft.com/office/drawing/2014/main" id="{353CEEF6-2D65-45BE-B392-092AF5184E24}"/>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E7630E36-183E-44B8-BB12-D8DB10FED714}"/>
              </a:ext>
            </a:extLst>
          </p:cNvPr>
          <p:cNvSpPr>
            <a:spLocks noGrp="1"/>
          </p:cNvSpPr>
          <p:nvPr>
            <p:ph type="sldNum" sz="quarter" idx="12"/>
          </p:nvPr>
        </p:nvSpPr>
        <p:spPr/>
        <p:txBody>
          <a:bodyPr/>
          <a:lstStyle/>
          <a:p>
            <a:fld id="{5B2BFFF2-ADD1-4E5D-8472-07789A72C430}" type="slidenum">
              <a:rPr lang="pt-PT" smtClean="0"/>
              <a:t>8</a:t>
            </a:fld>
            <a:endParaRPr lang="pt-PT"/>
          </a:p>
        </p:txBody>
      </p:sp>
    </p:spTree>
    <p:extLst>
      <p:ext uri="{BB962C8B-B14F-4D97-AF65-F5344CB8AC3E}">
        <p14:creationId xmlns:p14="http://schemas.microsoft.com/office/powerpoint/2010/main" val="420535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MEMÓRIAS ROM </a:t>
            </a:r>
            <a:r>
              <a:rPr lang="pt-BR" sz="1800" i="1" dirty="0"/>
              <a:t>( </a:t>
            </a:r>
            <a:r>
              <a:rPr lang="pt-BR" sz="1800" i="1" dirty="0" err="1"/>
              <a:t>Read-Only</a:t>
            </a:r>
            <a:r>
              <a:rPr lang="pt-BR" sz="1800" i="1" dirty="0"/>
              <a:t> </a:t>
            </a:r>
            <a:r>
              <a:rPr lang="pt-BR" sz="1800" i="1" dirty="0" err="1"/>
              <a:t>Memory</a:t>
            </a:r>
            <a:r>
              <a:rPr lang="pt-BR" sz="1800" i="1" dirty="0"/>
              <a:t> )</a:t>
            </a:r>
            <a:endParaRPr lang="pt-BR" sz="1800" dirty="0"/>
          </a:p>
        </p:txBody>
      </p:sp>
      <p:sp>
        <p:nvSpPr>
          <p:cNvPr id="3" name="Espaço Reservado para Conteúdo 2"/>
          <p:cNvSpPr>
            <a:spLocks noGrp="1"/>
          </p:cNvSpPr>
          <p:nvPr>
            <p:ph idx="1"/>
          </p:nvPr>
        </p:nvSpPr>
        <p:spPr/>
        <p:txBody>
          <a:bodyPr>
            <a:noAutofit/>
          </a:bodyPr>
          <a:lstStyle/>
          <a:p>
            <a:pPr marL="0" indent="0" algn="just">
              <a:buNone/>
            </a:pPr>
            <a:r>
              <a:rPr lang="pt-BR" sz="2400" dirty="0"/>
              <a:t>As memórias ROM são divididas em vários tipos com características diferentes: </a:t>
            </a:r>
          </a:p>
          <a:p>
            <a:pPr lvl="1" algn="just"/>
            <a:r>
              <a:rPr lang="pt-BR" sz="2400" b="1" dirty="0"/>
              <a:t>Memórias FLASH</a:t>
            </a:r>
          </a:p>
          <a:p>
            <a:pPr lvl="2" algn="just"/>
            <a:r>
              <a:rPr lang="pt-BR" sz="2400" dirty="0"/>
              <a:t>Em suma, as principais características de uma memória Flash são:</a:t>
            </a:r>
          </a:p>
          <a:p>
            <a:pPr lvl="3" algn="just">
              <a:buFont typeface="Wingdings" panose="05000000000000000000" pitchFamily="2" charset="2"/>
              <a:buChar char="Ø"/>
            </a:pPr>
            <a:r>
              <a:rPr lang="pt-BR" sz="2000" dirty="0"/>
              <a:t> Memória não volátil (não necessita de energia para manter as informações);</a:t>
            </a:r>
          </a:p>
          <a:p>
            <a:pPr lvl="3" algn="just">
              <a:buFont typeface="Wingdings" panose="05000000000000000000" pitchFamily="2" charset="2"/>
              <a:buChar char="Ø"/>
            </a:pPr>
            <a:r>
              <a:rPr lang="pt-BR" sz="2000" dirty="0"/>
              <a:t> Rápido tempo de acesso;</a:t>
            </a:r>
          </a:p>
          <a:p>
            <a:pPr lvl="3" algn="just">
              <a:buFont typeface="Wingdings" panose="05000000000000000000" pitchFamily="2" charset="2"/>
              <a:buChar char="Ø"/>
            </a:pPr>
            <a:r>
              <a:rPr lang="pt-BR" sz="2000" dirty="0"/>
              <a:t> São memórias resistentes (aguentam pressão, variação de temperatura e pode resistir até ao contato com a água);</a:t>
            </a:r>
          </a:p>
          <a:p>
            <a:pPr lvl="3" algn="just">
              <a:buFont typeface="Wingdings" panose="05000000000000000000" pitchFamily="2" charset="2"/>
              <a:buChar char="Ø"/>
            </a:pPr>
            <a:r>
              <a:rPr lang="pt-BR" sz="2000" dirty="0"/>
              <a:t> Consome pouca energia em sua utilização;</a:t>
            </a:r>
          </a:p>
          <a:p>
            <a:pPr lvl="3" algn="just">
              <a:buFont typeface="Wingdings" panose="05000000000000000000" pitchFamily="2" charset="2"/>
              <a:buChar char="Ø"/>
            </a:pPr>
            <a:r>
              <a:rPr lang="pt-BR" sz="2000" dirty="0"/>
              <a:t> Ocupa bem menos espaço que os outros tipos de memórias não voláteis. </a:t>
            </a:r>
            <a:endParaRPr lang="pt-BR" sz="1800" b="1" dirty="0"/>
          </a:p>
        </p:txBody>
      </p:sp>
      <p:sp>
        <p:nvSpPr>
          <p:cNvPr id="5" name="Espaço Reservado para Data 4">
            <a:extLst>
              <a:ext uri="{FF2B5EF4-FFF2-40B4-BE49-F238E27FC236}">
                <a16:creationId xmlns:a16="http://schemas.microsoft.com/office/drawing/2014/main" id="{56A4D434-35B4-43C9-B389-BBE95EAEAA41}"/>
              </a:ext>
            </a:extLst>
          </p:cNvPr>
          <p:cNvSpPr>
            <a:spLocks noGrp="1"/>
          </p:cNvSpPr>
          <p:nvPr>
            <p:ph type="dt" sz="half" idx="10"/>
          </p:nvPr>
        </p:nvSpPr>
        <p:spPr/>
        <p:txBody>
          <a:bodyPr/>
          <a:lstStyle/>
          <a:p>
            <a:fld id="{75520AE6-C46D-4D32-BE25-D0FA6B740F28}" type="datetime1">
              <a:rPr lang="pt-PT" smtClean="0"/>
              <a:t>05/11/2020</a:t>
            </a:fld>
            <a:endParaRPr lang="pt-PT"/>
          </a:p>
        </p:txBody>
      </p:sp>
      <p:sp>
        <p:nvSpPr>
          <p:cNvPr id="6" name="Espaço Reservado para Rodapé 5">
            <a:extLst>
              <a:ext uri="{FF2B5EF4-FFF2-40B4-BE49-F238E27FC236}">
                <a16:creationId xmlns:a16="http://schemas.microsoft.com/office/drawing/2014/main" id="{B0BF29A4-D191-4519-AE14-DE49879364D9}"/>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4EA05027-857C-428E-8F37-8F61E8782036}"/>
              </a:ext>
            </a:extLst>
          </p:cNvPr>
          <p:cNvSpPr>
            <a:spLocks noGrp="1"/>
          </p:cNvSpPr>
          <p:nvPr>
            <p:ph type="sldNum" sz="quarter" idx="12"/>
          </p:nvPr>
        </p:nvSpPr>
        <p:spPr/>
        <p:txBody>
          <a:bodyPr/>
          <a:lstStyle/>
          <a:p>
            <a:fld id="{5B2BFFF2-ADD1-4E5D-8472-07789A72C430}" type="slidenum">
              <a:rPr lang="pt-PT" smtClean="0"/>
              <a:t>9</a:t>
            </a:fld>
            <a:endParaRPr lang="pt-PT"/>
          </a:p>
        </p:txBody>
      </p:sp>
    </p:spTree>
    <p:extLst>
      <p:ext uri="{BB962C8B-B14F-4D97-AF65-F5344CB8AC3E}">
        <p14:creationId xmlns:p14="http://schemas.microsoft.com/office/powerpoint/2010/main" val="156341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ência">
  <a:themeElements>
    <a:clrScheme name="Personalizada 3">
      <a:dk1>
        <a:sysClr val="windowText" lastClr="000000"/>
      </a:dk1>
      <a:lt1>
        <a:sysClr val="window" lastClr="FFFFFF"/>
      </a:lt1>
      <a:dk2>
        <a:srgbClr val="021127"/>
      </a:dk2>
      <a:lt2>
        <a:srgbClr val="ACCBF9"/>
      </a:lt2>
      <a:accent1>
        <a:srgbClr val="074196"/>
      </a:accent1>
      <a:accent2>
        <a:srgbClr val="498DF1"/>
      </a:accent2>
      <a:accent3>
        <a:srgbClr val="FFFFFF"/>
      </a:accent3>
      <a:accent4>
        <a:srgbClr val="A9CBEE"/>
      </a:accent4>
      <a:accent5>
        <a:srgbClr val="84B2F6"/>
      </a:accent5>
      <a:accent6>
        <a:srgbClr val="9D90A0"/>
      </a:accent6>
      <a:hlink>
        <a:srgbClr val="021127"/>
      </a:hlink>
      <a:folHlink>
        <a:srgbClr val="FFFFFF"/>
      </a:folHlink>
    </a:clrScheme>
    <a:fontScheme name="Escritório">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ê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17046</TotalTime>
  <Words>2446</Words>
  <Application>Microsoft Office PowerPoint</Application>
  <PresentationFormat>Apresentação na tela (4:3)</PresentationFormat>
  <Paragraphs>213</Paragraphs>
  <Slides>30</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30</vt:i4>
      </vt:variant>
    </vt:vector>
  </HeadingPairs>
  <TitlesOfParts>
    <vt:vector size="35" baseType="lpstr">
      <vt:lpstr>Arial</vt:lpstr>
      <vt:lpstr>Calibri</vt:lpstr>
      <vt:lpstr>Cambria</vt:lpstr>
      <vt:lpstr>Wingdings</vt:lpstr>
      <vt:lpstr>Adjacência</vt:lpstr>
      <vt:lpstr>Arquitetura e Manutenção de Computadores</vt:lpstr>
      <vt:lpstr>O QUE VEREMOS HOJE ???</vt:lpstr>
      <vt:lpstr>Apresentação do PowerPoint</vt:lpstr>
      <vt:lpstr>DISPOSITIVOS DE MEMÓRIA</vt:lpstr>
      <vt:lpstr>MEMÓRIAS ROM ( Read-Only Memory )</vt:lpstr>
      <vt:lpstr>MEMÓRIAS ROM ( Read-Only Memory )</vt:lpstr>
      <vt:lpstr>MEMÓRIAS ROM ( Read-Only Memory )</vt:lpstr>
      <vt:lpstr>MEMÓRIAS ROM ( Read-Only Memory )</vt:lpstr>
      <vt:lpstr>MEMÓRIAS ROM ( Read-Only Memory )</vt:lpstr>
      <vt:lpstr>MEMÓRIAS RAM ( Random Access Memory)</vt:lpstr>
      <vt:lpstr>MEMÓRIAS RAM ( Random Access Memory)</vt:lpstr>
      <vt:lpstr>MEMÓRIAS RAM ( Random Access Memory)</vt:lpstr>
      <vt:lpstr>MEMÓRIAS RAM ( Random Access Memory)</vt:lpstr>
      <vt:lpstr>MEMÓRIAS RAM ( Random Access Memory)</vt:lpstr>
      <vt:lpstr>MEMÓRIAS RAM ( Random Access Memory)</vt:lpstr>
      <vt:lpstr>MEMÓRIA CACHE</vt:lpstr>
      <vt:lpstr>MEMÓRIA CACHE</vt:lpstr>
      <vt:lpstr>MEMÓRIA CACHE</vt:lpstr>
      <vt:lpstr>MEMÓRIA CACHE</vt:lpstr>
      <vt:lpstr>HD – HARD DISK</vt:lpstr>
      <vt:lpstr>HD – HARD DISK</vt:lpstr>
      <vt:lpstr>ARMAZENAMENTO vs VELOCIDADE</vt:lpstr>
      <vt:lpstr>FONTES DE ALIMENTAÇÃO</vt:lpstr>
      <vt:lpstr>FONTES DE ALIMENTAÇÃO</vt:lpstr>
      <vt:lpstr>FONTES DE ALIMENTAÇÃO</vt:lpstr>
      <vt:lpstr>FONTES DE ALIMENTAÇÃO</vt:lpstr>
      <vt:lpstr>FONTES DE ALIMENTAÇÃO</vt:lpstr>
      <vt:lpstr>PLACAS DE EXPANSÃO</vt:lpstr>
      <vt:lpstr>PLACAS DE EXPANSÃO</vt:lpstr>
      <vt:lpstr>PLACAS DE EXPANSÃO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iCloud</dc:title>
  <dc:creator>Jefferson Alencar</dc:creator>
  <cp:lastModifiedBy>Luis Felipe</cp:lastModifiedBy>
  <cp:revision>366</cp:revision>
  <dcterms:created xsi:type="dcterms:W3CDTF">2013-02-27T13:06:01Z</dcterms:created>
  <dcterms:modified xsi:type="dcterms:W3CDTF">2020-11-05T14:42:04Z</dcterms:modified>
</cp:coreProperties>
</file>