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578" r:id="rId2"/>
    <p:sldId id="579" r:id="rId3"/>
    <p:sldId id="580" r:id="rId4"/>
    <p:sldId id="581" r:id="rId5"/>
    <p:sldId id="582" r:id="rId6"/>
    <p:sldId id="583" r:id="rId7"/>
    <p:sldId id="584" r:id="rId8"/>
    <p:sldId id="587" r:id="rId9"/>
    <p:sldId id="585" r:id="rId10"/>
    <p:sldId id="586" r:id="rId11"/>
    <p:sldId id="588" r:id="rId12"/>
    <p:sldId id="589" r:id="rId13"/>
    <p:sldId id="590" r:id="rId14"/>
    <p:sldId id="592" r:id="rId15"/>
    <p:sldId id="593" r:id="rId16"/>
    <p:sldId id="594" r:id="rId17"/>
    <p:sldId id="595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E7E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9617" autoAdjust="0"/>
  </p:normalViewPr>
  <p:slideViewPr>
    <p:cSldViewPr>
      <p:cViewPr varScale="1">
        <p:scale>
          <a:sx n="72" d="100"/>
          <a:sy n="72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E273-0CE1-AD4F-B81F-F81D2A2BA53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FD62C-F847-E545-9D57-0E66288A7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7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6825-91A5-45BD-8B4A-81EB2E03FD2D}" type="datetimeFigureOut">
              <a:rPr lang="pt-PT" smtClean="0"/>
              <a:t>18/11/2020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40E1A-7468-49E0-AF21-393B1BAA0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486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441-9B30-47AD-BD96-1E7D3FA1779D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E4D9-C5C5-4E65-8EA4-0FB3DE2ED669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F0A-BDAC-42CF-885B-7C5FC6AF1445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093E-07D5-4CB0-847E-02221E883CE5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797-5069-4433-BA1E-BB3593922334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816-8DBC-47BF-BFD1-D05798614D2A}" type="datetime1">
              <a:rPr lang="pt-PT" smtClean="0"/>
              <a:t>18/11/2020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7555-6339-4332-B1AB-FE2A008309F9}" type="datetime1">
              <a:rPr lang="pt-PT" smtClean="0"/>
              <a:t>18/11/2020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A2B3-AF36-47CD-8FFC-D1385A3C7D65}" type="datetime1">
              <a:rPr lang="pt-PT" smtClean="0"/>
              <a:t>18/11/2020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ED57-4393-4C9B-8246-76A910D51830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4B45-825C-4E89-B607-156C9E7F65BF}" type="datetime1">
              <a:rPr lang="pt-PT" smtClean="0"/>
              <a:t>18/11/2020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PT"/>
              <a:t>PROF. LUIS FELIPE OLIVEIRA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B4F67D-BD73-4424-B010-0F1C228A1D25}" type="datetime1">
              <a:rPr lang="pt-PT" smtClean="0"/>
              <a:t>18/11/2020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mputador desmontado Fotografias de Banco de Imagens, Imagens Livres de  Direitos Autorais Computador desmontado | Depositphotos®">
            <a:extLst>
              <a:ext uri="{FF2B5EF4-FFF2-40B4-BE49-F238E27FC236}">
                <a16:creationId xmlns:a16="http://schemas.microsoft.com/office/drawing/2014/main" id="{18E9F70C-80C9-4244-8E5C-449727E46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65573"/>
            <a:ext cx="2792427" cy="27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59496"/>
            <a:ext cx="8229600" cy="2593975"/>
          </a:xfrm>
        </p:spPr>
        <p:txBody>
          <a:bodyPr/>
          <a:lstStyle/>
          <a:p>
            <a:r>
              <a:rPr lang="pt-BR" sz="5400" dirty="0"/>
              <a:t>Arquitetura e Manutenção de Computadores</a:t>
            </a:r>
            <a:endParaRPr lang="pt-PT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026496"/>
            <a:ext cx="714756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Identificação de Usuários e Processo de Montagem</a:t>
            </a:r>
            <a:endParaRPr lang="en-US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</a:t>
            </a:fld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5C61-9BE9-4C7D-A5B9-B7E501C68864}" type="datetime1">
              <a:rPr lang="pt-PT" smtClean="0"/>
              <a:t>18/11/2020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E0D989-0F7E-467B-8DE8-7A33312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pic>
        <p:nvPicPr>
          <p:cNvPr id="3074" name="Picture 2" descr="Posso utilizar um computador convencional como Servidor?">
            <a:extLst>
              <a:ext uri="{FF2B5EF4-FFF2-40B4-BE49-F238E27FC236}">
                <a16:creationId xmlns:a16="http://schemas.microsoft.com/office/drawing/2014/main" id="{155D0E5F-BACB-4EA7-B7CC-657D2528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33" y="144449"/>
            <a:ext cx="5857939" cy="292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48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E35A9-37D4-4D1C-9F32-E8CB5B3A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 COLECIONADOR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1B148-4CEC-476F-A408-0BF776B8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sz="2400" dirty="0"/>
              <a:t>Existem aqueles tipos de usuários que simplesmente gostam de guardar vários tipos de arquivos. Adoram música, da mesma forma que adoram filmes, seriados, adoram livros e textos e usam seu computador em função de ter a maior quantia destes arquivos em seu computador.</a:t>
            </a:r>
            <a:endParaRPr lang="en-US" sz="2400" dirty="0"/>
          </a:p>
          <a:p>
            <a:pPr algn="just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D176A-DFAE-475D-AFBA-65A8EFEB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676F5-9622-47B1-BFAF-1BA90AC4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62BDA-52A5-4C29-A7E8-A2EADDEA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10</a:t>
            </a:fld>
            <a:endParaRPr lang="pt-PT"/>
          </a:p>
        </p:txBody>
      </p:sp>
      <p:pic>
        <p:nvPicPr>
          <p:cNvPr id="2050" name="Picture 2" descr="O Colecionador de Histórias – Tatiane Lucheis">
            <a:extLst>
              <a:ext uri="{FF2B5EF4-FFF2-40B4-BE49-F238E27FC236}">
                <a16:creationId xmlns:a16="http://schemas.microsoft.com/office/drawing/2014/main" id="{21853748-30F8-4C5F-ABA4-6B9420F6F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5968563" cy="344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23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1D1A4-C571-4340-8663-D5827488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1D9A0-4C2B-4FD8-BB10-32B39C3E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Se você irá montar um computador para este tipo de usuário, com certeza investir em um ótimo disco rígido é fundamental. </a:t>
            </a:r>
          </a:p>
          <a:p>
            <a:pPr algn="just"/>
            <a:r>
              <a:rPr lang="pt-BR" sz="2400" dirty="0"/>
              <a:t>Você não deve visar apenas sua capacidade de armazenamento mais deve se preocupar também com a taxa de rpm, velocidade de acesso, em suma, deverá ter um bom HD ou SSD. </a:t>
            </a:r>
          </a:p>
          <a:p>
            <a:pPr algn="just"/>
            <a:r>
              <a:rPr lang="pt-BR" sz="2400" dirty="0"/>
              <a:t>Processador pode ser um do nível dos usuários comuns e ter uma placa de vídeo mediana (1GB ou 2GB de memória RAM) pode ser útil na hora de assistir os filmes. 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79BED-AA9F-4ECE-A7AD-84C29A15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971CC-877E-454F-875F-1D009F2F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57A82-015A-4146-B353-F2D346C7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34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CDCE-BC42-4486-90B2-5B761EAE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NA MONTAGEM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B1C967C-9B6D-4B69-B843-1DF9406B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b="1" dirty="0">
                <a:highlight>
                  <a:srgbClr val="FFFF00"/>
                </a:highlight>
              </a:rPr>
              <a:t>ANTES DO PROCESSO</a:t>
            </a:r>
          </a:p>
          <a:p>
            <a:r>
              <a:rPr lang="pt-BR" dirty="0"/>
              <a:t>Cheque sempre se os equipamentos básicos estão ao seu alcance. Parar a instalação pela metade para pegar algo não é aconselhado; </a:t>
            </a:r>
          </a:p>
          <a:p>
            <a:r>
              <a:rPr lang="pt-BR" dirty="0"/>
              <a:t>Observe SEMPRE a voltagem da chave reguladora da fonte do seu computador ela pode estar em 110 V ou 220 V. Ela deve estar sempre de acordo com a saída que você irá ligar; </a:t>
            </a:r>
          </a:p>
          <a:p>
            <a:r>
              <a:rPr lang="pt-BR" dirty="0"/>
              <a:t>O uso de uma pulseira </a:t>
            </a:r>
            <a:r>
              <a:rPr lang="pt-BR" dirty="0" err="1"/>
              <a:t>anti-estática</a:t>
            </a:r>
            <a:r>
              <a:rPr lang="pt-BR" dirty="0"/>
              <a:t> é aconselhável. Esta energia é acumulada no corpo e pode mudar a programação de alguns componentes da placa visto que eles são gravados por meio de pulsos eletromagnéticos sem contar que esta descarga pode causar a queima dos componentes. 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92BA8-967F-4748-B814-6518CA72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D8EB5E-6952-430A-8A18-1EE387C0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4651E-9FDC-4075-94EE-594838B8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334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608F49A-D3E0-4E71-8840-D4EBB4F44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98" y="4437856"/>
            <a:ext cx="4130204" cy="24475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F2CDCE-BC42-4486-90B2-5B761EAE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NA MONTAGEM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B1C967C-9B6D-4B69-B843-1DF9406B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pt-BR" b="1" dirty="0">
                <a:highlight>
                  <a:srgbClr val="FFFF00"/>
                </a:highlight>
              </a:rPr>
              <a:t>ANTES DO PROCESSO</a:t>
            </a:r>
          </a:p>
          <a:p>
            <a:pPr algn="just"/>
            <a:r>
              <a:rPr lang="pt-BR" dirty="0"/>
              <a:t>Evite tocar nos conectores, nossa mão acumula humidade e gordura, isto poderá oxidar os contatos metálicos com o tempo. Para evitar este problema, lave bem sua mão antes da montagem e pegue nas laterais do conector ou use luvas de plástico; </a:t>
            </a:r>
          </a:p>
          <a:p>
            <a:pPr algn="just"/>
            <a:r>
              <a:rPr lang="pt-BR" dirty="0"/>
              <a:t>Busque sempre saber se existe pasta térmica no processador, ela é de fundamental importância para auxiliar na transferência do calor do processador para o dissipador. 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92BA8-967F-4748-B814-6518CA72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D8EB5E-6952-430A-8A18-1EE387C0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4651E-9FDC-4075-94EE-594838B8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799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CDCE-BC42-4486-90B2-5B761EAE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NA MONTAGEM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B1C967C-9B6D-4B69-B843-1DF9406B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pt-BR" b="1" dirty="0">
                <a:highlight>
                  <a:srgbClr val="FFFF00"/>
                </a:highlight>
              </a:rPr>
              <a:t>DURANTE DO PROCESSO</a:t>
            </a:r>
          </a:p>
          <a:p>
            <a:pPr algn="just"/>
            <a:r>
              <a:rPr lang="pt-BR" dirty="0"/>
              <a:t>Mantenha o ambiente durante a instalação limpo e organizado; </a:t>
            </a:r>
          </a:p>
          <a:p>
            <a:pPr algn="just"/>
            <a:r>
              <a:rPr lang="pt-BR" dirty="0"/>
              <a:t>Siga um padrão de montagem observando os cuidados no encaixe dos componentes; </a:t>
            </a:r>
          </a:p>
          <a:p>
            <a:pPr algn="just"/>
            <a:r>
              <a:rPr lang="pt-BR" dirty="0"/>
              <a:t>Jamais force a placa mãe quando estiver colocando na base do gabinete ou instalando um componente. Uma pressão exagerada pode danificar a placa de forma irreversível. </a:t>
            </a:r>
          </a:p>
          <a:p>
            <a:pPr algn="just"/>
            <a:r>
              <a:rPr lang="pt-BR" dirty="0"/>
              <a:t>Só existe uma forma de encaixe para os componentes, se não tiver encaixando, verifique se a posição estar correta. 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92BA8-967F-4748-B814-6518CA72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D8EB5E-6952-430A-8A18-1EE387C0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4651E-9FDC-4075-94EE-594838B8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73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CDCE-BC42-4486-90B2-5B761EAE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NA MONTAGEM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B1C967C-9B6D-4B69-B843-1DF9406B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pt-BR" b="1" dirty="0">
                <a:highlight>
                  <a:srgbClr val="FFFF00"/>
                </a:highlight>
              </a:rPr>
              <a:t>DURANTE DO PROCESSO</a:t>
            </a:r>
          </a:p>
          <a:p>
            <a:pPr algn="just"/>
            <a:r>
              <a:rPr lang="pt-BR" dirty="0"/>
              <a:t>Evite deixar folgas dentro do gabinete, principalmente no encaixe da placa mãe. Vibrações podem causar danos a todo sistema de Hardware. </a:t>
            </a:r>
          </a:p>
          <a:p>
            <a:pPr algn="just"/>
            <a:r>
              <a:rPr lang="pt-BR" dirty="0"/>
              <a:t>Não faça improvisos, não coloque arames, fitas, parafusos maiores ou mais largos que o padrão exigido. 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92BA8-967F-4748-B814-6518CA72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D8EB5E-6952-430A-8A18-1EE387C0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4651E-9FDC-4075-94EE-594838B8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15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B57C82-2B14-4F1F-9026-C1EBC290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759466"/>
            <a:ext cx="3693566" cy="299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9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CDCE-BC42-4486-90B2-5B761EAE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 NA MONTAGEM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B1C967C-9B6D-4B69-B843-1DF9406B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pt-BR" b="1" dirty="0">
                <a:highlight>
                  <a:srgbClr val="FFFF00"/>
                </a:highlight>
              </a:rPr>
              <a:t>DEPOIS DO PROCESSO</a:t>
            </a:r>
          </a:p>
          <a:p>
            <a:pPr algn="just"/>
            <a:r>
              <a:rPr lang="pt-BR" dirty="0"/>
              <a:t>Cheque se todos os parafusos da fonte e do gabinete foram colocados; </a:t>
            </a:r>
          </a:p>
          <a:p>
            <a:pPr algn="just"/>
            <a:r>
              <a:rPr lang="pt-BR" dirty="0"/>
              <a:t>Mais uma vez, olhe a chave reguladora de voltagem da fonte (este procedimento deve ser sempre realizado); </a:t>
            </a:r>
          </a:p>
          <a:p>
            <a:pPr algn="just"/>
            <a:r>
              <a:rPr lang="pt-BR" dirty="0"/>
              <a:t>Limpe o gabinete tirando qualquer resíduo; </a:t>
            </a:r>
          </a:p>
          <a:p>
            <a:pPr algn="just"/>
            <a:r>
              <a:rPr lang="pt-BR" dirty="0"/>
              <a:t>Guarde em local limpo e protegido todos os manuais e mídias que acompanham os componentes, todos serão uteis na instalação; </a:t>
            </a:r>
          </a:p>
          <a:p>
            <a:pPr algn="just"/>
            <a:r>
              <a:rPr lang="pt-BR" dirty="0"/>
              <a:t>Prepare e instale os periféricos que você for utilizar (teclado, mouse, impressora, monitor e outros). 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92BA8-967F-4748-B814-6518CA72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D8EB5E-6952-430A-8A18-1EE387C0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4651E-9FDC-4075-94EE-594838B8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618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EC6C8-91C7-436D-967E-BFBE4F20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A5C130-659B-457C-9E11-48431D66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b="1" dirty="0"/>
              <a:t>01ª) </a:t>
            </a:r>
            <a:r>
              <a:rPr lang="pt-BR" dirty="0"/>
              <a:t>Escolha uma pessoa de sua preferência e simule a compra de um computador, verifique quais as necessidades do cliente e indique uma configuração de computador informando também o tipo de usuário que o cliente se encaixa.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pt-BR" b="1" dirty="0"/>
              <a:t>02ª) </a:t>
            </a:r>
            <a:r>
              <a:rPr lang="pt-BR" dirty="0"/>
              <a:t>Faça um resumo dos principais cuidados a serem tomados na montagem de um computador.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pt-BR" b="1" dirty="0"/>
              <a:t>03ª) </a:t>
            </a:r>
            <a:r>
              <a:rPr lang="pt-BR" dirty="0"/>
              <a:t>Esboce um fluxograma com os principais passos no processo de montagem de um computador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8DE7D-C50D-4CAC-A73C-6E616D1B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CDDD9-A3B3-45D9-B22C-8D0BC42B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8D68DB-E625-4782-B5AD-9F6C06CF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59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VEREMOS HOJE ???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69160"/>
          </a:xfrm>
        </p:spPr>
        <p:txBody>
          <a:bodyPr>
            <a:normAutofit/>
          </a:bodyPr>
          <a:lstStyle/>
          <a:p>
            <a:r>
              <a:rPr lang="pt-BR" sz="2600" b="1" dirty="0"/>
              <a:t>Tipos de Usuários</a:t>
            </a:r>
          </a:p>
          <a:p>
            <a:pPr lvl="1"/>
            <a:r>
              <a:rPr lang="pt-BR" sz="2400" dirty="0"/>
              <a:t>Usuário Comum</a:t>
            </a:r>
          </a:p>
          <a:p>
            <a:pPr lvl="1"/>
            <a:r>
              <a:rPr lang="pt-BR" sz="2400" dirty="0"/>
              <a:t>Usuário Gráfico</a:t>
            </a:r>
          </a:p>
          <a:p>
            <a:pPr lvl="1"/>
            <a:r>
              <a:rPr lang="pt-BR" sz="2400" dirty="0"/>
              <a:t>Usuário Colecionador</a:t>
            </a:r>
          </a:p>
          <a:p>
            <a:r>
              <a:rPr lang="pt-BR" sz="2600" b="1" dirty="0"/>
              <a:t>Cuidados no Processo de Montagem</a:t>
            </a:r>
            <a:endParaRPr lang="pt-BR" sz="2400" dirty="0"/>
          </a:p>
          <a:p>
            <a:pPr lvl="1"/>
            <a:r>
              <a:rPr lang="pt-BR" sz="2400" dirty="0"/>
              <a:t>Antes</a:t>
            </a:r>
          </a:p>
          <a:p>
            <a:pPr lvl="1"/>
            <a:r>
              <a:rPr lang="pt-BR" sz="2400" dirty="0"/>
              <a:t>Durante </a:t>
            </a:r>
          </a:p>
          <a:p>
            <a:pPr lvl="1"/>
            <a:r>
              <a:rPr lang="pt-BR" sz="2400" dirty="0"/>
              <a:t>Depois </a:t>
            </a:r>
          </a:p>
          <a:p>
            <a:r>
              <a:rPr lang="pt-BR" sz="2600" b="1" dirty="0"/>
              <a:t>Processo de Montagem de Computadores Desktops e Notebook</a:t>
            </a:r>
          </a:p>
          <a:p>
            <a:pPr lvl="1"/>
            <a:endParaRPr lang="pt-BR" sz="24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08FF-A08D-4443-BCE3-68F006DD15EC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</a:t>
            </a:fld>
            <a:endParaRPr lang="pt-PT"/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3EEF4D2F-31D2-4E3B-9AA4-E61BF995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216411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0F0D9-30E5-4713-A080-B56F8DBA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 COMUM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4053AB-4EC0-4DC6-B8FD-3686352E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sz="2400" dirty="0"/>
              <a:t>Este tipo de usuário é aquele que necessita de poucos recursos de sua máquina. Acessa a Internet para ler e enviar e-mails, navegar em sites, editar textos nos editores instalados, utilizar apresentações digitais, ouvir músicas, assistir vídeos e ler livros, revistas, artigos, </a:t>
            </a:r>
            <a:r>
              <a:rPr lang="pt-BR" sz="2400" dirty="0" err="1"/>
              <a:t>etc</a:t>
            </a:r>
            <a:endParaRPr 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7DB8B-01FD-4B52-A050-1161AA8A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449ED-7116-4C92-B689-D5B52344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32090-B51A-41D1-B2AD-0B8FFD29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742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7C310-43F6-49C9-AD80-904F022B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 COMUM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64D394-6121-4761-AB38-44081861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40D89-0E5C-4D68-A1B9-A1F99F22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5F0DE-3314-472F-B86A-7FF6CE4A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4</a:t>
            </a:fld>
            <a:endParaRPr lang="pt-PT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59C3D65-CA4E-41C7-9951-BEF72D2EE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340768"/>
            <a:ext cx="3791805" cy="2738526"/>
          </a:xfrm>
        </p:spPr>
      </p:pic>
      <p:pic>
        <p:nvPicPr>
          <p:cNvPr id="1026" name="Picture 2" descr="Notebook Samsung Style S51 8ª Intel Core i3 4GB 256GB SSD Tela Full HD  13,3&quot; Windows 10 - Prata no Submarino.com">
            <a:extLst>
              <a:ext uri="{FF2B5EF4-FFF2-40B4-BE49-F238E27FC236}">
                <a16:creationId xmlns:a16="http://schemas.microsoft.com/office/drawing/2014/main" id="{154648A6-8366-41A9-AC05-D32FC371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54" y="2924944"/>
            <a:ext cx="3461370" cy="34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96D9F-8FC0-4BB3-B57A-C23E69A5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F50E9-4417-4A55-962D-08569328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Neste caso, o você não precisa sugerir um processador de ultima geração e de alta velocidade, </a:t>
            </a:r>
            <a:r>
              <a:rPr lang="pt-BR" sz="2400" dirty="0" err="1"/>
              <a:t>clocks</a:t>
            </a:r>
            <a:r>
              <a:rPr lang="pt-BR" sz="2400" dirty="0"/>
              <a:t> de 1,8 à 2,2GHz são atenderão as necessidades. </a:t>
            </a:r>
          </a:p>
          <a:p>
            <a:pPr algn="just"/>
            <a:r>
              <a:rPr lang="pt-BR" sz="2400" dirty="0"/>
              <a:t>A Memória RAM para este perfil pode girar em torno de 2GB. É indispensável uma placa de rede (com fio ou sem fio) para acesso a Internet e um disco rígido ou SSD com um volume médio. </a:t>
            </a:r>
          </a:p>
          <a:p>
            <a:pPr algn="just"/>
            <a:r>
              <a:rPr lang="pt-BR" sz="2400" dirty="0"/>
              <a:t>Placas mãe on-board são ideias para este nível de usuário pela relação Custo X Desempenho.</a:t>
            </a:r>
          </a:p>
          <a:p>
            <a:pPr algn="just"/>
            <a:r>
              <a:rPr lang="pt-BR" sz="2400" dirty="0"/>
              <a:t>Normalmente, o custo para a configuração deste micro não é muito elevado. </a:t>
            </a:r>
            <a:endParaRPr lang="en-US" sz="24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55867-5C9A-4567-89EC-C34668D6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1FC38-3086-4AB7-8055-30EA1B46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7ADEC-2C39-4314-8BB7-DC737026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24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AF104-B2F7-45E1-B6D8-ED5B8629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3F6AA-E963-4B80-A058-71086BD40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Uma máquina para este tipo de usuário é interessante que tenha alguns recursos a mais que os usuários comuns.</a:t>
            </a:r>
          </a:p>
          <a:p>
            <a:pPr algn="just"/>
            <a:r>
              <a:rPr lang="pt-BR" sz="2400" dirty="0"/>
              <a:t>Presume-se que o computador será utilizado com programas gráficos, vídeos de alta resolução, jogos de alta definição, arquitetos ou projetistas. </a:t>
            </a:r>
          </a:p>
          <a:p>
            <a:pPr algn="just"/>
            <a:r>
              <a:rPr lang="pt-BR" sz="2400" dirty="0"/>
              <a:t>Estes programas exigiram muito mais do equipamento para que tudo funcione corretamente. </a:t>
            </a:r>
          </a:p>
          <a:p>
            <a:pPr algn="just"/>
            <a:r>
              <a:rPr lang="pt-BR" sz="2400" dirty="0"/>
              <a:t>Edição de fotos, elaboração de projetos de desenhos técnicos em 2D e 3D, gravação e edição de vídeos, elaboração de artes gráficas.</a:t>
            </a:r>
            <a:endParaRPr lang="en-US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D8C383-8AF2-4209-896E-CBDD80E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BB103-3074-4E85-8646-1A8299F8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97C07-0398-4650-98F4-A4FC9B6F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198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5CCD7-C93C-421B-955D-32976453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F8BFE-CED4-4019-AFA3-B66292D5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F697B-2DC7-46CB-A8B0-12BE19D7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72056-8A4B-4E7B-88CE-5796B9AE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691DA-5206-4DEE-99C5-281EE6BF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7</a:t>
            </a:fld>
            <a:endParaRPr lang="pt-PT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E7973E6-4D80-46AD-B72D-FA2EF2B32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4" t="6691" r="13722"/>
          <a:stretch/>
        </p:blipFill>
        <p:spPr>
          <a:xfrm>
            <a:off x="0" y="-2030"/>
            <a:ext cx="8437720" cy="68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0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7A59E-6DED-436F-AB50-E783BC43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9D37B-DE87-4FEC-9967-AE38F403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11312-3053-4E46-AFD0-587201C3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7CA87-6738-44E4-AA23-FBD7A51D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648D4-BD25-4EDD-A6F4-19045E87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8</a:t>
            </a:fld>
            <a:endParaRPr lang="pt-PT"/>
          </a:p>
        </p:txBody>
      </p:sp>
      <p:pic>
        <p:nvPicPr>
          <p:cNvPr id="7" name="Espaço Reservado para Conteúdo 8">
            <a:extLst>
              <a:ext uri="{FF2B5EF4-FFF2-40B4-BE49-F238E27FC236}">
                <a16:creationId xmlns:a16="http://schemas.microsoft.com/office/drawing/2014/main" id="{9491D049-3A3D-475B-A39F-D6AE7CA33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r="11666"/>
          <a:stretch/>
        </p:blipFill>
        <p:spPr>
          <a:xfrm>
            <a:off x="10103" y="0"/>
            <a:ext cx="8521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1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24C96-13E2-40F2-B148-620BD03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659B0-3610-4BC6-A798-7C8AF9B0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primeiro passo é a escolha de uma boa placa de vídeo e um processador de boa capacidade sendo recomendado pelo menos um processador de 2,4 GHz. </a:t>
            </a:r>
          </a:p>
          <a:p>
            <a:pPr algn="just"/>
            <a:r>
              <a:rPr lang="pt-BR" sz="2400" dirty="0"/>
              <a:t>Já a placa de vídeo, é indispensável uma off-board com uma boa GPU e quanto mais memória RAM ela tiver, melhor. É interessante que este computador tenha pelo menos 8GB de RAM. </a:t>
            </a:r>
          </a:p>
          <a:p>
            <a:pPr algn="just"/>
            <a:r>
              <a:rPr lang="pt-BR" sz="2400" dirty="0"/>
              <a:t>Como os arquivos gráficos geralmente ocupam muito espaço em disco, um HD de alta capacidade de armazenamento é consideravelmente recomendado (no mínimo 500GB sendo recomendado 1TB de capacidade)  e para execução do sistema um SSD considerável. </a:t>
            </a:r>
            <a:endParaRPr lang="en-US" sz="2400" dirty="0"/>
          </a:p>
          <a:p>
            <a:pPr algn="just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965A3E-E15C-47E2-ABFA-25BC129C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AFAB-513C-41F1-820A-7AD90AF1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85EF86-9CEF-443C-B2B1-FBF9A793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443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da 3">
      <a:dk1>
        <a:sysClr val="windowText" lastClr="000000"/>
      </a:dk1>
      <a:lt1>
        <a:sysClr val="window" lastClr="FFFFFF"/>
      </a:lt1>
      <a:dk2>
        <a:srgbClr val="021127"/>
      </a:dk2>
      <a:lt2>
        <a:srgbClr val="ACCBF9"/>
      </a:lt2>
      <a:accent1>
        <a:srgbClr val="074196"/>
      </a:accent1>
      <a:accent2>
        <a:srgbClr val="498DF1"/>
      </a:accent2>
      <a:accent3>
        <a:srgbClr val="FFFFFF"/>
      </a:accent3>
      <a:accent4>
        <a:srgbClr val="A9CBEE"/>
      </a:accent4>
      <a:accent5>
        <a:srgbClr val="84B2F6"/>
      </a:accent5>
      <a:accent6>
        <a:srgbClr val="9D90A0"/>
      </a:accent6>
      <a:hlink>
        <a:srgbClr val="021127"/>
      </a:hlink>
      <a:folHlink>
        <a:srgbClr val="FFFFFF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17153</TotalTime>
  <Words>1132</Words>
  <Application>Microsoft Office PowerPoint</Application>
  <PresentationFormat>Apresentação na tela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Adjacência</vt:lpstr>
      <vt:lpstr>Arquitetura e Manutenção de Computadores</vt:lpstr>
      <vt:lpstr>O QUE VEREMOS HOJE ???</vt:lpstr>
      <vt:lpstr>USUÁRIO COMUM</vt:lpstr>
      <vt:lpstr>USUÁRIO COMUM</vt:lpstr>
      <vt:lpstr>SUGESTÃO</vt:lpstr>
      <vt:lpstr>USUÁRIO GRÁFICO</vt:lpstr>
      <vt:lpstr>Apresentação do PowerPoint</vt:lpstr>
      <vt:lpstr>Apresentação do PowerPoint</vt:lpstr>
      <vt:lpstr>SUGESTÃO</vt:lpstr>
      <vt:lpstr>USUÁRIO COLECIONADOR</vt:lpstr>
      <vt:lpstr>SUGESTÃO</vt:lpstr>
      <vt:lpstr>CUIDADOS NA MONTAGEM</vt:lpstr>
      <vt:lpstr>CUIDADOS NA MONTAGEM</vt:lpstr>
      <vt:lpstr>CUIDADOS NA MONTAGEM</vt:lpstr>
      <vt:lpstr>CUIDADOS NA MONTAGEM</vt:lpstr>
      <vt:lpstr>CUIDADOS NA MONTAGEM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iCloud</dc:title>
  <dc:creator>Jefferson Alencar</dc:creator>
  <cp:lastModifiedBy>Luis Felipe</cp:lastModifiedBy>
  <cp:revision>374</cp:revision>
  <dcterms:created xsi:type="dcterms:W3CDTF">2013-02-27T13:06:01Z</dcterms:created>
  <dcterms:modified xsi:type="dcterms:W3CDTF">2020-11-18T13:24:41Z</dcterms:modified>
</cp:coreProperties>
</file>