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5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310" r:id="rId18"/>
    <p:sldId id="311" r:id="rId19"/>
    <p:sldId id="312" r:id="rId20"/>
    <p:sldId id="323" r:id="rId21"/>
    <p:sldId id="325" r:id="rId22"/>
    <p:sldId id="326" r:id="rId23"/>
    <p:sldId id="327" r:id="rId24"/>
    <p:sldId id="328" r:id="rId25"/>
    <p:sldId id="329" r:id="rId2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E7E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9" autoAdjust="0"/>
    <p:restoredTop sz="99617" autoAdjust="0"/>
  </p:normalViewPr>
  <p:slideViewPr>
    <p:cSldViewPr>
      <p:cViewPr varScale="1">
        <p:scale>
          <a:sx n="72" d="100"/>
          <a:sy n="72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3E273-0CE1-AD4F-B81F-F81D2A2BA531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FD62C-F847-E545-9D57-0E66288A70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7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26825-91A5-45BD-8B4A-81EB2E03FD2D}" type="datetimeFigureOut">
              <a:rPr lang="pt-PT" smtClean="0"/>
              <a:t>26/11/2020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40E1A-7468-49E0-AF21-393B1BAA032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486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47870F9-AB1D-406C-8AAB-A62474436F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640A197-D2FE-4472-9A2F-1E92AFE93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9FAF6D5-14A6-499B-A92F-F65BA6E868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5A1C7B8-860F-4133-83FB-D44E24820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8EEB746-0316-4A64-B15C-9DBF648CA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845AE98-68E5-4EBA-9A34-031CC96B1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B8FEBA2-3018-4E3F-96AF-F9FA9CDAF0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BC58BC0-A228-48BD-A3BA-7104BA38C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332A8DA-EC34-440A-88F1-71BE447D4A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8B89327-85F2-45D1-B3F6-C4A2B04F3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PT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3441-9B30-47AD-BD96-1E7D3FA1779D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E4D9-C5C5-4E65-8EA4-0FB3DE2ED669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6F0A-BDAC-42CF-885B-7C5FC6AF1445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093E-07D5-4CB0-847E-02221E883CE5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797-5069-4433-BA1E-BB3593922334}" type="datetime1">
              <a:rPr lang="pt-PT" smtClean="0"/>
              <a:t>26/11/2020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E816-8DBC-47BF-BFD1-D05798614D2A}" type="datetime1">
              <a:rPr lang="pt-PT" smtClean="0"/>
              <a:t>26/11/2020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7555-6339-4332-B1AB-FE2A008309F9}" type="datetime1">
              <a:rPr lang="pt-PT" smtClean="0"/>
              <a:t>26/11/2020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A2B3-AF36-47CD-8FFC-D1385A3C7D65}" type="datetime1">
              <a:rPr lang="pt-PT" smtClean="0"/>
              <a:t>26/11/2020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ED57-4393-4C9B-8246-76A910D51830}" type="datetime1">
              <a:rPr lang="pt-PT" smtClean="0"/>
              <a:t>26/11/2020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4B45-825C-4E89-B607-156C9E7F65BF}" type="datetime1">
              <a:rPr lang="pt-PT" smtClean="0"/>
              <a:t>26/11/2020</a:t>
            </a:fld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2BFFF2-ADD1-4E5D-8472-07789A72C430}" type="slidenum">
              <a:rPr lang="pt-PT" smtClean="0"/>
              <a:t>‹nº›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PT"/>
              <a:t>PROF. LUIS FELIPE OLIVEIRA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1B4F67D-BD73-4424-B010-0F1C228A1D25}" type="datetime1">
              <a:rPr lang="pt-PT" smtClean="0"/>
              <a:t>26/11/2020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omputador desmontado Fotografias de Banco de Imagens, Imagens Livres de  Direitos Autorais Computador desmontado | Depositphotos®">
            <a:extLst>
              <a:ext uri="{FF2B5EF4-FFF2-40B4-BE49-F238E27FC236}">
                <a16:creationId xmlns:a16="http://schemas.microsoft.com/office/drawing/2014/main" id="{18E9F70C-80C9-4244-8E5C-449727E46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65573"/>
            <a:ext cx="2792427" cy="279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43472"/>
            <a:ext cx="8229600" cy="2593975"/>
          </a:xfrm>
        </p:spPr>
        <p:txBody>
          <a:bodyPr/>
          <a:lstStyle/>
          <a:p>
            <a:r>
              <a:rPr lang="pt-BR" sz="5400" dirty="0"/>
              <a:t>Arquitetura e Manutenção de Computadores</a:t>
            </a:r>
            <a:endParaRPr lang="pt-PT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810472"/>
            <a:ext cx="7147560" cy="1066800"/>
          </a:xfrm>
        </p:spPr>
        <p:txBody>
          <a:bodyPr>
            <a:normAutofit/>
          </a:bodyPr>
          <a:lstStyle/>
          <a:p>
            <a:r>
              <a:rPr lang="pt-BR" sz="2800" dirty="0"/>
              <a:t>Identificação e Resolução de Erros</a:t>
            </a:r>
          </a:p>
          <a:p>
            <a:endParaRPr lang="en-US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</a:t>
            </a:fld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5C61-9BE9-4C7D-A5B9-B7E501C68864}" type="datetime1">
              <a:rPr lang="pt-PT" smtClean="0"/>
              <a:t>26/11/2020</a:t>
            </a:fld>
            <a:endParaRPr lang="pt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E0D989-0F7E-467B-8DE8-7A33312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PROF. LUIS FELIPE OLIVEIRA</a:t>
            </a:r>
          </a:p>
        </p:txBody>
      </p:sp>
      <p:pic>
        <p:nvPicPr>
          <p:cNvPr id="1026" name="Picture 2" descr="Quais os problemas mais comuns em computadores? | CAT - O Globo">
            <a:extLst>
              <a:ext uri="{FF2B5EF4-FFF2-40B4-BE49-F238E27FC236}">
                <a16:creationId xmlns:a16="http://schemas.microsoft.com/office/drawing/2014/main" id="{8A0A9FD1-8FD9-400E-8649-882CAD9AE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0123"/>
            <a:ext cx="4725877" cy="284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ssistência Técnica (2) | Russas na Web">
            <a:extLst>
              <a:ext uri="{FF2B5EF4-FFF2-40B4-BE49-F238E27FC236}">
                <a16:creationId xmlns:a16="http://schemas.microsoft.com/office/drawing/2014/main" id="{6954F718-FF98-4573-9970-E16D7D613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76" y="370123"/>
            <a:ext cx="2669058" cy="261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nutenção em Computador - Especializada| ConcepTI">
            <a:extLst>
              <a:ext uri="{FF2B5EF4-FFF2-40B4-BE49-F238E27FC236}">
                <a16:creationId xmlns:a16="http://schemas.microsoft.com/office/drawing/2014/main" id="{4CCDD2DE-35B6-4970-B7C8-2BC8E9C93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73" y="5539769"/>
            <a:ext cx="3475960" cy="101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488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03 - Arquivos dos sistemas corrompidos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/>
              <a:t>O Windows precisa de diversos arquivos para inicializar todas as suas funcionalidades. Assim, se algum desses arquivos estiver corrompido, o sistema operacional não conseguirá ser executado. </a:t>
            </a:r>
          </a:p>
          <a:p>
            <a:pPr algn="just"/>
            <a:r>
              <a:rPr lang="pt-BR" sz="2400" dirty="0"/>
              <a:t>Em outras ocasiões, esse tipo de dano pode ocasionar a clássica tela azul – responsável por muita dor de cabeça. </a:t>
            </a:r>
          </a:p>
          <a:p>
            <a:pPr algn="just"/>
            <a:r>
              <a:rPr lang="pt-BR" sz="2400" dirty="0"/>
              <a:t>A causa mais comum desse tipo de dano aos arquivos é a interrupção abrupta do fornecimento de energia. </a:t>
            </a:r>
          </a:p>
          <a:p>
            <a:pPr algn="just"/>
            <a:r>
              <a:rPr lang="pt-BR" sz="2400" dirty="0"/>
              <a:t>Por exemplo, quando o usuário desliga o PC puxando o cabo de força da tomada ou quando há uma queda de energia na rede elétrica.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DBD3C5-C76A-4358-BFD7-5A81477F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33D989-BC21-4944-AD1A-DEFFBD80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AAAF7F-CC36-4E28-BF0E-66A77B60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922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DFF923-D748-4A22-BC91-685BBB55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EDDB313-F23C-4618-86D6-5EB15830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1FCE844A-740B-4BBE-BE79-120C3560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BE355A30-23F0-4B49-ACA4-3D805FCD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B67AA75A-A546-4774-84A4-B44DD41D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11</a:t>
            </a:fld>
            <a:endParaRPr lang="pt-PT"/>
          </a:p>
        </p:txBody>
      </p:sp>
      <p:pic>
        <p:nvPicPr>
          <p:cNvPr id="5122" name="Picture 2" descr="https://4.bp.blogspot.com/-RZ_BchbzZgc/WUsVbIm2dzI/AAAAAAAAFoU/Rt_lGl9Tp_0FU2EyWWmcxCi8-ndLs31nACLcBGAs/s1600/20170621-reparacao-automatica-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604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42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Possíveis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Essa é uma situação em que não existe qualquer ligação com o hardware do computador. O problema é unicamente virtual.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Na maioria dos casos, nem mesmo o Modo de Segurança do Windows pode ser acessado. Com isso, não resta outra saída a não ser a restauração dos arquivos corrompidos.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A recuperação da integridade desses dados é feita pelo CD de instalação do sistema operacional, atentando-se para o fato de que a versão da mídia ótica deve ser a mesma do seu PC.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F44331-73AA-4ABF-B6CD-E3BE81D9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4E8F3A-4E1F-4AA4-BCCF-ED6C5EAC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AC3568-C871-44CA-B406-89C77D99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431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04 - Drivers Desatualizados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dirty="0"/>
              <a:t>Os drivers são softwares que funcionam como tradutores entre os componentes de hardware e o sistema operacional. </a:t>
            </a:r>
          </a:p>
          <a:p>
            <a:pPr algn="just"/>
            <a:r>
              <a:rPr lang="pt-BR" dirty="0"/>
              <a:t>Eles são responsáveis pela eficiência de comunicação dos dados entre essas partes. </a:t>
            </a:r>
          </a:p>
          <a:p>
            <a:pPr algn="just"/>
            <a:r>
              <a:rPr lang="pt-BR" dirty="0"/>
              <a:t>Devido a tal funcionalidade, os drivers podem ocasionar o mau funcionamento do Windows, apesar de isso ser mais raro. </a:t>
            </a:r>
          </a:p>
          <a:p>
            <a:pPr algn="just"/>
            <a:r>
              <a:rPr lang="pt-BR" dirty="0"/>
              <a:t>Quando algum driver é instalado erroneamente (o software é de uma versão diferente da peça instalada), está desatualizado ou apresenta qualquer tipo de conflito com outros dispositivos da máquina, o Windows sofrerá as consequências – tornando-se lento, travando durante o uso, reiniciando ou interrompendo o seu carregamento.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6BFA46-2518-45EF-A93E-ED1D85A1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63C5D-9DCA-4EBF-AC84-35EA14BA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A91DEC-92D8-449A-8DC2-F1B85AE3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495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4B7B1B2-41A2-47C0-B16D-1677D139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97B6527-07E9-41F2-8409-7996AE83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0B8DC974-F240-40A1-9651-23DE7872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74D0FEF-3143-4944-BAE8-FD756203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D8F81083-41A5-4EEB-81DF-244DE914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14</a:t>
            </a:fld>
            <a:endParaRPr lang="pt-PT"/>
          </a:p>
        </p:txBody>
      </p:sp>
      <p:pic>
        <p:nvPicPr>
          <p:cNvPr id="6146" name="Picture 2" descr="http://www.clubedohardware.com.br/applications/core/interface/imageproxy/imageproxy.php?img=http%3A%2F%2Fi.imgur.com%2F4i29P9w.png&amp;key=4293bfa69940dbd65140d6b6941c936c5bc5fdb8394375caa4905ed20d7de7a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8460432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2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Possíveis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A primeira ação que você pode tomar é reinstalar os drivers de todos os componentes (</a:t>
            </a:r>
            <a:r>
              <a:rPr lang="pt-BR" sz="2400" dirty="0" err="1"/>
              <a:t>placa-mãe</a:t>
            </a:r>
            <a:r>
              <a:rPr lang="pt-BR" sz="2400" dirty="0"/>
              <a:t>, processador, placa de vídeo, de som e de rede, entre outros dispositivos). 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Alguns fabricantes enviam um CD acompanhando a peça adquirida. Todavia, é possível baixar os drivers no site das respectivas empresas.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FC5EED-B1D9-4FAA-A910-9AB486DE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4403C-13F5-4667-A0D4-227F895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14EC1-2011-4DF4-9B13-C67EB87E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943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086D21-C47A-4A4A-8AC6-8D43CEB79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sz="4400" b="1" dirty="0"/>
              <a:t>Problemas com o </a:t>
            </a:r>
            <a:r>
              <a:rPr lang="pt-PT" altLang="pt-BR" sz="4400" b="1" i="1" dirty="0"/>
              <a:t>Mouse</a:t>
            </a:r>
            <a:endParaRPr lang="en-US" altLang="pt-BR" sz="4000" b="1" i="1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B7C04E5-6B6D-4087-916B-7F97702174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 rtlCol="0">
            <a:normAutofit lnSpcReduction="10000"/>
          </a:bodyPr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Mouse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pt-PT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10000"/>
              </a:lnSpc>
              <a:spcBef>
                <a:spcPts val="900"/>
              </a:spcBef>
              <a:buNone/>
              <a:defRPr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Muitos são os problemas que podem levar o </a:t>
            </a:r>
            <a:r>
              <a:rPr lang="pt-P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mouse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não funcionar. Esses problemas reflectem-se pela ausência do cursor do </a:t>
            </a:r>
            <a:r>
              <a:rPr lang="pt-P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mouse 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ecrã, ou então por um cursor imóvel. Aqui estão algumas causas possíveis.</a:t>
            </a:r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algn="just">
              <a:lnSpc>
                <a:spcPct val="90000"/>
              </a:lnSpc>
              <a:buNone/>
              <a:defRPr/>
            </a:pPr>
            <a:endParaRPr lang="pt-PT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Avarias do </a:t>
            </a:r>
            <a:r>
              <a:rPr lang="pt-PT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Mouse:</a:t>
            </a:r>
          </a:p>
          <a:p>
            <a:pPr algn="just">
              <a:lnSpc>
                <a:spcPct val="90000"/>
              </a:lnSpc>
              <a:buNone/>
              <a:defRPr/>
            </a:pPr>
            <a:endParaRPr lang="pt-PT" sz="20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80000"/>
              </a:lnSpc>
              <a:buFont typeface="Wingdings 3" charset="2"/>
              <a:buChar char=""/>
              <a:defRPr/>
            </a:pPr>
            <a:r>
              <a:rPr lang="pt-P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Mouse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defeituoso; </a:t>
            </a:r>
          </a:p>
          <a:p>
            <a:pPr>
              <a:lnSpc>
                <a:spcPct val="80000"/>
              </a:lnSpc>
              <a:buFont typeface="Wingdings 3" charset="2"/>
              <a:buChar char=""/>
              <a:defRPr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 de ligação do mouse defeituoso; </a:t>
            </a:r>
          </a:p>
          <a:p>
            <a:pPr>
              <a:lnSpc>
                <a:spcPct val="80000"/>
              </a:lnSpc>
              <a:buFont typeface="Wingdings 3" charset="2"/>
              <a:buChar char=""/>
              <a:defRPr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 de alimentação defeituoso; </a:t>
            </a:r>
          </a:p>
          <a:p>
            <a:pPr>
              <a:lnSpc>
                <a:spcPct val="80000"/>
              </a:lnSpc>
              <a:buFont typeface="Wingdings 3" charset="2"/>
              <a:buChar char=""/>
              <a:defRPr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interface do </a:t>
            </a:r>
            <a:r>
              <a:rPr lang="pt-P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mouse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pode estar desabilitado; </a:t>
            </a:r>
          </a:p>
          <a:p>
            <a:pPr>
              <a:lnSpc>
                <a:spcPct val="80000"/>
              </a:lnSpc>
              <a:buFont typeface="Wingdings 3" charset="2"/>
              <a:buChar char=""/>
              <a:defRPr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 na conexão entre a placa de CPU e o conector da interface do </a:t>
            </a:r>
            <a:r>
              <a:rPr lang="pt-PT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mouse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lnSpc>
                <a:spcPct val="80000"/>
              </a:lnSpc>
              <a:buFont typeface="Wingdings 3" charset="2"/>
              <a:buChar char=""/>
              <a:defRPr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Conflito de hardware.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A12D81-E61E-4C19-B735-C4F79C63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8234C0-9778-4898-8834-00039A32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A2790-3DD9-4084-9027-C6D55E3B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16</a:t>
            </a:fld>
            <a:endParaRPr lang="pt-PT"/>
          </a:p>
        </p:txBody>
      </p:sp>
    </p:spTree>
  </p:cSld>
  <p:clrMapOvr>
    <a:masterClrMapping/>
  </p:clrMapOvr>
  <p:transition spd="med">
    <p:cover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83C6F8B-77BE-4E36-AECC-30EBFF26D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sz="4000" b="1" dirty="0"/>
              <a:t>Problemas com o Mouse (cont)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40E856B-2E22-401D-B279-4E781C841B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PT" altLang="pt-BR" sz="2400" b="1" dirty="0"/>
              <a:t>Recomendação</a:t>
            </a:r>
          </a:p>
          <a:p>
            <a:pPr>
              <a:lnSpc>
                <a:spcPct val="150000"/>
              </a:lnSpc>
            </a:pPr>
            <a:r>
              <a:rPr lang="pt-BR" altLang="pt-BR" sz="2400" dirty="0"/>
              <a:t>Muitos modelos de </a:t>
            </a:r>
            <a:r>
              <a:rPr lang="pt-PT" altLang="pt-BR" sz="2400" i="1" dirty="0"/>
              <a:t>mouse</a:t>
            </a:r>
            <a:r>
              <a:rPr lang="pt-BR" altLang="pt-BR" sz="2400" dirty="0"/>
              <a:t> têm baixa qualidade, e podem realmente apresentar defeitos com relativa facilidade. </a:t>
            </a:r>
          </a:p>
          <a:p>
            <a:pPr>
              <a:lnSpc>
                <a:spcPct val="150000"/>
              </a:lnSpc>
            </a:pPr>
            <a:r>
              <a:rPr lang="pt-BR" altLang="pt-BR" sz="2400" dirty="0"/>
              <a:t>Como o </a:t>
            </a:r>
            <a:r>
              <a:rPr lang="pt-BR" altLang="pt-BR" sz="2400" i="1" dirty="0"/>
              <a:t>mouse</a:t>
            </a:r>
            <a:r>
              <a:rPr lang="pt-BR" altLang="pt-BR" sz="2400" dirty="0"/>
              <a:t> é muito suspeito, é aconselhável tentar antes substituí-lo por um </a:t>
            </a:r>
            <a:r>
              <a:rPr lang="pt-PT" altLang="pt-BR" sz="2400" i="1" dirty="0"/>
              <a:t>mouse</a:t>
            </a:r>
            <a:r>
              <a:rPr lang="pt-BR" altLang="pt-BR" sz="2400" dirty="0"/>
              <a:t> em boas condições, ou então instalar o </a:t>
            </a:r>
            <a:r>
              <a:rPr lang="pt-PT" altLang="pt-BR" sz="2400" i="1" dirty="0"/>
              <a:t>mouse</a:t>
            </a:r>
            <a:r>
              <a:rPr lang="pt-BR" altLang="pt-BR" sz="2400" dirty="0"/>
              <a:t> suspeito em outro computador para verificar o seu funcionamento.</a:t>
            </a:r>
            <a:endParaRPr lang="pt-PT" altLang="pt-BR" sz="2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559CF6-F9D8-4250-8D32-EEF58264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7C148-0B67-409F-8B46-AF33AA37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4E7908-1015-45DC-BF62-108FFAF2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17</a:t>
            </a:fld>
            <a:endParaRPr lang="pt-PT"/>
          </a:p>
        </p:txBody>
      </p:sp>
    </p:spTree>
  </p:cSld>
  <p:clrMapOvr>
    <a:masterClrMapping/>
  </p:clrMapOvr>
  <p:transition spd="med">
    <p:cover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1AD59FA-25FA-4204-8D34-12D145237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b="1" dirty="0"/>
              <a:t>Problemas com o teclado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A4E4958-9335-443B-BB0C-4BD55A6B40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pt-BR" altLang="pt-BR" sz="2000" b="1" dirty="0"/>
              <a:t>Problema: </a:t>
            </a:r>
            <a:r>
              <a:rPr lang="pt-BR" altLang="pt-BR" sz="2000" dirty="0"/>
              <a:t>As teclas falham </a:t>
            </a:r>
            <a:endParaRPr lang="pt-PT" altLang="pt-BR" sz="2000" b="1" dirty="0"/>
          </a:p>
          <a:p>
            <a:pPr>
              <a:lnSpc>
                <a:spcPct val="150000"/>
              </a:lnSpc>
              <a:buFontTx/>
              <a:buNone/>
            </a:pPr>
            <a:r>
              <a:rPr lang="pt-PT" altLang="pt-BR" sz="2000" b="1" dirty="0"/>
              <a:t>Resolução: </a:t>
            </a:r>
            <a:r>
              <a:rPr lang="pt-BR" altLang="pt-BR" sz="2000" dirty="0"/>
              <a:t>A causa desse tipo de problema pode estar relacionada com uma avaria electrónica do teclado ou por sujidade. </a:t>
            </a:r>
          </a:p>
          <a:p>
            <a:pPr>
              <a:lnSpc>
                <a:spcPct val="150000"/>
              </a:lnSpc>
            </a:pPr>
            <a:r>
              <a:rPr lang="pt-BR" altLang="pt-BR" sz="2000" dirty="0"/>
              <a:t>A avaria electrónica caracteriza-se pelo não funcionamento duma parte do teclado. Como solução recomenda-se a substituição do teclado.</a:t>
            </a:r>
          </a:p>
          <a:p>
            <a:pPr>
              <a:lnSpc>
                <a:spcPct val="150000"/>
              </a:lnSpc>
            </a:pPr>
            <a:r>
              <a:rPr lang="pt-BR" altLang="pt-BR" sz="2000" dirty="0"/>
              <a:t>A avaria por sujidade caracteriza-se por uma e outra tecla prender ou não funcionar. A solução deste tipo de avaria é a limpeza do interior do teclado.</a:t>
            </a:r>
            <a:endParaRPr lang="pt-PT" altLang="pt-BR" sz="20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A9DD5-A23F-43BA-B4C2-C68966AC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477D8-E150-44FB-9D9B-7B359C28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67850-6AB4-4A23-A863-A19D9C68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18</a:t>
            </a:fld>
            <a:endParaRPr lang="pt-PT"/>
          </a:p>
        </p:txBody>
      </p:sp>
    </p:spTree>
  </p:cSld>
  <p:clrMapOvr>
    <a:masterClrMapping/>
  </p:clrMapOvr>
  <p:transition spd="med">
    <p:cover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4D65A70-6380-45CD-9A46-58AFD5DBA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BR" sz="4400" b="1" dirty="0"/>
              <a:t>Problemas com o teclado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354AFFE-6BF3-4524-AE95-C66FE7AA67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altLang="pt-BR" sz="2400" b="1" dirty="0"/>
              <a:t>Problema: </a:t>
            </a:r>
            <a:r>
              <a:rPr lang="pt-BR" altLang="pt-BR" sz="2400" dirty="0"/>
              <a:t>Quando digito uma letra no teclado, a letra que sai é diferente.</a:t>
            </a:r>
          </a:p>
          <a:p>
            <a:pPr>
              <a:lnSpc>
                <a:spcPct val="150000"/>
              </a:lnSpc>
            </a:pPr>
            <a:r>
              <a:rPr lang="pt-PT" altLang="pt-BR" sz="2400" b="1" dirty="0"/>
              <a:t>Resolução: </a:t>
            </a:r>
            <a:r>
              <a:rPr lang="pt-BR" altLang="pt-BR" sz="2400" dirty="0"/>
              <a:t>O que causa esse tipo de problema é a configuração da língua do teclado. A solução é a configuração deste no </a:t>
            </a:r>
            <a:r>
              <a:rPr lang="pt-BR" altLang="pt-BR" sz="2400" i="1" dirty="0"/>
              <a:t>painel de controle </a:t>
            </a:r>
            <a:r>
              <a:rPr lang="pt-BR" altLang="pt-BR" sz="2400" dirty="0"/>
              <a:t>de acordo com tipo de teclado.</a:t>
            </a:r>
            <a:endParaRPr lang="pt-PT" altLang="pt-BR" sz="24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59573-2B0B-4410-ADBA-05DD1FF3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5DF8B-4D90-49F2-BB06-5DA077FC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50D39-0142-4CCA-8F6B-814EFF8A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19</a:t>
            </a:fld>
            <a:endParaRPr lang="pt-PT"/>
          </a:p>
        </p:txBody>
      </p:sp>
    </p:spTree>
  </p:cSld>
  <p:clrMapOvr>
    <a:masterClrMapping/>
  </p:clrMapOvr>
  <p:transition spd="med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01 - Problema Memória RAM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Assim como em qualquer sistema operacional, ao inicializar o Windows são carregados diversos arquivos e recursos da plataforma. Por ser a responsável pelo armazenamento temporário de informações, a memória RAM é um dos componentes mais exigidos. </a:t>
            </a:r>
          </a:p>
          <a:p>
            <a:pPr marL="0" indent="0" algn="just">
              <a:buNone/>
            </a:pPr>
            <a:r>
              <a:rPr lang="pt-BR" dirty="0"/>
              <a:t>Caso essa peça esteja com algum problema ou mal encaixada, ela pode não oferecer o seu desempenho máximo, acarretando no chamado despejo de memória física. Com isso, o gerenciador de memória não consegue transferir a quantidade de dados solicitada pelo procedimento, sobrecarregando o componente. Devido a tal exigência, a inicialização do sistema pode ser interrompida, ocasionando a clássica tela em que a barra de carregamento do Windows torna-se estática.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50D3D5-9573-47B2-BF85-E605A45E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67847-07A3-4022-9170-D1790E14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C0DBD-8F7B-496D-AE61-2D150355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5B2BFFF2-ADD1-4E5D-8472-07789A72C43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577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59207A7-962A-4771-A385-DB1135432F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b="1" dirty="0"/>
              <a:t>Problemas com o HD</a:t>
            </a:r>
            <a:endParaRPr lang="pt-PT" altLang="pt-BR" sz="4400" dirty="0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3DA60AF6-9770-44DB-BBCB-C4969C815E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pt-PT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Causas dos problemas do disco rigido</a:t>
            </a:r>
          </a:p>
          <a:p>
            <a:pPr lvl="1">
              <a:lnSpc>
                <a:spcPct val="150000"/>
              </a:lnSpc>
              <a:buFont typeface="Wingdings 3" charset="2"/>
              <a:buChar char=""/>
              <a:defRPr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Problemas na fonte de alimentação ou na rede eléctrica; </a:t>
            </a:r>
          </a:p>
          <a:p>
            <a:pPr lvl="1">
              <a:lnSpc>
                <a:spcPct val="150000"/>
              </a:lnSpc>
              <a:buFont typeface="Wingdings 3" charset="2"/>
              <a:buChar char=""/>
              <a:defRPr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Quedas ou pancadas no computador;</a:t>
            </a:r>
          </a:p>
          <a:p>
            <a:pPr lvl="1">
              <a:buFont typeface="Wingdings 3" charset="2"/>
              <a:buChar char=""/>
              <a:defRPr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existência de vírus ou uso de programas que deixam o disco duro com sectores defeituosos;</a:t>
            </a:r>
          </a:p>
          <a:p>
            <a:pPr lvl="1">
              <a:lnSpc>
                <a:spcPct val="150000"/>
              </a:lnSpc>
              <a:buFont typeface="Wingdings 3" charset="2"/>
              <a:buChar char=""/>
              <a:defRPr/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Desligamento brusco do computador 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pt-PT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Atenção</a:t>
            </a:r>
            <a:r>
              <a:rPr lang="pt-P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  <a:buNone/>
              <a:defRPr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A ocorrência de erros de leitura do disco duro é um mau sinal. É preciso realizar um backup dos dados importantes, pois o disco duro poderá deixar de funcionar a qualquer momento.</a:t>
            </a:r>
            <a:endParaRPr lang="pt-P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2CBC0-ADAA-4908-AAE7-0B56B223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2871D9-12DC-41E7-B460-93C1E4D3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7F44AC-E556-4FB9-A81B-E3C019D1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20</a:t>
            </a:fld>
            <a:endParaRPr lang="pt-PT"/>
          </a:p>
        </p:txBody>
      </p:sp>
    </p:spTree>
  </p:cSld>
  <p:clrMapOvr>
    <a:masterClrMapping/>
  </p:clrMapOvr>
  <p:transition spd="med">
    <p:cover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827B7EA-6108-460A-A1A2-45DE4B19E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 </a:t>
            </a:r>
            <a:r>
              <a:rPr lang="pt-BR" altLang="pt-BR" sz="4400" b="1" dirty="0"/>
              <a:t>Problemas com impressoras</a:t>
            </a:r>
            <a:r>
              <a:rPr lang="en-US" altLang="pt-BR" sz="4400" dirty="0"/>
              <a:t> </a:t>
            </a:r>
            <a:endParaRPr lang="pt-PT" altLang="pt-BR" sz="4400" dirty="0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D01BEB3A-919D-4A85-AD21-D609DF7EEA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lnSpc>
                <a:spcPct val="170000"/>
              </a:lnSpc>
              <a:buNone/>
              <a:defRPr/>
            </a:pPr>
            <a:r>
              <a:rPr lang="pt-P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Testes preliminares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70000"/>
              </a:lnSpc>
              <a:buFont typeface="Wingdings 3" charset="2"/>
              <a:buChar char=""/>
              <a:defRPr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a sua impressora apresentar algum problema suspeito, antes demais nada, teste-a em outro computador para ter certeza que o problema é realmente da impressora. Muitas vezes a impressora vai para reparação e descobre-se que esta em funcionamento perfeito.</a:t>
            </a:r>
          </a:p>
          <a:p>
            <a:pPr algn="just">
              <a:lnSpc>
                <a:spcPct val="170000"/>
              </a:lnSpc>
              <a:buFont typeface="Wingdings 3" charset="2"/>
              <a:buChar char=""/>
              <a:defRPr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problema pode ser do computador do usuário (porta paralela com problemas, cabo com problemas ou problemas com o </a:t>
            </a:r>
            <a:r>
              <a:rPr lang="pt-PT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driver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impressão).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70000"/>
              </a:lnSpc>
              <a:buFont typeface="Wingdings 3" charset="2"/>
              <a:buChar char=""/>
              <a:defRPr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É importante também que você teste a impressora com um cabo que você tenha certeza de estar funcionando perfeitamente.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80000"/>
              </a:lnSpc>
              <a:buNone/>
              <a:defRPr/>
            </a:pP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80000"/>
              </a:lnSpc>
              <a:buNone/>
              <a:defRPr/>
            </a:pPr>
            <a:endParaRPr lang="pt-PT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AB9140-FFB7-4E40-82A1-0184123D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2F5895-F927-432C-B9E8-CD73BB7E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9A3626-3C95-4FBA-8C99-4326BCC3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21</a:t>
            </a:fld>
            <a:endParaRPr lang="pt-PT"/>
          </a:p>
        </p:txBody>
      </p:sp>
    </p:spTree>
  </p:cSld>
  <p:clrMapOvr>
    <a:masterClrMapping/>
  </p:clrMapOvr>
  <p:transition spd="med">
    <p:cover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1314865-E434-4A96-A44A-FFE05A599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b="1" dirty="0"/>
              <a:t>Problemas com impressoras</a:t>
            </a:r>
            <a:endParaRPr lang="pt-PT" altLang="pt-BR" sz="4400" b="1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B542DCB-63AB-49EC-BCDF-1DF2DBCCEC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pt-PT" altLang="pt-BR" sz="2000" dirty="0"/>
              <a:t>Muita gente não sabe que </a:t>
            </a:r>
            <a:r>
              <a:rPr lang="pt-PT" altLang="pt-BR" sz="2000" b="1" dirty="0"/>
              <a:t>o tinteiro duma impressora possui uma validade limitada (em média 6 meses depois de aberto) mesmo que a impressora não esteja sendo utilizada.</a:t>
            </a:r>
            <a:r>
              <a:rPr lang="pt-PT" altLang="pt-BR" sz="2000" dirty="0"/>
              <a:t> </a:t>
            </a:r>
          </a:p>
          <a:p>
            <a:pPr>
              <a:lnSpc>
                <a:spcPct val="170000"/>
              </a:lnSpc>
            </a:pPr>
            <a:r>
              <a:rPr lang="pt-PT" altLang="pt-BR" sz="2000" dirty="0"/>
              <a:t>A tinta da impressora é bastante corrosiva e muitas vezes ela pode vazar quando a impressora fica muito tempo sem uso. </a:t>
            </a:r>
          </a:p>
          <a:p>
            <a:pPr>
              <a:lnSpc>
                <a:spcPct val="170000"/>
              </a:lnSpc>
            </a:pPr>
            <a:r>
              <a:rPr lang="pt-PT" altLang="pt-BR" sz="2000" b="1" dirty="0"/>
              <a:t>Outro problema que pode estragar as impressoras, é o uso de tinteiros falsificados</a:t>
            </a:r>
            <a:r>
              <a:rPr lang="pt-PT" altLang="pt-BR" sz="2000" dirty="0"/>
              <a:t> (reciclados e vendidos como novos).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7EF0FB-0D50-4303-B33B-A405D82B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63E3AE-9F1B-46DF-8886-1577F3F1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F45537-3A2C-4E71-954A-C146A1A2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22</a:t>
            </a:fld>
            <a:endParaRPr lang="pt-PT"/>
          </a:p>
        </p:txBody>
      </p:sp>
    </p:spTree>
  </p:cSld>
  <p:clrMapOvr>
    <a:masterClrMapping/>
  </p:clrMapOvr>
  <p:transition spd="med">
    <p:cover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93A23BF-CB4B-4CDA-AA55-F91AC2457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b="1" dirty="0"/>
              <a:t>Problemas com impressoras</a:t>
            </a:r>
            <a:endParaRPr lang="pt-PT" altLang="pt-BR" sz="4400" b="1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66E249A-2078-4533-9047-2C0E82E336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  <a:buFontTx/>
              <a:buNone/>
            </a:pPr>
            <a:r>
              <a:rPr lang="pt-PT" altLang="pt-BR" sz="2000" b="1" dirty="0"/>
              <a:t>Os erros mais comuns relacionados com tinteiros são: </a:t>
            </a:r>
          </a:p>
          <a:p>
            <a:pPr>
              <a:lnSpc>
                <a:spcPct val="170000"/>
              </a:lnSpc>
            </a:pPr>
            <a:r>
              <a:rPr lang="pt-PT" altLang="pt-BR" sz="2000" dirty="0"/>
              <a:t>Impressora não imprime; </a:t>
            </a:r>
          </a:p>
          <a:p>
            <a:pPr>
              <a:lnSpc>
                <a:spcPct val="170000"/>
              </a:lnSpc>
            </a:pPr>
            <a:r>
              <a:rPr lang="pt-PT" altLang="pt-BR" sz="2000" dirty="0"/>
              <a:t>Impressora imprime com falhas; </a:t>
            </a:r>
          </a:p>
          <a:p>
            <a:pPr>
              <a:lnSpc>
                <a:spcPct val="170000"/>
              </a:lnSpc>
            </a:pPr>
            <a:r>
              <a:rPr lang="pt-PT" altLang="pt-BR" sz="2000" dirty="0"/>
              <a:t>Impressora apresenta mensagens de erro. </a:t>
            </a:r>
            <a:endParaRPr lang="en-US" altLang="pt-BR" sz="2000" dirty="0"/>
          </a:p>
          <a:p>
            <a:pPr>
              <a:lnSpc>
                <a:spcPct val="170000"/>
              </a:lnSpc>
              <a:buFontTx/>
              <a:buNone/>
            </a:pPr>
            <a:r>
              <a:rPr lang="pt-PT" altLang="pt-BR" sz="2000" b="1" dirty="0"/>
              <a:t>Solução</a:t>
            </a:r>
            <a:r>
              <a:rPr lang="pt-PT" altLang="pt-BR" sz="2000" dirty="0"/>
              <a:t> </a:t>
            </a:r>
          </a:p>
          <a:p>
            <a:pPr>
              <a:lnSpc>
                <a:spcPct val="170000"/>
              </a:lnSpc>
            </a:pPr>
            <a:r>
              <a:rPr lang="pt-PT" altLang="pt-BR" sz="2000" dirty="0"/>
              <a:t>Remover todos tinteiros reciclados da impressora e instalar outros novos. Geralmente a impressora volta a funcionar normalmente.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AD6D2-321F-48CE-9FC1-12C7FEC2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0311AD-CD35-4DD9-ADCB-8A82D7E7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1F1CA5-51A2-4772-9119-9DE4CA86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23</a:t>
            </a:fld>
            <a:endParaRPr lang="pt-PT"/>
          </a:p>
        </p:txBody>
      </p:sp>
    </p:spTree>
  </p:cSld>
  <p:clrMapOvr>
    <a:masterClrMapping/>
  </p:clrMapOvr>
  <p:transition spd="med">
    <p:cover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F1DFCAD-CEC7-4D7C-A01C-E6A018BAE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b="1" dirty="0"/>
              <a:t>Problemas com impressoras</a:t>
            </a:r>
            <a:endParaRPr lang="pt-PT" altLang="pt-BR" sz="4400" b="1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62101ED-0A45-4E16-B756-527EE29F0F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altLang="pt-BR" sz="2400" b="1" dirty="0"/>
              <a:t>Problema: </a:t>
            </a:r>
            <a:r>
              <a:rPr lang="pt-PT" altLang="pt-BR" sz="2400" dirty="0"/>
              <a:t>A impressora tira um ruído estranho ou encrava.</a:t>
            </a:r>
            <a:br>
              <a:rPr lang="pt-PT" altLang="pt-BR" sz="2400" dirty="0"/>
            </a:br>
            <a:endParaRPr lang="pt-PT" altLang="pt-BR" sz="2400" dirty="0"/>
          </a:p>
          <a:p>
            <a:pPr>
              <a:lnSpc>
                <a:spcPct val="150000"/>
              </a:lnSpc>
            </a:pPr>
            <a:r>
              <a:rPr lang="pt-PT" altLang="pt-BR" sz="2400" b="1" dirty="0"/>
              <a:t>Solução: </a:t>
            </a:r>
            <a:r>
              <a:rPr lang="pt-PT" altLang="pt-BR" sz="2400" dirty="0"/>
              <a:t>A solução é uma lubrificação adequada a ser feita por um técnico.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D108CD-A1CB-4562-AADB-5B41F78D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B84B7A-9D22-4F53-8682-0D3119C3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D1E60-B2EC-4E0D-A717-85A0B23C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24</a:t>
            </a:fld>
            <a:endParaRPr lang="pt-PT"/>
          </a:p>
        </p:txBody>
      </p:sp>
    </p:spTree>
  </p:cSld>
  <p:clrMapOvr>
    <a:masterClrMapping/>
  </p:clrMapOvr>
  <p:transition spd="med">
    <p:cover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5345461-383F-4DD8-ABB0-68957757E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b="1" dirty="0"/>
              <a:t>Problemas com impressoras</a:t>
            </a:r>
            <a:endParaRPr lang="pt-PT" altLang="pt-BR" sz="4400" b="1" dirty="0"/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04AC2A1D-E363-40AE-928F-FD380013A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50000"/>
              </a:lnSpc>
              <a:buFont typeface="Wingdings 3" charset="2"/>
              <a:buChar char=""/>
              <a:defRPr/>
            </a:pPr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Problemas com o papel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Um problema muito comum é a impressora "puxar" mais de uma folha de papel por vez. Isso ocorre por causa da humidade acumulada no papel ou pelo uso de papel inadequado.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 3" charset="2"/>
              <a:buChar char=""/>
              <a:defRPr/>
            </a:pPr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Recomendações em relação ao papel: 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Utilize somente papel recomendado para a impressora que possui, </a:t>
            </a:r>
          </a:p>
          <a:p>
            <a:pPr lvl="1">
              <a:lnSpc>
                <a:spcPct val="150000"/>
              </a:lnSpc>
              <a:buNone/>
              <a:defRPr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consulte manual da mesma para detalhes. </a:t>
            </a:r>
          </a:p>
          <a:p>
            <a:pPr>
              <a:lnSpc>
                <a:spcPct val="150000"/>
              </a:lnSpc>
              <a:buFont typeface="Wingdings 3" charset="2"/>
              <a:buChar char=""/>
              <a:defRPr/>
            </a:pPr>
            <a:r>
              <a:rPr lang="pt-PT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Problemas mecânicos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caso de diagnosticar problemas mecânicos numa impressora deve recorrer a um técnico especializado.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5B3ADB-B083-4F8A-9A37-35F20EFD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FCFD27-3DD2-4233-AB60-A44E337D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572966-FE05-4F84-8580-7B17F235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25</a:t>
            </a:fld>
            <a:endParaRPr lang="pt-PT"/>
          </a:p>
        </p:txBody>
      </p:sp>
    </p:spTree>
  </p:cSld>
  <p:clrMapOvr>
    <a:masterClrMapping/>
  </p:clrMapOvr>
  <p:transition spd="med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C336C4E9-5614-475B-8236-F7BCA69E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</p:spPr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7027C81-4426-451B-8EC7-3EE5E616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</p:spPr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E9886D89-0F16-41C6-B499-66019E57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5B2BFFF2-ADD1-4E5D-8472-07789A72C430}" type="slidenum">
              <a:rPr lang="pt-PT" smtClean="0"/>
              <a:t>3</a:t>
            </a:fld>
            <a:endParaRPr lang="pt-PT"/>
          </a:p>
        </p:txBody>
      </p:sp>
      <p:pic>
        <p:nvPicPr>
          <p:cNvPr id="1026" name="Picture 2" descr="https://i.ytimg.com/vi/kX9l8j1TPSU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914628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34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POSSÍVEIS SOLUÇÕES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dirty="0"/>
              <a:t>Para resolver esse problema, o primeiro passo é verificar se o pente de memória RAM está devidamente encaixado. </a:t>
            </a:r>
          </a:p>
          <a:p>
            <a:pPr algn="just"/>
            <a:r>
              <a:rPr lang="pt-BR" dirty="0"/>
              <a:t>Confirme também que o componente não esteja sujo – com camadas grossas de poeira, por exemplo. </a:t>
            </a:r>
          </a:p>
          <a:p>
            <a:pPr algn="just"/>
            <a:r>
              <a:rPr lang="pt-BR" dirty="0"/>
              <a:t>Ao fazer a limpeza da peça, use álcool isopropílico na placa e borracha nos contatos dourados. Se o problema era a má conexão da peça, o Windows voltará a carregar normalmente. </a:t>
            </a:r>
          </a:p>
          <a:p>
            <a:pPr algn="just"/>
            <a:r>
              <a:rPr lang="pt-BR" dirty="0"/>
              <a:t>Caso a falha persista, possivelmente, a memória RAM possua algum problema de operação. </a:t>
            </a:r>
          </a:p>
          <a:p>
            <a:pPr algn="just"/>
            <a:r>
              <a:rPr lang="pt-BR" dirty="0"/>
              <a:t>Portanto é necessário trocar o pente de memória para ter certeza que ele esta defeituoso.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E3D1D-2228-4ABC-B2B5-9A06C4FB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3858DB-DCE3-41AE-A826-C1520443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43EF9-143E-48E5-A568-FC4E1105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977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02684E-555C-4C44-9228-A231EC92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A7CA114-DD4A-4730-BA03-B4A8FE18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86B19AEB-BDF9-44DB-9041-7C686D64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45D3DDD4-E594-4102-9A44-B80F8199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0FA013DD-C330-46EF-87B1-E23AA613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5</a:t>
            </a:fld>
            <a:endParaRPr lang="pt-PT"/>
          </a:p>
        </p:txBody>
      </p:sp>
      <p:pic>
        <p:nvPicPr>
          <p:cNvPr id="2050" name="Picture 2" descr="https://i.ytimg.com/vi/rBIypRHmvU4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9"/>
          <a:stretch/>
        </p:blipFill>
        <p:spPr bwMode="auto">
          <a:xfrm>
            <a:off x="1" y="0"/>
            <a:ext cx="84604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36B283-E2C5-42FC-BF97-636009CA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F3D46CB-C6C9-43F8-9916-BD4BDDD6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D0630A61-4399-4EDB-8A75-DAA9669D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59C35A78-F3D3-46DC-A74F-25046474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B22CE7F-A953-475B-8E34-630B8C94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6</a:t>
            </a:fld>
            <a:endParaRPr lang="pt-PT"/>
          </a:p>
        </p:txBody>
      </p:sp>
      <p:pic>
        <p:nvPicPr>
          <p:cNvPr id="3074" name="Picture 2" descr="https://i.ytimg.com/vi/BefiW2p6S1g/maxresdefaul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b="4005"/>
          <a:stretch/>
        </p:blipFill>
        <p:spPr bwMode="auto">
          <a:xfrm>
            <a:off x="0" y="0"/>
            <a:ext cx="84604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13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dirty="0"/>
              <a:t>Aquecimento do Processador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/>
              <a:t>Outro componente bastante exigido na inicialização do sistema operacional é o processador. Assim como acontece na memória RAM, se o chip estiver mal conectado ou apresentar erro de funcionamento, o Windows não será carregado.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Além do congelamento do procedimento, semelhante ao ocorrido com falhas do pente de memória, o superaquecimento do processador pode reiniciar a máquina constantemente.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A84094-EF42-4644-BBDD-7AE06C17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98FB8-4E5C-428F-81A0-EBE2FFFE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8C91BE-417B-432A-99F8-3E921181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318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9AFB31D-0833-41D7-BF88-3639B7B9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9E8D774-D659-42DA-9C88-D64E4032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BBAC193B-E63C-4380-8766-A7264D72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F4908B45-5799-4B1E-B558-B1C48836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A6EE161-0A8C-4775-BDE5-F295882C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8</a:t>
            </a:fld>
            <a:endParaRPr lang="pt-PT"/>
          </a:p>
        </p:txBody>
      </p:sp>
      <p:pic>
        <p:nvPicPr>
          <p:cNvPr id="4098" name="Picture 2" descr="https://2.bp.blogspot.com/-U44r4awUF-8/UMPckWPMd3I/AAAAAAAABw4/wr1buboAvNs/s1600/IMG_01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" r="13426"/>
          <a:stretch/>
        </p:blipFill>
        <p:spPr bwMode="auto">
          <a:xfrm>
            <a:off x="0" y="0"/>
            <a:ext cx="84604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Possíveis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41168"/>
          </a:xfrm>
        </p:spPr>
        <p:txBody>
          <a:bodyPr>
            <a:noAutofit/>
          </a:bodyPr>
          <a:lstStyle/>
          <a:p>
            <a:pPr indent="-342900" algn="just"/>
            <a:r>
              <a:rPr lang="pt-BR" sz="2000" dirty="0"/>
              <a:t>Antes de qualquer decisão precipitada, verifique se o processador está corretamente encaixado. </a:t>
            </a:r>
          </a:p>
          <a:p>
            <a:pPr indent="-342900" algn="just"/>
            <a:r>
              <a:rPr lang="pt-BR" sz="2000" dirty="0"/>
              <a:t>Caso o erro continue, você deve verificar a temperatura da peça. Essa informação pode ser encontrada no SETUP. O local no qual a temperatura do chip é exibida pode variar de acordo com a fabricante. </a:t>
            </a:r>
          </a:p>
          <a:p>
            <a:pPr indent="-342900" algn="just"/>
            <a:r>
              <a:rPr lang="pt-BR" sz="2000" dirty="0"/>
              <a:t>Cada dispositivo tem uma temperatura máxima aceitável. Se necessário procure a marca e modelo do componente instalado e pesquise no site do fabricante. </a:t>
            </a:r>
          </a:p>
          <a:p>
            <a:pPr indent="-342900" algn="just"/>
            <a:r>
              <a:rPr lang="pt-BR" sz="2000" dirty="0"/>
              <a:t>Se o superaquecimento do processador for confirmado, uma saída é trocar a pasta térmica do componente, a qual é responsável por dissipar o calor da peça durante sua operação. </a:t>
            </a:r>
          </a:p>
          <a:p>
            <a:pPr indent="-342900" algn="just"/>
            <a:r>
              <a:rPr lang="pt-BR" sz="2000" dirty="0"/>
              <a:t>Com o tempo, essa pasta pode ressecar e perder sua eficiência. Ou até mesmo trocar o cooler pode ser que a velocidade de rotações por minuto esteja baixa, sendo necessário realizar a troca.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B55C2-E251-4649-AFFE-960A13F2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FE39-1002-4D79-8838-B93AC8952D8F}" type="datetime1">
              <a:rPr lang="pt-PT" smtClean="0"/>
              <a:t>26/11/2020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7E0B5C-B23E-49AC-9805-FADA9991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PROF. LUIS FELIPE OLIVEIRA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D9C455-C812-44F4-B5D6-DB43C13B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BFFF2-ADD1-4E5D-8472-07789A72C43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4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onalizada 3">
      <a:dk1>
        <a:sysClr val="windowText" lastClr="000000"/>
      </a:dk1>
      <a:lt1>
        <a:sysClr val="window" lastClr="FFFFFF"/>
      </a:lt1>
      <a:dk2>
        <a:srgbClr val="021127"/>
      </a:dk2>
      <a:lt2>
        <a:srgbClr val="ACCBF9"/>
      </a:lt2>
      <a:accent1>
        <a:srgbClr val="074196"/>
      </a:accent1>
      <a:accent2>
        <a:srgbClr val="498DF1"/>
      </a:accent2>
      <a:accent3>
        <a:srgbClr val="FFFFFF"/>
      </a:accent3>
      <a:accent4>
        <a:srgbClr val="A9CBEE"/>
      </a:accent4>
      <a:accent5>
        <a:srgbClr val="84B2F6"/>
      </a:accent5>
      <a:accent6>
        <a:srgbClr val="9D90A0"/>
      </a:accent6>
      <a:hlink>
        <a:srgbClr val="021127"/>
      </a:hlink>
      <a:folHlink>
        <a:srgbClr val="FFFFFF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17172</TotalTime>
  <Words>1697</Words>
  <Application>Microsoft Office PowerPoint</Application>
  <PresentationFormat>Apresentação na tela (4:3)</PresentationFormat>
  <Paragraphs>171</Paragraphs>
  <Slides>25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Wingdings 3</vt:lpstr>
      <vt:lpstr>Adjacência</vt:lpstr>
      <vt:lpstr>Arquitetura e Manutenção de Computadores</vt:lpstr>
      <vt:lpstr>01 - Problema Memória RAM</vt:lpstr>
      <vt:lpstr>Apresentação do PowerPoint</vt:lpstr>
      <vt:lpstr>POSSÍVEIS SOLUÇÕES</vt:lpstr>
      <vt:lpstr>Apresentação do PowerPoint</vt:lpstr>
      <vt:lpstr>Apresentação do PowerPoint</vt:lpstr>
      <vt:lpstr>Aquecimento do Processador</vt:lpstr>
      <vt:lpstr>Apresentação do PowerPoint</vt:lpstr>
      <vt:lpstr>Soluções Possíveis</vt:lpstr>
      <vt:lpstr>03 - Arquivos dos sistemas corrompidos</vt:lpstr>
      <vt:lpstr>Apresentação do PowerPoint</vt:lpstr>
      <vt:lpstr>Soluções Possíveis</vt:lpstr>
      <vt:lpstr>04 - Drivers Desatualizados</vt:lpstr>
      <vt:lpstr>Apresentação do PowerPoint</vt:lpstr>
      <vt:lpstr>Soluções Possíveis</vt:lpstr>
      <vt:lpstr>Problemas com o Mouse</vt:lpstr>
      <vt:lpstr>Problemas com o Mouse (cont)</vt:lpstr>
      <vt:lpstr>Problemas com o teclado</vt:lpstr>
      <vt:lpstr>Problemas com o teclado</vt:lpstr>
      <vt:lpstr>Problemas com o HD</vt:lpstr>
      <vt:lpstr> Problemas com impressoras </vt:lpstr>
      <vt:lpstr>Problemas com impressoras</vt:lpstr>
      <vt:lpstr>Problemas com impressoras</vt:lpstr>
      <vt:lpstr>Problemas com impressoras</vt:lpstr>
      <vt:lpstr>Problemas com impressoras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iCloud</dc:title>
  <dc:creator>Jefferson Alencar</dc:creator>
  <cp:lastModifiedBy>Luis Felipe</cp:lastModifiedBy>
  <cp:revision>377</cp:revision>
  <dcterms:created xsi:type="dcterms:W3CDTF">2013-02-27T13:06:01Z</dcterms:created>
  <dcterms:modified xsi:type="dcterms:W3CDTF">2020-11-26T12:34:53Z</dcterms:modified>
</cp:coreProperties>
</file>