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  <p:sldMasterId id="2147483661" r:id="rId5"/>
  </p:sldMasterIdLst>
  <p:notesMasterIdLst>
    <p:notesMasterId r:id="rId25"/>
  </p:notesMasterIdLst>
  <p:handoutMasterIdLst>
    <p:handoutMasterId r:id="rId26"/>
  </p:handoutMasterIdLst>
  <p:sldIdLst>
    <p:sldId id="256" r:id="rId6"/>
    <p:sldId id="265" r:id="rId7"/>
    <p:sldId id="266" r:id="rId8"/>
    <p:sldId id="269" r:id="rId9"/>
    <p:sldId id="270" r:id="rId10"/>
    <p:sldId id="271" r:id="rId11"/>
    <p:sldId id="272" r:id="rId12"/>
    <p:sldId id="267" r:id="rId13"/>
    <p:sldId id="268" r:id="rId14"/>
    <p:sldId id="275" r:id="rId15"/>
    <p:sldId id="273" r:id="rId16"/>
    <p:sldId id="276" r:id="rId17"/>
    <p:sldId id="277" r:id="rId18"/>
    <p:sldId id="278" r:id="rId19"/>
    <p:sldId id="279" r:id="rId20"/>
    <p:sldId id="280" r:id="rId21"/>
    <p:sldId id="283" r:id="rId22"/>
    <p:sldId id="285" r:id="rId23"/>
    <p:sldId id="317" r:id="rId2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>
      <p:cViewPr varScale="1">
        <p:scale>
          <a:sx n="114" d="100"/>
          <a:sy n="114" d="100"/>
        </p:scale>
        <p:origin x="354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4FBF263-DEC6-4A9D-8C97-B85A8CB8C50E}" type="datetime1">
              <a:rPr lang="pt-BR" smtClean="0"/>
              <a:pPr algn="r" rtl="0"/>
              <a:t>27/08/2021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C123CB6-8505-484D-AD49-CCA5FF708E8E}" type="datetime1">
              <a:rPr lang="pt-BR" noProof="0" smtClean="0"/>
              <a:pPr/>
              <a:t>27/08/2021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2DDEFA-DB5B-4288-BFD4-28EED68507B6}" type="datetime1">
              <a:rPr lang="pt-BR" noProof="0" smtClean="0"/>
              <a:pPr/>
              <a:t>27/08/2021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FE731-CCCB-4F3F-8490-9D481963C25C}" type="datetime1">
              <a:rPr lang="pt-BR" noProof="0" smtClean="0"/>
              <a:pPr/>
              <a:t>27/08/2021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22566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32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41557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36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52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904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190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03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09B53E-5F46-420C-9FC5-DAEB88ACCC36}" type="datetime1">
              <a:rPr lang="pt-BR" noProof="0" smtClean="0"/>
              <a:pPr/>
              <a:t>27/08/2021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8295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8921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7470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FB368D15-8FA6-4772-A80F-3081AAED2F39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20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E64EAC-5602-4386-82F0-40AD884218D6}" type="datetime1">
              <a:rPr lang="pt-BR" noProof="0" smtClean="0"/>
              <a:pPr/>
              <a:t>27/08/2021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9F0ECE-4690-40DC-8016-3D7B9FECC6A6}" type="datetime1">
              <a:rPr lang="pt-BR" noProof="0" smtClean="0"/>
              <a:pPr/>
              <a:t>27/08/2021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2E0B61-5964-4D91-A168-D7CB792A2B2D}" type="datetime1">
              <a:rPr lang="pt-BR" noProof="0" smtClean="0"/>
              <a:pPr/>
              <a:t>27/08/2021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555902-7965-4B4C-B9FC-820C063D4756}" type="datetime1">
              <a:rPr lang="pt-BR" noProof="0" smtClean="0"/>
              <a:pPr/>
              <a:t>27/08/2021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7EB872-3A44-4095-8573-160D8312FA73}" type="datetime1">
              <a:rPr lang="pt-BR" noProof="0" smtClean="0"/>
              <a:pPr/>
              <a:t>27/08/2021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0E4E7D-D0A9-4DEE-9266-00B85AF59F3B}" type="datetime1">
              <a:rPr lang="pt-BR" noProof="0" smtClean="0"/>
              <a:pPr/>
              <a:t>27/08/2021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436AF61-35ED-497B-AFBC-44E1662D60CA}" type="datetime1">
              <a:rPr lang="pt-BR" noProof="0" smtClean="0"/>
              <a:pPr/>
              <a:t>27/08/2021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1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/>
              <a:t>LÓGICA DE PROGRAMAÇÃO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Prof. </a:t>
            </a:r>
            <a:r>
              <a:rPr lang="pt-BR" dirty="0" err="1"/>
              <a:t>Luis</a:t>
            </a:r>
            <a:r>
              <a:rPr lang="pt-BR" dirty="0"/>
              <a:t> Felipe Oliveira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5400" y="1781448"/>
            <a:ext cx="1863725" cy="4887912"/>
          </a:xfrm>
          <a:noFill/>
        </p:spPr>
      </p:pic>
      <p:pic>
        <p:nvPicPr>
          <p:cNvPr id="7" name="Picture 2" descr="Resultado de imagem para NUMEROS BINARIOS 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/>
          <a:srcRect l="26378" t="37363" r="26898" b="45837"/>
          <a:stretch/>
        </p:blipFill>
        <p:spPr>
          <a:xfrm>
            <a:off x="2941889" y="2132857"/>
            <a:ext cx="8914751" cy="200331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5"/>
          <a:srcRect l="26375" t="54200" r="26900" b="27320"/>
          <a:stretch/>
        </p:blipFill>
        <p:spPr>
          <a:xfrm>
            <a:off x="2941887" y="4033665"/>
            <a:ext cx="8914753" cy="2203647"/>
          </a:xfrm>
          <a:prstGeom prst="rect">
            <a:avLst/>
          </a:prstGeom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pt-BR" dirty="0"/>
              <a:t>FLUXOGRAMAS</a:t>
            </a:r>
          </a:p>
        </p:txBody>
      </p:sp>
    </p:spTree>
    <p:extLst>
      <p:ext uri="{BB962C8B-B14F-4D97-AF65-F5344CB8AC3E}">
        <p14:creationId xmlns:p14="http://schemas.microsoft.com/office/powerpoint/2010/main" val="123332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PSEUDOCÓDIGOS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71464" y="1772816"/>
            <a:ext cx="5148063" cy="476855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t-BR" sz="2600" dirty="0">
                <a:solidFill>
                  <a:schemeClr val="tx1"/>
                </a:solidFill>
              </a:rPr>
              <a:t>É uma forma genérica de escrever um algoritmo, utilizando uma linguagem simples (nativa a quem o escreve, de forma a ser entendida por qualquer pessoa) sem necessidade de conhecer a sintaxe de nenhuma linguagem de programação.</a:t>
            </a:r>
          </a:p>
        </p:txBody>
      </p:sp>
      <p:pic>
        <p:nvPicPr>
          <p:cNvPr id="4" name="Picture 2" descr="Resultado de imagem para NUMEROS BINARIOS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40025" t="49160" r="30575" b="17800"/>
          <a:stretch/>
        </p:blipFill>
        <p:spPr>
          <a:xfrm>
            <a:off x="6672064" y="2060848"/>
            <a:ext cx="5358847" cy="376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23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LINGUAGENS DE PROGRAMAÇÃO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TIPOS DE LINGUAGENS E SUAS GERAÇÕES</a:t>
            </a:r>
          </a:p>
        </p:txBody>
      </p:sp>
    </p:spTree>
    <p:extLst>
      <p:ext uri="{BB962C8B-B14F-4D97-AF65-F5344CB8AC3E}">
        <p14:creationId xmlns:p14="http://schemas.microsoft.com/office/powerpoint/2010/main" val="2231649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324528" cy="1143000"/>
          </a:xfrm>
        </p:spPr>
        <p:txBody>
          <a:bodyPr/>
          <a:lstStyle/>
          <a:p>
            <a:r>
              <a:rPr lang="pt-BR" dirty="0"/>
              <a:t>O QUE É UMA LINGUAGEM DE PROGRAMAÇÃO 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Uma linguagem de programação é um método padronizado para expressar instruções para um computador.</a:t>
            </a:r>
          </a:p>
          <a:p>
            <a:r>
              <a:rPr lang="pt-BR" sz="2800" dirty="0"/>
              <a:t>É um conjunto de regras sintáticas e semânticas usadas para definir um programa de computador.</a:t>
            </a:r>
          </a:p>
          <a:p>
            <a:r>
              <a:rPr lang="pt-BR" sz="2800" dirty="0"/>
              <a:t>Permite que um programador especifique precisamente sobre quais dados um computador vai atuar, como estes dados serão armazenados ou transmitidos e quais ações devem ser tomadas sobre várias circunstâncias.</a:t>
            </a:r>
          </a:p>
        </p:txBody>
      </p:sp>
      <p:pic>
        <p:nvPicPr>
          <p:cNvPr id="4" name="Picture 2" descr="Resultado de imagem para NUMEROS BINARIOS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860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396536" cy="1143000"/>
          </a:xfrm>
        </p:spPr>
        <p:txBody>
          <a:bodyPr/>
          <a:lstStyle/>
          <a:p>
            <a:r>
              <a:rPr lang="pt-BR" dirty="0"/>
              <a:t>O QUE É UMA LINGUAGEM DE PROGRAMAÇÃO 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4000" y="1970112"/>
            <a:ext cx="9396536" cy="4267200"/>
          </a:xfrm>
        </p:spPr>
        <p:txBody>
          <a:bodyPr/>
          <a:lstStyle/>
          <a:p>
            <a:pPr>
              <a:defRPr/>
            </a:pPr>
            <a:r>
              <a:rPr lang="pt-BR" sz="2800" dirty="0"/>
              <a:t>O conjunto de palavras (</a:t>
            </a:r>
            <a:r>
              <a:rPr lang="pt-BR" sz="2800" dirty="0" err="1"/>
              <a:t>tokens</a:t>
            </a:r>
            <a:r>
              <a:rPr lang="pt-BR" sz="2800" dirty="0"/>
              <a:t>), compostos de acordo com essas regras, constitui o código fonte de um software. Esse código fonte é depois traduzido para código de máquina, que é executado pelo processador.</a:t>
            </a:r>
          </a:p>
          <a:p>
            <a:pPr>
              <a:defRPr/>
            </a:pPr>
            <a:endParaRPr lang="pt-BR" sz="2800" dirty="0"/>
          </a:p>
          <a:p>
            <a:pPr>
              <a:defRPr/>
            </a:pPr>
            <a:r>
              <a:rPr lang="pt-BR" sz="2800" dirty="0"/>
              <a:t>Linguagens de programação também tornam os programas menos dependentes de computadores ou ambientes computacionais específicos</a:t>
            </a:r>
          </a:p>
          <a:p>
            <a:endParaRPr lang="pt-BR" dirty="0"/>
          </a:p>
        </p:txBody>
      </p:sp>
      <p:pic>
        <p:nvPicPr>
          <p:cNvPr id="4" name="Picture 2" descr="Resultado de imagem para NUMEROS BINARIOS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172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GERAÇÕES DAS LINGUAGENS DE PROG.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4000" y="1828800"/>
            <a:ext cx="9684568" cy="469654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PRIMEIRA GERAÇÃO:</a:t>
            </a:r>
            <a:r>
              <a:rPr lang="pt-BR" dirty="0"/>
              <a:t> Linguagem máquina. </a:t>
            </a:r>
          </a:p>
          <a:p>
            <a:pPr lvl="1">
              <a:defRPr/>
            </a:pPr>
            <a:r>
              <a:rPr lang="pt-BR" dirty="0" err="1">
                <a:solidFill>
                  <a:srgbClr val="FF0000"/>
                </a:solidFill>
              </a:rPr>
              <a:t>Ex</a:t>
            </a:r>
            <a:r>
              <a:rPr lang="pt-BR" dirty="0">
                <a:solidFill>
                  <a:srgbClr val="FF0000"/>
                </a:solidFill>
              </a:rPr>
              <a:t>: Binário</a:t>
            </a:r>
          </a:p>
          <a:p>
            <a:pPr>
              <a:defRPr/>
            </a:pPr>
            <a:r>
              <a:rPr lang="pt-BR" b="1" dirty="0"/>
              <a:t>SEGUNDA GERAÇÃO:</a:t>
            </a:r>
            <a:r>
              <a:rPr lang="pt-BR" dirty="0"/>
              <a:t> Criaram-se as primeiras linguagens </a:t>
            </a:r>
          </a:p>
          <a:p>
            <a:pPr lvl="1">
              <a:defRPr/>
            </a:pPr>
            <a:r>
              <a:rPr lang="pt-BR" dirty="0" err="1">
                <a:solidFill>
                  <a:srgbClr val="FF0000"/>
                </a:solidFill>
              </a:rPr>
              <a:t>Ex</a:t>
            </a:r>
            <a:r>
              <a:rPr lang="pt-BR" dirty="0">
                <a:solidFill>
                  <a:srgbClr val="FF0000"/>
                </a:solidFill>
              </a:rPr>
              <a:t>: Assembler. </a:t>
            </a:r>
          </a:p>
          <a:p>
            <a:pPr>
              <a:defRPr/>
            </a:pPr>
            <a:r>
              <a:rPr lang="pt-BR" b="1" dirty="0"/>
              <a:t>TERCEIRA GERAÇÃO:</a:t>
            </a:r>
            <a:r>
              <a:rPr lang="pt-BR" dirty="0"/>
              <a:t> Criam-se as primeiras linguagens de alto nível. </a:t>
            </a:r>
          </a:p>
          <a:p>
            <a:pPr lvl="1">
              <a:defRPr/>
            </a:pPr>
            <a:r>
              <a:rPr lang="pt-BR" dirty="0" err="1">
                <a:solidFill>
                  <a:srgbClr val="FF0000"/>
                </a:solidFill>
              </a:rPr>
              <a:t>Ex</a:t>
            </a:r>
            <a:r>
              <a:rPr lang="pt-BR" dirty="0">
                <a:solidFill>
                  <a:srgbClr val="FF0000"/>
                </a:solidFill>
              </a:rPr>
              <a:t>: C, Pascal, </a:t>
            </a:r>
            <a:r>
              <a:rPr lang="pt-BR" dirty="0" err="1">
                <a:solidFill>
                  <a:srgbClr val="FF0000"/>
                </a:solidFill>
              </a:rPr>
              <a:t>Cobol</a:t>
            </a:r>
            <a:r>
              <a:rPr lang="pt-BR" dirty="0">
                <a:solidFill>
                  <a:srgbClr val="FF0000"/>
                </a:solidFill>
              </a:rPr>
              <a:t>… </a:t>
            </a:r>
          </a:p>
          <a:p>
            <a:pPr>
              <a:defRPr/>
            </a:pPr>
            <a:r>
              <a:rPr lang="pt-BR" b="1" dirty="0"/>
              <a:t>QUARTA GERAÇÃO</a:t>
            </a:r>
          </a:p>
          <a:p>
            <a:pPr marL="0" indent="0" algn="just">
              <a:buFontTx/>
              <a:buNone/>
              <a:defRPr/>
            </a:pPr>
            <a:r>
              <a:rPr lang="pt-BR" dirty="0"/>
              <a:t>	São linguagens capazes de gerar código por si só, são os chamados RAD, com o qual pode-se realizar aplicações sem ser um expert na linguagem. Aqui também se encontram as linguagens orientadas a objetos, tornando possível a reutilização de partes do código para outros programas.</a:t>
            </a:r>
            <a:endParaRPr lang="pt-BR" b="1" dirty="0"/>
          </a:p>
          <a:p>
            <a:pPr lvl="1">
              <a:defRPr/>
            </a:pPr>
            <a:r>
              <a:rPr lang="pt-BR" dirty="0" err="1">
                <a:solidFill>
                  <a:srgbClr val="FF0000"/>
                </a:solidFill>
              </a:rPr>
              <a:t>Ex</a:t>
            </a:r>
            <a:r>
              <a:rPr lang="pt-BR" dirty="0">
                <a:solidFill>
                  <a:srgbClr val="FF0000"/>
                </a:solidFill>
              </a:rPr>
              <a:t>: Visual, Natural </a:t>
            </a:r>
            <a:r>
              <a:rPr lang="pt-BR" dirty="0" err="1">
                <a:solidFill>
                  <a:srgbClr val="FF0000"/>
                </a:solidFill>
              </a:rPr>
              <a:t>Adabes</a:t>
            </a:r>
            <a:r>
              <a:rPr lang="pt-BR" dirty="0">
                <a:solidFill>
                  <a:srgbClr val="FF0000"/>
                </a:solidFill>
              </a:rPr>
              <a:t>… 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4" name="Picture 2" descr="Resultado de imagem para NUMEROS BINARIOS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964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LINGUAGEM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4000" y="2132856"/>
            <a:ext cx="9144000" cy="4267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pt-BR" sz="2800" dirty="0"/>
              <a:t>PROGRAMAÇÃO LINEAR</a:t>
            </a:r>
          </a:p>
          <a:p>
            <a:pPr>
              <a:lnSpc>
                <a:spcPct val="150000"/>
              </a:lnSpc>
              <a:defRPr/>
            </a:pPr>
            <a:r>
              <a:rPr lang="pt-BR" sz="2800" dirty="0"/>
              <a:t>PROGRAMAÇÃO MODULAR</a:t>
            </a:r>
          </a:p>
          <a:p>
            <a:pPr>
              <a:lnSpc>
                <a:spcPct val="150000"/>
              </a:lnSpc>
              <a:defRPr/>
            </a:pPr>
            <a:r>
              <a:rPr lang="pt-BR" sz="2800" dirty="0"/>
              <a:t>PROGRAMAÇÃO ESTRUTURADA</a:t>
            </a:r>
          </a:p>
          <a:p>
            <a:pPr>
              <a:lnSpc>
                <a:spcPct val="150000"/>
              </a:lnSpc>
              <a:defRPr/>
            </a:pPr>
            <a:r>
              <a:rPr lang="pt-BR" sz="2800" dirty="0"/>
              <a:t>PROGRAMAÇÃO ORIENTADA A OBJETOS</a:t>
            </a:r>
          </a:p>
        </p:txBody>
      </p:sp>
      <p:pic>
        <p:nvPicPr>
          <p:cNvPr id="4" name="Picture 2" descr="Resultado de imagem para NUMEROS BINARIOS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200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LINEAR</a:t>
            </a:r>
          </a:p>
        </p:txBody>
      </p:sp>
      <p:sp>
        <p:nvSpPr>
          <p:cNvPr id="22531" name="Espaço Reservado para Conteúdo 2"/>
          <p:cNvSpPr>
            <a:spLocks noGrp="1"/>
          </p:cNvSpPr>
          <p:nvPr>
            <p:ph idx="1"/>
          </p:nvPr>
        </p:nvSpPr>
        <p:spPr>
          <a:xfrm>
            <a:off x="1524000" y="1773238"/>
            <a:ext cx="8624888" cy="158375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Parte do principio da divisão e conquista, uma vez dividindo um algoritmo em pequenas partes para ao final juntar e concretizar e apresentar o resultado final do algoritmo.</a:t>
            </a:r>
          </a:p>
        </p:txBody>
      </p:sp>
      <p:pic>
        <p:nvPicPr>
          <p:cNvPr id="4" name="Picture 2" descr="Resultado de imagem para NUMEROS BINARIOS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524000" y="32903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PROGRAMAÇÃO MODULAR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524000" y="4539646"/>
            <a:ext cx="8624888" cy="15837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400" dirty="0"/>
              <a:t>Paradigma de programação no qual o desenvolvimento das rotinas de programação é feito através de módulos, que são interligados entre si através de uma interface comum.</a:t>
            </a:r>
          </a:p>
        </p:txBody>
      </p:sp>
    </p:spTree>
    <p:extLst>
      <p:ext uri="{BB962C8B-B14F-4D97-AF65-F5344CB8AC3E}">
        <p14:creationId xmlns:p14="http://schemas.microsoft.com/office/powerpoint/2010/main" val="2347023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24579" name="Espaço Reservado para Conteúdo 2"/>
          <p:cNvSpPr>
            <a:spLocks noGrp="1"/>
          </p:cNvSpPr>
          <p:nvPr>
            <p:ph idx="1"/>
          </p:nvPr>
        </p:nvSpPr>
        <p:spPr>
          <a:xfrm>
            <a:off x="1524000" y="1626593"/>
            <a:ext cx="9144000" cy="19602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É uma forma de programação de computadores que preconiza que todos os programas possíveis podem ser reduzidos a apenas três estruturas: sequência, decisão e repetição. Usa estruturas simples com sub-rotinas e funções;</a:t>
            </a:r>
          </a:p>
        </p:txBody>
      </p:sp>
      <p:pic>
        <p:nvPicPr>
          <p:cNvPr id="4" name="Picture 2" descr="Resultado de imagem para NUMEROS BINARIOS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524000" y="270892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PROGRAMAÇÃO ORIENTADA A OBJETOS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524000" y="3878313"/>
            <a:ext cx="9144000" cy="1154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pt-BR" dirty="0"/>
              <a:t>Consiste em um paradigma de análise, projeto e programação de sistemas de software baseado na composição e interação entre diversas unidades de software chamadas de objetos. </a:t>
            </a:r>
          </a:p>
          <a:p>
            <a:pPr algn="just">
              <a:lnSpc>
                <a:spcPct val="100000"/>
              </a:lnSpc>
            </a:pPr>
            <a:r>
              <a:rPr lang="pt-BR" dirty="0"/>
              <a:t>Implementa-se um conjunto de classes que definem os objetos presentes no sistema de software. Cada classe determina o comportamento (definido nos métodos) e estados possíveis (atributos) de seus objetos, assim como o relacionamento com outros objetos.</a:t>
            </a:r>
          </a:p>
        </p:txBody>
      </p:sp>
    </p:spTree>
    <p:extLst>
      <p:ext uri="{BB962C8B-B14F-4D97-AF65-F5344CB8AC3E}">
        <p14:creationId xmlns:p14="http://schemas.microsoft.com/office/powerpoint/2010/main" val="2175945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600" y="-42816"/>
            <a:ext cx="10972800" cy="1139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j-ea"/>
                <a:cs typeface="+mj-cs"/>
              </a:rPr>
              <a:t>ATIVIDADE</a:t>
            </a:r>
          </a:p>
        </p:txBody>
      </p:sp>
      <p:pic>
        <p:nvPicPr>
          <p:cNvPr id="7" name="Picture 2" descr="Resultado de imagem para NUMEROS BINARIOS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6"/>
          <p:cNvSpPr>
            <a:spLocks noGrp="1"/>
          </p:cNvSpPr>
          <p:nvPr>
            <p:ph idx="1"/>
          </p:nvPr>
        </p:nvSpPr>
        <p:spPr>
          <a:xfrm>
            <a:off x="609600" y="1160141"/>
            <a:ext cx="11182598" cy="5430664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pt-BR" sz="5100" dirty="0"/>
              <a:t>01 – Conceitue Lógica, Instrução e Sequencia lógica .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pt-BR" sz="5100" dirty="0"/>
              <a:t>02 – Quais a etapas no processo de construção de um algoritmo. Explique.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pt-BR" sz="5100" dirty="0"/>
              <a:t>03 – Quais os tipos de linguagem de programação. Explique cada uma.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pt-BR" sz="5100" dirty="0"/>
              <a:t>04 – Qual a diferença entre fluxograma e pseudocódigo ?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pt-BR" sz="5100" dirty="0"/>
              <a:t>05 – Construa um fluxograma  e o pseudocódigo a partir das seguintes situações: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pt-BR" sz="5100" dirty="0"/>
              <a:t>	* Faça um algoritmo que leia o nome de uma pessoa e seu peso e escreva seu nome e seu peso depois de ler as duas variáveis.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pt-BR" sz="5100" dirty="0"/>
              <a:t>	* Construa  um  algoritmo  para ler dois números inteiros, somar os dois números e escrever o resultado da soma.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pt-BR" sz="5100" dirty="0"/>
              <a:t>	* Construa  um algoritmo que calcule a média aritmética entre três idades quaisquer fornecidas pelo usuário.</a:t>
            </a:r>
          </a:p>
        </p:txBody>
      </p:sp>
    </p:spTree>
    <p:extLst>
      <p:ext uri="{BB962C8B-B14F-4D97-AF65-F5344CB8AC3E}">
        <p14:creationId xmlns:p14="http://schemas.microsoft.com/office/powerpoint/2010/main" val="4259765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QUE É LÓGICA DE PROGRAMAÇÃO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1456184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BR" altLang="pt-BR" sz="2800" dirty="0"/>
              <a:t>Lógica é a técnica de encadear pensamentos para atingir determinado objetivo.</a:t>
            </a:r>
          </a:p>
        </p:txBody>
      </p:sp>
      <p:sp>
        <p:nvSpPr>
          <p:cNvPr id="4" name="Título 12"/>
          <p:cNvSpPr txBox="1">
            <a:spLocks/>
          </p:cNvSpPr>
          <p:nvPr/>
        </p:nvSpPr>
        <p:spPr>
          <a:xfrm>
            <a:off x="1524000" y="314096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O QUE É UMA INSTRUÇÃO</a:t>
            </a:r>
          </a:p>
        </p:txBody>
      </p:sp>
      <p:sp>
        <p:nvSpPr>
          <p:cNvPr id="5" name="Espaço Reservado para Conteúdo 13"/>
          <p:cNvSpPr txBox="1">
            <a:spLocks/>
          </p:cNvSpPr>
          <p:nvPr/>
        </p:nvSpPr>
        <p:spPr>
          <a:xfrm>
            <a:off x="1524000" y="4512568"/>
            <a:ext cx="9382817" cy="222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altLang="pt-BR" sz="5100" dirty="0"/>
              <a:t>São um conjunto de regras ou normas definidas para a realização ou emprego de algo. Em informática, é o que indica a um computador uma ação elementar a executar.</a:t>
            </a:r>
          </a:p>
          <a:p>
            <a:pPr marL="0" indent="0">
              <a:lnSpc>
                <a:spcPct val="150000"/>
              </a:lnSpc>
              <a:buNone/>
            </a:pPr>
            <a:endParaRPr lang="pt-BR" altLang="pt-BR" sz="2800" dirty="0"/>
          </a:p>
        </p:txBody>
      </p:sp>
      <p:pic>
        <p:nvPicPr>
          <p:cNvPr id="1026" name="Picture 2" descr="Resultado de imagem para NUMEROS BINARIOS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SEQUÊNCIA LÓGICA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altLang="pt-BR" sz="2800" dirty="0"/>
              <a:t>Sequência Lógica são passos executados até atingir um objetivo ou solução de um problema.</a:t>
            </a:r>
          </a:p>
        </p:txBody>
      </p:sp>
      <p:pic>
        <p:nvPicPr>
          <p:cNvPr id="4" name="Picture 2" descr="Resultado de imagem para NUMEROS BINARIOS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2"/>
          <p:cNvSpPr txBox="1">
            <a:spLocks/>
          </p:cNvSpPr>
          <p:nvPr/>
        </p:nvSpPr>
        <p:spPr>
          <a:xfrm>
            <a:off x="1524000" y="314096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O QUE É UM ALGORITMO</a:t>
            </a:r>
          </a:p>
        </p:txBody>
      </p:sp>
      <p:sp>
        <p:nvSpPr>
          <p:cNvPr id="6" name="Espaço Reservado para Conteúdo 13"/>
          <p:cNvSpPr txBox="1">
            <a:spLocks/>
          </p:cNvSpPr>
          <p:nvPr/>
        </p:nvSpPr>
        <p:spPr>
          <a:xfrm>
            <a:off x="1524000" y="4512568"/>
            <a:ext cx="10188624" cy="1456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pt-BR" altLang="pt-BR" sz="2400" dirty="0"/>
              <a:t>Um algoritmo é formalmente uma sequência finita de passos que levam a execução de uma tarefa. Podemos pensar em algoritmo como uma receita, uma sequência de instruções que dão cabo de uma meta específica.</a:t>
            </a:r>
          </a:p>
        </p:txBody>
      </p:sp>
    </p:spTree>
    <p:extLst>
      <p:ext uri="{BB962C8B-B14F-4D97-AF65-F5344CB8AC3E}">
        <p14:creationId xmlns:p14="http://schemas.microsoft.com/office/powerpoint/2010/main" val="293406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ALGORITMOS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27448" y="1828800"/>
            <a:ext cx="10441160" cy="42672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defRPr/>
            </a:pPr>
            <a:r>
              <a:rPr lang="pt-BR" alt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“Chupar uma bala”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pt-BR" alt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Pegar a bala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pt-BR" alt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Retirar o papel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pt-BR" alt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Jogar o papel no lixo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pt-BR" alt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Chupar a bala</a:t>
            </a:r>
          </a:p>
          <a:p>
            <a:pPr marL="365760" lvl="1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pt-BR" alt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pt-BR" alt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Pode-se escrever este algoritmo de outra forma?</a:t>
            </a:r>
          </a:p>
          <a:p>
            <a:pPr>
              <a:lnSpc>
                <a:spcPct val="170000"/>
              </a:lnSpc>
              <a:defRPr/>
            </a:pPr>
            <a:r>
              <a:rPr lang="pt-BR" alt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Como ficaria se o pote de balas tivesse balas de diversos sabores?</a:t>
            </a:r>
          </a:p>
        </p:txBody>
      </p:sp>
      <p:pic>
        <p:nvPicPr>
          <p:cNvPr id="4" name="Picture 2" descr="Resultado de imagem para NUMEROS BINARIOS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27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468544" cy="1143000"/>
          </a:xfrm>
        </p:spPr>
        <p:txBody>
          <a:bodyPr/>
          <a:lstStyle/>
          <a:p>
            <a:r>
              <a:rPr lang="pt-BR" dirty="0"/>
              <a:t>TÉCNICAS PARA SE ESCREVER UM ALGORITMO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7685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altLang="pt-BR" sz="2800" dirty="0"/>
              <a:t>Para escrever um algoritmo precisa-se descrever a sequência de instruções de maneira simples e objetiva. Para isso procura-se utilizar algumas técnicas:</a:t>
            </a:r>
          </a:p>
          <a:p>
            <a:pPr marL="0" indent="0">
              <a:lnSpc>
                <a:spcPct val="100000"/>
              </a:lnSpc>
              <a:buNone/>
            </a:pPr>
            <a:endParaRPr lang="pt-BR" altLang="pt-BR" sz="2400" dirty="0"/>
          </a:p>
          <a:p>
            <a:pPr lvl="1">
              <a:lnSpc>
                <a:spcPct val="80000"/>
              </a:lnSpc>
            </a:pPr>
            <a:r>
              <a:rPr lang="pt-BR" altLang="pt-BR" sz="2400" dirty="0"/>
              <a:t>Usar somente um verbo por frase</a:t>
            </a:r>
          </a:p>
          <a:p>
            <a:pPr lvl="1">
              <a:lnSpc>
                <a:spcPct val="80000"/>
              </a:lnSpc>
            </a:pPr>
            <a:r>
              <a:rPr lang="pt-BR" altLang="pt-BR" sz="2400" dirty="0"/>
              <a:t>Imaginar que você está desenvolvendo um algoritmo para pessoas que não trabalham com informática</a:t>
            </a:r>
          </a:p>
          <a:p>
            <a:pPr lvl="1">
              <a:lnSpc>
                <a:spcPct val="80000"/>
              </a:lnSpc>
            </a:pPr>
            <a:r>
              <a:rPr lang="pt-BR" altLang="pt-BR" sz="2400" dirty="0"/>
              <a:t>Usar frases curtas e simples</a:t>
            </a:r>
          </a:p>
          <a:p>
            <a:pPr lvl="1">
              <a:lnSpc>
                <a:spcPct val="80000"/>
              </a:lnSpc>
            </a:pPr>
            <a:r>
              <a:rPr lang="pt-BR" altLang="pt-BR" sz="2400" dirty="0"/>
              <a:t>Ser objetivo</a:t>
            </a:r>
          </a:p>
          <a:p>
            <a:pPr lvl="1">
              <a:lnSpc>
                <a:spcPct val="80000"/>
              </a:lnSpc>
            </a:pPr>
            <a:r>
              <a:rPr lang="pt-BR" altLang="pt-BR" sz="2400" dirty="0"/>
              <a:t>Procurar usar palavras que não tenham sentido dúbio</a:t>
            </a:r>
          </a:p>
        </p:txBody>
      </p:sp>
      <p:pic>
        <p:nvPicPr>
          <p:cNvPr id="4" name="Picture 2" descr="Resultado de imagem para NUMEROS BINARIOS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85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ETAPAS DE UM ALGORITMO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120480"/>
          </a:xfrm>
        </p:spPr>
        <p:txBody>
          <a:bodyPr>
            <a:normAutofit/>
          </a:bodyPr>
          <a:lstStyle/>
          <a:p>
            <a:r>
              <a:rPr lang="pt-BR" altLang="pt-BR" sz="2400" dirty="0"/>
              <a:t>Normalmente um algoritmo possui três etapas distintas:</a:t>
            </a:r>
          </a:p>
          <a:p>
            <a:pPr lvl="1">
              <a:lnSpc>
                <a:spcPct val="150000"/>
              </a:lnSpc>
            </a:pPr>
            <a:r>
              <a:rPr lang="pt-BR" altLang="pt-BR" sz="2400" dirty="0">
                <a:solidFill>
                  <a:schemeClr val="accent1"/>
                </a:solidFill>
              </a:rPr>
              <a:t>ENTRADA:</a:t>
            </a:r>
            <a:r>
              <a:rPr lang="pt-BR" altLang="pt-BR" sz="2400" dirty="0"/>
              <a:t> São os dados de entrada do algoritmo</a:t>
            </a:r>
          </a:p>
          <a:p>
            <a:pPr lvl="1">
              <a:lnSpc>
                <a:spcPct val="100000"/>
              </a:lnSpc>
            </a:pPr>
            <a:r>
              <a:rPr lang="pt-BR" altLang="pt-BR" sz="2400" dirty="0">
                <a:solidFill>
                  <a:schemeClr val="accent1"/>
                </a:solidFill>
              </a:rPr>
              <a:t>PROCESSAMENTO: </a:t>
            </a:r>
            <a:r>
              <a:rPr lang="pt-BR" altLang="pt-BR" sz="2400" dirty="0"/>
              <a:t>São os procedimentos utilizados para chegar ao resultado final</a:t>
            </a:r>
          </a:p>
          <a:p>
            <a:pPr lvl="1">
              <a:lnSpc>
                <a:spcPct val="150000"/>
              </a:lnSpc>
            </a:pPr>
            <a:r>
              <a:rPr lang="pt-BR" altLang="pt-BR" sz="2400" dirty="0">
                <a:solidFill>
                  <a:schemeClr val="accent1"/>
                </a:solidFill>
              </a:rPr>
              <a:t>SA</a:t>
            </a:r>
            <a:r>
              <a:rPr lang="pt-BR" altLang="pt-BR" sz="2400" dirty="0">
                <a:solidFill>
                  <a:schemeClr val="accent1"/>
                </a:solidFill>
                <a:latin typeface="Arial" panose="020B0604020202020204" pitchFamily="34" charset="0"/>
              </a:rPr>
              <a:t>Í</a:t>
            </a:r>
            <a:r>
              <a:rPr lang="pt-BR" altLang="pt-BR" sz="2400" dirty="0">
                <a:solidFill>
                  <a:schemeClr val="accent1"/>
                </a:solidFill>
              </a:rPr>
              <a:t>DA:</a:t>
            </a:r>
            <a:r>
              <a:rPr lang="pt-BR" altLang="pt-BR" sz="2400" dirty="0"/>
              <a:t> São os dados j</a:t>
            </a:r>
            <a:r>
              <a:rPr lang="pt-BR" altLang="pt-BR" sz="2400" dirty="0">
                <a:latin typeface="Arial" panose="020B0604020202020204" pitchFamily="34" charset="0"/>
              </a:rPr>
              <a:t>á</a:t>
            </a:r>
            <a:r>
              <a:rPr lang="pt-BR" altLang="pt-BR" sz="2400" dirty="0"/>
              <a:t> processados</a:t>
            </a:r>
          </a:p>
        </p:txBody>
      </p:sp>
      <p:pic>
        <p:nvPicPr>
          <p:cNvPr id="4" name="Picture 2" descr="Resultado de imagem para NUMEROS BINARIOS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de cantos arredondados 8"/>
          <p:cNvSpPr/>
          <p:nvPr/>
        </p:nvSpPr>
        <p:spPr>
          <a:xfrm>
            <a:off x="1847528" y="4941168"/>
            <a:ext cx="2304256" cy="79208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ENTRADA</a:t>
            </a:r>
          </a:p>
        </p:txBody>
      </p:sp>
      <p:sp>
        <p:nvSpPr>
          <p:cNvPr id="10" name="Seta para a direita 9"/>
          <p:cNvSpPr/>
          <p:nvPr/>
        </p:nvSpPr>
        <p:spPr>
          <a:xfrm>
            <a:off x="4295800" y="5229200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799856" y="4941168"/>
            <a:ext cx="2592288" cy="79208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dirty="0">
                <a:solidFill>
                  <a:schemeClr val="bg1"/>
                </a:solidFill>
              </a:rPr>
              <a:t>PROCESSAMENTO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8040216" y="4941168"/>
            <a:ext cx="2304256" cy="79208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SAÍDA</a:t>
            </a:r>
          </a:p>
        </p:txBody>
      </p:sp>
      <p:sp>
        <p:nvSpPr>
          <p:cNvPr id="13" name="Seta para a direita 12"/>
          <p:cNvSpPr/>
          <p:nvPr/>
        </p:nvSpPr>
        <p:spPr>
          <a:xfrm>
            <a:off x="7536160" y="5229200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384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FIXAÇÃO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dirty="0"/>
              <a:t>Imagine o seguinte problema: Calcular a média final dos alunos da 3ª Série. Os alunos realizarão quatro provas: P1, P2, P3 e P4.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/>
              <a:t>	Onde: (P1+P2+P3+P4) / 4</a:t>
            </a:r>
          </a:p>
          <a:p>
            <a:pPr>
              <a:lnSpc>
                <a:spcPct val="100000"/>
              </a:lnSpc>
            </a:pPr>
            <a:r>
              <a:rPr lang="pt-BR" dirty="0"/>
              <a:t>Para montar o algoritmo proposto, faremos três perguntas: </a:t>
            </a:r>
          </a:p>
          <a:p>
            <a:pPr>
              <a:lnSpc>
                <a:spcPct val="100000"/>
              </a:lnSpc>
            </a:pPr>
            <a:r>
              <a:rPr lang="pt-BR" dirty="0"/>
              <a:t>a) Quais são os dados de entrada? </a:t>
            </a:r>
            <a:r>
              <a:rPr lang="pt-BR" dirty="0">
                <a:solidFill>
                  <a:srgbClr val="FF0000"/>
                </a:solidFill>
              </a:rPr>
              <a:t>R: Os dados de entrada são P1, P2, P3 e P4 </a:t>
            </a:r>
          </a:p>
          <a:p>
            <a:pPr>
              <a:lnSpc>
                <a:spcPct val="100000"/>
              </a:lnSpc>
            </a:pPr>
            <a:r>
              <a:rPr lang="pt-BR" dirty="0"/>
              <a:t>b) Qual será o processamento a ser utilizado? </a:t>
            </a:r>
            <a:r>
              <a:rPr lang="pt-BR" dirty="0">
                <a:solidFill>
                  <a:srgbClr val="FF0000"/>
                </a:solidFill>
              </a:rPr>
              <a:t>R: O procedimento será somar todos os dados de entrada e dividi-los por 4. (P1+P2+P3+P4) / 4 </a:t>
            </a:r>
          </a:p>
          <a:p>
            <a:pPr>
              <a:lnSpc>
                <a:spcPct val="100000"/>
              </a:lnSpc>
            </a:pPr>
            <a:r>
              <a:rPr lang="pt-BR" dirty="0"/>
              <a:t>c) Quais serão os dados de saída? </a:t>
            </a:r>
            <a:r>
              <a:rPr lang="pt-BR" dirty="0">
                <a:solidFill>
                  <a:srgbClr val="FF0000"/>
                </a:solidFill>
              </a:rPr>
              <a:t>R: O dado de saída será a média final </a:t>
            </a:r>
          </a:p>
        </p:txBody>
      </p:sp>
      <p:pic>
        <p:nvPicPr>
          <p:cNvPr id="4" name="Picture 2" descr="Resultado de imagem para NUMEROS BINARIOS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69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TIPOS DE ALGORITMOS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FLUXOGRAMAS e PSEUDOCODIGOS</a:t>
            </a:r>
          </a:p>
        </p:txBody>
      </p:sp>
    </p:spTree>
    <p:extLst>
      <p:ext uri="{BB962C8B-B14F-4D97-AF65-F5344CB8AC3E}">
        <p14:creationId xmlns:p14="http://schemas.microsoft.com/office/powerpoint/2010/main" val="196606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FLUXOGRAMAS</a:t>
            </a:r>
          </a:p>
        </p:txBody>
      </p:sp>
      <p:pic>
        <p:nvPicPr>
          <p:cNvPr id="4" name="Picture 2" descr="Resultado de imagem para NUMEROS BINARIOS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523999" y="1828800"/>
            <a:ext cx="9612561" cy="4696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pt-BR" sz="2800" dirty="0">
                <a:solidFill>
                  <a:schemeClr val="tx1"/>
                </a:solidFill>
              </a:rPr>
              <a:t>É um tipo de diagrama, uma representação esquemática de um processo ou algoritmo, através de gráficos que ilustram de forma descomplicada a transição de informações entre os elementos que o compõem.</a:t>
            </a:r>
          </a:p>
          <a:p>
            <a:pPr>
              <a:lnSpc>
                <a:spcPct val="120000"/>
              </a:lnSpc>
              <a:defRPr/>
            </a:pPr>
            <a:r>
              <a:rPr lang="pt-BR" alt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fluxograma é uma forma padronizada e eficaz para representar os passos lógicos de um determinado processamento.</a:t>
            </a:r>
          </a:p>
          <a:p>
            <a:pPr>
              <a:lnSpc>
                <a:spcPct val="120000"/>
              </a:lnSpc>
              <a:defRPr/>
            </a:pPr>
            <a:r>
              <a:rPr lang="pt-BR" alt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 o diagrama podemos definir uma sequência de símbolos, com significado bem definido, portanto, sua principal função é a de facilitar a visualização dos passos de um processamento.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33409794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ador Técnico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6_TF02901026" id="{9F968763-F91C-42C9-AE49-6BD67CA2E1C8}" vid="{02176A96-6553-412C-8E8F-22987C19B997}"/>
    </a:ext>
  </a:extLst>
</a:theme>
</file>

<file path=ppt/theme/theme2.xml><?xml version="1.0" encoding="utf-8"?>
<a:theme xmlns:a="http://schemas.openxmlformats.org/drawingml/2006/main" name="Tema1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82CFCE87-E5B9-4C7A-8CF5-54F5B7BA56CB}" vid="{7DC36EFC-D43D-4551-8E64-1587E746B8D0}"/>
    </a:ext>
  </a:extLst>
</a:theme>
</file>

<file path=ppt/theme/theme3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4873beb7-5857-4685-be1f-d57550cc96cc"/>
    <ds:schemaRef ds:uri="http://www.w3.org/XML/1998/namespace"/>
    <ds:schemaRef ds:uri="http://purl.org/dc/terms/"/>
    <ds:schemaRef ds:uri="http://schemas.microsoft.com/office/infopath/2007/PartnerControl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profissional com design tecnológico de placa de circuito (widescreen)</Template>
  <TotalTime>0</TotalTime>
  <Words>1113</Words>
  <Application>Microsoft Office PowerPoint</Application>
  <PresentationFormat>Widescreen</PresentationFormat>
  <Paragraphs>94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Candara</vt:lpstr>
      <vt:lpstr>Consolas</vt:lpstr>
      <vt:lpstr>Wingdings</vt:lpstr>
      <vt:lpstr>Computador Técnico 16x9</vt:lpstr>
      <vt:lpstr>Tema1</vt:lpstr>
      <vt:lpstr>LÓGICA DE PROGRAMAÇÃO</vt:lpstr>
      <vt:lpstr>O QUE É LÓGICA DE PROGRAMAÇÃO</vt:lpstr>
      <vt:lpstr>O QUE É SEQUÊNCIA LÓGICA</vt:lpstr>
      <vt:lpstr>EXEMPLOS DE ALGORITMOS</vt:lpstr>
      <vt:lpstr>TÉCNICAS PARA SE ESCREVER UM ALGORITMO</vt:lpstr>
      <vt:lpstr>ETAPAS DE UM ALGORITMO</vt:lpstr>
      <vt:lpstr>EXEMPLO DE FIXAÇÃO</vt:lpstr>
      <vt:lpstr>TIPOS DE ALGORITMOS</vt:lpstr>
      <vt:lpstr>FLUXOGRAMAS</vt:lpstr>
      <vt:lpstr>FLUXOGRAMAS</vt:lpstr>
      <vt:lpstr>PSEUDOCÓDIGOS</vt:lpstr>
      <vt:lpstr>LINGUAGENS DE PROGRAMAÇÃO</vt:lpstr>
      <vt:lpstr>O QUE É UMA LINGUAGEM DE PROGRAMAÇÃO ?</vt:lpstr>
      <vt:lpstr>O QUE É UMA LINGUAGEM DE PROGRAMAÇÃO ?</vt:lpstr>
      <vt:lpstr>GERAÇÕES DAS LINGUAGENS DE PROG.</vt:lpstr>
      <vt:lpstr>TIPOS DE LINGUAGEM DE PROGRAMAÇÃO</vt:lpstr>
      <vt:lpstr>PROGRAMAÇÃO LINEAR</vt:lpstr>
      <vt:lpstr>PROGRAMAÇÃO ESTRUTURADA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2017-09-03T22:21:15Z</dcterms:created>
  <dcterms:modified xsi:type="dcterms:W3CDTF">2021-08-27T13:23:13Z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