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8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1" d="100"/>
          <a:sy n="71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05/09/2022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05/09/2022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ESTRUTURAS DE SELEÇÃO –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e </a:t>
            </a:r>
            <a:r>
              <a:rPr lang="pt-BR" dirty="0" err="1"/>
              <a:t>elif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9DA5C-25C9-49C7-B8A7-6490B3A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6" y="190500"/>
            <a:ext cx="8938566" cy="1143000"/>
          </a:xfrm>
        </p:spPr>
        <p:txBody>
          <a:bodyPr>
            <a:normAutofit/>
          </a:bodyPr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6" name="Picture 2" descr="Resultado de imagem para NUMEROS BINARIOS PNG">
            <a:extLst>
              <a:ext uri="{FF2B5EF4-FFF2-40B4-BE49-F238E27FC236}">
                <a16:creationId xmlns:a16="http://schemas.microsoft.com/office/drawing/2014/main" id="{0B433E39-F54B-41BF-B848-680E076DB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895856" y="2577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76F5C0F-A294-451F-A4DA-02C9EC58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86" y="1484784"/>
            <a:ext cx="9684568" cy="4395192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01 - Faça um algoritmo para ler um número inteiro e dizer se o número lido é par ou impar.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02 - Faça um algoritmo para ler três números e imprimir o maior.</a:t>
            </a:r>
          </a:p>
          <a:p>
            <a:pPr marL="0" indent="0" algn="just"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03 - Elabore um algoritmo que, dada a idade de um nadador, classifique-o em uma das seguintes categorias.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Infantil = até 7 anos.          Juvenil = 8 – 17 anos.        Adulto = maiores de 17 anos.</a:t>
            </a:r>
          </a:p>
          <a:p>
            <a:pPr marL="0" indent="0" algn="just">
              <a:buNone/>
            </a:pPr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04 -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Faça  um  algoritmo  que  leia um número maior que 4 e depois de lido dizer se este número é par ou impar. Se o número lido não for maior que 4 não executar o algoritmo e mandar um aviso dizendo que o algoritmo só pode funcionar com um número maior que 4.</a:t>
            </a:r>
            <a:endParaRPr lang="pt-BR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05- Faça um algoritmo para ler duas variáveis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testar se a concatenação das duas forma a frase “COMPUTAÇÃO QUANTICA”. Escrever se forma ou não forma.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900808"/>
            <a:ext cx="10571458" cy="46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2400" b="0" i="0" u="none" strike="noStrike" baseline="0" dirty="0"/>
              <a:t>Com frequência, a programação envolve analisar um conjunto de condições e decidir qual ação deve ser executada de acordo com essas condições.                         A instrução </a:t>
            </a:r>
            <a:r>
              <a:rPr lang="pt-BR" sz="2400" b="0" i="0" u="none" strike="noStrike" baseline="0" dirty="0" err="1"/>
              <a:t>if</a:t>
            </a:r>
            <a:r>
              <a:rPr lang="pt-BR" sz="2400" b="0" i="0" u="none" strike="noStrike" baseline="0" dirty="0"/>
              <a:t> de Python permite analisar o estado atual de um programa e responder de forma apropriada a esse estado.</a:t>
            </a:r>
            <a:endParaRPr lang="pt-BR" sz="2400" spc="-5" dirty="0"/>
          </a:p>
        </p:txBody>
      </p:sp>
    </p:spTree>
    <p:extLst>
      <p:ext uri="{BB962C8B-B14F-4D97-AF65-F5344CB8AC3E}">
        <p14:creationId xmlns:p14="http://schemas.microsoft.com/office/powerpoint/2010/main" val="28334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827B7-F23F-4F82-9A03-03F6AFEB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90500"/>
            <a:ext cx="91440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 IF/ELSE</a:t>
            </a:r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9F24A78C-F41F-454A-AA41-CE0870F91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Estrutura IF">
            <a:extLst>
              <a:ext uri="{FF2B5EF4-FFF2-40B4-BE49-F238E27FC236}">
                <a16:creationId xmlns:a16="http://schemas.microsoft.com/office/drawing/2014/main" id="{61627A1C-4B4D-45DF-B8DE-A766D7B0B84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3392" y="1628800"/>
            <a:ext cx="99012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sz="2800" b="0" i="0" dirty="0">
                <a:solidFill>
                  <a:schemeClr val="tx1"/>
                </a:solidFill>
                <a:effectLst/>
                <a:latin typeface="Helvetica Neue"/>
              </a:rPr>
              <a:t>Execução condicional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</a:rPr>
              <a:t>Com a finalidade de escrever programas úteis, quase sempre temos a necessidade de verificar condições e alterar o comportamento do programa de acordo com os resultados das condições. </a:t>
            </a:r>
            <a:r>
              <a:rPr lang="pt-BR" sz="2400" b="1" i="0" dirty="0">
                <a:solidFill>
                  <a:schemeClr val="tx1"/>
                </a:solidFill>
                <a:effectLst/>
              </a:rPr>
              <a:t>Comandos de seleção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, algumas vezes também denominados de </a:t>
            </a:r>
            <a:r>
              <a:rPr lang="pt-BR" sz="2400" b="1" i="0" dirty="0">
                <a:solidFill>
                  <a:schemeClr val="tx1"/>
                </a:solidFill>
                <a:effectLst/>
              </a:rPr>
              <a:t>comandos condicionais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 nos dá essa habilidade. A forma mais simples de seleção é o comando </a:t>
            </a:r>
            <a:r>
              <a:rPr lang="pt-BR" sz="2400" b="1" i="0" dirty="0" err="1">
                <a:solidFill>
                  <a:schemeClr val="tx1"/>
                </a:solidFill>
                <a:effectLst/>
              </a:rPr>
              <a:t>if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. Ele é algumas vezes denominado de </a:t>
            </a:r>
            <a:r>
              <a:rPr lang="pt-BR" sz="2400" b="1" i="0" dirty="0">
                <a:solidFill>
                  <a:schemeClr val="tx1"/>
                </a:solidFill>
                <a:effectLst/>
              </a:rPr>
              <a:t>seleção binária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 uma vez que admite dois possíveis caminhos de execução.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62CC7-1A3B-4A7D-AD1E-65D866AA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83096"/>
            <a:ext cx="91440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 IF/ELSE</a:t>
            </a:r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F5FDF96A-0D33-416B-967C-8A6C6DC3A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0E7F02-1566-4952-B39B-02D2ADCE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44824"/>
            <a:ext cx="9144000" cy="4267200"/>
          </a:xfrm>
        </p:spPr>
        <p:txBody>
          <a:bodyPr/>
          <a:lstStyle/>
          <a:p>
            <a:r>
              <a:rPr lang="pt-BR" sz="2400" dirty="0"/>
              <a:t>A sintaxe do comando </a:t>
            </a:r>
            <a:r>
              <a:rPr lang="pt-BR" sz="2400" dirty="0" err="1"/>
              <a:t>if</a:t>
            </a:r>
            <a:r>
              <a:rPr lang="pt-BR" sz="2400" dirty="0"/>
              <a:t> se parece com: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  <a:p>
            <a:pPr marL="0" indent="0">
              <a:buNone/>
            </a:pPr>
            <a:r>
              <a:rPr lang="pt-BR" sz="2400" dirty="0"/>
              <a:t>     A expressão booleana após o </a:t>
            </a:r>
            <a:r>
              <a:rPr lang="pt-BR" sz="2400" dirty="0" err="1"/>
              <a:t>if</a:t>
            </a:r>
            <a:r>
              <a:rPr lang="pt-BR" sz="2400" dirty="0"/>
              <a:t>, é chamada de </a:t>
            </a:r>
            <a:r>
              <a:rPr lang="pt-BR" sz="2400" b="1" dirty="0"/>
              <a:t>condição</a:t>
            </a:r>
            <a:r>
              <a:rPr lang="pt-BR" sz="2400" dirty="0"/>
              <a:t>. Se é verdadeira, o comando executado será o </a:t>
            </a:r>
            <a:r>
              <a:rPr lang="pt-BR" sz="2400" b="1" dirty="0"/>
              <a:t>comandos_1.  </a:t>
            </a:r>
            <a:r>
              <a:rPr lang="pt-BR" sz="2400" dirty="0"/>
              <a:t>Caso seja falsa, o comando executado será o </a:t>
            </a:r>
            <a:r>
              <a:rPr lang="pt-BR" sz="2400" b="1" dirty="0"/>
              <a:t>comandos_2.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DB4B46-5A41-4C13-A725-6D7D0AC7B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7" t="71792" r="33261" b="16652"/>
          <a:stretch/>
        </p:blipFill>
        <p:spPr>
          <a:xfrm>
            <a:off x="1032020" y="2682280"/>
            <a:ext cx="789469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BE809-823E-4F88-95E9-182B761D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90500"/>
            <a:ext cx="9144000" cy="1143000"/>
          </a:xfrm>
        </p:spPr>
        <p:txBody>
          <a:bodyPr/>
          <a:lstStyle/>
          <a:p>
            <a:r>
              <a:rPr lang="pt-BR" sz="3600" dirty="0"/>
              <a:t>ESTRUTURA IF/ELSE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4BDAA-4BAE-4D17-A141-B215CC09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06" y="1628800"/>
            <a:ext cx="9144000" cy="4267200"/>
          </a:xfrm>
        </p:spPr>
        <p:txBody>
          <a:bodyPr/>
          <a:lstStyle/>
          <a:p>
            <a:r>
              <a:rPr lang="pt-BR" dirty="0"/>
              <a:t>Exemplo com a estrutura </a:t>
            </a:r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5193A147-1442-429B-9D68-712C89373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FDB00E-CEC5-426B-8F6B-568725DAD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5" t="31567" r="45197" b="51722"/>
          <a:stretch/>
        </p:blipFill>
        <p:spPr>
          <a:xfrm>
            <a:off x="1631504" y="2419567"/>
            <a:ext cx="556005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E724D-81AC-4D2C-B374-9F636D7F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95256"/>
            <a:ext cx="9144000" cy="4920851"/>
          </a:xfrm>
        </p:spPr>
        <p:txBody>
          <a:bodyPr/>
          <a:lstStyle/>
          <a:p>
            <a:pPr algn="just"/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Outra forma do comando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é um no qual o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é totalmente omitido. Isso cria um mecanismo chamado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seleção unária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Neste caso, quando a condição tem valor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os comando são executados. Caso contrário, o fluxo de execução continua no comando depois do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altLang="pt-BR" sz="2400" dirty="0">
                <a:solidFill>
                  <a:schemeClr val="tx1"/>
                </a:solidFill>
              </a:rPr>
              <a:t>Exemplo de execução de </a:t>
            </a:r>
            <a:r>
              <a:rPr lang="pt-BR" altLang="pt-BR" sz="2400" b="1" dirty="0">
                <a:solidFill>
                  <a:schemeClr val="tx1"/>
                </a:solidFill>
              </a:rPr>
              <a:t>seleção unária :</a:t>
            </a:r>
          </a:p>
          <a:p>
            <a:pPr marL="0" indent="0">
              <a:buNone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pt-BR" dirty="0"/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3890473A-9347-4362-821B-A86E24ACB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0B7425-E5ED-4D2A-8250-ACECD2D2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5" t="44748" r="35234" b="42646"/>
          <a:stretch/>
        </p:blipFill>
        <p:spPr>
          <a:xfrm>
            <a:off x="773841" y="3789040"/>
            <a:ext cx="884953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491E-BFB8-4795-96D6-AA7D1831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32656"/>
            <a:ext cx="914400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ESTRUTURA IF/ELSE</a:t>
            </a:r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C7E9EB3D-AAEC-436D-ABA4-48708C24A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570C74-C232-439F-986D-D12F8D76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0" y="1700808"/>
            <a:ext cx="9695185" cy="4464496"/>
          </a:xfrm>
        </p:spPr>
        <p:txBody>
          <a:bodyPr/>
          <a:lstStyle/>
          <a:p>
            <a:pPr algn="just"/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Helvetica Neue"/>
              </a:rPr>
              <a:t>Condicionais aninhados.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Um condicional pode também ser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aninhado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dentro de outro. Por exemplo, assuma que temos duas variáveis inteiras x e y. O seguinte padrão de seleção mostra como podemos decidir como eles são relacionados entre si. </a:t>
            </a:r>
          </a:p>
          <a:p>
            <a:pPr marL="0" indent="0" algn="just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Exemplo:</a:t>
            </a:r>
          </a:p>
          <a:p>
            <a:pPr marL="0" indent="0" algn="just">
              <a:buNone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C9DB79-7A4F-48FB-AB52-159668ED3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66" t="62606" r="42322" b="18485"/>
          <a:stretch/>
        </p:blipFill>
        <p:spPr>
          <a:xfrm>
            <a:off x="2207568" y="3874026"/>
            <a:ext cx="6384855" cy="2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069-6E48-45EE-ADD6-CDF721A4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0500"/>
            <a:ext cx="9144000" cy="1143000"/>
          </a:xfrm>
        </p:spPr>
        <p:txBody>
          <a:bodyPr/>
          <a:lstStyle/>
          <a:p>
            <a:r>
              <a:rPr lang="pt-BR" sz="3600" dirty="0"/>
              <a:t>ESTRUTURA IF/ELSE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A629F-6A82-4405-9879-74E4E63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84784"/>
            <a:ext cx="9433048" cy="4267200"/>
          </a:xfrm>
        </p:spPr>
        <p:txBody>
          <a:bodyPr/>
          <a:lstStyle/>
          <a:p>
            <a:pPr algn="just"/>
            <a:r>
              <a:rPr lang="pt-BR" sz="2400" b="0" i="0" dirty="0">
                <a:solidFill>
                  <a:schemeClr val="tx1"/>
                </a:solidFill>
                <a:effectLst/>
              </a:rPr>
              <a:t>Condicionais encadeados: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   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Python provê uma forma alternativa de escrever seleções aninhadas mostradas na seção anterior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Isto é chamado </a:t>
            </a:r>
            <a:r>
              <a:rPr lang="pt-BR" sz="2400" dirty="0">
                <a:solidFill>
                  <a:schemeClr val="tx1"/>
                </a:solidFill>
              </a:rPr>
              <a:t>algumas vezes como  </a:t>
            </a:r>
            <a:r>
              <a:rPr lang="pt-BR" sz="2400" b="1" i="0" dirty="0">
                <a:solidFill>
                  <a:schemeClr val="tx1"/>
                </a:solidFill>
                <a:effectLst/>
              </a:rPr>
              <a:t>condicionais encadeadas.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Exemplo:</a:t>
            </a:r>
            <a:endParaRPr lang="pt-BR" sz="2400" i="0" dirty="0">
              <a:solidFill>
                <a:schemeClr val="tx1"/>
              </a:solidFill>
              <a:effectLst/>
            </a:endParaRPr>
          </a:p>
          <a:p>
            <a:pPr algn="just"/>
            <a:endParaRPr lang="pt-BR" dirty="0"/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DA3F925D-FD62-4399-817E-2C1D467AC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NUMEROS BINARIOS PNG">
            <a:extLst>
              <a:ext uri="{FF2B5EF4-FFF2-40B4-BE49-F238E27FC236}">
                <a16:creationId xmlns:a16="http://schemas.microsoft.com/office/drawing/2014/main" id="{D6E35A8B-F629-4441-A8E1-49C1586B7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895856" y="2577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9A1D29-424B-4CE3-B41D-1B3FF00E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88" t="46764" r="45224" b="37479"/>
          <a:stretch/>
        </p:blipFill>
        <p:spPr>
          <a:xfrm>
            <a:off x="2135560" y="3789040"/>
            <a:ext cx="6068438" cy="19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9DA5C-25C9-49C7-B8A7-6490B3A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90500"/>
            <a:ext cx="9144000" cy="1143000"/>
          </a:xfrm>
        </p:spPr>
        <p:txBody>
          <a:bodyPr>
            <a:normAutofit/>
          </a:bodyPr>
          <a:lstStyle/>
          <a:p>
            <a:r>
              <a:rPr lang="pt-BR" sz="4000" b="1" dirty="0"/>
              <a:t>ENTENDENDO O ELIF.</a:t>
            </a:r>
          </a:p>
        </p:txBody>
      </p:sp>
      <p:pic>
        <p:nvPicPr>
          <p:cNvPr id="6" name="Picture 2" descr="Resultado de imagem para NUMEROS BINARIOS PNG">
            <a:extLst>
              <a:ext uri="{FF2B5EF4-FFF2-40B4-BE49-F238E27FC236}">
                <a16:creationId xmlns:a16="http://schemas.microsoft.com/office/drawing/2014/main" id="{0B433E39-F54B-41BF-B848-680E076DB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895856" y="2577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76F5C0F-A294-451F-A4DA-02C9EC58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86" y="1484784"/>
            <a:ext cx="9684568" cy="4395192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 uma abreviação de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Novamente, exatamente uma ramificação será executada. Não há limites no número de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mas apenas um simples (e opcional)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final é permitido e precisa ser a última ramificação do comando.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condição é verificada em ordem. Se a primeira é falsa, a próxima é então verificada , e assim por diante. Se uma delas é verdadeira, a ramificação correspondente é executada e o comando termina. Mesmo que mais do que uma condição seja verdadeira, apenas a ramificação da primeira verdadeira é executada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4602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616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Candara</vt:lpstr>
      <vt:lpstr>Consolas</vt:lpstr>
      <vt:lpstr>Helvetica Neue</vt:lpstr>
      <vt:lpstr>Times New Roman</vt:lpstr>
      <vt:lpstr>Computador Técnico 16x9</vt:lpstr>
      <vt:lpstr>ESTRUTURAS DE CONTROLE</vt:lpstr>
      <vt:lpstr>INTRODUÇÃO</vt:lpstr>
      <vt:lpstr>ESTRUTURA IF/ELSE</vt:lpstr>
      <vt:lpstr>ESTRUTURA IF/ELSE</vt:lpstr>
      <vt:lpstr>ESTRUTURA IF/ELSE</vt:lpstr>
      <vt:lpstr>Apresentação do PowerPoint</vt:lpstr>
      <vt:lpstr>ESTRUTURA IF/ELSE</vt:lpstr>
      <vt:lpstr>ESTRUTURA IF/ELSE</vt:lpstr>
      <vt:lpstr>ENTENDENDO O ELIF.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2017-09-03T22:21:15Z</dcterms:created>
  <dcterms:modified xsi:type="dcterms:W3CDTF">2022-09-05T17:05:24Z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