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16"/>
  </p:notesMasterIdLst>
  <p:handoutMasterIdLst>
    <p:handoutMasterId r:id="rId17"/>
  </p:handoutMasterIdLst>
  <p:sldIdLst>
    <p:sldId id="267" r:id="rId6"/>
    <p:sldId id="268" r:id="rId7"/>
    <p:sldId id="322" r:id="rId8"/>
    <p:sldId id="325" r:id="rId9"/>
    <p:sldId id="329" r:id="rId10"/>
    <p:sldId id="32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56" d="100"/>
          <a:sy n="56" d="100"/>
        </p:scale>
        <p:origin x="47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05/09/2022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56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55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3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0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9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7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B368D15-8FA6-4772-A80F-3081AAED2F3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ESTRUTURAS DE CONTROLE DE REPETIÇÃO – FOR (PARA)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-42816"/>
            <a:ext cx="10972800" cy="11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ATIVIDADE</a:t>
            </a:r>
          </a:p>
        </p:txBody>
      </p:sp>
      <p:pic>
        <p:nvPicPr>
          <p:cNvPr id="7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6"/>
          <p:cNvSpPr>
            <a:spLocks noGrp="1"/>
          </p:cNvSpPr>
          <p:nvPr>
            <p:ph idx="1"/>
          </p:nvPr>
        </p:nvSpPr>
        <p:spPr>
          <a:xfrm>
            <a:off x="609600" y="1160141"/>
            <a:ext cx="11182598" cy="54306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800" b="1" dirty="0"/>
              <a:t>Faça os algoritmos abaixo usando pseudocódigo.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01ª) Calcular a média aritmética de N números inteiros lidos.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02ª) Uma   escola  precisa  ler  e  imprimir  a  médias  de  seus 12 alunos nas 20 ( vinte ) notas  tiradas  por  cada  um  no  ano letivo. Faça um algoritmo que escreva o nome e a média de cada aluno e a média geral de toda a turma.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03ª) Faça um algoritmo que calcule para uma turma de 45 alunos o seguinte: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 idade média dos alunos com menos de 1.70 m de altura.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 altura média dos alunos com mais de 20 anos.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773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772816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O laço para (for), também conhecido como laço contador, tem uma estrutura muito específica a para determinar seu critério de parada, ou seja, a sua expressão lógica. Ele tem em sua estrutura uma variável chamada de contador que é inicializada, atualizada e testada de acordo com o que é informado na primeira linha de definição do laço.</a:t>
            </a:r>
          </a:p>
        </p:txBody>
      </p:sp>
    </p:spTree>
    <p:extLst>
      <p:ext uri="{BB962C8B-B14F-4D97-AF65-F5344CB8AC3E}">
        <p14:creationId xmlns:p14="http://schemas.microsoft.com/office/powerpoint/2010/main" val="28334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ESTRUTURAS DE REPETIÇÃO - PARA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just">
              <a:lnSpc>
                <a:spcPct val="110100"/>
              </a:lnSpc>
              <a:buNone/>
            </a:pPr>
            <a:r>
              <a:rPr lang="pt-BR" sz="2800" spc="-5" dirty="0">
                <a:latin typeface="Arial MT"/>
              </a:rPr>
              <a:t>O comando PARA executa repetitivamente um comando enquanto é atribuído uma série de valores a uma variável de controle (contador do PARA).</a:t>
            </a:r>
          </a:p>
          <a:p>
            <a:pPr marL="0" marR="5080" indent="0" algn="just">
              <a:lnSpc>
                <a:spcPct val="110100"/>
              </a:lnSpc>
              <a:buNone/>
            </a:pPr>
            <a:endParaRPr lang="pt-BR" sz="2800" spc="-5" dirty="0">
              <a:latin typeface="Arial MT"/>
              <a:cs typeface="Arial MT"/>
            </a:endParaRPr>
          </a:p>
          <a:p>
            <a:pPr marL="0" marR="5080" indent="0" algn="just">
              <a:lnSpc>
                <a:spcPct val="110100"/>
              </a:lnSpc>
              <a:buNone/>
            </a:pPr>
            <a:endParaRPr lang="pt-BR" sz="2800" spc="-5" dirty="0">
              <a:latin typeface="Arial MT"/>
              <a:cs typeface="Arial MT"/>
            </a:endParaRPr>
          </a:p>
          <a:p>
            <a:pPr marL="0" marR="5080" indent="0" algn="just">
              <a:lnSpc>
                <a:spcPct val="110100"/>
              </a:lnSpc>
              <a:buNone/>
            </a:pPr>
            <a:endParaRPr lang="pt-BR" sz="2800" spc="-5" dirty="0">
              <a:latin typeface="Arial MT"/>
              <a:cs typeface="Arial MT"/>
            </a:endParaRPr>
          </a:p>
          <a:p>
            <a:pPr marL="0" marR="5080" indent="0" algn="just">
              <a:lnSpc>
                <a:spcPct val="110100"/>
              </a:lnSpc>
              <a:buNone/>
            </a:pPr>
            <a:r>
              <a:rPr lang="pt-BR" sz="2800" spc="-5" dirty="0">
                <a:latin typeface="Arial MT"/>
                <a:cs typeface="Arial MT"/>
              </a:rPr>
              <a:t>Imagine</a:t>
            </a:r>
            <a:r>
              <a:rPr lang="pt-BR" sz="2800" spc="110" dirty="0">
                <a:latin typeface="Arial MT"/>
                <a:cs typeface="Arial MT"/>
              </a:rPr>
              <a:t> </a:t>
            </a:r>
            <a:r>
              <a:rPr lang="pt-BR" sz="2800" spc="-5" dirty="0">
                <a:latin typeface="Arial MT"/>
                <a:cs typeface="Arial MT"/>
              </a:rPr>
              <a:t>um</a:t>
            </a:r>
            <a:r>
              <a:rPr lang="pt-BR" sz="2800" spc="110" dirty="0">
                <a:latin typeface="Arial MT"/>
                <a:cs typeface="Arial MT"/>
              </a:rPr>
              <a:t> </a:t>
            </a:r>
            <a:r>
              <a:rPr lang="pt-BR" sz="2800" spc="-5" dirty="0">
                <a:latin typeface="Arial MT"/>
                <a:cs typeface="Arial MT"/>
              </a:rPr>
              <a:t>algoritmo</a:t>
            </a:r>
            <a:r>
              <a:rPr lang="pt-BR" sz="2800" spc="110" dirty="0">
                <a:latin typeface="Arial MT"/>
                <a:cs typeface="Arial MT"/>
              </a:rPr>
              <a:t> </a:t>
            </a:r>
            <a:r>
              <a:rPr lang="pt-BR" sz="2800" spc="-5" dirty="0">
                <a:latin typeface="Arial MT"/>
                <a:cs typeface="Arial MT"/>
              </a:rPr>
              <a:t>para processar um contador de 100 números.</a:t>
            </a:r>
            <a:endParaRPr lang="pt-BR" sz="2800" dirty="0">
              <a:latin typeface="Arial MT"/>
              <a:cs typeface="Arial M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46016C-6705-4488-BEAC-1409CFE0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3696716"/>
            <a:ext cx="10813717" cy="13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ESTRUTURAS DE REPETIÇÃO - PARA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just">
              <a:lnSpc>
                <a:spcPct val="110100"/>
              </a:lnSpc>
              <a:buNone/>
            </a:pPr>
            <a:endParaRPr lang="pt-BR" sz="2800" dirty="0">
              <a:latin typeface="Arial MT"/>
              <a:cs typeface="Arial MT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67513F6-6873-4D07-ADD7-3E5894BABCE4}"/>
              </a:ext>
            </a:extLst>
          </p:cNvPr>
          <p:cNvSpPr txBox="1">
            <a:spLocks/>
          </p:cNvSpPr>
          <p:nvPr/>
        </p:nvSpPr>
        <p:spPr>
          <a:xfrm>
            <a:off x="487760" y="1981200"/>
            <a:ext cx="10571458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Ler dois valores inteiros. Realize a adição destes números, armazenando o resultado em uma terceira variável. Apresente o valor encontrado. Repita esta operação 5 vezes.</a:t>
            </a:r>
          </a:p>
        </p:txBody>
      </p:sp>
    </p:spTree>
    <p:extLst>
      <p:ext uri="{BB962C8B-B14F-4D97-AF65-F5344CB8AC3E}">
        <p14:creationId xmlns:p14="http://schemas.microsoft.com/office/powerpoint/2010/main" val="13844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ESTRUTURAS DE REPETIÇÃO - PARA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just">
              <a:lnSpc>
                <a:spcPct val="110100"/>
              </a:lnSpc>
              <a:buNone/>
            </a:pPr>
            <a:endParaRPr lang="pt-BR" sz="2800" dirty="0">
              <a:latin typeface="Arial MT"/>
              <a:cs typeface="Arial MT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67513F6-6873-4D07-ADD7-3E5894BABCE4}"/>
              </a:ext>
            </a:extLst>
          </p:cNvPr>
          <p:cNvSpPr txBox="1">
            <a:spLocks/>
          </p:cNvSpPr>
          <p:nvPr/>
        </p:nvSpPr>
        <p:spPr>
          <a:xfrm>
            <a:off x="487760" y="1981200"/>
            <a:ext cx="10419056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b="1" dirty="0"/>
              <a:t>Algoritmo</a:t>
            </a:r>
            <a:r>
              <a:rPr lang="pt-BR" sz="2800" dirty="0"/>
              <a:t> </a:t>
            </a:r>
          </a:p>
          <a:p>
            <a:pPr marL="457200" marR="6985" indent="-457200" algn="just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pt-BR" sz="2800" dirty="0"/>
              <a:t>Criar uma variável para servir como contador, que irá variar de 1 até 5; </a:t>
            </a:r>
          </a:p>
          <a:p>
            <a:pPr marL="457200" marR="6985" indent="-457200" algn="just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pt-BR" sz="2800" dirty="0"/>
              <a:t>Ler dois valores (variáveis A e B); </a:t>
            </a:r>
          </a:p>
          <a:p>
            <a:pPr marL="457200" marR="6985" indent="-457200" algn="just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pt-BR" sz="2800" dirty="0"/>
              <a:t>Efetuar o cálculo, armazenando o resultado em R; </a:t>
            </a:r>
          </a:p>
          <a:p>
            <a:pPr marL="457200" marR="6985" indent="-457200" algn="just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pt-BR" sz="2800" dirty="0"/>
              <a:t>Apresentar o valor calculado contido na variável R; </a:t>
            </a:r>
          </a:p>
          <a:p>
            <a:pPr marL="457200" marR="6985" indent="-457200" algn="just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pt-BR" sz="2800" dirty="0"/>
              <a:t>Repetir os passos 2, 3 e 4 até que o contador seja encerrado. </a:t>
            </a:r>
            <a:endParaRPr lang="pt-BR" sz="2800" spc="-5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261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02548" y="2852936"/>
            <a:ext cx="3635896" cy="729816"/>
          </a:xfrm>
        </p:spPr>
        <p:txBody>
          <a:bodyPr>
            <a:normAutofit/>
          </a:bodyPr>
          <a:lstStyle/>
          <a:p>
            <a:r>
              <a:rPr lang="pt-BR" sz="4000" dirty="0"/>
              <a:t>EXEMPLO 01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87C8DF-7C9A-4EE7-B6C6-E7465A90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88640"/>
            <a:ext cx="6342832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BB0F-D3D0-43B9-9B74-2B7495C5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24744"/>
            <a:ext cx="10188624" cy="497125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 MT"/>
              </a:rPr>
              <a:t>Um laço é uma estrutura de controle que repete o código que pertence a ele.</a:t>
            </a:r>
          </a:p>
          <a:p>
            <a:pPr marL="0" indent="0">
              <a:buNone/>
            </a:pPr>
            <a:endParaRPr lang="pt-BR" sz="2800" dirty="0">
              <a:latin typeface="Arial MT"/>
            </a:endParaRPr>
          </a:p>
          <a:p>
            <a:r>
              <a:rPr lang="pt-BR" sz="2400" dirty="0">
                <a:latin typeface="Arial MT"/>
              </a:rPr>
              <a:t> </a:t>
            </a:r>
            <a:r>
              <a:rPr lang="pt-BR" sz="2800" dirty="0">
                <a:latin typeface="Arial MT"/>
              </a:rPr>
              <a:t>Estrutura:</a:t>
            </a:r>
            <a:endParaRPr lang="pt-BR" sz="2400" dirty="0">
              <a:latin typeface="Arial M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269653-FB1D-4F0D-BAC3-68E646FF3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41" t="38445" r="5113" b="45798"/>
          <a:stretch/>
        </p:blipFill>
        <p:spPr>
          <a:xfrm>
            <a:off x="2458143" y="3717032"/>
            <a:ext cx="6231090" cy="15841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1AEA99-A792-43F4-9DA3-A57D9C97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39" y="0"/>
            <a:ext cx="1298561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3E3D9-BB35-4E58-B76B-DC8F0A44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835360"/>
            <a:ext cx="9756576" cy="5187280"/>
          </a:xfrm>
        </p:spPr>
        <p:txBody>
          <a:bodyPr/>
          <a:lstStyle/>
          <a:p>
            <a:r>
              <a:rPr lang="pt-BR" sz="2000" dirty="0">
                <a:latin typeface="Arial MT"/>
              </a:rPr>
              <a:t> </a:t>
            </a:r>
            <a:r>
              <a:rPr lang="pt-BR" sz="2800" dirty="0">
                <a:latin typeface="Arial MT"/>
              </a:rPr>
              <a:t>Um laço for é uma estrutura de controle que, dado um grupo (ou “coleção”), repete o código para cada membro daquele grupo em ordem.</a:t>
            </a:r>
          </a:p>
          <a:p>
            <a:r>
              <a:rPr lang="pt-BR" sz="2800" dirty="0">
                <a:latin typeface="Arial MT"/>
              </a:rPr>
              <a:t>Exemplo:</a:t>
            </a:r>
          </a:p>
          <a:p>
            <a:endParaRPr lang="pt-BR" sz="2800" dirty="0">
              <a:latin typeface="Arial MT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1DED22-C133-41B3-A704-EE88AB0E9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37" t="41596" r="6295" b="30040"/>
          <a:stretch/>
        </p:blipFill>
        <p:spPr>
          <a:xfrm>
            <a:off x="2855640" y="2725926"/>
            <a:ext cx="5616624" cy="3296714"/>
          </a:xfrm>
          <a:prstGeom prst="rect">
            <a:avLst/>
          </a:prstGeom>
        </p:spPr>
      </p:pic>
      <p:pic>
        <p:nvPicPr>
          <p:cNvPr id="6" name="Picture 2" descr="Resultado de imagem para NUMEROS BINARIOS PNG">
            <a:extLst>
              <a:ext uri="{FF2B5EF4-FFF2-40B4-BE49-F238E27FC236}">
                <a16:creationId xmlns:a16="http://schemas.microsoft.com/office/drawing/2014/main" id="{07E2928E-29DA-4E50-96C9-7C9F78516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A9DB3-F181-4DD7-B7C2-9BFB9447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764704"/>
            <a:ext cx="10332640" cy="533129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 MT"/>
              </a:rPr>
              <a:t>Um acumulador é uma variável que um laço usa para "acumular" um valor agregado.</a:t>
            </a:r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D1C1F840-EECA-4D14-AC4B-19150CB8C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989AF1-44BC-45EA-BCF2-9E5852785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56" t="33192" r="2751" b="15334"/>
          <a:stretch/>
        </p:blipFill>
        <p:spPr>
          <a:xfrm>
            <a:off x="2855640" y="1916832"/>
            <a:ext cx="5760640" cy="43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15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1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2CFCE87-E5B9-4C7A-8CF5-54F5B7BA56CB}" vid="{7DC36EFC-D43D-4551-8E64-1587E746B8D0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401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Candara</vt:lpstr>
      <vt:lpstr>Consolas</vt:lpstr>
      <vt:lpstr>Times New Roman</vt:lpstr>
      <vt:lpstr>Computador Técnico 16x9</vt:lpstr>
      <vt:lpstr>Tema1</vt:lpstr>
      <vt:lpstr>ESTRUTURAS DE CONTROLE</vt:lpstr>
      <vt:lpstr>INTRODUÇÃO</vt:lpstr>
      <vt:lpstr>ESTRUTURAS DE REPETIÇÃO - PARA</vt:lpstr>
      <vt:lpstr>ESTRUTURAS DE REPETIÇÃO - PARA</vt:lpstr>
      <vt:lpstr>ESTRUTURAS DE REPETIÇÃO - PARA</vt:lpstr>
      <vt:lpstr>EXEMPLO 01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2017-09-03T22:21:15Z</dcterms:created>
  <dcterms:modified xsi:type="dcterms:W3CDTF">2022-09-05T17:12:44Z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