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h4Ed9a+dRJzse5+tWJNozqkN2f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3852683d27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3852683d27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13852683d27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52683d27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852683d27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3852683d27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852683d27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852683d27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3852683d27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319a22857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4319a22857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4319a22857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3f523fe9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43f523fe9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43f523fe95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3852683d2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3852683d2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3852683d27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852683d2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852683d2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13852683d2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52683d2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852683d2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3852683d27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52683d27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852683d27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13852683d27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3852683d27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3852683d27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13852683d27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852683d27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852683d27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3852683d27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6" name="Google Shape;26;p2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3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4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6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  <a:defRPr b="0" sz="8000">
                <a:solidFill>
                  <a:srgbClr val="FEFEF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1" name="Google Shape;41;p2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1097278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8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rgbClr val="DEE0B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8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1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1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82" name="Google Shape;82;p32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3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3F3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B7C7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3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3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FEFE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7" name="Google Shape;17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000"/>
              <a:buFont typeface="Calibri"/>
              <a:buNone/>
            </a:pPr>
            <a:r>
              <a:rPr lang="pt-BR"/>
              <a:t>Redes de Computadores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PROF. SAMUEL COELHO GOMES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852683d27_0_56"/>
          <p:cNvSpPr txBox="1"/>
          <p:nvPr>
            <p:ph type="title"/>
          </p:nvPr>
        </p:nvSpPr>
        <p:spPr>
          <a:xfrm>
            <a:off x="1097275" y="286600"/>
            <a:ext cx="106896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WWAN</a:t>
            </a:r>
            <a:r>
              <a:rPr lang="pt-BR"/>
              <a:t>- </a:t>
            </a:r>
            <a:r>
              <a:rPr lang="pt-BR"/>
              <a:t>Rede de Longa Distância Sem Fio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3852683d27_0_5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400"/>
              <a:t>Com um alcance ainda maior, a </a:t>
            </a:r>
            <a:r>
              <a:rPr lang="pt-BR" sz="5400">
                <a:solidFill>
                  <a:srgbClr val="00FF00"/>
                </a:solidFill>
              </a:rPr>
              <a:t>WWAN</a:t>
            </a:r>
            <a:r>
              <a:rPr lang="pt-BR" sz="5400"/>
              <a:t>, ou Rede de Longa Distância Sem Fio, alcança diversas partes do mundo. Justamente por isso, a WWAN está mais sujeita a ruídos.</a:t>
            </a:r>
            <a:endParaRPr sz="2600"/>
          </a:p>
        </p:txBody>
      </p:sp>
      <p:sp>
        <p:nvSpPr>
          <p:cNvPr id="187" name="Google Shape;187;g13852683d27_0_5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8" name="Google Shape;188;g13852683d27_0_5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852683d27_0_66"/>
          <p:cNvSpPr txBox="1"/>
          <p:nvPr>
            <p:ph type="title"/>
          </p:nvPr>
        </p:nvSpPr>
        <p:spPr>
          <a:xfrm>
            <a:off x="1097275" y="286600"/>
            <a:ext cx="104922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SAN</a:t>
            </a:r>
            <a:r>
              <a:rPr lang="pt-BR"/>
              <a:t> - </a:t>
            </a:r>
            <a:r>
              <a:rPr lang="pt-BR"/>
              <a:t> Rede de Área de Armazenamento</a:t>
            </a:r>
            <a:endParaRPr/>
          </a:p>
        </p:txBody>
      </p:sp>
      <p:sp>
        <p:nvSpPr>
          <p:cNvPr id="195" name="Google Shape;195;g13852683d27_0_6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900"/>
              <a:t>As </a:t>
            </a:r>
            <a:r>
              <a:rPr lang="pt-BR" sz="5900">
                <a:solidFill>
                  <a:srgbClr val="00FF00"/>
                </a:solidFill>
              </a:rPr>
              <a:t>SAN</a:t>
            </a:r>
            <a:r>
              <a:rPr lang="pt-BR" sz="5900"/>
              <a:t>s, ou Redes de Área de Armazenamento, são utilizadas para fazer a comunicação de um servidor e outros computadores, ficando restritas a isso.</a:t>
            </a:r>
            <a:endParaRPr sz="3100"/>
          </a:p>
        </p:txBody>
      </p:sp>
      <p:sp>
        <p:nvSpPr>
          <p:cNvPr id="196" name="Google Shape;196;g13852683d27_0_6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7" name="Google Shape;197;g13852683d27_0_6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852683d27_0_7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PAN</a:t>
            </a:r>
            <a:r>
              <a:rPr lang="pt-BR"/>
              <a:t> </a:t>
            </a:r>
            <a:r>
              <a:rPr lang="pt-BR"/>
              <a:t>- </a:t>
            </a:r>
            <a:r>
              <a:rPr lang="pt-BR"/>
              <a:t>Rede de Área Pessoal</a:t>
            </a:r>
            <a:endParaRPr b="1" sz="17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3852683d27_0_76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800"/>
              <a:t>As redes do tipo </a:t>
            </a:r>
            <a:r>
              <a:rPr lang="pt-BR" sz="5800">
                <a:solidFill>
                  <a:srgbClr val="00FF00"/>
                </a:solidFill>
              </a:rPr>
              <a:t>PAN</a:t>
            </a:r>
            <a:r>
              <a:rPr lang="pt-BR" sz="5800"/>
              <a:t>, ou Redes de Área Pessoal, são usadas para que dispositivos se comuniquem dentro de uma distância bastante limitada. Um exemplo disso são as redes Bluetooth e UWB.</a:t>
            </a:r>
            <a:endParaRPr sz="5800"/>
          </a:p>
        </p:txBody>
      </p:sp>
      <p:sp>
        <p:nvSpPr>
          <p:cNvPr id="205" name="Google Shape;205;g13852683d27_0_7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6" name="Google Shape;206;g13852683d27_0_7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4319a22857_0_1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Apresentação da Disciplina </a:t>
            </a:r>
            <a:endParaRPr/>
          </a:p>
        </p:txBody>
      </p:sp>
      <p:sp>
        <p:nvSpPr>
          <p:cNvPr id="114" name="Google Shape;114;g14319a22857_0_14"/>
          <p:cNvSpPr txBox="1"/>
          <p:nvPr>
            <p:ph idx="1" type="body"/>
          </p:nvPr>
        </p:nvSpPr>
        <p:spPr>
          <a:xfrm>
            <a:off x="225325" y="1737400"/>
            <a:ext cx="5787900" cy="46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Redes de Computadores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rgbClr val="FFFF00"/>
                </a:solidFill>
              </a:rPr>
              <a:t>1.  O que são Redes de Computadores?  Componentes Básicos.</a:t>
            </a:r>
            <a:r>
              <a:rPr lang="pt-BR" sz="2200">
                <a:solidFill>
                  <a:schemeClr val="lt1"/>
                </a:solidFill>
                <a:highlight>
                  <a:srgbClr val="FFFF00"/>
                </a:highlight>
              </a:rPr>
              <a:t> </a:t>
            </a:r>
            <a:endParaRPr sz="2200">
              <a:solidFill>
                <a:schemeClr val="lt1"/>
              </a:solidFill>
              <a:highlight>
                <a:srgbClr val="FFFF00"/>
              </a:highlight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rgbClr val="FFFF00"/>
                </a:solidFill>
              </a:rPr>
              <a:t>1.1 Conexões tipos e Padrões de Cabos. </a:t>
            </a:r>
            <a:endParaRPr sz="2200">
              <a:solidFill>
                <a:srgbClr val="FFFF00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>
                <a:solidFill>
                  <a:srgbClr val="00FFFF"/>
                </a:solidFill>
              </a:rPr>
              <a:t>1.2 </a:t>
            </a:r>
            <a:r>
              <a:rPr lang="pt-BR" sz="2200">
                <a:solidFill>
                  <a:srgbClr val="FFFF00"/>
                </a:solidFill>
              </a:rPr>
              <a:t>Fibra Óptica</a:t>
            </a:r>
            <a:r>
              <a:rPr lang="pt-BR" sz="2200">
                <a:solidFill>
                  <a:srgbClr val="00FFFF"/>
                </a:solidFill>
              </a:rPr>
              <a:t> - Classificação de Redes - Topologias  </a:t>
            </a:r>
            <a:endParaRPr sz="2200">
              <a:solidFill>
                <a:srgbClr val="00FFFF"/>
              </a:solidFill>
            </a:endParaRPr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2. Modelo OSI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2.1 Camadas No Geral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2.2 Diferenças Modelo OSI para o TCP/IP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3. Protocolos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4. Ethernet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5. Números Binários </a:t>
            </a:r>
            <a:endParaRPr sz="2200"/>
          </a:p>
          <a:p>
            <a:pPr indent="45720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6. Endereço MAC</a:t>
            </a:r>
            <a:endParaRPr sz="2200"/>
          </a:p>
        </p:txBody>
      </p:sp>
      <p:sp>
        <p:nvSpPr>
          <p:cNvPr id="115" name="Google Shape;115;g14319a22857_0_1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6" name="Google Shape;116;g14319a22857_0_1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GOMESF</a:t>
            </a:r>
            <a:endParaRPr/>
          </a:p>
        </p:txBody>
      </p:sp>
      <p:sp>
        <p:nvSpPr>
          <p:cNvPr id="117" name="Google Shape;117;g14319a22857_0_14"/>
          <p:cNvSpPr txBox="1"/>
          <p:nvPr>
            <p:ph idx="1" type="body"/>
          </p:nvPr>
        </p:nvSpPr>
        <p:spPr>
          <a:xfrm>
            <a:off x="5562450" y="1724775"/>
            <a:ext cx="6334500" cy="50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150"/>
              <a:t>Redes de Computadores</a:t>
            </a:r>
            <a:endParaRPr sz="215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7. VPN/ VLAN/ FIREWALL/ NAT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8. IPV4 e IPV6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9.  IP’s Públicos e Privados.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10.  Máscara de Rede e Endereçamento IP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11. Cálculos de Sub Rede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12.  Armazenamento de Dados - Cloud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13. Servidores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14. Redes sem Fios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2300"/>
              <a:t>15. IOT 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3f523fe95_0_21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Classificação de Redes</a:t>
            </a:r>
            <a:endParaRPr/>
          </a:p>
        </p:txBody>
      </p:sp>
      <p:sp>
        <p:nvSpPr>
          <p:cNvPr id="124" name="Google Shape;124;g143f523fe95_0_21"/>
          <p:cNvSpPr txBox="1"/>
          <p:nvPr>
            <p:ph idx="1" type="body"/>
          </p:nvPr>
        </p:nvSpPr>
        <p:spPr>
          <a:xfrm>
            <a:off x="1097275" y="1845724"/>
            <a:ext cx="10058400" cy="4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5400"/>
              <a:t>Hoje abordaremos </a:t>
            </a:r>
            <a:r>
              <a:rPr lang="pt-BR" sz="5400"/>
              <a:t>os assuntos</a:t>
            </a:r>
            <a:r>
              <a:rPr lang="pt-BR" sz="5400"/>
              <a:t> de classificação de redes. </a:t>
            </a:r>
            <a:r>
              <a:rPr lang="pt-BR" sz="5400">
                <a:solidFill>
                  <a:srgbClr val="00FF00"/>
                </a:solidFill>
              </a:rPr>
              <a:t>LAN</a:t>
            </a:r>
            <a:r>
              <a:rPr lang="pt-BR" sz="5400">
                <a:solidFill>
                  <a:srgbClr val="FEFEFE"/>
                </a:solidFill>
              </a:rPr>
              <a:t>,</a:t>
            </a:r>
            <a:r>
              <a:rPr lang="pt-BR" sz="5400">
                <a:solidFill>
                  <a:srgbClr val="00FF00"/>
                </a:solidFill>
              </a:rPr>
              <a:t> PAN</a:t>
            </a:r>
            <a:r>
              <a:rPr lang="pt-BR" sz="5400">
                <a:solidFill>
                  <a:schemeClr val="lt1"/>
                </a:solidFill>
              </a:rPr>
              <a:t>,</a:t>
            </a:r>
            <a:r>
              <a:rPr lang="pt-BR" sz="5400">
                <a:solidFill>
                  <a:srgbClr val="00FF00"/>
                </a:solidFill>
              </a:rPr>
              <a:t> MAN</a:t>
            </a:r>
            <a:r>
              <a:rPr lang="pt-BR" sz="5400">
                <a:solidFill>
                  <a:schemeClr val="lt1"/>
                </a:solidFill>
              </a:rPr>
              <a:t>,</a:t>
            </a:r>
            <a:r>
              <a:rPr lang="pt-BR" sz="5400">
                <a:solidFill>
                  <a:srgbClr val="00FF00"/>
                </a:solidFill>
              </a:rPr>
              <a:t> WAN</a:t>
            </a:r>
            <a:r>
              <a:rPr lang="pt-BR" sz="5400">
                <a:solidFill>
                  <a:srgbClr val="FEFEFE"/>
                </a:solidFill>
              </a:rPr>
              <a:t>,</a:t>
            </a:r>
            <a:r>
              <a:rPr lang="pt-BR" sz="5400">
                <a:solidFill>
                  <a:srgbClr val="00FF00"/>
                </a:solidFill>
              </a:rPr>
              <a:t> WLAN</a:t>
            </a:r>
            <a:r>
              <a:rPr lang="pt-BR" sz="5400">
                <a:solidFill>
                  <a:schemeClr val="lt1"/>
                </a:solidFill>
              </a:rPr>
              <a:t>,</a:t>
            </a:r>
            <a:r>
              <a:rPr lang="pt-BR" sz="5400">
                <a:solidFill>
                  <a:srgbClr val="00FF00"/>
                </a:solidFill>
              </a:rPr>
              <a:t> WMAN</a:t>
            </a:r>
            <a:r>
              <a:rPr lang="pt-BR" sz="5400">
                <a:solidFill>
                  <a:schemeClr val="lt1"/>
                </a:solidFill>
              </a:rPr>
              <a:t>,</a:t>
            </a:r>
            <a:r>
              <a:rPr lang="pt-BR" sz="5400">
                <a:solidFill>
                  <a:srgbClr val="00FF00"/>
                </a:solidFill>
              </a:rPr>
              <a:t> WWAN</a:t>
            </a:r>
            <a:r>
              <a:rPr lang="pt-BR" sz="5400">
                <a:solidFill>
                  <a:srgbClr val="FEFEFE"/>
                </a:solidFill>
              </a:rPr>
              <a:t>,</a:t>
            </a:r>
            <a:r>
              <a:rPr lang="pt-BR" sz="5400">
                <a:solidFill>
                  <a:srgbClr val="00FF00"/>
                </a:solidFill>
              </a:rPr>
              <a:t> SAN</a:t>
            </a:r>
            <a:r>
              <a:rPr lang="pt-BR" sz="5400">
                <a:solidFill>
                  <a:srgbClr val="FEFEFE"/>
                </a:solidFill>
              </a:rPr>
              <a:t>.</a:t>
            </a:r>
            <a:r>
              <a:rPr lang="pt-BR" sz="5400">
                <a:solidFill>
                  <a:srgbClr val="00FF00"/>
                </a:solidFill>
              </a:rPr>
              <a:t> </a:t>
            </a:r>
            <a:endParaRPr sz="5400">
              <a:solidFill>
                <a:srgbClr val="00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125" name="Google Shape;125;g143f523fe95_0_21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6" name="Google Shape;126;g143f523fe95_0_21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852683d27_0_1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Geral</a:t>
            </a:r>
            <a:endParaRPr/>
          </a:p>
        </p:txBody>
      </p:sp>
      <p:sp>
        <p:nvSpPr>
          <p:cNvPr id="133" name="Google Shape;133;g13852683d27_0_15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3759"/>
              <a:t>No contexto da informática, uma rede consiste em diversos processadores que estão interligados e compartilham recursos entre si. Antes, essas redes existiam principalmente dentro de escritórios (rede local), mas com o passar do tempo a necessidade de trocar informações entre esses módulos de processamento aumentou, dando vez a diversos outros tipos de rede. Entenda o que significam alguns dos principais tipos de redes de computadores.</a:t>
            </a:r>
            <a:endParaRPr sz="1600"/>
          </a:p>
        </p:txBody>
      </p:sp>
      <p:sp>
        <p:nvSpPr>
          <p:cNvPr id="134" name="Google Shape;134;g13852683d27_0_1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852683d27_0_0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LAN</a:t>
            </a:r>
            <a:r>
              <a:rPr lang="pt-BR"/>
              <a:t> - LOCAL AREA NETWORK</a:t>
            </a:r>
            <a:endParaRPr/>
          </a:p>
        </p:txBody>
      </p:sp>
      <p:sp>
        <p:nvSpPr>
          <p:cNvPr id="141" name="Google Shape;141;g13852683d27_0_0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4840"/>
              <a:t>As chamadas </a:t>
            </a:r>
            <a:r>
              <a:rPr lang="pt-BR" sz="4840">
                <a:solidFill>
                  <a:srgbClr val="00FF00"/>
                </a:solidFill>
              </a:rPr>
              <a:t>Local Area Network</a:t>
            </a:r>
            <a:r>
              <a:rPr lang="pt-BR" sz="4840"/>
              <a:t>, ou Redes Locais, interligam computadores presentes dentro de um mesmo espaço físico. Isso pode acontecer dentro de uma empresa, de uma escola ou dentro da sua própria casa, sendo possível a troca de informações e recursos entre os dispositivos participantes.</a:t>
            </a:r>
            <a:endParaRPr sz="4840"/>
          </a:p>
        </p:txBody>
      </p:sp>
      <p:sp>
        <p:nvSpPr>
          <p:cNvPr id="142" name="Google Shape;142;g13852683d27_0_0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g13852683d27_0_0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852683d27_0_8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MAN</a:t>
            </a:r>
            <a:r>
              <a:rPr lang="pt-BR"/>
              <a:t> -</a:t>
            </a:r>
            <a:r>
              <a:rPr lang="pt-BR"/>
              <a:t> Metropolitan Area Network</a:t>
            </a:r>
            <a:endParaRPr/>
          </a:p>
        </p:txBody>
      </p:sp>
      <p:sp>
        <p:nvSpPr>
          <p:cNvPr id="150" name="Google Shape;150;g13852683d27_0_8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960"/>
              </a:spcAft>
              <a:buSzPts val="770"/>
              <a:buNone/>
            </a:pPr>
            <a:r>
              <a:rPr lang="pt-BR" sz="4186"/>
              <a:t>Imaginemos, por exemplo, que uma empresa possui dois escritórios em uma mesma cidade e deseja que os computadores permaneçam interligados. Para isso existe a </a:t>
            </a:r>
            <a:r>
              <a:rPr lang="pt-BR" sz="4186">
                <a:solidFill>
                  <a:srgbClr val="00FF00"/>
                </a:solidFill>
              </a:rPr>
              <a:t>Metropolitan Area Network</a:t>
            </a:r>
            <a:r>
              <a:rPr lang="pt-BR" sz="4186"/>
              <a:t>, ou Rede Metropolitana, que conecta diversas Redes Locais dentro de algumas dezenas de quilômetros.</a:t>
            </a:r>
            <a:endParaRPr sz="1600"/>
          </a:p>
        </p:txBody>
      </p:sp>
      <p:sp>
        <p:nvSpPr>
          <p:cNvPr id="151" name="Google Shape;151;g13852683d27_0_8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g13852683d27_0_8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852683d27_0_24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WAN</a:t>
            </a:r>
            <a:r>
              <a:rPr lang="pt-BR"/>
              <a:t> -</a:t>
            </a:r>
            <a:r>
              <a:rPr lang="pt-BR"/>
              <a:t> Wide Area Network</a:t>
            </a:r>
            <a:endParaRPr/>
          </a:p>
        </p:txBody>
      </p:sp>
      <p:sp>
        <p:nvSpPr>
          <p:cNvPr id="159" name="Google Shape;159;g13852683d27_0_24"/>
          <p:cNvSpPr txBox="1"/>
          <p:nvPr>
            <p:ph idx="1" type="body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None/>
            </a:pPr>
            <a:r>
              <a:rPr lang="pt-BR" sz="5500"/>
              <a:t>A </a:t>
            </a:r>
            <a:r>
              <a:rPr lang="pt-BR" sz="5500">
                <a:solidFill>
                  <a:srgbClr val="00FF00"/>
                </a:solidFill>
              </a:rPr>
              <a:t>Wide Area Network</a:t>
            </a:r>
            <a:r>
              <a:rPr lang="pt-BR" sz="5500"/>
              <a:t>, ou Rede de Longa Distância, vai um pouco além da MAN e consegue abranger uma área maior, como um país ou até mesmo um continente.</a:t>
            </a:r>
            <a:endParaRPr sz="2400"/>
          </a:p>
        </p:txBody>
      </p:sp>
      <p:sp>
        <p:nvSpPr>
          <p:cNvPr id="160" name="Google Shape;160;g13852683d27_0_24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1" name="Google Shape;161;g13852683d27_0_24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852683d27_0_35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WLAN</a:t>
            </a:r>
            <a:r>
              <a:rPr lang="pt-BR"/>
              <a:t> - </a:t>
            </a:r>
            <a:r>
              <a:rPr lang="pt-BR"/>
              <a:t>Rede Local Sem Fio</a:t>
            </a:r>
            <a:endParaRPr/>
          </a:p>
        </p:txBody>
      </p:sp>
      <p:sp>
        <p:nvSpPr>
          <p:cNvPr id="168" name="Google Shape;168;g13852683d27_0_35"/>
          <p:cNvSpPr txBox="1"/>
          <p:nvPr>
            <p:ph idx="1" type="body"/>
          </p:nvPr>
        </p:nvSpPr>
        <p:spPr>
          <a:xfrm>
            <a:off x="1066805" y="1737409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960"/>
              </a:spcAft>
              <a:buSzPts val="1018"/>
              <a:buNone/>
            </a:pPr>
            <a:r>
              <a:rPr lang="pt-BR" sz="4832"/>
              <a:t>Para quem quer acabar com os cabos, a WLAN, ou </a:t>
            </a:r>
            <a:r>
              <a:rPr lang="pt-BR" sz="4832">
                <a:solidFill>
                  <a:srgbClr val="00FF00"/>
                </a:solidFill>
              </a:rPr>
              <a:t>Rede Local Sem Fio</a:t>
            </a:r>
            <a:r>
              <a:rPr lang="pt-BR" sz="4832"/>
              <a:t>, pode ser uma opção. Esse tipo de rede conecta-se à internet e é bastante usado tanto em ambientes residenciais quanto em empresas e em lugares públicos.</a:t>
            </a:r>
            <a:endParaRPr sz="2050"/>
          </a:p>
        </p:txBody>
      </p:sp>
      <p:sp>
        <p:nvSpPr>
          <p:cNvPr id="169" name="Google Shape;169;g13852683d27_0_35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0" name="Google Shape;170;g13852683d27_0_35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852683d27_0_46"/>
          <p:cNvSpPr txBox="1"/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WMAN</a:t>
            </a:r>
            <a:r>
              <a:rPr lang="pt-BR"/>
              <a:t> - </a:t>
            </a:r>
            <a:r>
              <a:rPr lang="pt-BR"/>
              <a:t>Rede Metropolitana Sem Fio</a:t>
            </a:r>
            <a:endParaRPr/>
          </a:p>
        </p:txBody>
      </p:sp>
      <p:sp>
        <p:nvSpPr>
          <p:cNvPr id="177" name="Google Shape;177;g13852683d27_0_46"/>
          <p:cNvSpPr txBox="1"/>
          <p:nvPr>
            <p:ph idx="1" type="body"/>
          </p:nvPr>
        </p:nvSpPr>
        <p:spPr>
          <a:xfrm>
            <a:off x="1066805" y="1737409"/>
            <a:ext cx="10058400" cy="40233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960"/>
              </a:spcAft>
              <a:buNone/>
            </a:pPr>
            <a:r>
              <a:rPr lang="pt-BR" sz="5000"/>
              <a:t>Esta é a versão sem fio da MAN, com um alcance de dezenas de quilômetros, sendo possível conectar redes de escritórios de uma mesma empresa ou de campus de universidades.</a:t>
            </a:r>
            <a:endParaRPr sz="2100"/>
          </a:p>
        </p:txBody>
      </p:sp>
      <p:sp>
        <p:nvSpPr>
          <p:cNvPr id="178" name="Google Shape;178;g13852683d27_0_46"/>
          <p:cNvSpPr txBox="1"/>
          <p:nvPr>
            <p:ph idx="12" type="sldNum"/>
          </p:nvPr>
        </p:nvSpPr>
        <p:spPr>
          <a:xfrm>
            <a:off x="9900458" y="6459785"/>
            <a:ext cx="1311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9" name="Google Shape;179;g13852683d27_0_46"/>
          <p:cNvSpPr txBox="1"/>
          <p:nvPr>
            <p:ph idx="11" type="ftr"/>
          </p:nvPr>
        </p:nvSpPr>
        <p:spPr>
          <a:xfrm>
            <a:off x="3686185" y="6459785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>
                <a:solidFill>
                  <a:schemeClr val="lt1"/>
                </a:solidFill>
              </a:rPr>
              <a:t>REDES DE COMPUTADORES  PROF. SAMUEL COELHO GOMES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iva">
  <a:themeElements>
    <a:clrScheme name="Retrospect">
      <a:dk1>
        <a:srgbClr val="000000"/>
      </a:dk1>
      <a:lt1>
        <a:srgbClr val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2018-03-08T19:50:03Z</dcterms:created>
  <dc:creator>Luis Felipe</dc:creator>
</cp:coreProperties>
</file>