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2Qe1UoM9cSfFXwZCS86qFuPvm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80e045be6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480e045be6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1480e045be6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480e045be6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1480e045be6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1480e045be6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480e045be6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1480e045be6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1480e045be6_0_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80e045be6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480e045be6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480e045be6_0_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80e045be6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1480e045be6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1480e045be6_0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80e045be6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480e045be6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1480e045be6_0_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80e045be6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1480e045be6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g1480e045be6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80e045be6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1480e045be6_0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1480e045be6_0_1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80e045be6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1480e045be6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1480e045be6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80e045be6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1480e045be6_0_1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1480e045be6_0_1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319a2285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4319a22857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4319a22857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480e045be6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1480e045be6_0_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1480e045be6_0_1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480e045be6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1480e045be6_0_1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1480e045be6_0_1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80e045be6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1480e045be6_0_1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g1480e045be6_0_1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3f523fe95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143f523fe95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143f523fe95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480e045be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1480e045be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1480e045be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80e045be6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1480e045be6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1480e045be6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80e045be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1480e045be6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1480e045be6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80e045be6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480e045be6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1480e045be6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80e045be6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1480e045be6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1480e045be6_0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80e045be6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1480e045be6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480e045be6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18"/>
        <p:cNvGrpSpPr/>
        <p:nvPr/>
      </p:nvGrpSpPr>
      <p:grpSpPr>
        <a:xfrm>
          <a:off x="0" y="0"/>
          <a:ext cx="0" cy="0"/>
          <a:chOff x="0" y="0"/>
          <a:chExt cx="0" cy="0"/>
        </a:xfrm>
      </p:grpSpPr>
      <p:sp>
        <p:nvSpPr>
          <p:cNvPr id="19" name="Google Shape;19;p24"/>
          <p:cNvSpPr/>
          <p:nvPr/>
        </p:nvSpPr>
        <p:spPr>
          <a:xfrm>
            <a:off x="3175" y="6400800"/>
            <a:ext cx="12188825" cy="457200"/>
          </a:xfrm>
          <a:prstGeom prst="rect">
            <a:avLst/>
          </a:prstGeom>
          <a:solidFill>
            <a:srgbClr val="6B7C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8000"/>
              <a:buFont typeface="Calibri"/>
              <a:buNone/>
              <a:defRPr sz="800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cxnSp>
        <p:nvCxnSpPr>
          <p:cNvPr id="26" name="Google Shape;26;p24"/>
          <p:cNvCxnSpPr/>
          <p:nvPr/>
        </p:nvCxnSpPr>
        <p:spPr>
          <a:xfrm>
            <a:off x="1207658" y="4343400"/>
            <a:ext cx="9875520" cy="0"/>
          </a:xfrm>
          <a:prstGeom prst="straightConnector1">
            <a:avLst/>
          </a:prstGeom>
          <a:noFill/>
          <a:ln w="9525" cap="flat" cmpd="sng">
            <a:solidFill>
              <a:srgbClr val="FEFEFE"/>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6"/>
        <p:cNvGrpSpPr/>
        <p:nvPr/>
      </p:nvGrpSpPr>
      <p:grpSpPr>
        <a:xfrm>
          <a:off x="0" y="0"/>
          <a:ext cx="0" cy="0"/>
          <a:chOff x="0" y="0"/>
          <a:chExt cx="0" cy="0"/>
        </a:xfrm>
      </p:grpSpPr>
      <p:sp>
        <p:nvSpPr>
          <p:cNvPr id="87" name="Google Shape;87;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3"/>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e texto verticais" type="vertTitleAndTx">
  <p:cSld name="VERTICAL_TITLE_AND_VERTICAL_TEXT">
    <p:spTree>
      <p:nvGrpSpPr>
        <p:cNvPr id="1" name="Shape 92"/>
        <p:cNvGrpSpPr/>
        <p:nvPr/>
      </p:nvGrpSpPr>
      <p:grpSpPr>
        <a:xfrm>
          <a:off x="0" y="0"/>
          <a:ext cx="0" cy="0"/>
          <a:chOff x="0" y="0"/>
          <a:chExt cx="0" cy="0"/>
        </a:xfrm>
      </p:grpSpPr>
      <p:sp>
        <p:nvSpPr>
          <p:cNvPr id="93" name="Google Shape;93;p34"/>
          <p:cNvSpPr/>
          <p:nvPr/>
        </p:nvSpPr>
        <p:spPr>
          <a:xfrm>
            <a:off x="3175" y="6400800"/>
            <a:ext cx="12188825" cy="457200"/>
          </a:xfrm>
          <a:prstGeom prst="rect">
            <a:avLst/>
          </a:prstGeom>
          <a:solidFill>
            <a:srgbClr val="6B7C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4"/>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4"/>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3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abeçalho da Seção" type="secHead">
  <p:cSld name="SECTION_HEADER">
    <p:spTree>
      <p:nvGrpSpPr>
        <p:cNvPr id="1" name="Shape 33"/>
        <p:cNvGrpSpPr/>
        <p:nvPr/>
      </p:nvGrpSpPr>
      <p:grpSpPr>
        <a:xfrm>
          <a:off x="0" y="0"/>
          <a:ext cx="0" cy="0"/>
          <a:chOff x="0" y="0"/>
          <a:chExt cx="0" cy="0"/>
        </a:xfrm>
      </p:grpSpPr>
      <p:sp>
        <p:nvSpPr>
          <p:cNvPr id="34" name="Google Shape;34;p26"/>
          <p:cNvSpPr/>
          <p:nvPr/>
        </p:nvSpPr>
        <p:spPr>
          <a:xfrm>
            <a:off x="3175" y="6400800"/>
            <a:ext cx="12188825" cy="457200"/>
          </a:xfrm>
          <a:prstGeom prst="rect">
            <a:avLst/>
          </a:prstGeom>
          <a:solidFill>
            <a:srgbClr val="6B7C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8000"/>
              <a:buFont typeface="Calibri"/>
              <a:buNone/>
              <a:defRPr sz="8000" b="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chemeClr val="lt1"/>
                </a:solidFill>
              </a:defRPr>
            </a:lvl2pPr>
            <a:lvl3pPr marL="1371600" lvl="2" indent="-228600" algn="l">
              <a:lnSpc>
                <a:spcPct val="90000"/>
              </a:lnSpc>
              <a:spcBef>
                <a:spcPts val="400"/>
              </a:spcBef>
              <a:spcAft>
                <a:spcPts val="0"/>
              </a:spcAft>
              <a:buSzPts val="1600"/>
              <a:buNone/>
              <a:defRPr sz="1600">
                <a:solidFill>
                  <a:schemeClr val="lt1"/>
                </a:solidFill>
              </a:defRPr>
            </a:lvl3pPr>
            <a:lvl4pPr marL="1828800" lvl="3" indent="-228600" algn="l">
              <a:lnSpc>
                <a:spcPct val="90000"/>
              </a:lnSpc>
              <a:spcBef>
                <a:spcPts val="400"/>
              </a:spcBef>
              <a:spcAft>
                <a:spcPts val="0"/>
              </a:spcAft>
              <a:buSzPts val="1400"/>
              <a:buNone/>
              <a:defRPr sz="1400">
                <a:solidFill>
                  <a:schemeClr val="lt1"/>
                </a:solidFill>
              </a:defRPr>
            </a:lvl4pPr>
            <a:lvl5pPr marL="2286000" lvl="4" indent="-228600" algn="l">
              <a:lnSpc>
                <a:spcPct val="90000"/>
              </a:lnSpc>
              <a:spcBef>
                <a:spcPts val="400"/>
              </a:spcBef>
              <a:spcAft>
                <a:spcPts val="0"/>
              </a:spcAft>
              <a:buSzPts val="1400"/>
              <a:buNone/>
              <a:defRPr sz="1400">
                <a:solidFill>
                  <a:schemeClr val="lt1"/>
                </a:solidFill>
              </a:defRPr>
            </a:lvl5pPr>
            <a:lvl6pPr marL="2743200" lvl="5" indent="-228600" algn="l">
              <a:lnSpc>
                <a:spcPct val="90000"/>
              </a:lnSpc>
              <a:spcBef>
                <a:spcPts val="400"/>
              </a:spcBef>
              <a:spcAft>
                <a:spcPts val="0"/>
              </a:spcAft>
              <a:buSzPts val="1400"/>
              <a:buNone/>
              <a:defRPr sz="1400">
                <a:solidFill>
                  <a:schemeClr val="lt1"/>
                </a:solidFill>
              </a:defRPr>
            </a:lvl6pPr>
            <a:lvl7pPr marL="3200400" lvl="6" indent="-228600" algn="l">
              <a:lnSpc>
                <a:spcPct val="90000"/>
              </a:lnSpc>
              <a:spcBef>
                <a:spcPts val="400"/>
              </a:spcBef>
              <a:spcAft>
                <a:spcPts val="0"/>
              </a:spcAft>
              <a:buSzPts val="1400"/>
              <a:buNone/>
              <a:defRPr sz="1400">
                <a:solidFill>
                  <a:schemeClr val="lt1"/>
                </a:solidFill>
              </a:defRPr>
            </a:lvl7pPr>
            <a:lvl8pPr marL="3657600" lvl="7" indent="-228600" algn="l">
              <a:lnSpc>
                <a:spcPct val="90000"/>
              </a:lnSpc>
              <a:spcBef>
                <a:spcPts val="400"/>
              </a:spcBef>
              <a:spcAft>
                <a:spcPts val="0"/>
              </a:spcAft>
              <a:buSzPts val="1400"/>
              <a:buNone/>
              <a:defRPr sz="1400">
                <a:solidFill>
                  <a:schemeClr val="lt1"/>
                </a:solidFill>
              </a:defRPr>
            </a:lvl8pPr>
            <a:lvl9pPr marL="4114800" lvl="8" indent="-228600" algn="l">
              <a:lnSpc>
                <a:spcPct val="90000"/>
              </a:lnSpc>
              <a:spcBef>
                <a:spcPts val="400"/>
              </a:spcBef>
              <a:spcAft>
                <a:spcPts val="400"/>
              </a:spcAft>
              <a:buSzPts val="1400"/>
              <a:buNone/>
              <a:defRPr sz="1400">
                <a:solidFill>
                  <a:schemeClr val="lt1"/>
                </a:solidFill>
              </a:defRPr>
            </a:lvl9pPr>
          </a:lstStyle>
          <a:p>
            <a:endParaRPr/>
          </a:p>
        </p:txBody>
      </p:sp>
      <p:sp>
        <p:nvSpPr>
          <p:cNvPr id="38" name="Google Shape;38;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cxnSp>
        <p:nvCxnSpPr>
          <p:cNvPr id="41" name="Google Shape;41;p26"/>
          <p:cNvCxnSpPr/>
          <p:nvPr/>
        </p:nvCxnSpPr>
        <p:spPr>
          <a:xfrm>
            <a:off x="1207658" y="4343400"/>
            <a:ext cx="9875520" cy="0"/>
          </a:xfrm>
          <a:prstGeom prst="straightConnector1">
            <a:avLst/>
          </a:prstGeom>
          <a:noFill/>
          <a:ln w="9525" cap="flat" cmpd="sng">
            <a:solidFill>
              <a:srgbClr val="FEFEFE"/>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2"/>
        <p:cNvGrpSpPr/>
        <p:nvPr/>
      </p:nvGrpSpPr>
      <p:grpSpPr>
        <a:xfrm>
          <a:off x="0" y="0"/>
          <a:ext cx="0" cy="0"/>
          <a:chOff x="0" y="0"/>
          <a:chExt cx="0" cy="0"/>
        </a:xfrm>
      </p:grpSpPr>
      <p:sp>
        <p:nvSpPr>
          <p:cNvPr id="43" name="Google Shape;43;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body" idx="1"/>
          </p:nvPr>
        </p:nvSpPr>
        <p:spPr>
          <a:xfrm>
            <a:off x="1097278"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DEE0B0"/>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8"/>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DEE0B0"/>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8"/>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Em branco" type="blank">
  <p:cSld name="BLANK">
    <p:spTree>
      <p:nvGrpSpPr>
        <p:cNvPr id="1" name="Shape 63"/>
        <p:cNvGrpSpPr/>
        <p:nvPr/>
      </p:nvGrpSpPr>
      <p:grpSpPr>
        <a:xfrm>
          <a:off x="0" y="0"/>
          <a:ext cx="0" cy="0"/>
          <a:chOff x="0" y="0"/>
          <a:chExt cx="0" cy="0"/>
        </a:xfrm>
      </p:grpSpPr>
      <p:sp>
        <p:nvSpPr>
          <p:cNvPr id="64" name="Google Shape;64;p30"/>
          <p:cNvSpPr/>
          <p:nvPr/>
        </p:nvSpPr>
        <p:spPr>
          <a:xfrm>
            <a:off x="3175" y="6400800"/>
            <a:ext cx="12188825" cy="457200"/>
          </a:xfrm>
          <a:prstGeom prst="rect">
            <a:avLst/>
          </a:prstGeom>
          <a:solidFill>
            <a:srgbClr val="6B7C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údo com Legenda" type="objTx">
  <p:cSld name="OBJECT_WITH_CAPTION_TEXT">
    <p:spTree>
      <p:nvGrpSpPr>
        <p:cNvPr id="1" name="Shape 69"/>
        <p:cNvGrpSpPr/>
        <p:nvPr/>
      </p:nvGrpSpPr>
      <p:grpSpPr>
        <a:xfrm>
          <a:off x="0" y="0"/>
          <a:ext cx="0" cy="0"/>
          <a:chOff x="0" y="0"/>
          <a:chExt cx="0" cy="0"/>
        </a:xfrm>
      </p:grpSpPr>
      <p:sp>
        <p:nvSpPr>
          <p:cNvPr id="70" name="Google Shape;70;p31"/>
          <p:cNvSpPr/>
          <p:nvPr/>
        </p:nvSpPr>
        <p:spPr>
          <a:xfrm>
            <a:off x="0" y="0"/>
            <a:ext cx="4050791" cy="6858000"/>
          </a:xfrm>
          <a:prstGeom prst="rect">
            <a:avLst/>
          </a:prstGeom>
          <a:solidFill>
            <a:srgbClr val="6B7C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1"/>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1"/>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31"/>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31"/>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m com Legenda" type="picTx">
  <p:cSld name="PICTURE_WITH_CAPTION_TEXT">
    <p:spTree>
      <p:nvGrpSpPr>
        <p:cNvPr id="1" name="Shape 78"/>
        <p:cNvGrpSpPr/>
        <p:nvPr/>
      </p:nvGrpSpPr>
      <p:grpSpPr>
        <a:xfrm>
          <a:off x="0" y="0"/>
          <a:ext cx="0" cy="0"/>
          <a:chOff x="0" y="0"/>
          <a:chExt cx="0" cy="0"/>
        </a:xfrm>
      </p:grpSpPr>
      <p:sp>
        <p:nvSpPr>
          <p:cNvPr id="79" name="Google Shape;79;p32"/>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2"/>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lt1"/>
              </a:buClr>
              <a:buSzPts val="3600"/>
              <a:buFont typeface="Calibri"/>
              <a:buNone/>
              <a:defRPr sz="36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a:spLocks noGrp="1"/>
          </p:cNvSpPr>
          <p:nvPr>
            <p:ph type="pic" idx="2"/>
          </p:nvPr>
        </p:nvSpPr>
        <p:spPr>
          <a:xfrm>
            <a:off x="15" y="0"/>
            <a:ext cx="12191985" cy="4915076"/>
          </a:xfrm>
          <a:prstGeom prst="rect">
            <a:avLst/>
          </a:prstGeom>
          <a:solidFill>
            <a:srgbClr val="7F7F7F"/>
          </a:solidFill>
          <a:ln>
            <a:noFill/>
          </a:ln>
        </p:spPr>
      </p:sp>
      <p:sp>
        <p:nvSpPr>
          <p:cNvPr id="82" name="Google Shape;82;p32"/>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chemeClr val="lt1"/>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3" name="Google Shape;83;p3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9"/>
        <p:cNvGrpSpPr/>
        <p:nvPr/>
      </p:nvGrpSpPr>
      <p:grpSpPr>
        <a:xfrm>
          <a:off x="0" y="0"/>
          <a:ext cx="0" cy="0"/>
          <a:chOff x="0" y="0"/>
          <a:chExt cx="0" cy="0"/>
        </a:xfrm>
      </p:grpSpPr>
      <p:sp>
        <p:nvSpPr>
          <p:cNvPr id="10" name="Google Shape;10;p23"/>
          <p:cNvSpPr/>
          <p:nvPr/>
        </p:nvSpPr>
        <p:spPr>
          <a:xfrm>
            <a:off x="1" y="6400800"/>
            <a:ext cx="12192000" cy="457200"/>
          </a:xfrm>
          <a:prstGeom prst="rect">
            <a:avLst/>
          </a:prstGeom>
          <a:solidFill>
            <a:srgbClr val="6B7C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3"/>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FEFEFE"/>
              </a:buClr>
              <a:buSzPts val="4800"/>
              <a:buFont typeface="Calibri"/>
              <a:buNone/>
              <a:defRPr sz="4800" b="0" i="0" u="none" strike="noStrike" cap="none">
                <a:solidFill>
                  <a:srgbClr val="FEFEFE"/>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3"/>
              </a:buClr>
              <a:buSzPts val="2000"/>
              <a:buFont typeface="Calibri"/>
              <a:buChar char=" "/>
              <a:defRPr sz="2000" b="0" i="0" u="none" strike="noStrike" cap="none">
                <a:solidFill>
                  <a:srgbClr val="FEFEFE"/>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3"/>
              </a:buClr>
              <a:buSzPts val="1800"/>
              <a:buFont typeface="Calibri"/>
              <a:buChar char="◦"/>
              <a:defRPr sz="1800" b="0" i="0" u="none" strike="noStrike" cap="none">
                <a:solidFill>
                  <a:srgbClr val="FEFEFE"/>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3"/>
              </a:buClr>
              <a:buSzPts val="1400"/>
              <a:buFont typeface="Calibri"/>
              <a:buChar char="◦"/>
              <a:defRPr sz="1400" b="0" i="0" u="none" strike="noStrike" cap="none">
                <a:solidFill>
                  <a:srgbClr val="FEFEFE"/>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3"/>
              </a:buClr>
              <a:buSzPts val="1400"/>
              <a:buFont typeface="Calibri"/>
              <a:buChar char="◦"/>
              <a:defRPr sz="1400" b="0" i="0" u="none" strike="noStrike" cap="none">
                <a:solidFill>
                  <a:srgbClr val="FEFEFE"/>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3"/>
              </a:buClr>
              <a:buSzPts val="1400"/>
              <a:buFont typeface="Calibri"/>
              <a:buChar char="◦"/>
              <a:defRPr sz="1400" b="0" i="0" u="none" strike="noStrike" cap="none">
                <a:solidFill>
                  <a:srgbClr val="FEFEFE"/>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3"/>
              </a:buClr>
              <a:buSzPts val="1400"/>
              <a:buFont typeface="Calibri"/>
              <a:buChar char="◦"/>
              <a:defRPr sz="1400" b="0" i="0" u="none" strike="noStrike" cap="none">
                <a:solidFill>
                  <a:srgbClr val="FEFEFE"/>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3"/>
              </a:buClr>
              <a:buSzPts val="1400"/>
              <a:buFont typeface="Calibri"/>
              <a:buChar char="◦"/>
              <a:defRPr sz="1400" b="0" i="0" u="none" strike="noStrike" cap="none">
                <a:solidFill>
                  <a:srgbClr val="FEFEFE"/>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3"/>
              </a:buClr>
              <a:buSzPts val="1400"/>
              <a:buFont typeface="Calibri"/>
              <a:buChar char="◦"/>
              <a:defRPr sz="1400" b="0" i="0" u="none" strike="noStrike" cap="none">
                <a:solidFill>
                  <a:srgbClr val="FEFEFE"/>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3"/>
              </a:buClr>
              <a:buSzPts val="1400"/>
              <a:buFont typeface="Calibri"/>
              <a:buChar char="◦"/>
              <a:defRPr sz="1400" b="0" i="0" u="none" strike="noStrike" cap="none">
                <a:solidFill>
                  <a:srgbClr val="FEFEFE"/>
                </a:solidFill>
                <a:latin typeface="Calibri"/>
                <a:ea typeface="Calibri"/>
                <a:cs typeface="Calibri"/>
                <a:sym typeface="Calibri"/>
              </a:defRPr>
            </a:lvl9pPr>
          </a:lstStyle>
          <a:p>
            <a:endParaRPr/>
          </a:p>
        </p:txBody>
      </p:sp>
      <p:sp>
        <p:nvSpPr>
          <p:cNvPr id="14" name="Google Shape;14;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5" name="Google Shape;15;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6" name="Google Shape;16;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cxnSp>
        <p:nvCxnSpPr>
          <p:cNvPr id="17" name="Google Shape;17;p23"/>
          <p:cNvCxnSpPr/>
          <p:nvPr/>
        </p:nvCxnSpPr>
        <p:spPr>
          <a:xfrm>
            <a:off x="1193532" y="1737845"/>
            <a:ext cx="9966960" cy="0"/>
          </a:xfrm>
          <a:prstGeom prst="straightConnector1">
            <a:avLst/>
          </a:prstGeom>
          <a:noFill/>
          <a:ln w="9525"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8000"/>
              <a:buFont typeface="Calibri"/>
              <a:buNone/>
            </a:pPr>
            <a:r>
              <a:rPr lang="pt-BR"/>
              <a:t>Redes de Computadores</a:t>
            </a:r>
            <a:endParaRPr/>
          </a:p>
        </p:txBody>
      </p:sp>
      <p:sp>
        <p:nvSpPr>
          <p:cNvPr id="105" name="Google Shape;105;p1"/>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pt-BR"/>
              <a:t>PROF. SAMUEL COELHO GOMES</a:t>
            </a:r>
            <a:endParaRPr/>
          </a:p>
          <a:p>
            <a:pPr marL="0" lvl="0" indent="0" algn="l" rtl="0">
              <a:lnSpc>
                <a:spcPct val="90000"/>
              </a:lnSpc>
              <a:spcBef>
                <a:spcPts val="0"/>
              </a:spcBef>
              <a:spcAft>
                <a:spcPts val="0"/>
              </a:spcAft>
              <a:buSzPts val="2400"/>
              <a:buNone/>
            </a:pPr>
            <a:endParaRPr/>
          </a:p>
        </p:txBody>
      </p:sp>
      <p:sp>
        <p:nvSpPr>
          <p:cNvPr id="106" name="Google Shape;106;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
        <p:nvSpPr>
          <p:cNvPr id="107" name="Google Shape;107;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pt-B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480e045be6_0_2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Anel</a:t>
            </a:r>
            <a:endParaRPr/>
          </a:p>
        </p:txBody>
      </p:sp>
      <p:sp>
        <p:nvSpPr>
          <p:cNvPr id="189" name="Google Shape;189;g1480e045be6_0_24"/>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fontScale="77500" lnSpcReduction="20000"/>
          </a:bodyPr>
          <a:lstStyle/>
          <a:p>
            <a:pPr marL="0" lvl="0" indent="457200" algn="just" rtl="0">
              <a:lnSpc>
                <a:spcPct val="100000"/>
              </a:lnSpc>
              <a:spcBef>
                <a:spcPts val="0"/>
              </a:spcBef>
              <a:spcAft>
                <a:spcPts val="0"/>
              </a:spcAft>
              <a:buNone/>
            </a:pPr>
            <a:r>
              <a:rPr lang="pt-BR" sz="5058"/>
              <a:t>Os nós são configurados em um padrão circular. Os dados viajam por cada dispositivo à medida que percorrem o anel. Em uma grande rede, repetidores podem ser necessários para evitar a perda de pacotes durante a transmissão. As topologias em anel podem ser configuradas como anel único (half-duplex) ou anel duplo (full-duplex) para permitir que o tráfego flua em ambas as direções simultaneamente.</a:t>
            </a:r>
            <a:endParaRPr sz="5058"/>
          </a:p>
        </p:txBody>
      </p:sp>
      <p:sp>
        <p:nvSpPr>
          <p:cNvPr id="190" name="Google Shape;190;g1480e045be6_0_2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10</a:t>
            </a:fld>
            <a:endParaRPr/>
          </a:p>
        </p:txBody>
      </p:sp>
      <p:sp>
        <p:nvSpPr>
          <p:cNvPr id="191" name="Google Shape;191;g1480e045be6_0_2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480e045be6_0_5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Anel</a:t>
            </a:r>
            <a:endParaRPr/>
          </a:p>
        </p:txBody>
      </p:sp>
      <p:sp>
        <p:nvSpPr>
          <p:cNvPr id="198" name="Google Shape;198;g1480e045be6_0_59"/>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a:bodyPr>
          <a:lstStyle/>
          <a:p>
            <a:pPr marL="0" marR="0" lvl="0" indent="0" algn="just" rtl="0">
              <a:lnSpc>
                <a:spcPct val="85000"/>
              </a:lnSpc>
              <a:spcBef>
                <a:spcPts val="0"/>
              </a:spcBef>
              <a:spcAft>
                <a:spcPts val="0"/>
              </a:spcAft>
              <a:buNone/>
            </a:pPr>
            <a:endParaRPr sz="4800"/>
          </a:p>
          <a:p>
            <a:pPr marL="0" marR="0" lvl="0" indent="0" algn="just" rtl="0">
              <a:lnSpc>
                <a:spcPct val="85000"/>
              </a:lnSpc>
              <a:spcBef>
                <a:spcPts val="0"/>
              </a:spcBef>
              <a:spcAft>
                <a:spcPts val="0"/>
              </a:spcAft>
              <a:buNone/>
            </a:pPr>
            <a:endParaRPr sz="4800"/>
          </a:p>
        </p:txBody>
      </p:sp>
      <p:sp>
        <p:nvSpPr>
          <p:cNvPr id="199" name="Google Shape;199;g1480e045be6_0_5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11</a:t>
            </a:fld>
            <a:endParaRPr/>
          </a:p>
        </p:txBody>
      </p:sp>
      <p:sp>
        <p:nvSpPr>
          <p:cNvPr id="200" name="Google Shape;200;g1480e045be6_0_5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201" name="Google Shape;201;g1480e045be6_0_59"/>
          <p:cNvPicPr preferRelativeResize="0"/>
          <p:nvPr/>
        </p:nvPicPr>
        <p:blipFill>
          <a:blip r:embed="rId3">
            <a:alphaModFix/>
          </a:blip>
          <a:stretch>
            <a:fillRect/>
          </a:stretch>
        </p:blipFill>
        <p:spPr>
          <a:xfrm>
            <a:off x="2677775" y="2068650"/>
            <a:ext cx="6667500" cy="379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480e045be6_0_6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Anel</a:t>
            </a:r>
            <a:endParaRPr/>
          </a:p>
        </p:txBody>
      </p:sp>
      <p:sp>
        <p:nvSpPr>
          <p:cNvPr id="208" name="Google Shape;208;g1480e045be6_0_67"/>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SzPts val="688"/>
              <a:buNone/>
            </a:pPr>
            <a:r>
              <a:rPr lang="pt-BR" sz="3300"/>
              <a:t>PRÓS:</a:t>
            </a:r>
            <a:endParaRPr sz="3300"/>
          </a:p>
          <a:p>
            <a:pPr marL="914400" lvl="0" indent="-287337" algn="l" rtl="0">
              <a:lnSpc>
                <a:spcPct val="80000"/>
              </a:lnSpc>
              <a:spcBef>
                <a:spcPts val="0"/>
              </a:spcBef>
              <a:spcAft>
                <a:spcPts val="0"/>
              </a:spcAft>
              <a:buClr>
                <a:srgbClr val="2F2E2E"/>
              </a:buClr>
              <a:buSzPts val="925"/>
              <a:buFont typeface="Arial"/>
              <a:buChar char="●"/>
            </a:pPr>
            <a:r>
              <a:rPr lang="pt-BR" sz="3300"/>
              <a:t>Custo-benefício</a:t>
            </a:r>
            <a:endParaRPr sz="3300"/>
          </a:p>
          <a:p>
            <a:pPr marL="914400" lvl="0" indent="-287337" algn="l" rtl="0">
              <a:lnSpc>
                <a:spcPct val="80000"/>
              </a:lnSpc>
              <a:spcBef>
                <a:spcPts val="600"/>
              </a:spcBef>
              <a:spcAft>
                <a:spcPts val="0"/>
              </a:spcAft>
              <a:buClr>
                <a:srgbClr val="2F2E2E"/>
              </a:buClr>
              <a:buSzPts val="925"/>
              <a:buFont typeface="Arial"/>
              <a:buChar char="●"/>
            </a:pPr>
            <a:r>
              <a:rPr lang="pt-BR" sz="3300"/>
              <a:t>Barato para instalar</a:t>
            </a:r>
            <a:endParaRPr sz="3300"/>
          </a:p>
          <a:p>
            <a:pPr marL="914400" lvl="0" indent="-287337" algn="l" rtl="0">
              <a:lnSpc>
                <a:spcPct val="80000"/>
              </a:lnSpc>
              <a:spcBef>
                <a:spcPts val="600"/>
              </a:spcBef>
              <a:spcAft>
                <a:spcPts val="0"/>
              </a:spcAft>
              <a:buClr>
                <a:srgbClr val="2F2E2E"/>
              </a:buClr>
              <a:buSzPts val="925"/>
              <a:buFont typeface="Arial"/>
              <a:buChar char="●"/>
            </a:pPr>
            <a:r>
              <a:rPr lang="pt-BR" sz="3300"/>
              <a:t>Fácil de identificar problemas de desempenho</a:t>
            </a:r>
            <a:endParaRPr sz="3300"/>
          </a:p>
          <a:p>
            <a:pPr marL="0" lvl="0" indent="0" algn="l" rtl="0">
              <a:lnSpc>
                <a:spcPct val="80000"/>
              </a:lnSpc>
              <a:spcBef>
                <a:spcPts val="600"/>
              </a:spcBef>
              <a:spcAft>
                <a:spcPts val="0"/>
              </a:spcAft>
              <a:buSzPts val="688"/>
              <a:buNone/>
            </a:pPr>
            <a:r>
              <a:rPr lang="pt-BR" sz="3300"/>
              <a:t>CONTRAS:</a:t>
            </a:r>
            <a:endParaRPr sz="3300"/>
          </a:p>
          <a:p>
            <a:pPr marL="914400" lvl="0" indent="-287337" algn="l" rtl="0">
              <a:lnSpc>
                <a:spcPct val="80000"/>
              </a:lnSpc>
              <a:spcBef>
                <a:spcPts val="0"/>
              </a:spcBef>
              <a:spcAft>
                <a:spcPts val="0"/>
              </a:spcAft>
              <a:buClr>
                <a:srgbClr val="2F2E2E"/>
              </a:buClr>
              <a:buSzPts val="925"/>
              <a:buFont typeface="Arial"/>
              <a:buChar char="●"/>
            </a:pPr>
            <a:r>
              <a:rPr lang="pt-BR" sz="3300"/>
              <a:t>Se um nó cair, ele pode derrubar vários nós com ele</a:t>
            </a:r>
            <a:endParaRPr sz="3300"/>
          </a:p>
          <a:p>
            <a:pPr marL="914400" lvl="0" indent="-287337" algn="l" rtl="0">
              <a:lnSpc>
                <a:spcPct val="80000"/>
              </a:lnSpc>
              <a:spcBef>
                <a:spcPts val="600"/>
              </a:spcBef>
              <a:spcAft>
                <a:spcPts val="0"/>
              </a:spcAft>
              <a:buClr>
                <a:srgbClr val="2F2E2E"/>
              </a:buClr>
              <a:buSzPts val="925"/>
              <a:buFont typeface="Arial"/>
              <a:buChar char="●"/>
            </a:pPr>
            <a:r>
              <a:rPr lang="pt-BR" sz="3300"/>
              <a:t>Todos os dispositivos compartilham largura de banda, o que pode limitar a taxa de transferência</a:t>
            </a:r>
            <a:endParaRPr sz="3300"/>
          </a:p>
          <a:p>
            <a:pPr marL="914400" lvl="0" indent="-287337" algn="l" rtl="0">
              <a:lnSpc>
                <a:spcPct val="80000"/>
              </a:lnSpc>
              <a:spcBef>
                <a:spcPts val="600"/>
              </a:spcBef>
              <a:spcAft>
                <a:spcPts val="600"/>
              </a:spcAft>
              <a:buClr>
                <a:srgbClr val="2F2E2E"/>
              </a:buClr>
              <a:buSzPts val="925"/>
              <a:buFont typeface="Arial"/>
              <a:buChar char="●"/>
            </a:pPr>
            <a:r>
              <a:rPr lang="pt-BR" sz="3300"/>
              <a:t>Adicionar ou remover nós significa tempo de inatividade para toda a rede</a:t>
            </a:r>
            <a:endParaRPr sz="3300"/>
          </a:p>
        </p:txBody>
      </p:sp>
      <p:sp>
        <p:nvSpPr>
          <p:cNvPr id="209" name="Google Shape;209;g1480e045be6_0_6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12</a:t>
            </a:fld>
            <a:endParaRPr/>
          </a:p>
        </p:txBody>
      </p:sp>
      <p:sp>
        <p:nvSpPr>
          <p:cNvPr id="210" name="Google Shape;210;g1480e045be6_0_6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80e045be6_0_7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Árvore</a:t>
            </a:r>
            <a:endParaRPr/>
          </a:p>
        </p:txBody>
      </p:sp>
      <p:sp>
        <p:nvSpPr>
          <p:cNvPr id="217" name="Google Shape;217;g1480e045be6_0_76"/>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457200" lvl="0" indent="-287337" algn="just" rtl="0">
              <a:lnSpc>
                <a:spcPct val="100000"/>
              </a:lnSpc>
              <a:spcBef>
                <a:spcPts val="0"/>
              </a:spcBef>
              <a:spcAft>
                <a:spcPts val="0"/>
              </a:spcAft>
              <a:buClr>
                <a:srgbClr val="2F2E2E"/>
              </a:buClr>
              <a:buSzPts val="925"/>
              <a:buFont typeface="Arial"/>
              <a:buChar char="●"/>
            </a:pPr>
            <a:r>
              <a:rPr lang="pt-BR" sz="4100"/>
              <a:t>Um nó central conecta hubs secundários. Esses hubs têm uma relação pai-filho com os dispositivos. O eixo central é como o tronco da árvore. Onde as ramificações se conectam estão os hubs secundários ou nós de controle e, em seguida, os dispositivos conectados são anexados aos “galhos”.</a:t>
            </a:r>
            <a:r>
              <a:rPr lang="pt-BR" sz="1200">
                <a:solidFill>
                  <a:srgbClr val="404041"/>
                </a:solidFill>
                <a:latin typeface="Arial"/>
                <a:ea typeface="Arial"/>
                <a:cs typeface="Arial"/>
                <a:sym typeface="Arial"/>
              </a:rPr>
              <a:t>ches. </a:t>
            </a:r>
            <a:endParaRPr sz="3300"/>
          </a:p>
        </p:txBody>
      </p:sp>
      <p:sp>
        <p:nvSpPr>
          <p:cNvPr id="218" name="Google Shape;218;g1480e045be6_0_7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13</a:t>
            </a:fld>
            <a:endParaRPr/>
          </a:p>
        </p:txBody>
      </p:sp>
      <p:sp>
        <p:nvSpPr>
          <p:cNvPr id="219" name="Google Shape;219;g1480e045be6_0_7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480e045be6_0_8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Árvore</a:t>
            </a:r>
            <a:endParaRPr/>
          </a:p>
        </p:txBody>
      </p:sp>
      <p:sp>
        <p:nvSpPr>
          <p:cNvPr id="226" name="Google Shape;226;g1480e045be6_0_85"/>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914400" lvl="0" indent="-287337" algn="l" rtl="0">
              <a:lnSpc>
                <a:spcPct val="80000"/>
              </a:lnSpc>
              <a:spcBef>
                <a:spcPts val="0"/>
              </a:spcBef>
              <a:spcAft>
                <a:spcPts val="600"/>
              </a:spcAft>
              <a:buClr>
                <a:srgbClr val="2F2E2E"/>
              </a:buClr>
              <a:buSzPts val="925"/>
              <a:buFont typeface="Arial"/>
              <a:buChar char="●"/>
            </a:pPr>
            <a:endParaRPr sz="3300"/>
          </a:p>
        </p:txBody>
      </p:sp>
      <p:sp>
        <p:nvSpPr>
          <p:cNvPr id="227" name="Google Shape;227;g1480e045be6_0_8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14</a:t>
            </a:fld>
            <a:endParaRPr/>
          </a:p>
        </p:txBody>
      </p:sp>
      <p:sp>
        <p:nvSpPr>
          <p:cNvPr id="228" name="Google Shape;228;g1480e045be6_0_8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229" name="Google Shape;229;g1480e045be6_0_85"/>
          <p:cNvPicPr preferRelativeResize="0"/>
          <p:nvPr/>
        </p:nvPicPr>
        <p:blipFill>
          <a:blip r:embed="rId3">
            <a:alphaModFix/>
          </a:blip>
          <a:stretch>
            <a:fillRect/>
          </a:stretch>
        </p:blipFill>
        <p:spPr>
          <a:xfrm>
            <a:off x="2250000" y="2295462"/>
            <a:ext cx="7382200" cy="360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480e045be6_0_9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Árvore</a:t>
            </a:r>
            <a:endParaRPr/>
          </a:p>
        </p:txBody>
      </p:sp>
      <p:sp>
        <p:nvSpPr>
          <p:cNvPr id="236" name="Google Shape;236;g1480e045be6_0_94"/>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0" marR="0" lvl="0" indent="0" algn="just" rtl="0">
              <a:lnSpc>
                <a:spcPct val="85000"/>
              </a:lnSpc>
              <a:spcBef>
                <a:spcPts val="0"/>
              </a:spcBef>
              <a:spcAft>
                <a:spcPts val="0"/>
              </a:spcAft>
              <a:buClr>
                <a:srgbClr val="000000"/>
              </a:buClr>
              <a:buSzPts val="1800"/>
              <a:buFont typeface="Arial"/>
              <a:buNone/>
            </a:pPr>
            <a:r>
              <a:rPr lang="pt-BR" sz="3400"/>
              <a:t>PRÓS:</a:t>
            </a:r>
            <a:endParaRPr sz="3400"/>
          </a:p>
          <a:p>
            <a:pPr marL="0" marR="0" lvl="0" indent="0" algn="just" rtl="0">
              <a:lnSpc>
                <a:spcPct val="85000"/>
              </a:lnSpc>
              <a:spcBef>
                <a:spcPts val="0"/>
              </a:spcBef>
              <a:spcAft>
                <a:spcPts val="0"/>
              </a:spcAft>
              <a:buClr>
                <a:srgbClr val="000000"/>
              </a:buClr>
              <a:buSzPts val="1800"/>
              <a:buFont typeface="Arial"/>
              <a:buNone/>
            </a:pPr>
            <a:r>
              <a:rPr lang="pt-BR" sz="3400"/>
              <a:t>Extremamente flexível e escalável</a:t>
            </a:r>
            <a:endParaRPr sz="3400"/>
          </a:p>
          <a:p>
            <a:pPr marL="0" marR="0" lvl="0" indent="0" algn="just" rtl="0">
              <a:lnSpc>
                <a:spcPct val="85000"/>
              </a:lnSpc>
              <a:spcBef>
                <a:spcPts val="0"/>
              </a:spcBef>
              <a:spcAft>
                <a:spcPts val="0"/>
              </a:spcAft>
              <a:buClr>
                <a:srgbClr val="000000"/>
              </a:buClr>
              <a:buSzPts val="1800"/>
              <a:buFont typeface="Arial"/>
              <a:buNone/>
            </a:pPr>
            <a:r>
              <a:rPr lang="pt-BR" sz="3400"/>
              <a:t>Facilidade na identificação de erros, uma vez que cada branch da rede pode ser diagnosticado individualmente.</a:t>
            </a:r>
            <a:endParaRPr sz="3400"/>
          </a:p>
          <a:p>
            <a:pPr marL="0" marR="0" lvl="0" indent="0" algn="just" rtl="0">
              <a:lnSpc>
                <a:spcPct val="85000"/>
              </a:lnSpc>
              <a:spcBef>
                <a:spcPts val="0"/>
              </a:spcBef>
              <a:spcAft>
                <a:spcPts val="0"/>
              </a:spcAft>
              <a:buClr>
                <a:srgbClr val="000000"/>
              </a:buClr>
              <a:buSzPts val="1800"/>
              <a:buFont typeface="Arial"/>
              <a:buNone/>
            </a:pPr>
            <a:r>
              <a:rPr lang="pt-BR" sz="3400"/>
              <a:t>CONTRAS:</a:t>
            </a:r>
            <a:endParaRPr sz="3400"/>
          </a:p>
          <a:p>
            <a:pPr marL="0" marR="0" lvl="0" indent="0" algn="just" rtl="0">
              <a:lnSpc>
                <a:spcPct val="85000"/>
              </a:lnSpc>
              <a:spcBef>
                <a:spcPts val="0"/>
              </a:spcBef>
              <a:spcAft>
                <a:spcPts val="0"/>
              </a:spcAft>
              <a:buClr>
                <a:srgbClr val="000000"/>
              </a:buClr>
              <a:buSzPts val="1800"/>
              <a:buFont typeface="Arial"/>
              <a:buNone/>
            </a:pPr>
            <a:r>
              <a:rPr lang="pt-BR" sz="3400"/>
              <a:t>Se um hub central falhar, os nós serão desconectados (embora as ramificações possam continuar a funcionar de forma independente)</a:t>
            </a:r>
            <a:endParaRPr sz="3400"/>
          </a:p>
          <a:p>
            <a:pPr marL="0" marR="0" lvl="0" indent="0" algn="just" rtl="0">
              <a:lnSpc>
                <a:spcPct val="85000"/>
              </a:lnSpc>
              <a:spcBef>
                <a:spcPts val="0"/>
              </a:spcBef>
              <a:spcAft>
                <a:spcPts val="0"/>
              </a:spcAft>
              <a:buClr>
                <a:srgbClr val="000000"/>
              </a:buClr>
              <a:buSzPts val="1800"/>
              <a:buFont typeface="Arial"/>
              <a:buNone/>
            </a:pPr>
            <a:r>
              <a:rPr lang="pt-BR" sz="3400"/>
              <a:t>A estrutura pode ser difícil de gerenciar de forma eficaz</a:t>
            </a:r>
            <a:endParaRPr sz="3400"/>
          </a:p>
          <a:p>
            <a:pPr marL="0" marR="0" lvl="0" indent="0" algn="just" rtl="0">
              <a:lnSpc>
                <a:spcPct val="85000"/>
              </a:lnSpc>
              <a:spcBef>
                <a:spcPts val="0"/>
              </a:spcBef>
              <a:spcAft>
                <a:spcPts val="0"/>
              </a:spcAft>
              <a:buClr>
                <a:srgbClr val="000000"/>
              </a:buClr>
              <a:buSzPts val="1800"/>
              <a:buFont typeface="Arial"/>
              <a:buNone/>
            </a:pPr>
            <a:r>
              <a:rPr lang="pt-BR" sz="3400"/>
              <a:t>Usa muito mais cabeamento do que outros métodos</a:t>
            </a:r>
            <a:endParaRPr sz="1900"/>
          </a:p>
        </p:txBody>
      </p:sp>
      <p:sp>
        <p:nvSpPr>
          <p:cNvPr id="237" name="Google Shape;237;g1480e045be6_0_9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15</a:t>
            </a:fld>
            <a:endParaRPr/>
          </a:p>
        </p:txBody>
      </p:sp>
      <p:sp>
        <p:nvSpPr>
          <p:cNvPr id="238" name="Google Shape;238;g1480e045be6_0_9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480e045be6_0_10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Malha</a:t>
            </a:r>
            <a:endParaRPr/>
          </a:p>
        </p:txBody>
      </p:sp>
      <p:sp>
        <p:nvSpPr>
          <p:cNvPr id="245" name="Google Shape;245;g1480e045be6_0_102"/>
          <p:cNvSpPr txBox="1">
            <a:spLocks noGrp="1"/>
          </p:cNvSpPr>
          <p:nvPr>
            <p:ph type="body" idx="1"/>
          </p:nvPr>
        </p:nvSpPr>
        <p:spPr>
          <a:xfrm>
            <a:off x="969800" y="1737399"/>
            <a:ext cx="10058400" cy="4477500"/>
          </a:xfrm>
          <a:prstGeom prst="rect">
            <a:avLst/>
          </a:prstGeom>
          <a:noFill/>
          <a:ln>
            <a:noFill/>
          </a:ln>
        </p:spPr>
        <p:txBody>
          <a:bodyPr spcFirstLastPara="1" wrap="square" lIns="0" tIns="45700" rIns="0" bIns="45700" anchor="t" anchorCtr="0">
            <a:noAutofit/>
          </a:bodyPr>
          <a:lstStyle/>
          <a:p>
            <a:pPr marL="0" lvl="0" indent="457200" algn="just" rtl="0">
              <a:lnSpc>
                <a:spcPct val="100000"/>
              </a:lnSpc>
              <a:spcBef>
                <a:spcPts val="0"/>
              </a:spcBef>
              <a:spcAft>
                <a:spcPts val="0"/>
              </a:spcAft>
              <a:buClr>
                <a:schemeClr val="dk1"/>
              </a:buClr>
              <a:buSzPts val="1100"/>
              <a:buFont typeface="Arial"/>
              <a:buNone/>
            </a:pPr>
            <a:r>
              <a:rPr lang="pt-BR" sz="3900"/>
              <a:t>Os nós são interconectados. Os modos full-mesh conectam todos os dispositivos na rede diretamente. Em uma topologia de malha parcial, a maioria dos dispositivos se conecta diretamente. Isso oferece vários caminhos para a entrega de dados. Os dados são entregues pela distância mais curta disponível para transmissão.</a:t>
            </a:r>
            <a:endParaRPr sz="3900">
              <a:solidFill>
                <a:srgbClr val="2F2E2E"/>
              </a:solidFill>
              <a:latin typeface="Arial"/>
              <a:ea typeface="Arial"/>
              <a:cs typeface="Arial"/>
              <a:sym typeface="Arial"/>
            </a:endParaRPr>
          </a:p>
          <a:p>
            <a:pPr marL="0" marR="0" lvl="0" indent="0" algn="just" rtl="0">
              <a:lnSpc>
                <a:spcPct val="85000"/>
              </a:lnSpc>
              <a:spcBef>
                <a:spcPts val="0"/>
              </a:spcBef>
              <a:spcAft>
                <a:spcPts val="0"/>
              </a:spcAft>
              <a:buClr>
                <a:srgbClr val="000000"/>
              </a:buClr>
              <a:buFont typeface="Arial"/>
              <a:buNone/>
            </a:pPr>
            <a:endParaRPr sz="1900"/>
          </a:p>
        </p:txBody>
      </p:sp>
      <p:sp>
        <p:nvSpPr>
          <p:cNvPr id="246" name="Google Shape;246;g1480e045be6_0_10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16</a:t>
            </a:fld>
            <a:endParaRPr/>
          </a:p>
        </p:txBody>
      </p:sp>
      <p:sp>
        <p:nvSpPr>
          <p:cNvPr id="247" name="Google Shape;247;g1480e045be6_0_10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480e045be6_0_11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Malha</a:t>
            </a:r>
            <a:endParaRPr/>
          </a:p>
        </p:txBody>
      </p:sp>
      <p:sp>
        <p:nvSpPr>
          <p:cNvPr id="254" name="Google Shape;254;g1480e045be6_0_118"/>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0" lvl="0" indent="457200" algn="just" rtl="0">
              <a:lnSpc>
                <a:spcPct val="100000"/>
              </a:lnSpc>
              <a:spcBef>
                <a:spcPts val="0"/>
              </a:spcBef>
              <a:spcAft>
                <a:spcPts val="0"/>
              </a:spcAft>
              <a:buClr>
                <a:schemeClr val="dk1"/>
              </a:buClr>
              <a:buFont typeface="Arial"/>
              <a:buNone/>
            </a:pPr>
            <a:endParaRPr sz="1200">
              <a:solidFill>
                <a:srgbClr val="2F2E2E"/>
              </a:solidFill>
              <a:latin typeface="Arial"/>
              <a:ea typeface="Arial"/>
              <a:cs typeface="Arial"/>
              <a:sym typeface="Arial"/>
            </a:endParaRPr>
          </a:p>
          <a:p>
            <a:pPr marL="0" marR="0" lvl="0" indent="0" algn="just" rtl="0">
              <a:lnSpc>
                <a:spcPct val="85000"/>
              </a:lnSpc>
              <a:spcBef>
                <a:spcPts val="0"/>
              </a:spcBef>
              <a:spcAft>
                <a:spcPts val="0"/>
              </a:spcAft>
              <a:buClr>
                <a:srgbClr val="000000"/>
              </a:buClr>
              <a:buFont typeface="Arial"/>
              <a:buNone/>
            </a:pPr>
            <a:endParaRPr sz="1900"/>
          </a:p>
        </p:txBody>
      </p:sp>
      <p:sp>
        <p:nvSpPr>
          <p:cNvPr id="255" name="Google Shape;255;g1480e045be6_0_11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17</a:t>
            </a:fld>
            <a:endParaRPr/>
          </a:p>
        </p:txBody>
      </p:sp>
      <p:sp>
        <p:nvSpPr>
          <p:cNvPr id="256" name="Google Shape;256;g1480e045be6_0_11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257" name="Google Shape;257;g1480e045be6_0_118"/>
          <p:cNvPicPr preferRelativeResize="0"/>
          <p:nvPr/>
        </p:nvPicPr>
        <p:blipFill>
          <a:blip r:embed="rId3">
            <a:alphaModFix/>
          </a:blip>
          <a:stretch>
            <a:fillRect/>
          </a:stretch>
        </p:blipFill>
        <p:spPr>
          <a:xfrm>
            <a:off x="2832025" y="2085500"/>
            <a:ext cx="6588925" cy="402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480e045be6_0_11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Malha</a:t>
            </a:r>
            <a:endParaRPr/>
          </a:p>
        </p:txBody>
      </p:sp>
      <p:sp>
        <p:nvSpPr>
          <p:cNvPr id="264" name="Google Shape;264;g1480e045be6_0_110"/>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0" marR="0" lvl="0" indent="0" algn="l" rtl="0">
              <a:lnSpc>
                <a:spcPct val="85000"/>
              </a:lnSpc>
              <a:spcBef>
                <a:spcPts val="0"/>
              </a:spcBef>
              <a:spcAft>
                <a:spcPts val="0"/>
              </a:spcAft>
              <a:buClr>
                <a:srgbClr val="000000"/>
              </a:buClr>
              <a:buSzPts val="1800"/>
              <a:buFont typeface="Arial"/>
              <a:buNone/>
            </a:pPr>
            <a:r>
              <a:rPr lang="pt-BR" sz="3700"/>
              <a:t>PRÓS:</a:t>
            </a:r>
            <a:endParaRPr sz="3700"/>
          </a:p>
          <a:p>
            <a:pPr marL="0" marR="0" lvl="0" indent="0" algn="l" rtl="0">
              <a:lnSpc>
                <a:spcPct val="85000"/>
              </a:lnSpc>
              <a:spcBef>
                <a:spcPts val="0"/>
              </a:spcBef>
              <a:spcAft>
                <a:spcPts val="0"/>
              </a:spcAft>
              <a:buClr>
                <a:srgbClr val="000000"/>
              </a:buClr>
              <a:buSzPts val="1800"/>
              <a:buFont typeface="Arial"/>
              <a:buNone/>
            </a:pPr>
            <a:r>
              <a:rPr lang="pt-BR" sz="3700"/>
              <a:t>Confiável e estável</a:t>
            </a:r>
            <a:endParaRPr sz="3700"/>
          </a:p>
          <a:p>
            <a:pPr marL="0" marR="0" lvl="0" indent="0" algn="l" rtl="0">
              <a:lnSpc>
                <a:spcPct val="85000"/>
              </a:lnSpc>
              <a:spcBef>
                <a:spcPts val="0"/>
              </a:spcBef>
              <a:spcAft>
                <a:spcPts val="0"/>
              </a:spcAft>
              <a:buClr>
                <a:srgbClr val="000000"/>
              </a:buClr>
              <a:buSzPts val="1800"/>
              <a:buFont typeface="Arial"/>
              <a:buNone/>
            </a:pPr>
            <a:r>
              <a:rPr lang="pt-BR" sz="3700"/>
              <a:t>Nenhuma falha de nó único faz com que a rede fique offline</a:t>
            </a:r>
            <a:endParaRPr sz="3700"/>
          </a:p>
          <a:p>
            <a:pPr marL="0" marR="0" lvl="0" indent="0" algn="l" rtl="0">
              <a:lnSpc>
                <a:spcPct val="85000"/>
              </a:lnSpc>
              <a:spcBef>
                <a:spcPts val="0"/>
              </a:spcBef>
              <a:spcAft>
                <a:spcPts val="0"/>
              </a:spcAft>
              <a:buClr>
                <a:srgbClr val="000000"/>
              </a:buClr>
              <a:buSzPts val="1800"/>
              <a:buFont typeface="Arial"/>
              <a:buNone/>
            </a:pPr>
            <a:r>
              <a:rPr lang="pt-BR" sz="3700"/>
              <a:t>CONTRAS:</a:t>
            </a:r>
            <a:endParaRPr sz="3700"/>
          </a:p>
          <a:p>
            <a:pPr marL="0" marR="0" lvl="0" indent="0" algn="l" rtl="0">
              <a:lnSpc>
                <a:spcPct val="85000"/>
              </a:lnSpc>
              <a:spcBef>
                <a:spcPts val="0"/>
              </a:spcBef>
              <a:spcAft>
                <a:spcPts val="0"/>
              </a:spcAft>
              <a:buClr>
                <a:srgbClr val="000000"/>
              </a:buClr>
              <a:buSzPts val="1800"/>
              <a:buFont typeface="Arial"/>
              <a:buNone/>
            </a:pPr>
            <a:r>
              <a:rPr lang="pt-BR" sz="3700"/>
              <a:t>Grau complexo de interconectividade entre nós</a:t>
            </a:r>
            <a:endParaRPr sz="3700"/>
          </a:p>
          <a:p>
            <a:pPr marL="0" marR="0" lvl="0" indent="0" algn="l" rtl="0">
              <a:lnSpc>
                <a:spcPct val="85000"/>
              </a:lnSpc>
              <a:spcBef>
                <a:spcPts val="0"/>
              </a:spcBef>
              <a:spcAft>
                <a:spcPts val="0"/>
              </a:spcAft>
              <a:buClr>
                <a:srgbClr val="000000"/>
              </a:buClr>
              <a:buSzPts val="1800"/>
              <a:buFont typeface="Arial"/>
              <a:buNone/>
            </a:pPr>
            <a:r>
              <a:rPr lang="pt-BR" sz="3700"/>
              <a:t>Trabalho intensivo para instalar</a:t>
            </a:r>
            <a:endParaRPr sz="3700"/>
          </a:p>
          <a:p>
            <a:pPr marL="0" marR="0" lvl="0" indent="0" algn="l" rtl="0">
              <a:lnSpc>
                <a:spcPct val="85000"/>
              </a:lnSpc>
              <a:spcBef>
                <a:spcPts val="0"/>
              </a:spcBef>
              <a:spcAft>
                <a:spcPts val="0"/>
              </a:spcAft>
              <a:buClr>
                <a:srgbClr val="000000"/>
              </a:buClr>
              <a:buSzPts val="1800"/>
              <a:buFont typeface="Arial"/>
              <a:buNone/>
            </a:pPr>
            <a:r>
              <a:rPr lang="pt-BR" sz="3700"/>
              <a:t>Usa muito cabeamento para conectar todos os dispositivos.</a:t>
            </a:r>
            <a:endParaRPr sz="3700"/>
          </a:p>
          <a:p>
            <a:pPr marL="0" marR="0" lvl="0" indent="0" algn="l" rtl="0">
              <a:lnSpc>
                <a:spcPct val="85000"/>
              </a:lnSpc>
              <a:spcBef>
                <a:spcPts val="0"/>
              </a:spcBef>
              <a:spcAft>
                <a:spcPts val="0"/>
              </a:spcAft>
              <a:buClr>
                <a:srgbClr val="000000"/>
              </a:buClr>
              <a:buFont typeface="Arial"/>
              <a:buNone/>
            </a:pPr>
            <a:endParaRPr sz="3700"/>
          </a:p>
        </p:txBody>
      </p:sp>
      <p:sp>
        <p:nvSpPr>
          <p:cNvPr id="265" name="Google Shape;265;g1480e045be6_0_11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18</a:t>
            </a:fld>
            <a:endParaRPr/>
          </a:p>
        </p:txBody>
      </p:sp>
      <p:sp>
        <p:nvSpPr>
          <p:cNvPr id="266" name="Google Shape;266;g1480e045be6_0_11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480e045be6_0_12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Híbrida</a:t>
            </a:r>
            <a:endParaRPr/>
          </a:p>
        </p:txBody>
      </p:sp>
      <p:sp>
        <p:nvSpPr>
          <p:cNvPr id="273" name="Google Shape;273;g1480e045be6_0_127"/>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0" lvl="0" indent="457200" algn="just" rtl="0">
              <a:lnSpc>
                <a:spcPct val="100000"/>
              </a:lnSpc>
              <a:spcBef>
                <a:spcPts val="0"/>
              </a:spcBef>
              <a:spcAft>
                <a:spcPts val="0"/>
              </a:spcAft>
              <a:buClr>
                <a:schemeClr val="dk1"/>
              </a:buClr>
              <a:buSzPts val="1100"/>
              <a:buFont typeface="Arial"/>
              <a:buNone/>
            </a:pPr>
            <a:r>
              <a:rPr lang="pt-BR" sz="4300"/>
              <a:t>Usa várias estruturas de topologia. Isso é mais comum em grandes empresas em que cada departamento pode ter um tipo de topologia, como estrela ou linha, com o hub do departamento se conectando a um hub central.</a:t>
            </a:r>
            <a:endParaRPr sz="4300"/>
          </a:p>
          <a:p>
            <a:pPr marL="0" lvl="0" indent="0" algn="just" rtl="0">
              <a:lnSpc>
                <a:spcPct val="100000"/>
              </a:lnSpc>
              <a:spcBef>
                <a:spcPts val="0"/>
              </a:spcBef>
              <a:spcAft>
                <a:spcPts val="0"/>
              </a:spcAft>
              <a:buClr>
                <a:schemeClr val="dk1"/>
              </a:buClr>
              <a:buSzPts val="1100"/>
              <a:buFont typeface="Arial"/>
              <a:buNone/>
            </a:pPr>
            <a:br>
              <a:rPr lang="pt-BR" sz="4300"/>
            </a:br>
            <a:endParaRPr sz="4300"/>
          </a:p>
        </p:txBody>
      </p:sp>
      <p:sp>
        <p:nvSpPr>
          <p:cNvPr id="274" name="Google Shape;274;g1480e045be6_0_12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19</a:t>
            </a:fld>
            <a:endParaRPr/>
          </a:p>
        </p:txBody>
      </p:sp>
      <p:sp>
        <p:nvSpPr>
          <p:cNvPr id="275" name="Google Shape;275;g1480e045be6_0_12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4319a22857_0_1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Apresentação da Disciplina </a:t>
            </a:r>
            <a:endParaRPr/>
          </a:p>
        </p:txBody>
      </p:sp>
      <p:sp>
        <p:nvSpPr>
          <p:cNvPr id="114" name="Google Shape;114;g14319a22857_0_14"/>
          <p:cNvSpPr txBox="1">
            <a:spLocks noGrp="1"/>
          </p:cNvSpPr>
          <p:nvPr>
            <p:ph type="body" idx="1"/>
          </p:nvPr>
        </p:nvSpPr>
        <p:spPr>
          <a:xfrm>
            <a:off x="225325" y="1737400"/>
            <a:ext cx="5787900" cy="4622100"/>
          </a:xfrm>
          <a:prstGeom prst="rect">
            <a:avLst/>
          </a:prstGeom>
          <a:noFill/>
          <a:ln>
            <a:noFill/>
          </a:ln>
        </p:spPr>
        <p:txBody>
          <a:bodyPr spcFirstLastPara="1" wrap="square" lIns="0" tIns="45700" rIns="0" bIns="45700" anchor="t" anchorCtr="0">
            <a:noAutofit/>
          </a:bodyPr>
          <a:lstStyle/>
          <a:p>
            <a:pPr marL="0" lvl="0" indent="0" algn="l" rtl="0">
              <a:lnSpc>
                <a:spcPct val="70000"/>
              </a:lnSpc>
              <a:spcBef>
                <a:spcPts val="1200"/>
              </a:spcBef>
              <a:spcAft>
                <a:spcPts val="0"/>
              </a:spcAft>
              <a:buSzPts val="1800"/>
              <a:buNone/>
            </a:pPr>
            <a:r>
              <a:rPr lang="pt-BR" sz="2200"/>
              <a:t>Redes de Computadores</a:t>
            </a:r>
            <a:endParaRPr sz="2200"/>
          </a:p>
          <a:p>
            <a:pPr marL="0" lvl="0" indent="457200" algn="l" rtl="0">
              <a:lnSpc>
                <a:spcPct val="70000"/>
              </a:lnSpc>
              <a:spcBef>
                <a:spcPts val="1200"/>
              </a:spcBef>
              <a:spcAft>
                <a:spcPts val="0"/>
              </a:spcAft>
              <a:buSzPts val="1800"/>
              <a:buNone/>
            </a:pPr>
            <a:r>
              <a:rPr lang="pt-BR" sz="2200">
                <a:solidFill>
                  <a:srgbClr val="FFFF00"/>
                </a:solidFill>
              </a:rPr>
              <a:t>1.  O que são Redes de Computadores?  Componentes Básicos.</a:t>
            </a:r>
            <a:r>
              <a:rPr lang="pt-BR" sz="2200">
                <a:solidFill>
                  <a:schemeClr val="lt1"/>
                </a:solidFill>
                <a:highlight>
                  <a:srgbClr val="FFFF00"/>
                </a:highlight>
              </a:rPr>
              <a:t> </a:t>
            </a:r>
            <a:endParaRPr sz="2200">
              <a:solidFill>
                <a:schemeClr val="lt1"/>
              </a:solidFill>
              <a:highlight>
                <a:srgbClr val="FFFF00"/>
              </a:highlight>
            </a:endParaRPr>
          </a:p>
          <a:p>
            <a:pPr marL="0" lvl="0" indent="457200" algn="l" rtl="0">
              <a:lnSpc>
                <a:spcPct val="70000"/>
              </a:lnSpc>
              <a:spcBef>
                <a:spcPts val="1200"/>
              </a:spcBef>
              <a:spcAft>
                <a:spcPts val="0"/>
              </a:spcAft>
              <a:buSzPts val="1800"/>
              <a:buNone/>
            </a:pPr>
            <a:r>
              <a:rPr lang="pt-BR" sz="2200">
                <a:solidFill>
                  <a:srgbClr val="FFFF00"/>
                </a:solidFill>
              </a:rPr>
              <a:t>1.1 Conexões tipos e Padrões de Cabos. </a:t>
            </a:r>
            <a:endParaRPr sz="2200">
              <a:solidFill>
                <a:srgbClr val="FFFF00"/>
              </a:solidFill>
            </a:endParaRPr>
          </a:p>
          <a:p>
            <a:pPr marL="0" lvl="0" indent="457200" algn="l" rtl="0">
              <a:lnSpc>
                <a:spcPct val="70000"/>
              </a:lnSpc>
              <a:spcBef>
                <a:spcPts val="1200"/>
              </a:spcBef>
              <a:spcAft>
                <a:spcPts val="0"/>
              </a:spcAft>
              <a:buSzPts val="1800"/>
              <a:buNone/>
            </a:pPr>
            <a:r>
              <a:rPr lang="pt-BR" sz="2200">
                <a:solidFill>
                  <a:srgbClr val="00FFFF"/>
                </a:solidFill>
              </a:rPr>
              <a:t>1.2 </a:t>
            </a:r>
            <a:r>
              <a:rPr lang="pt-BR" sz="2200">
                <a:solidFill>
                  <a:srgbClr val="FFFF00"/>
                </a:solidFill>
              </a:rPr>
              <a:t>Fibra Óptica</a:t>
            </a:r>
            <a:r>
              <a:rPr lang="pt-BR" sz="2200">
                <a:solidFill>
                  <a:srgbClr val="00FFFF"/>
                </a:solidFill>
              </a:rPr>
              <a:t> - </a:t>
            </a:r>
            <a:r>
              <a:rPr lang="pt-BR" sz="2200">
                <a:solidFill>
                  <a:srgbClr val="FFFF00"/>
                </a:solidFill>
              </a:rPr>
              <a:t>Classificação de Redes -</a:t>
            </a:r>
            <a:r>
              <a:rPr lang="pt-BR" sz="2200">
                <a:solidFill>
                  <a:srgbClr val="00FFFF"/>
                </a:solidFill>
              </a:rPr>
              <a:t> Topologias  </a:t>
            </a:r>
            <a:endParaRPr sz="2200">
              <a:solidFill>
                <a:srgbClr val="00FFFF"/>
              </a:solidFill>
            </a:endParaRPr>
          </a:p>
          <a:p>
            <a:pPr marL="0" lvl="0" indent="457200" algn="l" rtl="0">
              <a:lnSpc>
                <a:spcPct val="70000"/>
              </a:lnSpc>
              <a:spcBef>
                <a:spcPts val="1200"/>
              </a:spcBef>
              <a:spcAft>
                <a:spcPts val="0"/>
              </a:spcAft>
              <a:buSzPts val="1800"/>
              <a:buNone/>
            </a:pPr>
            <a:r>
              <a:rPr lang="pt-BR" sz="2200"/>
              <a:t>2. Modelo OSI </a:t>
            </a:r>
            <a:endParaRPr sz="2200"/>
          </a:p>
          <a:p>
            <a:pPr marL="0" lvl="0" indent="457200" algn="l" rtl="0">
              <a:lnSpc>
                <a:spcPct val="70000"/>
              </a:lnSpc>
              <a:spcBef>
                <a:spcPts val="1200"/>
              </a:spcBef>
              <a:spcAft>
                <a:spcPts val="0"/>
              </a:spcAft>
              <a:buSzPts val="1800"/>
              <a:buNone/>
            </a:pPr>
            <a:r>
              <a:rPr lang="pt-BR" sz="2200"/>
              <a:t>2.1 Camadas No Geral </a:t>
            </a:r>
            <a:endParaRPr sz="2200"/>
          </a:p>
          <a:p>
            <a:pPr marL="0" lvl="0" indent="457200" algn="l" rtl="0">
              <a:lnSpc>
                <a:spcPct val="70000"/>
              </a:lnSpc>
              <a:spcBef>
                <a:spcPts val="1200"/>
              </a:spcBef>
              <a:spcAft>
                <a:spcPts val="0"/>
              </a:spcAft>
              <a:buSzPts val="1800"/>
              <a:buNone/>
            </a:pPr>
            <a:r>
              <a:rPr lang="pt-BR" sz="2200"/>
              <a:t>2.2 Diferenças Modelo OSI para o TCP/IP </a:t>
            </a:r>
            <a:endParaRPr sz="2200"/>
          </a:p>
          <a:p>
            <a:pPr marL="0" lvl="0" indent="457200" algn="l" rtl="0">
              <a:lnSpc>
                <a:spcPct val="70000"/>
              </a:lnSpc>
              <a:spcBef>
                <a:spcPts val="1200"/>
              </a:spcBef>
              <a:spcAft>
                <a:spcPts val="0"/>
              </a:spcAft>
              <a:buSzPts val="1800"/>
              <a:buNone/>
            </a:pPr>
            <a:r>
              <a:rPr lang="pt-BR" sz="2200"/>
              <a:t>3. Protocolos </a:t>
            </a:r>
            <a:endParaRPr sz="2200"/>
          </a:p>
          <a:p>
            <a:pPr marL="0" lvl="0" indent="457200" algn="l" rtl="0">
              <a:lnSpc>
                <a:spcPct val="70000"/>
              </a:lnSpc>
              <a:spcBef>
                <a:spcPts val="1200"/>
              </a:spcBef>
              <a:spcAft>
                <a:spcPts val="0"/>
              </a:spcAft>
              <a:buSzPts val="1800"/>
              <a:buNone/>
            </a:pPr>
            <a:r>
              <a:rPr lang="pt-BR" sz="2200"/>
              <a:t>4. Ethernet </a:t>
            </a:r>
            <a:endParaRPr sz="2200"/>
          </a:p>
          <a:p>
            <a:pPr marL="0" lvl="0" indent="457200" algn="l" rtl="0">
              <a:lnSpc>
                <a:spcPct val="70000"/>
              </a:lnSpc>
              <a:spcBef>
                <a:spcPts val="1200"/>
              </a:spcBef>
              <a:spcAft>
                <a:spcPts val="0"/>
              </a:spcAft>
              <a:buSzPts val="1800"/>
              <a:buNone/>
            </a:pPr>
            <a:r>
              <a:rPr lang="pt-BR" sz="2200"/>
              <a:t>5. Números Binários </a:t>
            </a:r>
            <a:endParaRPr sz="2200"/>
          </a:p>
          <a:p>
            <a:pPr marL="0" lvl="0" indent="457200" algn="l" rtl="0">
              <a:lnSpc>
                <a:spcPct val="70000"/>
              </a:lnSpc>
              <a:spcBef>
                <a:spcPts val="1200"/>
              </a:spcBef>
              <a:spcAft>
                <a:spcPts val="0"/>
              </a:spcAft>
              <a:buSzPts val="1800"/>
              <a:buNone/>
            </a:pPr>
            <a:r>
              <a:rPr lang="pt-BR" sz="2200"/>
              <a:t>6. Endereço MAC</a:t>
            </a:r>
            <a:endParaRPr sz="2200"/>
          </a:p>
        </p:txBody>
      </p:sp>
      <p:sp>
        <p:nvSpPr>
          <p:cNvPr id="115" name="Google Shape;115;g14319a22857_0_1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2</a:t>
            </a:fld>
            <a:endParaRPr/>
          </a:p>
        </p:txBody>
      </p:sp>
      <p:sp>
        <p:nvSpPr>
          <p:cNvPr id="116" name="Google Shape;116;g14319a22857_0_1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GOMESF</a:t>
            </a:r>
            <a:endParaRPr/>
          </a:p>
        </p:txBody>
      </p:sp>
      <p:sp>
        <p:nvSpPr>
          <p:cNvPr id="117" name="Google Shape;117;g14319a22857_0_14"/>
          <p:cNvSpPr txBox="1">
            <a:spLocks noGrp="1"/>
          </p:cNvSpPr>
          <p:nvPr>
            <p:ph type="body" idx="1"/>
          </p:nvPr>
        </p:nvSpPr>
        <p:spPr>
          <a:xfrm>
            <a:off x="5562450" y="1724775"/>
            <a:ext cx="6334500" cy="50571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200"/>
              </a:spcBef>
              <a:spcAft>
                <a:spcPts val="0"/>
              </a:spcAft>
              <a:buSzPts val="1800"/>
              <a:buNone/>
            </a:pPr>
            <a:r>
              <a:rPr lang="pt-BR" sz="2150"/>
              <a:t>Redes de Computadores</a:t>
            </a:r>
            <a:endParaRPr sz="2150"/>
          </a:p>
          <a:p>
            <a:pPr marL="0" lvl="0" indent="0" algn="l" rtl="0">
              <a:lnSpc>
                <a:spcPct val="90000"/>
              </a:lnSpc>
              <a:spcBef>
                <a:spcPts val="1200"/>
              </a:spcBef>
              <a:spcAft>
                <a:spcPts val="0"/>
              </a:spcAft>
              <a:buSzPts val="1800"/>
              <a:buNone/>
            </a:pPr>
            <a:r>
              <a:rPr lang="pt-BR" sz="2300"/>
              <a:t>7. VPN/ VLAN/ FIREWALL/ NAT </a:t>
            </a:r>
            <a:endParaRPr sz="2300"/>
          </a:p>
          <a:p>
            <a:pPr marL="0" lvl="0" indent="0" algn="l" rtl="0">
              <a:lnSpc>
                <a:spcPct val="90000"/>
              </a:lnSpc>
              <a:spcBef>
                <a:spcPts val="1200"/>
              </a:spcBef>
              <a:spcAft>
                <a:spcPts val="0"/>
              </a:spcAft>
              <a:buSzPts val="1800"/>
              <a:buNone/>
            </a:pPr>
            <a:r>
              <a:rPr lang="pt-BR" sz="2300"/>
              <a:t>8. IPV4 e IPV6</a:t>
            </a:r>
            <a:endParaRPr sz="2300"/>
          </a:p>
          <a:p>
            <a:pPr marL="0" lvl="0" indent="0" algn="l" rtl="0">
              <a:lnSpc>
                <a:spcPct val="90000"/>
              </a:lnSpc>
              <a:spcBef>
                <a:spcPts val="1200"/>
              </a:spcBef>
              <a:spcAft>
                <a:spcPts val="0"/>
              </a:spcAft>
              <a:buSzPts val="1800"/>
              <a:buNone/>
            </a:pPr>
            <a:r>
              <a:rPr lang="pt-BR" sz="2300"/>
              <a:t>9.  IP’s Públicos e Privados. </a:t>
            </a:r>
            <a:endParaRPr sz="2300"/>
          </a:p>
          <a:p>
            <a:pPr marL="0" lvl="0" indent="0" algn="l" rtl="0">
              <a:lnSpc>
                <a:spcPct val="90000"/>
              </a:lnSpc>
              <a:spcBef>
                <a:spcPts val="1200"/>
              </a:spcBef>
              <a:spcAft>
                <a:spcPts val="0"/>
              </a:spcAft>
              <a:buSzPts val="1800"/>
              <a:buNone/>
            </a:pPr>
            <a:r>
              <a:rPr lang="pt-BR" sz="2300"/>
              <a:t>10.  Máscara de Rede e Endereçamento IP</a:t>
            </a:r>
            <a:endParaRPr sz="2300"/>
          </a:p>
          <a:p>
            <a:pPr marL="0" lvl="0" indent="0" algn="l" rtl="0">
              <a:lnSpc>
                <a:spcPct val="90000"/>
              </a:lnSpc>
              <a:spcBef>
                <a:spcPts val="1200"/>
              </a:spcBef>
              <a:spcAft>
                <a:spcPts val="0"/>
              </a:spcAft>
              <a:buSzPts val="1800"/>
              <a:buNone/>
            </a:pPr>
            <a:r>
              <a:rPr lang="pt-BR" sz="2300"/>
              <a:t>11. Cálculos de Sub Rede</a:t>
            </a:r>
            <a:endParaRPr sz="2300"/>
          </a:p>
          <a:p>
            <a:pPr marL="0" lvl="0" indent="0" algn="l" rtl="0">
              <a:lnSpc>
                <a:spcPct val="90000"/>
              </a:lnSpc>
              <a:spcBef>
                <a:spcPts val="1200"/>
              </a:spcBef>
              <a:spcAft>
                <a:spcPts val="0"/>
              </a:spcAft>
              <a:buSzPts val="1800"/>
              <a:buNone/>
            </a:pPr>
            <a:r>
              <a:rPr lang="pt-BR" sz="2300"/>
              <a:t>12.  Armazenamento de Dados - Cloud </a:t>
            </a:r>
            <a:endParaRPr sz="2300"/>
          </a:p>
          <a:p>
            <a:pPr marL="0" lvl="0" indent="0" algn="l" rtl="0">
              <a:lnSpc>
                <a:spcPct val="90000"/>
              </a:lnSpc>
              <a:spcBef>
                <a:spcPts val="1200"/>
              </a:spcBef>
              <a:spcAft>
                <a:spcPts val="0"/>
              </a:spcAft>
              <a:buSzPts val="1800"/>
              <a:buNone/>
            </a:pPr>
            <a:r>
              <a:rPr lang="pt-BR" sz="2300"/>
              <a:t>13. Servidores </a:t>
            </a:r>
            <a:endParaRPr sz="2300"/>
          </a:p>
          <a:p>
            <a:pPr marL="0" lvl="0" indent="0" algn="l" rtl="0">
              <a:lnSpc>
                <a:spcPct val="90000"/>
              </a:lnSpc>
              <a:spcBef>
                <a:spcPts val="1200"/>
              </a:spcBef>
              <a:spcAft>
                <a:spcPts val="0"/>
              </a:spcAft>
              <a:buSzPts val="1800"/>
              <a:buNone/>
            </a:pPr>
            <a:r>
              <a:rPr lang="pt-BR" sz="2300"/>
              <a:t>14. Redes sem Fios</a:t>
            </a:r>
            <a:endParaRPr sz="2300"/>
          </a:p>
          <a:p>
            <a:pPr marL="0" lvl="0" indent="0" algn="l" rtl="0">
              <a:lnSpc>
                <a:spcPct val="90000"/>
              </a:lnSpc>
              <a:spcBef>
                <a:spcPts val="1200"/>
              </a:spcBef>
              <a:spcAft>
                <a:spcPts val="0"/>
              </a:spcAft>
              <a:buSzPts val="1800"/>
              <a:buNone/>
            </a:pPr>
            <a:r>
              <a:rPr lang="pt-BR" sz="2300"/>
              <a:t>15. IOT </a:t>
            </a:r>
            <a:endParaRPr sz="2300"/>
          </a:p>
          <a:p>
            <a:pPr marL="0" lvl="0" indent="0" algn="l" rtl="0">
              <a:lnSpc>
                <a:spcPct val="90000"/>
              </a:lnSpc>
              <a:spcBef>
                <a:spcPts val="1200"/>
              </a:spcBef>
              <a:spcAft>
                <a:spcPts val="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480e045be6_0_15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Híbrida</a:t>
            </a:r>
            <a:endParaRPr/>
          </a:p>
        </p:txBody>
      </p:sp>
      <p:sp>
        <p:nvSpPr>
          <p:cNvPr id="282" name="Google Shape;282;g1480e045be6_0_157"/>
          <p:cNvSpPr txBox="1">
            <a:spLocks noGrp="1"/>
          </p:cNvSpPr>
          <p:nvPr>
            <p:ph type="body" idx="1"/>
          </p:nvPr>
        </p:nvSpPr>
        <p:spPr>
          <a:xfrm>
            <a:off x="1097275" y="1676749"/>
            <a:ext cx="10058400" cy="4477500"/>
          </a:xfrm>
          <a:prstGeom prst="rect">
            <a:avLst/>
          </a:prstGeom>
          <a:noFill/>
          <a:ln>
            <a:noFill/>
          </a:ln>
        </p:spPr>
        <p:txBody>
          <a:bodyPr spcFirstLastPara="1" wrap="square" lIns="0" tIns="45700" rIns="0" bIns="45700" anchor="t" anchorCtr="0">
            <a:noAutofit/>
          </a:bodyPr>
          <a:lstStyle/>
          <a:p>
            <a:pPr marL="0" marR="0" lvl="0" indent="0" algn="l" rtl="0">
              <a:lnSpc>
                <a:spcPct val="85000"/>
              </a:lnSpc>
              <a:spcBef>
                <a:spcPts val="0"/>
              </a:spcBef>
              <a:spcAft>
                <a:spcPts val="0"/>
              </a:spcAft>
              <a:buClr>
                <a:srgbClr val="000000"/>
              </a:buClr>
              <a:buSzPts val="1800"/>
              <a:buFont typeface="Arial"/>
              <a:buNone/>
            </a:pPr>
            <a:r>
              <a:rPr lang="pt-BR" sz="4000"/>
              <a:t>PRÓS:</a:t>
            </a:r>
            <a:endParaRPr sz="4000"/>
          </a:p>
          <a:p>
            <a:pPr marL="0" marR="0" lvl="0" indent="0" algn="l" rtl="0">
              <a:lnSpc>
                <a:spcPct val="85000"/>
              </a:lnSpc>
              <a:spcBef>
                <a:spcPts val="0"/>
              </a:spcBef>
              <a:spcAft>
                <a:spcPts val="0"/>
              </a:spcAft>
              <a:buClr>
                <a:srgbClr val="000000"/>
              </a:buClr>
              <a:buSzPts val="1800"/>
              <a:buFont typeface="Arial"/>
              <a:buNone/>
            </a:pPr>
            <a:r>
              <a:rPr lang="pt-BR" sz="4000"/>
              <a:t>Flexibilidade</a:t>
            </a:r>
            <a:endParaRPr sz="4000"/>
          </a:p>
          <a:p>
            <a:pPr marL="0" marR="0" lvl="0" indent="0" algn="l" rtl="0">
              <a:lnSpc>
                <a:spcPct val="85000"/>
              </a:lnSpc>
              <a:spcBef>
                <a:spcPts val="0"/>
              </a:spcBef>
              <a:spcAft>
                <a:spcPts val="0"/>
              </a:spcAft>
              <a:buClr>
                <a:srgbClr val="000000"/>
              </a:buClr>
              <a:buSzPts val="1800"/>
              <a:buFont typeface="Arial"/>
              <a:buNone/>
            </a:pPr>
            <a:r>
              <a:rPr lang="pt-BR" sz="4000"/>
              <a:t>Pode ser personalizado de acordo com as necessidades do cliente</a:t>
            </a:r>
            <a:endParaRPr sz="4000"/>
          </a:p>
          <a:p>
            <a:pPr marL="0" marR="0" lvl="0" indent="0" algn="l" rtl="0">
              <a:lnSpc>
                <a:spcPct val="85000"/>
              </a:lnSpc>
              <a:spcBef>
                <a:spcPts val="0"/>
              </a:spcBef>
              <a:spcAft>
                <a:spcPts val="0"/>
              </a:spcAft>
              <a:buClr>
                <a:srgbClr val="000000"/>
              </a:buClr>
              <a:buSzPts val="1800"/>
              <a:buFont typeface="Arial"/>
              <a:buNone/>
            </a:pPr>
            <a:r>
              <a:rPr lang="pt-BR" sz="4000"/>
              <a:t>CONTRAS:</a:t>
            </a:r>
            <a:endParaRPr sz="4000"/>
          </a:p>
          <a:p>
            <a:pPr marL="0" marR="0" lvl="0" indent="0" algn="l" rtl="0">
              <a:lnSpc>
                <a:spcPct val="85000"/>
              </a:lnSpc>
              <a:spcBef>
                <a:spcPts val="0"/>
              </a:spcBef>
              <a:spcAft>
                <a:spcPts val="0"/>
              </a:spcAft>
              <a:buClr>
                <a:srgbClr val="000000"/>
              </a:buClr>
              <a:buSzPts val="1800"/>
              <a:buFont typeface="Arial"/>
              <a:buNone/>
            </a:pPr>
            <a:r>
              <a:rPr lang="pt-BR" sz="4000"/>
              <a:t>A complexidade aumenta</a:t>
            </a:r>
            <a:endParaRPr sz="4000"/>
          </a:p>
          <a:p>
            <a:pPr marL="0" marR="0" lvl="0" indent="0" algn="l" rtl="0">
              <a:lnSpc>
                <a:spcPct val="85000"/>
              </a:lnSpc>
              <a:spcBef>
                <a:spcPts val="0"/>
              </a:spcBef>
              <a:spcAft>
                <a:spcPts val="0"/>
              </a:spcAft>
              <a:buClr>
                <a:srgbClr val="000000"/>
              </a:buClr>
              <a:buSzPts val="1800"/>
              <a:buFont typeface="Arial"/>
              <a:buNone/>
            </a:pPr>
            <a:r>
              <a:rPr lang="pt-BR" sz="4000"/>
              <a:t>É necessária experiência em várias topologias</a:t>
            </a:r>
            <a:endParaRPr sz="4000"/>
          </a:p>
          <a:p>
            <a:pPr marL="0" marR="0" lvl="0" indent="0" algn="l" rtl="0">
              <a:lnSpc>
                <a:spcPct val="85000"/>
              </a:lnSpc>
              <a:spcBef>
                <a:spcPts val="0"/>
              </a:spcBef>
              <a:spcAft>
                <a:spcPts val="0"/>
              </a:spcAft>
              <a:buClr>
                <a:srgbClr val="000000"/>
              </a:buClr>
              <a:buSzPts val="1800"/>
              <a:buFont typeface="Arial"/>
              <a:buNone/>
            </a:pPr>
            <a:r>
              <a:rPr lang="pt-BR" sz="4000"/>
              <a:t>Pode ser mais difícil determinar problemas de desempenho</a:t>
            </a:r>
            <a:endParaRPr sz="4000"/>
          </a:p>
          <a:p>
            <a:pPr marL="0" lvl="0" indent="0" algn="just" rtl="0">
              <a:lnSpc>
                <a:spcPct val="100000"/>
              </a:lnSpc>
              <a:spcBef>
                <a:spcPts val="0"/>
              </a:spcBef>
              <a:spcAft>
                <a:spcPts val="0"/>
              </a:spcAft>
              <a:buNone/>
            </a:pPr>
            <a:br>
              <a:rPr lang="pt-BR" sz="4300"/>
            </a:br>
            <a:endParaRPr sz="4300"/>
          </a:p>
        </p:txBody>
      </p:sp>
      <p:sp>
        <p:nvSpPr>
          <p:cNvPr id="283" name="Google Shape;283;g1480e045be6_0_15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20</a:t>
            </a:fld>
            <a:endParaRPr/>
          </a:p>
        </p:txBody>
      </p:sp>
      <p:sp>
        <p:nvSpPr>
          <p:cNvPr id="284" name="Google Shape;284;g1480e045be6_0_15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480e045be6_0_16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dirty="0"/>
              <a:t>Topologia Híbrida</a:t>
            </a:r>
            <a:endParaRPr dirty="0"/>
          </a:p>
        </p:txBody>
      </p:sp>
      <p:sp>
        <p:nvSpPr>
          <p:cNvPr id="291" name="Google Shape;291;g1480e045be6_0_165"/>
          <p:cNvSpPr txBox="1">
            <a:spLocks noGrp="1"/>
          </p:cNvSpPr>
          <p:nvPr>
            <p:ph type="body" idx="1"/>
          </p:nvPr>
        </p:nvSpPr>
        <p:spPr>
          <a:xfrm>
            <a:off x="1097275" y="1676749"/>
            <a:ext cx="10058400" cy="4477500"/>
          </a:xfrm>
          <a:prstGeom prst="rect">
            <a:avLst/>
          </a:prstGeom>
          <a:noFill/>
          <a:ln>
            <a:noFill/>
          </a:ln>
        </p:spPr>
        <p:txBody>
          <a:bodyPr spcFirstLastPara="1" wrap="square" lIns="0" tIns="45700" rIns="0" bIns="45700" anchor="t" anchorCtr="0">
            <a:noAutofit/>
          </a:bodyPr>
          <a:lstStyle/>
          <a:p>
            <a:pPr marL="0" lvl="0" indent="0" algn="just" rtl="0">
              <a:lnSpc>
                <a:spcPct val="100000"/>
              </a:lnSpc>
              <a:spcBef>
                <a:spcPts val="0"/>
              </a:spcBef>
              <a:spcAft>
                <a:spcPts val="0"/>
              </a:spcAft>
              <a:buNone/>
            </a:pPr>
            <a:br>
              <a:rPr lang="pt-BR" sz="4300" dirty="0"/>
            </a:br>
            <a:endParaRPr sz="4300" dirty="0"/>
          </a:p>
        </p:txBody>
      </p:sp>
      <p:sp>
        <p:nvSpPr>
          <p:cNvPr id="292" name="Google Shape;292;g1480e045be6_0_16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21</a:t>
            </a:fld>
            <a:endParaRPr/>
          </a:p>
        </p:txBody>
      </p:sp>
      <p:sp>
        <p:nvSpPr>
          <p:cNvPr id="293" name="Google Shape;293;g1480e045be6_0_16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3" name="Imagem 2">
            <a:extLst>
              <a:ext uri="{FF2B5EF4-FFF2-40B4-BE49-F238E27FC236}">
                <a16:creationId xmlns:a16="http://schemas.microsoft.com/office/drawing/2014/main" id="{757142C3-E8EE-7928-29C7-A71B1B9DF5F5}"/>
              </a:ext>
            </a:extLst>
          </p:cNvPr>
          <p:cNvPicPr>
            <a:picLocks noChangeAspect="1"/>
          </p:cNvPicPr>
          <p:nvPr/>
        </p:nvPicPr>
        <p:blipFill>
          <a:blip r:embed="rId3"/>
          <a:stretch>
            <a:fillRect/>
          </a:stretch>
        </p:blipFill>
        <p:spPr>
          <a:xfrm>
            <a:off x="2940311" y="2042939"/>
            <a:ext cx="6311378" cy="41069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480e045be6_0_17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Atividade</a:t>
            </a:r>
            <a:endParaRPr/>
          </a:p>
        </p:txBody>
      </p:sp>
      <p:sp>
        <p:nvSpPr>
          <p:cNvPr id="300" name="Google Shape;300;g1480e045be6_0_173"/>
          <p:cNvSpPr txBox="1">
            <a:spLocks noGrp="1"/>
          </p:cNvSpPr>
          <p:nvPr>
            <p:ph type="body" idx="1"/>
          </p:nvPr>
        </p:nvSpPr>
        <p:spPr>
          <a:xfrm>
            <a:off x="1097275" y="1676749"/>
            <a:ext cx="10058400" cy="4477500"/>
          </a:xfrm>
          <a:prstGeom prst="rect">
            <a:avLst/>
          </a:prstGeom>
          <a:noFill/>
          <a:ln>
            <a:noFill/>
          </a:ln>
        </p:spPr>
        <p:txBody>
          <a:bodyPr spcFirstLastPara="1" wrap="square" lIns="0" tIns="45700" rIns="0" bIns="45700" anchor="t" anchorCtr="0">
            <a:noAutofit/>
          </a:bodyPr>
          <a:lstStyle/>
          <a:p>
            <a:pPr marL="0" marR="0" lvl="0" indent="0" algn="l" rtl="0">
              <a:lnSpc>
                <a:spcPct val="85000"/>
              </a:lnSpc>
              <a:spcBef>
                <a:spcPts val="0"/>
              </a:spcBef>
              <a:spcAft>
                <a:spcPts val="0"/>
              </a:spcAft>
              <a:buClr>
                <a:srgbClr val="000000"/>
              </a:buClr>
              <a:buFont typeface="Arial"/>
              <a:buNone/>
            </a:pPr>
            <a:r>
              <a:rPr lang="pt-BR" sz="4000"/>
              <a:t>1-Defina topologia Estrela.</a:t>
            </a:r>
            <a:endParaRPr sz="4000"/>
          </a:p>
          <a:p>
            <a:pPr marL="0" lvl="0" indent="0" algn="l" rtl="0">
              <a:lnSpc>
                <a:spcPct val="85000"/>
              </a:lnSpc>
              <a:spcBef>
                <a:spcPts val="0"/>
              </a:spcBef>
              <a:spcAft>
                <a:spcPts val="0"/>
              </a:spcAft>
              <a:buClr>
                <a:schemeClr val="dk1"/>
              </a:buClr>
              <a:buFont typeface="Arial"/>
              <a:buNone/>
            </a:pPr>
            <a:r>
              <a:rPr lang="pt-BR" sz="4000"/>
              <a:t>2-Defina topologia Barramento.</a:t>
            </a:r>
            <a:endParaRPr sz="4000"/>
          </a:p>
          <a:p>
            <a:pPr marL="0" lvl="0" indent="0" algn="l" rtl="0">
              <a:lnSpc>
                <a:spcPct val="85000"/>
              </a:lnSpc>
              <a:spcBef>
                <a:spcPts val="0"/>
              </a:spcBef>
              <a:spcAft>
                <a:spcPts val="0"/>
              </a:spcAft>
              <a:buClr>
                <a:schemeClr val="dk1"/>
              </a:buClr>
              <a:buFont typeface="Arial"/>
              <a:buNone/>
            </a:pPr>
            <a:r>
              <a:rPr lang="pt-BR" sz="4000"/>
              <a:t>3-Defina topologia Anel.</a:t>
            </a:r>
            <a:endParaRPr sz="4000"/>
          </a:p>
          <a:p>
            <a:pPr marL="0" lvl="0" indent="0" algn="l" rtl="0">
              <a:lnSpc>
                <a:spcPct val="85000"/>
              </a:lnSpc>
              <a:spcBef>
                <a:spcPts val="0"/>
              </a:spcBef>
              <a:spcAft>
                <a:spcPts val="0"/>
              </a:spcAft>
              <a:buClr>
                <a:schemeClr val="dk1"/>
              </a:buClr>
              <a:buFont typeface="Arial"/>
              <a:buNone/>
            </a:pPr>
            <a:r>
              <a:rPr lang="pt-BR" sz="4000"/>
              <a:t>4-Defina topologia Árvore. </a:t>
            </a:r>
            <a:endParaRPr sz="4000"/>
          </a:p>
          <a:p>
            <a:pPr marL="0" lvl="0" indent="0" algn="l" rtl="0">
              <a:lnSpc>
                <a:spcPct val="85000"/>
              </a:lnSpc>
              <a:spcBef>
                <a:spcPts val="0"/>
              </a:spcBef>
              <a:spcAft>
                <a:spcPts val="0"/>
              </a:spcAft>
              <a:buClr>
                <a:schemeClr val="dk1"/>
              </a:buClr>
              <a:buFont typeface="Arial"/>
              <a:buNone/>
            </a:pPr>
            <a:r>
              <a:rPr lang="pt-BR" sz="4000"/>
              <a:t>5-Defina topologia Malha. </a:t>
            </a:r>
            <a:endParaRPr sz="4000"/>
          </a:p>
          <a:p>
            <a:pPr marL="0" lvl="0" indent="0" algn="l" rtl="0">
              <a:lnSpc>
                <a:spcPct val="85000"/>
              </a:lnSpc>
              <a:spcBef>
                <a:spcPts val="0"/>
              </a:spcBef>
              <a:spcAft>
                <a:spcPts val="0"/>
              </a:spcAft>
              <a:buClr>
                <a:schemeClr val="dk1"/>
              </a:buClr>
              <a:buSzPts val="1100"/>
              <a:buFont typeface="Arial"/>
              <a:buNone/>
            </a:pPr>
            <a:r>
              <a:rPr lang="pt-BR" sz="4000"/>
              <a:t>6-Faça um desenho mais bem feito possível de uma topologia que envolve ao menos 3 das citadas acima. </a:t>
            </a:r>
            <a:endParaRPr sz="4000"/>
          </a:p>
          <a:p>
            <a:pPr marL="0" lvl="0" indent="0" algn="just" rtl="0">
              <a:lnSpc>
                <a:spcPct val="100000"/>
              </a:lnSpc>
              <a:spcBef>
                <a:spcPts val="0"/>
              </a:spcBef>
              <a:spcAft>
                <a:spcPts val="0"/>
              </a:spcAft>
              <a:buNone/>
            </a:pPr>
            <a:br>
              <a:rPr lang="pt-BR" sz="4300"/>
            </a:br>
            <a:endParaRPr sz="4300"/>
          </a:p>
        </p:txBody>
      </p:sp>
      <p:sp>
        <p:nvSpPr>
          <p:cNvPr id="301" name="Google Shape;301;g1480e045be6_0_17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22</a:t>
            </a:fld>
            <a:endParaRPr/>
          </a:p>
        </p:txBody>
      </p:sp>
      <p:sp>
        <p:nvSpPr>
          <p:cNvPr id="302" name="Google Shape;302;g1480e045be6_0_17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43f523fe95_0_2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Topologias de Rede</a:t>
            </a:r>
            <a:endParaRPr/>
          </a:p>
        </p:txBody>
      </p:sp>
      <p:sp>
        <p:nvSpPr>
          <p:cNvPr id="124" name="Google Shape;124;g143f523fe95_0_21"/>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fontScale="77500" lnSpcReduction="10000"/>
          </a:bodyPr>
          <a:lstStyle/>
          <a:p>
            <a:pPr marL="0" marR="0" lvl="0" indent="0" algn="just" rtl="0">
              <a:lnSpc>
                <a:spcPct val="85000"/>
              </a:lnSpc>
              <a:spcBef>
                <a:spcPts val="0"/>
              </a:spcBef>
              <a:spcAft>
                <a:spcPts val="0"/>
              </a:spcAft>
              <a:buClr>
                <a:srgbClr val="000000"/>
              </a:buClr>
              <a:buSzPct val="37500"/>
              <a:buFont typeface="Arial"/>
              <a:buNone/>
            </a:pPr>
            <a:r>
              <a:rPr lang="pt-BR" sz="4800"/>
              <a:t>No caso da </a:t>
            </a:r>
            <a:r>
              <a:rPr lang="pt-BR" sz="4800">
                <a:solidFill>
                  <a:srgbClr val="00FF00"/>
                </a:solidFill>
              </a:rPr>
              <a:t>topologia lógica</a:t>
            </a:r>
            <a:r>
              <a:rPr lang="pt-BR" sz="4800"/>
              <a:t>, os dispositivos de comunicação são modelados como nós e as conexões entre os dispositivos são modeladas como links ou linhas entre os nós. </a:t>
            </a:r>
            <a:endParaRPr sz="4800"/>
          </a:p>
          <a:p>
            <a:pPr marL="0" marR="0" lvl="0" indent="0" algn="just" rtl="0">
              <a:lnSpc>
                <a:spcPct val="85000"/>
              </a:lnSpc>
              <a:spcBef>
                <a:spcPts val="0"/>
              </a:spcBef>
              <a:spcAft>
                <a:spcPts val="0"/>
              </a:spcAft>
              <a:buClr>
                <a:srgbClr val="000000"/>
              </a:buClr>
              <a:buSzPct val="37500"/>
              <a:buFont typeface="Arial"/>
              <a:buNone/>
            </a:pPr>
            <a:endParaRPr sz="4800"/>
          </a:p>
          <a:p>
            <a:pPr marL="0" marR="0" lvl="0" indent="0" algn="just" rtl="0">
              <a:lnSpc>
                <a:spcPct val="85000"/>
              </a:lnSpc>
              <a:spcBef>
                <a:spcPts val="0"/>
              </a:spcBef>
              <a:spcAft>
                <a:spcPts val="0"/>
              </a:spcAft>
              <a:buClr>
                <a:srgbClr val="000000"/>
              </a:buClr>
              <a:buSzPct val="37500"/>
              <a:buFont typeface="Arial"/>
              <a:buNone/>
            </a:pPr>
            <a:r>
              <a:rPr lang="pt-BR" sz="4800"/>
              <a:t>Já a</a:t>
            </a:r>
            <a:r>
              <a:rPr lang="pt-BR" sz="4800">
                <a:solidFill>
                  <a:srgbClr val="00FF00"/>
                </a:solidFill>
              </a:rPr>
              <a:t> topologia física</a:t>
            </a:r>
            <a:r>
              <a:rPr lang="pt-BR" sz="4800"/>
              <a:t> descreve a verdadeira aparência ou layout da rede. As distâncias entre nós, interconexões físicas, taxas de transmissão ou tipos de sinais podem diferir entre duas redes, mas suas topologias lógicas podem ser idênticas. </a:t>
            </a:r>
            <a:endParaRPr sz="4800"/>
          </a:p>
        </p:txBody>
      </p:sp>
      <p:sp>
        <p:nvSpPr>
          <p:cNvPr id="125" name="Google Shape;125;g143f523fe95_0_2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3</a:t>
            </a:fld>
            <a:endParaRPr/>
          </a:p>
        </p:txBody>
      </p:sp>
      <p:sp>
        <p:nvSpPr>
          <p:cNvPr id="126" name="Google Shape;126;g143f523fe95_0_2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480e045be6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Topologias em Estrela</a:t>
            </a:r>
            <a:endParaRPr/>
          </a:p>
        </p:txBody>
      </p:sp>
      <p:sp>
        <p:nvSpPr>
          <p:cNvPr id="133" name="Google Shape;133;g1480e045be6_0_0"/>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fontScale="77500" lnSpcReduction="10000"/>
          </a:bodyPr>
          <a:lstStyle/>
          <a:p>
            <a:pPr marL="0" lvl="0" indent="457200" algn="just" rtl="0">
              <a:lnSpc>
                <a:spcPct val="100000"/>
              </a:lnSpc>
              <a:spcBef>
                <a:spcPts val="0"/>
              </a:spcBef>
              <a:spcAft>
                <a:spcPts val="0"/>
              </a:spcAft>
              <a:buClr>
                <a:schemeClr val="dk1"/>
              </a:buClr>
              <a:buSzPts val="853"/>
              <a:buFont typeface="Arial"/>
              <a:buNone/>
            </a:pPr>
            <a:r>
              <a:rPr lang="pt-BR" sz="4800"/>
              <a:t>É o tipo de configuração mais comum. A rede é organizada de forma que os nós sejam conectados a um hub central, que atua como um servidor. O hub gerencia a transmissão de dados pela rede. Ou seja, qualquer dado enviado pela rede viaja pelo hub central antes de terminar em seu destino.</a:t>
            </a:r>
            <a:endParaRPr sz="4800"/>
          </a:p>
          <a:p>
            <a:pPr marL="0" lvl="0" indent="0" algn="l" rtl="0">
              <a:lnSpc>
                <a:spcPct val="100000"/>
              </a:lnSpc>
              <a:spcBef>
                <a:spcPts val="0"/>
              </a:spcBef>
              <a:spcAft>
                <a:spcPts val="0"/>
              </a:spcAft>
              <a:buClr>
                <a:schemeClr val="dk1"/>
              </a:buClr>
              <a:buSzPct val="91666"/>
              <a:buFont typeface="Arial"/>
              <a:buNone/>
            </a:pPr>
            <a:br>
              <a:rPr lang="pt-BR" sz="1200">
                <a:solidFill>
                  <a:srgbClr val="2F2E2E"/>
                </a:solidFill>
                <a:latin typeface="Arial"/>
                <a:ea typeface="Arial"/>
                <a:cs typeface="Arial"/>
                <a:sym typeface="Arial"/>
              </a:rPr>
            </a:br>
            <a:endParaRPr sz="4800"/>
          </a:p>
          <a:p>
            <a:pPr marL="0" marR="0" lvl="0" indent="0" algn="just" rtl="0">
              <a:lnSpc>
                <a:spcPct val="85000"/>
              </a:lnSpc>
              <a:spcBef>
                <a:spcPts val="0"/>
              </a:spcBef>
              <a:spcAft>
                <a:spcPts val="0"/>
              </a:spcAft>
              <a:buNone/>
            </a:pPr>
            <a:endParaRPr sz="4800"/>
          </a:p>
        </p:txBody>
      </p:sp>
      <p:sp>
        <p:nvSpPr>
          <p:cNvPr id="134" name="Google Shape;134;g1480e045be6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4</a:t>
            </a:fld>
            <a:endParaRPr/>
          </a:p>
        </p:txBody>
      </p:sp>
      <p:sp>
        <p:nvSpPr>
          <p:cNvPr id="135" name="Google Shape;135;g1480e045be6_0_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480e045be6_0_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Topologias em Estrela</a:t>
            </a:r>
            <a:endParaRPr/>
          </a:p>
        </p:txBody>
      </p:sp>
      <p:sp>
        <p:nvSpPr>
          <p:cNvPr id="142" name="Google Shape;142;g1480e045be6_0_8"/>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a:bodyPr>
          <a:lstStyle/>
          <a:p>
            <a:pPr marL="0" marR="0" lvl="0" indent="0" algn="just" rtl="0">
              <a:lnSpc>
                <a:spcPct val="85000"/>
              </a:lnSpc>
              <a:spcBef>
                <a:spcPts val="0"/>
              </a:spcBef>
              <a:spcAft>
                <a:spcPts val="0"/>
              </a:spcAft>
              <a:buNone/>
            </a:pPr>
            <a:endParaRPr sz="4800"/>
          </a:p>
          <a:p>
            <a:pPr marL="0" marR="0" lvl="0" indent="0" algn="just" rtl="0">
              <a:lnSpc>
                <a:spcPct val="85000"/>
              </a:lnSpc>
              <a:spcBef>
                <a:spcPts val="0"/>
              </a:spcBef>
              <a:spcAft>
                <a:spcPts val="0"/>
              </a:spcAft>
              <a:buNone/>
            </a:pPr>
            <a:endParaRPr sz="4800"/>
          </a:p>
        </p:txBody>
      </p:sp>
      <p:sp>
        <p:nvSpPr>
          <p:cNvPr id="143" name="Google Shape;143;g1480e045be6_0_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5</a:t>
            </a:fld>
            <a:endParaRPr/>
          </a:p>
        </p:txBody>
      </p:sp>
      <p:sp>
        <p:nvSpPr>
          <p:cNvPr id="144" name="Google Shape;144;g1480e045be6_0_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145" name="Google Shape;145;g1480e045be6_0_8"/>
          <p:cNvPicPr preferRelativeResize="0"/>
          <p:nvPr/>
        </p:nvPicPr>
        <p:blipFill>
          <a:blip r:embed="rId3">
            <a:alphaModFix/>
          </a:blip>
          <a:stretch>
            <a:fillRect/>
          </a:stretch>
        </p:blipFill>
        <p:spPr>
          <a:xfrm>
            <a:off x="2649600" y="2050713"/>
            <a:ext cx="6667500" cy="409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480e045be6_0_3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Estrela</a:t>
            </a:r>
            <a:endParaRPr/>
          </a:p>
        </p:txBody>
      </p:sp>
      <p:sp>
        <p:nvSpPr>
          <p:cNvPr id="152" name="Google Shape;152;g1480e045be6_0_33"/>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Autofit/>
          </a:bodyPr>
          <a:lstStyle/>
          <a:p>
            <a:pPr marL="0" marR="0" lvl="0" indent="0" algn="just" rtl="0">
              <a:lnSpc>
                <a:spcPct val="75000"/>
              </a:lnSpc>
              <a:spcBef>
                <a:spcPts val="0"/>
              </a:spcBef>
              <a:spcAft>
                <a:spcPts val="0"/>
              </a:spcAft>
              <a:buClr>
                <a:srgbClr val="000000"/>
              </a:buClr>
              <a:buSzPts val="523"/>
              <a:buFont typeface="Arial"/>
              <a:buNone/>
            </a:pPr>
            <a:r>
              <a:rPr lang="pt-BR" sz="3129"/>
              <a:t>PRÓS:</a:t>
            </a:r>
            <a:endParaRPr sz="3129"/>
          </a:p>
          <a:p>
            <a:pPr marL="0" marR="0" lvl="0" indent="0" algn="just" rtl="0">
              <a:lnSpc>
                <a:spcPct val="75000"/>
              </a:lnSpc>
              <a:spcBef>
                <a:spcPts val="0"/>
              </a:spcBef>
              <a:spcAft>
                <a:spcPts val="0"/>
              </a:spcAft>
              <a:buClr>
                <a:srgbClr val="000000"/>
              </a:buClr>
              <a:buSzPts val="523"/>
              <a:buFont typeface="Arial"/>
              <a:buNone/>
            </a:pPr>
            <a:r>
              <a:rPr lang="pt-BR" sz="3129"/>
              <a:t>Gerenciamento conveniente de um local central.</a:t>
            </a:r>
            <a:endParaRPr sz="3129"/>
          </a:p>
          <a:p>
            <a:pPr marL="0" marR="0" lvl="0" indent="0" algn="just" rtl="0">
              <a:lnSpc>
                <a:spcPct val="75000"/>
              </a:lnSpc>
              <a:spcBef>
                <a:spcPts val="0"/>
              </a:spcBef>
              <a:spcAft>
                <a:spcPts val="0"/>
              </a:spcAft>
              <a:buClr>
                <a:srgbClr val="000000"/>
              </a:buClr>
              <a:buSzPts val="523"/>
              <a:buFont typeface="Arial"/>
              <a:buNone/>
            </a:pPr>
            <a:r>
              <a:rPr lang="pt-BR" sz="3129"/>
              <a:t>Se um nó falhar, a rede ainda funciona.</a:t>
            </a:r>
            <a:endParaRPr sz="3129"/>
          </a:p>
          <a:p>
            <a:pPr marL="0" marR="0" lvl="0" indent="0" algn="just" rtl="0">
              <a:lnSpc>
                <a:spcPct val="75000"/>
              </a:lnSpc>
              <a:spcBef>
                <a:spcPts val="0"/>
              </a:spcBef>
              <a:spcAft>
                <a:spcPts val="0"/>
              </a:spcAft>
              <a:buClr>
                <a:srgbClr val="000000"/>
              </a:buClr>
              <a:buSzPts val="523"/>
              <a:buFont typeface="Arial"/>
              <a:buNone/>
            </a:pPr>
            <a:r>
              <a:rPr lang="pt-BR" sz="3129"/>
              <a:t>Os dispositivos podem ser adicionados ou removidos sem interromper a rede.</a:t>
            </a:r>
            <a:endParaRPr sz="3129"/>
          </a:p>
          <a:p>
            <a:pPr marL="0" marR="0" lvl="0" indent="0" algn="just" rtl="0">
              <a:lnSpc>
                <a:spcPct val="75000"/>
              </a:lnSpc>
              <a:spcBef>
                <a:spcPts val="0"/>
              </a:spcBef>
              <a:spcAft>
                <a:spcPts val="0"/>
              </a:spcAft>
              <a:buClr>
                <a:srgbClr val="000000"/>
              </a:buClr>
              <a:buSzPts val="523"/>
              <a:buFont typeface="Arial"/>
              <a:buNone/>
            </a:pPr>
            <a:r>
              <a:rPr lang="pt-BR" sz="3129"/>
              <a:t>Mais fácil de identificar e isolar problemas de desempenho.</a:t>
            </a:r>
            <a:endParaRPr sz="3129"/>
          </a:p>
          <a:p>
            <a:pPr marL="0" marR="0" lvl="0" indent="0" algn="just" rtl="0">
              <a:lnSpc>
                <a:spcPct val="75000"/>
              </a:lnSpc>
              <a:spcBef>
                <a:spcPts val="0"/>
              </a:spcBef>
              <a:spcAft>
                <a:spcPts val="0"/>
              </a:spcAft>
              <a:buClr>
                <a:srgbClr val="000000"/>
              </a:buClr>
              <a:buSzPts val="523"/>
              <a:buFont typeface="Arial"/>
              <a:buNone/>
            </a:pPr>
            <a:endParaRPr sz="3129"/>
          </a:p>
          <a:p>
            <a:pPr marL="0" marR="0" lvl="0" indent="0" algn="just" rtl="0">
              <a:lnSpc>
                <a:spcPct val="75000"/>
              </a:lnSpc>
              <a:spcBef>
                <a:spcPts val="0"/>
              </a:spcBef>
              <a:spcAft>
                <a:spcPts val="0"/>
              </a:spcAft>
              <a:buClr>
                <a:srgbClr val="000000"/>
              </a:buClr>
              <a:buSzPts val="523"/>
              <a:buFont typeface="Arial"/>
              <a:buNone/>
            </a:pPr>
            <a:r>
              <a:rPr lang="pt-BR" sz="3129"/>
              <a:t>CONTRAS:</a:t>
            </a:r>
            <a:endParaRPr sz="3129"/>
          </a:p>
          <a:p>
            <a:pPr marL="0" marR="0" lvl="0" indent="0" algn="just" rtl="0">
              <a:lnSpc>
                <a:spcPct val="75000"/>
              </a:lnSpc>
              <a:spcBef>
                <a:spcPts val="0"/>
              </a:spcBef>
              <a:spcAft>
                <a:spcPts val="0"/>
              </a:spcAft>
              <a:buClr>
                <a:srgbClr val="000000"/>
              </a:buClr>
              <a:buSzPts val="523"/>
              <a:buFont typeface="Arial"/>
              <a:buNone/>
            </a:pPr>
            <a:r>
              <a:rPr lang="pt-BR" sz="3129"/>
              <a:t>Se o hub central falhar, toda a sua rede cairá.</a:t>
            </a:r>
            <a:endParaRPr sz="3129"/>
          </a:p>
          <a:p>
            <a:pPr marL="0" marR="0" lvl="0" indent="0" algn="just" rtl="0">
              <a:lnSpc>
                <a:spcPct val="75000"/>
              </a:lnSpc>
              <a:spcBef>
                <a:spcPts val="0"/>
              </a:spcBef>
              <a:spcAft>
                <a:spcPts val="0"/>
              </a:spcAft>
              <a:buClr>
                <a:srgbClr val="000000"/>
              </a:buClr>
              <a:buSzPts val="523"/>
              <a:buFont typeface="Arial"/>
              <a:buNone/>
            </a:pPr>
            <a:r>
              <a:rPr lang="pt-BR" sz="3129"/>
              <a:t>O desempenho e a largura de banda são limitados pelo nó central.</a:t>
            </a:r>
            <a:endParaRPr sz="3129"/>
          </a:p>
          <a:p>
            <a:pPr marL="0" marR="0" lvl="0" indent="0" algn="just" rtl="0">
              <a:lnSpc>
                <a:spcPct val="75000"/>
              </a:lnSpc>
              <a:spcBef>
                <a:spcPts val="0"/>
              </a:spcBef>
              <a:spcAft>
                <a:spcPts val="0"/>
              </a:spcAft>
              <a:buClr>
                <a:srgbClr val="000000"/>
              </a:buClr>
              <a:buSzPts val="523"/>
              <a:buFont typeface="Arial"/>
              <a:buNone/>
            </a:pPr>
            <a:r>
              <a:rPr lang="pt-BR" sz="3129"/>
              <a:t>Pode ser caro para operar.</a:t>
            </a:r>
            <a:endParaRPr sz="2380"/>
          </a:p>
        </p:txBody>
      </p:sp>
      <p:sp>
        <p:nvSpPr>
          <p:cNvPr id="153" name="Google Shape;153;g1480e045be6_0_3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6</a:t>
            </a:fld>
            <a:endParaRPr/>
          </a:p>
        </p:txBody>
      </p:sp>
      <p:sp>
        <p:nvSpPr>
          <p:cNvPr id="154" name="Google Shape;154;g1480e045be6_0_3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480e045be6_0_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Barramento</a:t>
            </a:r>
            <a:endParaRPr/>
          </a:p>
        </p:txBody>
      </p:sp>
      <p:sp>
        <p:nvSpPr>
          <p:cNvPr id="161" name="Google Shape;161;g1480e045be6_0_16"/>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a:bodyPr>
          <a:lstStyle/>
          <a:p>
            <a:pPr marL="0" marR="0" lvl="0" indent="0" algn="just" rtl="0">
              <a:lnSpc>
                <a:spcPct val="85000"/>
              </a:lnSpc>
              <a:spcBef>
                <a:spcPts val="0"/>
              </a:spcBef>
              <a:spcAft>
                <a:spcPts val="0"/>
              </a:spcAft>
              <a:buClr>
                <a:srgbClr val="000000"/>
              </a:buClr>
              <a:buSzPts val="1800"/>
              <a:buFont typeface="Arial"/>
              <a:buNone/>
            </a:pPr>
            <a:r>
              <a:rPr lang="pt-BR" sz="4800"/>
              <a:t>Também chamada de topologia de backbone, bus ou linha, orienta os dispositivos ao longo de um único cabo que vai de uma extremidade da rede à outra. Os dados fluem ao longo do cabo conforme ele se desloca até seu destino.</a:t>
            </a:r>
            <a:endParaRPr sz="4800"/>
          </a:p>
        </p:txBody>
      </p:sp>
      <p:sp>
        <p:nvSpPr>
          <p:cNvPr id="162" name="Google Shape;162;g1480e045be6_0_1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7</a:t>
            </a:fld>
            <a:endParaRPr/>
          </a:p>
        </p:txBody>
      </p:sp>
      <p:sp>
        <p:nvSpPr>
          <p:cNvPr id="163" name="Google Shape;163;g1480e045be6_0_1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480e045be6_0_5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Barramento</a:t>
            </a:r>
            <a:endParaRPr/>
          </a:p>
        </p:txBody>
      </p:sp>
      <p:sp>
        <p:nvSpPr>
          <p:cNvPr id="170" name="Google Shape;170;g1480e045be6_0_50"/>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a:bodyPr>
          <a:lstStyle/>
          <a:p>
            <a:pPr marL="0" marR="0" lvl="0" indent="0" algn="just" rtl="0">
              <a:lnSpc>
                <a:spcPct val="85000"/>
              </a:lnSpc>
              <a:spcBef>
                <a:spcPts val="0"/>
              </a:spcBef>
              <a:spcAft>
                <a:spcPts val="0"/>
              </a:spcAft>
              <a:buNone/>
            </a:pPr>
            <a:endParaRPr sz="4800"/>
          </a:p>
        </p:txBody>
      </p:sp>
      <p:sp>
        <p:nvSpPr>
          <p:cNvPr id="171" name="Google Shape;171;g1480e045be6_0_5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8</a:t>
            </a:fld>
            <a:endParaRPr/>
          </a:p>
        </p:txBody>
      </p:sp>
      <p:sp>
        <p:nvSpPr>
          <p:cNvPr id="172" name="Google Shape;172;g1480e045be6_0_5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173" name="Google Shape;173;g1480e045be6_0_50"/>
          <p:cNvPicPr preferRelativeResize="0"/>
          <p:nvPr/>
        </p:nvPicPr>
        <p:blipFill>
          <a:blip r:embed="rId3">
            <a:alphaModFix/>
          </a:blip>
          <a:stretch>
            <a:fillRect/>
          </a:stretch>
        </p:blipFill>
        <p:spPr>
          <a:xfrm>
            <a:off x="2763727" y="2050568"/>
            <a:ext cx="6889845" cy="409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480e045be6_0_4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pt-BR"/>
              <a:t>Topologia em Barramento</a:t>
            </a:r>
            <a:endParaRPr/>
          </a:p>
        </p:txBody>
      </p:sp>
      <p:sp>
        <p:nvSpPr>
          <p:cNvPr id="180" name="Google Shape;180;g1480e045be6_0_42"/>
          <p:cNvSpPr txBox="1">
            <a:spLocks noGrp="1"/>
          </p:cNvSpPr>
          <p:nvPr>
            <p:ph type="body" idx="1"/>
          </p:nvPr>
        </p:nvSpPr>
        <p:spPr>
          <a:xfrm>
            <a:off x="1097275" y="1845724"/>
            <a:ext cx="10058400" cy="4477500"/>
          </a:xfrm>
          <a:prstGeom prst="rect">
            <a:avLst/>
          </a:prstGeom>
          <a:noFill/>
          <a:ln>
            <a:noFill/>
          </a:ln>
        </p:spPr>
        <p:txBody>
          <a:bodyPr spcFirstLastPara="1" wrap="square" lIns="0" tIns="45700" rIns="0" bIns="45700" anchor="t" anchorCtr="0">
            <a:normAutofit fontScale="77500" lnSpcReduction="20000"/>
          </a:bodyPr>
          <a:lstStyle/>
          <a:p>
            <a:pPr marL="0" marR="0" lvl="0" indent="0" algn="l" rtl="0">
              <a:lnSpc>
                <a:spcPct val="85000"/>
              </a:lnSpc>
              <a:spcBef>
                <a:spcPts val="0"/>
              </a:spcBef>
              <a:spcAft>
                <a:spcPts val="0"/>
              </a:spcAft>
              <a:buClr>
                <a:srgbClr val="000000"/>
              </a:buClr>
              <a:buSzPct val="37500"/>
              <a:buFont typeface="Arial"/>
              <a:buNone/>
            </a:pPr>
            <a:r>
              <a:rPr lang="pt-BR" sz="4800"/>
              <a:t>PRÓS:</a:t>
            </a:r>
            <a:endParaRPr sz="4800"/>
          </a:p>
          <a:p>
            <a:pPr marL="0" marR="0" lvl="0" indent="0" algn="l" rtl="0">
              <a:lnSpc>
                <a:spcPct val="85000"/>
              </a:lnSpc>
              <a:spcBef>
                <a:spcPts val="0"/>
              </a:spcBef>
              <a:spcAft>
                <a:spcPts val="0"/>
              </a:spcAft>
              <a:buClr>
                <a:srgbClr val="000000"/>
              </a:buClr>
              <a:buSzPct val="37500"/>
              <a:buFont typeface="Arial"/>
              <a:buNone/>
            </a:pPr>
            <a:r>
              <a:rPr lang="pt-BR" sz="4800"/>
              <a:t>Econômico para redes menores</a:t>
            </a:r>
            <a:endParaRPr sz="4800"/>
          </a:p>
          <a:p>
            <a:pPr marL="0" marR="0" lvl="0" indent="0" algn="l" rtl="0">
              <a:lnSpc>
                <a:spcPct val="85000"/>
              </a:lnSpc>
              <a:spcBef>
                <a:spcPts val="0"/>
              </a:spcBef>
              <a:spcAft>
                <a:spcPts val="0"/>
              </a:spcAft>
              <a:buClr>
                <a:srgbClr val="000000"/>
              </a:buClr>
              <a:buSzPct val="37500"/>
              <a:buFont typeface="Arial"/>
              <a:buNone/>
            </a:pPr>
            <a:r>
              <a:rPr lang="pt-BR" sz="4800"/>
              <a:t>Layout simples; todos os dispositivos conectados por meio de um cabo</a:t>
            </a:r>
            <a:endParaRPr sz="4800"/>
          </a:p>
          <a:p>
            <a:pPr marL="0" marR="0" lvl="0" indent="0" algn="l" rtl="0">
              <a:lnSpc>
                <a:spcPct val="85000"/>
              </a:lnSpc>
              <a:spcBef>
                <a:spcPts val="0"/>
              </a:spcBef>
              <a:spcAft>
                <a:spcPts val="0"/>
              </a:spcAft>
              <a:buClr>
                <a:srgbClr val="000000"/>
              </a:buClr>
              <a:buSzPct val="37500"/>
              <a:buFont typeface="Arial"/>
              <a:buNone/>
            </a:pPr>
            <a:r>
              <a:rPr lang="pt-BR" sz="4800"/>
              <a:t>Mais nós podem ser adicionados ao alongar a linha</a:t>
            </a:r>
            <a:endParaRPr sz="4800"/>
          </a:p>
          <a:p>
            <a:pPr marL="0" marR="0" lvl="0" indent="0" algn="l" rtl="0">
              <a:lnSpc>
                <a:spcPct val="85000"/>
              </a:lnSpc>
              <a:spcBef>
                <a:spcPts val="0"/>
              </a:spcBef>
              <a:spcAft>
                <a:spcPts val="0"/>
              </a:spcAft>
              <a:buClr>
                <a:srgbClr val="000000"/>
              </a:buClr>
              <a:buSzPct val="37500"/>
              <a:buFont typeface="Arial"/>
              <a:buNone/>
            </a:pPr>
            <a:r>
              <a:rPr lang="pt-BR" sz="4800"/>
              <a:t>CONTRAS:</a:t>
            </a:r>
            <a:endParaRPr sz="4800"/>
          </a:p>
          <a:p>
            <a:pPr marL="0" marR="0" lvl="0" indent="0" algn="l" rtl="0">
              <a:lnSpc>
                <a:spcPct val="85000"/>
              </a:lnSpc>
              <a:spcBef>
                <a:spcPts val="0"/>
              </a:spcBef>
              <a:spcAft>
                <a:spcPts val="0"/>
              </a:spcAft>
              <a:buClr>
                <a:srgbClr val="000000"/>
              </a:buClr>
              <a:buSzPct val="37500"/>
              <a:buFont typeface="Arial"/>
              <a:buNone/>
            </a:pPr>
            <a:r>
              <a:rPr lang="pt-BR" sz="4800"/>
              <a:t>A rede é vulnerável a falhas de cabo</a:t>
            </a:r>
            <a:endParaRPr sz="4800"/>
          </a:p>
          <a:p>
            <a:pPr marL="0" marR="0" lvl="0" indent="0" algn="l" rtl="0">
              <a:lnSpc>
                <a:spcPct val="85000"/>
              </a:lnSpc>
              <a:spcBef>
                <a:spcPts val="0"/>
              </a:spcBef>
              <a:spcAft>
                <a:spcPts val="0"/>
              </a:spcAft>
              <a:buClr>
                <a:srgbClr val="000000"/>
              </a:buClr>
              <a:buSzPct val="37500"/>
              <a:buFont typeface="Arial"/>
              <a:buNone/>
            </a:pPr>
            <a:r>
              <a:rPr lang="pt-BR" sz="4800"/>
              <a:t>Cada nó adicionado diminui as velocidades de transmissão</a:t>
            </a:r>
            <a:endParaRPr sz="4800"/>
          </a:p>
          <a:p>
            <a:pPr marL="0" marR="0" lvl="0" indent="0" algn="l" rtl="0">
              <a:lnSpc>
                <a:spcPct val="85000"/>
              </a:lnSpc>
              <a:spcBef>
                <a:spcPts val="0"/>
              </a:spcBef>
              <a:spcAft>
                <a:spcPts val="0"/>
              </a:spcAft>
              <a:buClr>
                <a:srgbClr val="000000"/>
              </a:buClr>
              <a:buSzPct val="37500"/>
              <a:buFont typeface="Arial"/>
              <a:buNone/>
            </a:pPr>
            <a:r>
              <a:rPr lang="pt-BR" sz="4800"/>
              <a:t>Os dados só podem ser enviados em uma direção de cada vez.</a:t>
            </a:r>
            <a:endParaRPr sz="1200">
              <a:solidFill>
                <a:srgbClr val="2F2E2E"/>
              </a:solidFill>
              <a:latin typeface="Arial"/>
              <a:ea typeface="Arial"/>
              <a:cs typeface="Arial"/>
              <a:sym typeface="Arial"/>
            </a:endParaRPr>
          </a:p>
          <a:p>
            <a:pPr marL="0" lvl="0" indent="457200" algn="just" rtl="0">
              <a:lnSpc>
                <a:spcPct val="100000"/>
              </a:lnSpc>
              <a:spcBef>
                <a:spcPts val="0"/>
              </a:spcBef>
              <a:spcAft>
                <a:spcPts val="0"/>
              </a:spcAft>
              <a:buNone/>
            </a:pPr>
            <a:endParaRPr sz="1200">
              <a:solidFill>
                <a:srgbClr val="2F2E2E"/>
              </a:solidFill>
              <a:latin typeface="Arial"/>
              <a:ea typeface="Arial"/>
              <a:cs typeface="Arial"/>
              <a:sym typeface="Arial"/>
            </a:endParaRPr>
          </a:p>
        </p:txBody>
      </p:sp>
      <p:sp>
        <p:nvSpPr>
          <p:cNvPr id="181" name="Google Shape;181;g1480e045be6_0_4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pt-BR"/>
              <a:t>9</a:t>
            </a:fld>
            <a:endParaRPr/>
          </a:p>
        </p:txBody>
      </p:sp>
      <p:sp>
        <p:nvSpPr>
          <p:cNvPr id="182" name="Google Shape;182;g1480e045be6_0_4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theme/theme1.xml><?xml version="1.0" encoding="utf-8"?>
<a:theme xmlns:a="http://schemas.openxmlformats.org/drawingml/2006/main" name="Retrospectiva">
  <a:themeElements>
    <a:clrScheme name="Retrospect">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1168</Words>
  <Application>Microsoft Office PowerPoint</Application>
  <PresentationFormat>Widescreen</PresentationFormat>
  <Paragraphs>176</Paragraphs>
  <Slides>22</Slides>
  <Notes>22</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22</vt:i4>
      </vt:variant>
    </vt:vector>
  </HeadingPairs>
  <TitlesOfParts>
    <vt:vector size="25" baseType="lpstr">
      <vt:lpstr>Arial</vt:lpstr>
      <vt:lpstr>Calibri</vt:lpstr>
      <vt:lpstr>Retrospectiva</vt:lpstr>
      <vt:lpstr>Redes de Computadores</vt:lpstr>
      <vt:lpstr>Apresentação da Disciplina </vt:lpstr>
      <vt:lpstr>Topologias de Rede</vt:lpstr>
      <vt:lpstr>Topologias em Estrela</vt:lpstr>
      <vt:lpstr>Topologias em Estrela</vt:lpstr>
      <vt:lpstr>Topologia em Estrela</vt:lpstr>
      <vt:lpstr>Topologia em Barramento</vt:lpstr>
      <vt:lpstr>Topologia em Barramento</vt:lpstr>
      <vt:lpstr>Topologia em Barramento</vt:lpstr>
      <vt:lpstr>Topologia em Anel</vt:lpstr>
      <vt:lpstr>Topologia em Anel</vt:lpstr>
      <vt:lpstr>Topologia em Anel</vt:lpstr>
      <vt:lpstr>Topologia em Árvore</vt:lpstr>
      <vt:lpstr>Topologia em Árvore</vt:lpstr>
      <vt:lpstr>Topologia em Árvore</vt:lpstr>
      <vt:lpstr>Topologia em Malha</vt:lpstr>
      <vt:lpstr>Topologia em Malha</vt:lpstr>
      <vt:lpstr>Topologia em Malha</vt:lpstr>
      <vt:lpstr>Topologia Híbrida</vt:lpstr>
      <vt:lpstr>Topologia Híbrida</vt:lpstr>
      <vt:lpstr>Topologia Híbrida</vt:lpstr>
      <vt:lpstr>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Computadores</dc:title>
  <dc:creator>Luis Felipe</dc:creator>
  <cp:lastModifiedBy>Escola MAAS</cp:lastModifiedBy>
  <cp:revision>1</cp:revision>
  <dcterms:created xsi:type="dcterms:W3CDTF">2018-03-08T19:50:03Z</dcterms:created>
  <dcterms:modified xsi:type="dcterms:W3CDTF">2022-08-26T01:49:36Z</dcterms:modified>
</cp:coreProperties>
</file>