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j/B+YXWmqNSu0Ck9mqxg4BoXfG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540306e4de_1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g1540306e4de_1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g1540306e4de_1_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540306e4de_1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1540306e4de_1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1540306e4de_1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540306e4de_1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1540306e4de_1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1540306e4de_1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4319a22857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14319a22857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14319a22857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540306e4de_1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g1540306e4de_1_1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g1540306e4de_1_10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496d57cc71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g1496d57cc71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g1496d57cc71_0_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40306e4de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1540306e4de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g1540306e4de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540306e4de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g1540306e4de_1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1540306e4de_1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540306e4de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g1540306e4de_1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g1540306e4de_1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540306e4de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1540306e4de_1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1540306e4de_1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540306e4de_1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1540306e4de_1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1540306e4de_1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showMasterSp="0" type="title">
  <p:cSld name="TITLE">
    <p:spTree>
      <p:nvGrpSpPr>
        <p:cNvPr id="18" name="Shape 18"/>
        <p:cNvGrpSpPr/>
        <p:nvPr/>
      </p:nvGrpSpPr>
      <p:grpSpPr>
        <a:xfrm>
          <a:off x="0" y="0"/>
          <a:ext cx="0" cy="0"/>
          <a:chOff x="0" y="0"/>
          <a:chExt cx="0" cy="0"/>
        </a:xfrm>
      </p:grpSpPr>
      <p:sp>
        <p:nvSpPr>
          <p:cNvPr id="19" name="Google Shape;19;p24"/>
          <p:cNvSpPr/>
          <p:nvPr/>
        </p:nvSpPr>
        <p:spPr>
          <a:xfrm>
            <a:off x="3175" y="6400800"/>
            <a:ext cx="12188825" cy="457200"/>
          </a:xfrm>
          <a:prstGeom prst="rect">
            <a:avLst/>
          </a:prstGeom>
          <a:solidFill>
            <a:srgbClr val="6B7C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4"/>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8000"/>
              <a:buFont typeface="Calibri"/>
              <a:buNone/>
              <a:defRPr sz="8000">
                <a:solidFill>
                  <a:srgbClr val="FEFEF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4"/>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lt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cxnSp>
        <p:nvCxnSpPr>
          <p:cNvPr id="26" name="Google Shape;26;p24"/>
          <p:cNvCxnSpPr/>
          <p:nvPr/>
        </p:nvCxnSpPr>
        <p:spPr>
          <a:xfrm>
            <a:off x="1207658" y="4343400"/>
            <a:ext cx="9875520" cy="0"/>
          </a:xfrm>
          <a:prstGeom prst="straightConnector1">
            <a:avLst/>
          </a:prstGeom>
          <a:noFill/>
          <a:ln cap="flat" cmpd="sng" w="9525">
            <a:solidFill>
              <a:srgbClr val="FEFEFE"/>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86" name="Shape 86"/>
        <p:cNvGrpSpPr/>
        <p:nvPr/>
      </p:nvGrpSpPr>
      <p:grpSpPr>
        <a:xfrm>
          <a:off x="0" y="0"/>
          <a:ext cx="0" cy="0"/>
          <a:chOff x="0" y="0"/>
          <a:chExt cx="0" cy="0"/>
        </a:xfrm>
      </p:grpSpPr>
      <p:sp>
        <p:nvSpPr>
          <p:cNvPr id="87" name="Google Shape;87;p3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3"/>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9" name="Google Shape;89;p3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showMasterSp="0" type="vertTitleAndTx">
  <p:cSld name="VERTICAL_TITLE_AND_VERTICAL_TEXT">
    <p:spTree>
      <p:nvGrpSpPr>
        <p:cNvPr id="92" name="Shape 92"/>
        <p:cNvGrpSpPr/>
        <p:nvPr/>
      </p:nvGrpSpPr>
      <p:grpSpPr>
        <a:xfrm>
          <a:off x="0" y="0"/>
          <a:ext cx="0" cy="0"/>
          <a:chOff x="0" y="0"/>
          <a:chExt cx="0" cy="0"/>
        </a:xfrm>
      </p:grpSpPr>
      <p:sp>
        <p:nvSpPr>
          <p:cNvPr id="93" name="Google Shape;93;p34"/>
          <p:cNvSpPr/>
          <p:nvPr/>
        </p:nvSpPr>
        <p:spPr>
          <a:xfrm>
            <a:off x="3175" y="6400800"/>
            <a:ext cx="12188825" cy="457200"/>
          </a:xfrm>
          <a:prstGeom prst="rect">
            <a:avLst/>
          </a:prstGeom>
          <a:solidFill>
            <a:srgbClr val="6B7C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4"/>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4"/>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7" name="Google Shape;97;p3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7" name="Shape 27"/>
        <p:cNvGrpSpPr/>
        <p:nvPr/>
      </p:nvGrpSpPr>
      <p:grpSpPr>
        <a:xfrm>
          <a:off x="0" y="0"/>
          <a:ext cx="0" cy="0"/>
          <a:chOff x="0" y="0"/>
          <a:chExt cx="0" cy="0"/>
        </a:xfrm>
      </p:grpSpPr>
      <p:sp>
        <p:nvSpPr>
          <p:cNvPr id="28" name="Google Shape;28;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2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showMasterSp="0" type="secHead">
  <p:cSld name="SECTION_HEADER">
    <p:spTree>
      <p:nvGrpSpPr>
        <p:cNvPr id="33" name="Shape 33"/>
        <p:cNvGrpSpPr/>
        <p:nvPr/>
      </p:nvGrpSpPr>
      <p:grpSpPr>
        <a:xfrm>
          <a:off x="0" y="0"/>
          <a:ext cx="0" cy="0"/>
          <a:chOff x="0" y="0"/>
          <a:chExt cx="0" cy="0"/>
        </a:xfrm>
      </p:grpSpPr>
      <p:sp>
        <p:nvSpPr>
          <p:cNvPr id="34" name="Google Shape;34;p26"/>
          <p:cNvSpPr/>
          <p:nvPr/>
        </p:nvSpPr>
        <p:spPr>
          <a:xfrm>
            <a:off x="3175" y="6400800"/>
            <a:ext cx="12188825" cy="457200"/>
          </a:xfrm>
          <a:prstGeom prst="rect">
            <a:avLst/>
          </a:prstGeom>
          <a:solidFill>
            <a:srgbClr val="6B7C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6"/>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8000"/>
              <a:buFont typeface="Calibri"/>
              <a:buNone/>
              <a:defRPr b="0" sz="8000">
                <a:solidFill>
                  <a:srgbClr val="FEFEF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6"/>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lt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chemeClr val="lt1"/>
                </a:solidFill>
              </a:defRPr>
            </a:lvl2pPr>
            <a:lvl3pPr indent="-228600" lvl="2" marL="1371600" algn="l">
              <a:lnSpc>
                <a:spcPct val="90000"/>
              </a:lnSpc>
              <a:spcBef>
                <a:spcPts val="400"/>
              </a:spcBef>
              <a:spcAft>
                <a:spcPts val="0"/>
              </a:spcAft>
              <a:buSzPts val="1600"/>
              <a:buNone/>
              <a:defRPr sz="1600">
                <a:solidFill>
                  <a:schemeClr val="lt1"/>
                </a:solidFill>
              </a:defRPr>
            </a:lvl3pPr>
            <a:lvl4pPr indent="-228600" lvl="3" marL="1828800" algn="l">
              <a:lnSpc>
                <a:spcPct val="90000"/>
              </a:lnSpc>
              <a:spcBef>
                <a:spcPts val="400"/>
              </a:spcBef>
              <a:spcAft>
                <a:spcPts val="0"/>
              </a:spcAft>
              <a:buSzPts val="1400"/>
              <a:buNone/>
              <a:defRPr sz="1400">
                <a:solidFill>
                  <a:schemeClr val="lt1"/>
                </a:solidFill>
              </a:defRPr>
            </a:lvl4pPr>
            <a:lvl5pPr indent="-228600" lvl="4" marL="2286000" algn="l">
              <a:lnSpc>
                <a:spcPct val="90000"/>
              </a:lnSpc>
              <a:spcBef>
                <a:spcPts val="400"/>
              </a:spcBef>
              <a:spcAft>
                <a:spcPts val="0"/>
              </a:spcAft>
              <a:buSzPts val="1400"/>
              <a:buNone/>
              <a:defRPr sz="1400">
                <a:solidFill>
                  <a:schemeClr val="lt1"/>
                </a:solidFill>
              </a:defRPr>
            </a:lvl5pPr>
            <a:lvl6pPr indent="-228600" lvl="5" marL="2743200" algn="l">
              <a:lnSpc>
                <a:spcPct val="90000"/>
              </a:lnSpc>
              <a:spcBef>
                <a:spcPts val="400"/>
              </a:spcBef>
              <a:spcAft>
                <a:spcPts val="0"/>
              </a:spcAft>
              <a:buSzPts val="1400"/>
              <a:buNone/>
              <a:defRPr sz="1400">
                <a:solidFill>
                  <a:schemeClr val="lt1"/>
                </a:solidFill>
              </a:defRPr>
            </a:lvl6pPr>
            <a:lvl7pPr indent="-228600" lvl="6" marL="3200400" algn="l">
              <a:lnSpc>
                <a:spcPct val="90000"/>
              </a:lnSpc>
              <a:spcBef>
                <a:spcPts val="400"/>
              </a:spcBef>
              <a:spcAft>
                <a:spcPts val="0"/>
              </a:spcAft>
              <a:buSzPts val="1400"/>
              <a:buNone/>
              <a:defRPr sz="1400">
                <a:solidFill>
                  <a:schemeClr val="lt1"/>
                </a:solidFill>
              </a:defRPr>
            </a:lvl7pPr>
            <a:lvl8pPr indent="-228600" lvl="7" marL="3657600" algn="l">
              <a:lnSpc>
                <a:spcPct val="90000"/>
              </a:lnSpc>
              <a:spcBef>
                <a:spcPts val="400"/>
              </a:spcBef>
              <a:spcAft>
                <a:spcPts val="0"/>
              </a:spcAft>
              <a:buSzPts val="1400"/>
              <a:buNone/>
              <a:defRPr sz="1400">
                <a:solidFill>
                  <a:schemeClr val="lt1"/>
                </a:solidFill>
              </a:defRPr>
            </a:lvl8pPr>
            <a:lvl9pPr indent="-228600" lvl="8" marL="4114800" algn="l">
              <a:lnSpc>
                <a:spcPct val="90000"/>
              </a:lnSpc>
              <a:spcBef>
                <a:spcPts val="400"/>
              </a:spcBef>
              <a:spcAft>
                <a:spcPts val="400"/>
              </a:spcAft>
              <a:buSzPts val="1400"/>
              <a:buNone/>
              <a:defRPr sz="1400">
                <a:solidFill>
                  <a:schemeClr val="lt1"/>
                </a:solidFill>
              </a:defRPr>
            </a:lvl9pPr>
          </a:lstStyle>
          <a:p/>
        </p:txBody>
      </p:sp>
      <p:sp>
        <p:nvSpPr>
          <p:cNvPr id="38" name="Google Shape;38;p2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cxnSp>
        <p:nvCxnSpPr>
          <p:cNvPr id="41" name="Google Shape;41;p26"/>
          <p:cNvCxnSpPr/>
          <p:nvPr/>
        </p:nvCxnSpPr>
        <p:spPr>
          <a:xfrm>
            <a:off x="1207658" y="4343400"/>
            <a:ext cx="9875520" cy="0"/>
          </a:xfrm>
          <a:prstGeom prst="straightConnector1">
            <a:avLst/>
          </a:prstGeom>
          <a:noFill/>
          <a:ln cap="flat" cmpd="sng" w="9525">
            <a:solidFill>
              <a:srgbClr val="FEFEFE"/>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42" name="Shape 42"/>
        <p:cNvGrpSpPr/>
        <p:nvPr/>
      </p:nvGrpSpPr>
      <p:grpSpPr>
        <a:xfrm>
          <a:off x="0" y="0"/>
          <a:ext cx="0" cy="0"/>
          <a:chOff x="0" y="0"/>
          <a:chExt cx="0" cy="0"/>
        </a:xfrm>
      </p:grpSpPr>
      <p:sp>
        <p:nvSpPr>
          <p:cNvPr id="43" name="Google Shape;43;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7"/>
          <p:cNvSpPr txBox="1"/>
          <p:nvPr>
            <p:ph idx="1" type="body"/>
          </p:nvPr>
        </p:nvSpPr>
        <p:spPr>
          <a:xfrm>
            <a:off x="1097278" y="1845734"/>
            <a:ext cx="493776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 name="Google Shape;45;p27"/>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2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9" name="Shape 49"/>
        <p:cNvGrpSpPr/>
        <p:nvPr/>
      </p:nvGrpSpPr>
      <p:grpSpPr>
        <a:xfrm>
          <a:off x="0" y="0"/>
          <a:ext cx="0" cy="0"/>
          <a:chOff x="0" y="0"/>
          <a:chExt cx="0" cy="0"/>
        </a:xfrm>
      </p:grpSpPr>
      <p:sp>
        <p:nvSpPr>
          <p:cNvPr id="50" name="Google Shape;50;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8"/>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DEE0B0"/>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28"/>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28"/>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DEE0B0"/>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28"/>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2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58" name="Shape 58"/>
        <p:cNvGrpSpPr/>
        <p:nvPr/>
      </p:nvGrpSpPr>
      <p:grpSpPr>
        <a:xfrm>
          <a:off x="0" y="0"/>
          <a:ext cx="0" cy="0"/>
          <a:chOff x="0" y="0"/>
          <a:chExt cx="0" cy="0"/>
        </a:xfrm>
      </p:grpSpPr>
      <p:sp>
        <p:nvSpPr>
          <p:cNvPr id="59" name="Google Shape;59;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showMasterSp="0" type="blank">
  <p:cSld name="BLANK">
    <p:spTree>
      <p:nvGrpSpPr>
        <p:cNvPr id="63" name="Shape 63"/>
        <p:cNvGrpSpPr/>
        <p:nvPr/>
      </p:nvGrpSpPr>
      <p:grpSpPr>
        <a:xfrm>
          <a:off x="0" y="0"/>
          <a:ext cx="0" cy="0"/>
          <a:chOff x="0" y="0"/>
          <a:chExt cx="0" cy="0"/>
        </a:xfrm>
      </p:grpSpPr>
      <p:sp>
        <p:nvSpPr>
          <p:cNvPr id="64" name="Google Shape;64;p30"/>
          <p:cNvSpPr/>
          <p:nvPr/>
        </p:nvSpPr>
        <p:spPr>
          <a:xfrm>
            <a:off x="3175" y="6400800"/>
            <a:ext cx="12188825" cy="457200"/>
          </a:xfrm>
          <a:prstGeom prst="rect">
            <a:avLst/>
          </a:prstGeom>
          <a:solidFill>
            <a:srgbClr val="6B7C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showMasterSp="0" type="objTx">
  <p:cSld name="OBJECT_WITH_CAPTION_TEXT">
    <p:spTree>
      <p:nvGrpSpPr>
        <p:cNvPr id="69" name="Shape 69"/>
        <p:cNvGrpSpPr/>
        <p:nvPr/>
      </p:nvGrpSpPr>
      <p:grpSpPr>
        <a:xfrm>
          <a:off x="0" y="0"/>
          <a:ext cx="0" cy="0"/>
          <a:chOff x="0" y="0"/>
          <a:chExt cx="0" cy="0"/>
        </a:xfrm>
      </p:grpSpPr>
      <p:sp>
        <p:nvSpPr>
          <p:cNvPr id="70" name="Google Shape;70;p31"/>
          <p:cNvSpPr/>
          <p:nvPr/>
        </p:nvSpPr>
        <p:spPr>
          <a:xfrm>
            <a:off x="0" y="0"/>
            <a:ext cx="4050791" cy="6858000"/>
          </a:xfrm>
          <a:prstGeom prst="rect">
            <a:avLst/>
          </a:prstGeom>
          <a:solidFill>
            <a:srgbClr val="6B7C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1"/>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1"/>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1"/>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31"/>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31"/>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1"/>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showMasterSp="0" type="picTx">
  <p:cSld name="PICTURE_WITH_CAPTION_TEXT">
    <p:spTree>
      <p:nvGrpSpPr>
        <p:cNvPr id="78" name="Shape 78"/>
        <p:cNvGrpSpPr/>
        <p:nvPr/>
      </p:nvGrpSpPr>
      <p:grpSpPr>
        <a:xfrm>
          <a:off x="0" y="0"/>
          <a:ext cx="0" cy="0"/>
          <a:chOff x="0" y="0"/>
          <a:chExt cx="0" cy="0"/>
        </a:xfrm>
      </p:grpSpPr>
      <p:sp>
        <p:nvSpPr>
          <p:cNvPr id="79" name="Google Shape;79;p32"/>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2"/>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lt1"/>
              </a:buClr>
              <a:buSzPts val="3600"/>
              <a:buFont typeface="Calibri"/>
              <a:buNone/>
              <a:defRPr b="0"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2"/>
          <p:cNvSpPr/>
          <p:nvPr>
            <p:ph idx="2" type="pic"/>
          </p:nvPr>
        </p:nvSpPr>
        <p:spPr>
          <a:xfrm>
            <a:off x="15" y="0"/>
            <a:ext cx="12191985" cy="4915076"/>
          </a:xfrm>
          <a:prstGeom prst="rect">
            <a:avLst/>
          </a:prstGeom>
          <a:solidFill>
            <a:srgbClr val="7F7F7F"/>
          </a:solidFill>
          <a:ln>
            <a:noFill/>
          </a:ln>
        </p:spPr>
      </p:sp>
      <p:sp>
        <p:nvSpPr>
          <p:cNvPr id="82" name="Google Shape;82;p32"/>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chemeClr val="lt1"/>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3" name="Google Shape;83;p3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F3F3F"/>
        </a:solidFill>
      </p:bgPr>
    </p:bg>
    <p:spTree>
      <p:nvGrpSpPr>
        <p:cNvPr id="9" name="Shape 9"/>
        <p:cNvGrpSpPr/>
        <p:nvPr/>
      </p:nvGrpSpPr>
      <p:grpSpPr>
        <a:xfrm>
          <a:off x="0" y="0"/>
          <a:ext cx="0" cy="0"/>
          <a:chOff x="0" y="0"/>
          <a:chExt cx="0" cy="0"/>
        </a:xfrm>
      </p:grpSpPr>
      <p:sp>
        <p:nvSpPr>
          <p:cNvPr id="10" name="Google Shape;10;p23"/>
          <p:cNvSpPr/>
          <p:nvPr/>
        </p:nvSpPr>
        <p:spPr>
          <a:xfrm>
            <a:off x="1" y="6400800"/>
            <a:ext cx="12192000" cy="457200"/>
          </a:xfrm>
          <a:prstGeom prst="rect">
            <a:avLst/>
          </a:prstGeom>
          <a:solidFill>
            <a:srgbClr val="6B7C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3"/>
          <p:cNvSpPr/>
          <p:nvPr/>
        </p:nvSpPr>
        <p:spPr>
          <a:xfrm>
            <a:off x="1" y="6334316"/>
            <a:ext cx="1219200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FEFEFE"/>
              </a:buClr>
              <a:buSzPts val="4800"/>
              <a:buFont typeface="Calibri"/>
              <a:buNone/>
              <a:defRPr b="0" i="0" sz="4800" u="none" cap="none" strike="noStrike">
                <a:solidFill>
                  <a:srgbClr val="FEFEF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2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3"/>
              </a:buClr>
              <a:buSzPts val="2000"/>
              <a:buFont typeface="Calibri"/>
              <a:buChar char=" "/>
              <a:defRPr b="0" i="0" sz="2000" u="none" cap="none" strike="noStrike">
                <a:solidFill>
                  <a:srgbClr val="FEFEFE"/>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3"/>
              </a:buClr>
              <a:buSzPts val="1800"/>
              <a:buFont typeface="Calibri"/>
              <a:buChar char="◦"/>
              <a:defRPr b="0" i="0" sz="1800" u="none" cap="none" strike="noStrike">
                <a:solidFill>
                  <a:srgbClr val="FEFEFE"/>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3"/>
              </a:buClr>
              <a:buSzPts val="1400"/>
              <a:buFont typeface="Calibri"/>
              <a:buChar char="◦"/>
              <a:defRPr b="0" i="0" sz="1400" u="none" cap="none" strike="noStrike">
                <a:solidFill>
                  <a:srgbClr val="FEFEFE"/>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3"/>
              </a:buClr>
              <a:buSzPts val="1400"/>
              <a:buFont typeface="Calibri"/>
              <a:buChar char="◦"/>
              <a:defRPr b="0" i="0" sz="1400" u="none" cap="none" strike="noStrike">
                <a:solidFill>
                  <a:srgbClr val="FEFEFE"/>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3"/>
              </a:buClr>
              <a:buSzPts val="1400"/>
              <a:buFont typeface="Calibri"/>
              <a:buChar char="◦"/>
              <a:defRPr b="0" i="0" sz="1400" u="none" cap="none" strike="noStrike">
                <a:solidFill>
                  <a:srgbClr val="FEFEFE"/>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3"/>
              </a:buClr>
              <a:buSzPts val="1400"/>
              <a:buFont typeface="Calibri"/>
              <a:buChar char="◦"/>
              <a:defRPr b="0" i="0" sz="1400" u="none" cap="none" strike="noStrike">
                <a:solidFill>
                  <a:srgbClr val="FEFEFE"/>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3"/>
              </a:buClr>
              <a:buSzPts val="1400"/>
              <a:buFont typeface="Calibri"/>
              <a:buChar char="◦"/>
              <a:defRPr b="0" i="0" sz="1400" u="none" cap="none" strike="noStrike">
                <a:solidFill>
                  <a:srgbClr val="FEFEFE"/>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3"/>
              </a:buClr>
              <a:buSzPts val="1400"/>
              <a:buFont typeface="Calibri"/>
              <a:buChar char="◦"/>
              <a:defRPr b="0" i="0" sz="1400" u="none" cap="none" strike="noStrike">
                <a:solidFill>
                  <a:srgbClr val="FEFEFE"/>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3"/>
              </a:buClr>
              <a:buSzPts val="1400"/>
              <a:buFont typeface="Calibri"/>
              <a:buChar char="◦"/>
              <a:defRPr b="0" i="0" sz="1400" u="none" cap="none" strike="noStrike">
                <a:solidFill>
                  <a:srgbClr val="FEFEFE"/>
                </a:solidFill>
                <a:latin typeface="Calibri"/>
                <a:ea typeface="Calibri"/>
                <a:cs typeface="Calibri"/>
                <a:sym typeface="Calibri"/>
              </a:defRPr>
            </a:lvl9pPr>
          </a:lstStyle>
          <a:p/>
        </p:txBody>
      </p:sp>
      <p:sp>
        <p:nvSpPr>
          <p:cNvPr id="14" name="Google Shape;14;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15" name="Google Shape;15;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16" name="Google Shape;16;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cxnSp>
        <p:nvCxnSpPr>
          <p:cNvPr id="17" name="Google Shape;17;p23"/>
          <p:cNvCxnSpPr/>
          <p:nvPr/>
        </p:nvCxnSpPr>
        <p:spPr>
          <a:xfrm>
            <a:off x="1193532" y="1737845"/>
            <a:ext cx="9966960" cy="0"/>
          </a:xfrm>
          <a:prstGeom prst="straightConnector1">
            <a:avLst/>
          </a:prstGeom>
          <a:noFill/>
          <a:ln cap="flat" cmpd="sng" w="9525">
            <a:solidFill>
              <a:srgbClr val="FEFEFE"/>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hyperlink" Target="https://pt.wikipedia.org/wiki/Mensageiro_instant%C3%A2neo" TargetMode="External"/><Relationship Id="rId10" Type="http://schemas.openxmlformats.org/officeDocument/2006/relationships/hyperlink" Target="https://pt.wikipedia.org/wiki/World_Wide_Web" TargetMode="External"/><Relationship Id="rId13" Type="http://schemas.openxmlformats.org/officeDocument/2006/relationships/hyperlink" Target="https://pt.wikipedia.org/wiki/Videoclipe" TargetMode="External"/><Relationship Id="rId12" Type="http://schemas.openxmlformats.org/officeDocument/2006/relationships/hyperlink" Target="https://pt.wikipedia.org/wiki/Login"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pt.wikipedia.org/wiki/Rede_de_computadores" TargetMode="External"/><Relationship Id="rId4" Type="http://schemas.openxmlformats.org/officeDocument/2006/relationships/hyperlink" Target="https://pt.wikipedia.org/wiki/Computador" TargetMode="External"/><Relationship Id="rId9" Type="http://schemas.openxmlformats.org/officeDocument/2006/relationships/hyperlink" Target="https://pt.wikipedia.org/wiki/E-mail" TargetMode="External"/><Relationship Id="rId15" Type="http://schemas.openxmlformats.org/officeDocument/2006/relationships/hyperlink" Target="https://pt.wikipedia.org/wiki/Peer-to-peer" TargetMode="External"/><Relationship Id="rId14" Type="http://schemas.openxmlformats.org/officeDocument/2006/relationships/hyperlink" Target="https://pt.wikipedia.org/wiki/Modelo_cliente%E2%80%93servidor" TargetMode="External"/><Relationship Id="rId17" Type="http://schemas.openxmlformats.org/officeDocument/2006/relationships/hyperlink" Target="https://pt.wikipedia.org/wiki/Peer-to-peer" TargetMode="External"/><Relationship Id="rId16" Type="http://schemas.openxmlformats.org/officeDocument/2006/relationships/hyperlink" Target="https://pt.wikipedia.org/wiki/Modelo_cliente%E2%80%93servidor" TargetMode="External"/><Relationship Id="rId5" Type="http://schemas.openxmlformats.org/officeDocument/2006/relationships/hyperlink" Target="https://pt.wikipedia.org/wiki/Camada_de_abstra%C3%A7%C3%A3o" TargetMode="External"/><Relationship Id="rId6" Type="http://schemas.openxmlformats.org/officeDocument/2006/relationships/hyperlink" Target="https://pt.wikipedia.org/wiki/Modelo_OSI" TargetMode="External"/><Relationship Id="rId7" Type="http://schemas.openxmlformats.org/officeDocument/2006/relationships/hyperlink" Target="https://pt.wikipedia.org/wiki/Servi%C3%A7o" TargetMode="External"/><Relationship Id="rId8" Type="http://schemas.openxmlformats.org/officeDocument/2006/relationships/hyperlink" Target="https://pt.wikipedia.org/wiki/Aplicativo" TargetMode="External"/></Relationships>
</file>

<file path=ppt/slides/_rels/slide5.xml.rels><?xml version="1.0" encoding="UTF-8" standalone="yes"?><Relationships xmlns="http://schemas.openxmlformats.org/package/2006/relationships"><Relationship Id="rId10" Type="http://schemas.openxmlformats.org/officeDocument/2006/relationships/hyperlink" Target="https://pt.wikipedia.org/wiki/Criptografia"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pt.wikipedia.org/wiki/Camada_de_aplica%C3%A7%C3%A3o" TargetMode="External"/><Relationship Id="rId4" Type="http://schemas.openxmlformats.org/officeDocument/2006/relationships/hyperlink" Target="https://pt.wikipedia.org/wiki/Dados" TargetMode="External"/><Relationship Id="rId9" Type="http://schemas.openxmlformats.org/officeDocument/2006/relationships/hyperlink" Target="https://pt.wikipedia.org/wiki/Compress%C3%A3o_de_dados" TargetMode="External"/><Relationship Id="rId5" Type="http://schemas.openxmlformats.org/officeDocument/2006/relationships/hyperlink" Target="https://pt.wikipedia.org/wiki/Utilizador" TargetMode="External"/><Relationship Id="rId6" Type="http://schemas.openxmlformats.org/officeDocument/2006/relationships/hyperlink" Target="https://pt.wikipedia.org/wiki/Arquivo_de_computador" TargetMode="External"/><Relationship Id="rId7" Type="http://schemas.openxmlformats.org/officeDocument/2006/relationships/hyperlink" Target="https://pt.wikipedia.org/wiki/EBCDIC" TargetMode="External"/><Relationship Id="rId8" Type="http://schemas.openxmlformats.org/officeDocument/2006/relationships/hyperlink" Target="https://pt.wikipedia.org/wiki/ASCI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EFEFE"/>
              </a:buClr>
              <a:buSzPts val="8000"/>
              <a:buFont typeface="Calibri"/>
              <a:buNone/>
            </a:pPr>
            <a:r>
              <a:rPr lang="pt-BR"/>
              <a:t>Redes de Computadores</a:t>
            </a:r>
            <a:endParaRPr/>
          </a:p>
        </p:txBody>
      </p:sp>
      <p:sp>
        <p:nvSpPr>
          <p:cNvPr id="105" name="Google Shape;105;p1"/>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pt-BR"/>
              <a:t>PROF. SAMUEL COELHO GOMES</a:t>
            </a:r>
            <a:endParaRPr/>
          </a:p>
          <a:p>
            <a:pPr indent="0" lvl="0" marL="0" rtl="0" algn="l">
              <a:lnSpc>
                <a:spcPct val="90000"/>
              </a:lnSpc>
              <a:spcBef>
                <a:spcPts val="0"/>
              </a:spcBef>
              <a:spcAft>
                <a:spcPts val="0"/>
              </a:spcAft>
              <a:buSzPts val="2400"/>
              <a:buNone/>
            </a:pPr>
            <a:r>
              <a:t/>
            </a:r>
            <a:endParaRPr/>
          </a:p>
        </p:txBody>
      </p:sp>
      <p:sp>
        <p:nvSpPr>
          <p:cNvPr id="106" name="Google Shape;106;p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sp>
        <p:nvSpPr>
          <p:cNvPr id="107" name="Google Shape;107;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1540306e4de_1_4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lang="pt-BR"/>
              <a:t>Camadas do Modelo OSI</a:t>
            </a:r>
            <a:endParaRPr/>
          </a:p>
        </p:txBody>
      </p:sp>
      <p:sp>
        <p:nvSpPr>
          <p:cNvPr id="189" name="Google Shape;189;g1540306e4de_1_48"/>
          <p:cNvSpPr txBox="1"/>
          <p:nvPr>
            <p:ph idx="1" type="body"/>
          </p:nvPr>
        </p:nvSpPr>
        <p:spPr>
          <a:xfrm>
            <a:off x="1153950" y="1676749"/>
            <a:ext cx="10058400" cy="4477500"/>
          </a:xfrm>
          <a:prstGeom prst="rect">
            <a:avLst/>
          </a:prstGeom>
          <a:noFill/>
          <a:ln>
            <a:noFill/>
          </a:ln>
        </p:spPr>
        <p:txBody>
          <a:bodyPr anchorCtr="0" anchor="t" bIns="45700" lIns="0" spcFirstLastPara="1" rIns="0" wrap="square" tIns="45700">
            <a:noAutofit/>
          </a:bodyPr>
          <a:lstStyle/>
          <a:p>
            <a:pPr indent="0" lvl="0" marL="0" rtl="0" algn="just">
              <a:lnSpc>
                <a:spcPct val="115000"/>
              </a:lnSpc>
              <a:spcBef>
                <a:spcPts val="1200"/>
              </a:spcBef>
              <a:spcAft>
                <a:spcPts val="0"/>
              </a:spcAft>
              <a:buClr>
                <a:schemeClr val="dk1"/>
              </a:buClr>
              <a:buSzPts val="1100"/>
              <a:buFont typeface="Arial"/>
              <a:buNone/>
            </a:pPr>
            <a:r>
              <a:rPr lang="pt-BR" sz="2700"/>
              <a:t>Com esta camada, a arquitetura do RM-OSI (Reference model for Open Systems Interconnection) permite a flexibilidade de uso de vários meios físicos para interconexão com procedimentos de controle diferentes.</a:t>
            </a:r>
            <a:endParaRPr sz="2700"/>
          </a:p>
          <a:p>
            <a:pPr indent="0" lvl="0" marL="0" rtl="0" algn="just">
              <a:lnSpc>
                <a:spcPct val="115000"/>
              </a:lnSpc>
              <a:spcBef>
                <a:spcPts val="1200"/>
              </a:spcBef>
              <a:spcAft>
                <a:spcPts val="0"/>
              </a:spcAft>
              <a:buClr>
                <a:schemeClr val="dk1"/>
              </a:buClr>
              <a:buSzPts val="1100"/>
              <a:buFont typeface="Arial"/>
              <a:buNone/>
            </a:pPr>
            <a:r>
              <a:rPr lang="pt-BR" sz="2700"/>
              <a:t>A camada de meios físicos define as características mecânicas , elétricas, funcionais e de procedimentos para ativar, manter e desativar conexões físicas para a transmissão de bits entre as entidades da camada de enlace de dados (camada 2), possivelmente através de sistemas intermediários, cada um deles realizando transmissões de bits através da camada 1 (meio físico).</a:t>
            </a:r>
            <a:endParaRPr sz="2700"/>
          </a:p>
          <a:p>
            <a:pPr indent="0" lvl="0" marL="457200" rtl="0" algn="just">
              <a:lnSpc>
                <a:spcPct val="100000"/>
              </a:lnSpc>
              <a:spcBef>
                <a:spcPts val="1200"/>
              </a:spcBef>
              <a:spcAft>
                <a:spcPts val="0"/>
              </a:spcAft>
              <a:buNone/>
            </a:pPr>
            <a:r>
              <a:t/>
            </a:r>
            <a:endParaRPr sz="1800"/>
          </a:p>
        </p:txBody>
      </p:sp>
      <p:sp>
        <p:nvSpPr>
          <p:cNvPr id="190" name="Google Shape;190;g1540306e4de_1_48"/>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50"/>
              <a:buFont typeface="Arial"/>
              <a:buNone/>
            </a:pPr>
            <a:fld id="{00000000-1234-1234-1234-123412341234}" type="slidenum">
              <a:rPr lang="pt-BR"/>
              <a:t>‹#›</a:t>
            </a:fld>
            <a:endParaRPr/>
          </a:p>
        </p:txBody>
      </p:sp>
      <p:sp>
        <p:nvSpPr>
          <p:cNvPr id="191" name="Google Shape;191;g1540306e4de_1_48"/>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540306e4de_1_6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lang="pt-BR"/>
              <a:t>Camadas do Modelo OSI</a:t>
            </a:r>
            <a:endParaRPr/>
          </a:p>
        </p:txBody>
      </p:sp>
      <p:sp>
        <p:nvSpPr>
          <p:cNvPr id="198" name="Google Shape;198;g1540306e4de_1_64"/>
          <p:cNvSpPr txBox="1"/>
          <p:nvPr>
            <p:ph idx="1" type="body"/>
          </p:nvPr>
        </p:nvSpPr>
        <p:spPr>
          <a:xfrm>
            <a:off x="1153950" y="1676749"/>
            <a:ext cx="10058400" cy="4477500"/>
          </a:xfrm>
          <a:prstGeom prst="rect">
            <a:avLst/>
          </a:prstGeom>
          <a:noFill/>
          <a:ln>
            <a:noFill/>
          </a:ln>
        </p:spPr>
        <p:txBody>
          <a:bodyPr anchorCtr="0" anchor="t" bIns="45700" lIns="0" spcFirstLastPara="1" rIns="0" wrap="square" tIns="45700">
            <a:noAutofit/>
          </a:bodyPr>
          <a:lstStyle/>
          <a:p>
            <a:pPr indent="0" lvl="0" marL="457200" rtl="0" algn="just">
              <a:lnSpc>
                <a:spcPct val="100000"/>
              </a:lnSpc>
              <a:spcBef>
                <a:spcPts val="0"/>
              </a:spcBef>
              <a:spcAft>
                <a:spcPts val="0"/>
              </a:spcAft>
              <a:buNone/>
            </a:pPr>
            <a:r>
              <a:t/>
            </a:r>
            <a:endParaRPr sz="1800"/>
          </a:p>
        </p:txBody>
      </p:sp>
      <p:sp>
        <p:nvSpPr>
          <p:cNvPr id="199" name="Google Shape;199;g1540306e4de_1_64"/>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50"/>
              <a:buFont typeface="Arial"/>
              <a:buNone/>
            </a:pPr>
            <a:fld id="{00000000-1234-1234-1234-123412341234}" type="slidenum">
              <a:rPr lang="pt-BR"/>
              <a:t>‹#›</a:t>
            </a:fld>
            <a:endParaRPr/>
          </a:p>
        </p:txBody>
      </p:sp>
      <p:sp>
        <p:nvSpPr>
          <p:cNvPr id="200" name="Google Shape;200;g1540306e4de_1_64"/>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pic>
        <p:nvPicPr>
          <p:cNvPr id="201" name="Google Shape;201;g1540306e4de_1_64"/>
          <p:cNvPicPr preferRelativeResize="0"/>
          <p:nvPr/>
        </p:nvPicPr>
        <p:blipFill>
          <a:blip r:embed="rId3">
            <a:alphaModFix/>
          </a:blip>
          <a:stretch>
            <a:fillRect/>
          </a:stretch>
        </p:blipFill>
        <p:spPr>
          <a:xfrm>
            <a:off x="2632186" y="2046273"/>
            <a:ext cx="7101924" cy="41046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540306e4de_1_5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lang="pt-BR"/>
              <a:t>Camadas do Modelo OSI</a:t>
            </a:r>
            <a:endParaRPr/>
          </a:p>
        </p:txBody>
      </p:sp>
      <p:sp>
        <p:nvSpPr>
          <p:cNvPr id="208" name="Google Shape;208;g1540306e4de_1_56"/>
          <p:cNvSpPr txBox="1"/>
          <p:nvPr>
            <p:ph idx="1" type="body"/>
          </p:nvPr>
        </p:nvSpPr>
        <p:spPr>
          <a:xfrm>
            <a:off x="1153950" y="1676749"/>
            <a:ext cx="10058400" cy="4477500"/>
          </a:xfrm>
          <a:prstGeom prst="rect">
            <a:avLst/>
          </a:prstGeom>
          <a:noFill/>
          <a:ln>
            <a:noFill/>
          </a:ln>
        </p:spPr>
        <p:txBody>
          <a:bodyPr anchorCtr="0" anchor="t" bIns="45700" lIns="0" spcFirstLastPara="1" rIns="0" wrap="square" tIns="45700">
            <a:noAutofit/>
          </a:bodyPr>
          <a:lstStyle/>
          <a:p>
            <a:pPr indent="0" lvl="0" marL="457200" rtl="0" algn="just">
              <a:lnSpc>
                <a:spcPct val="100000"/>
              </a:lnSpc>
              <a:spcBef>
                <a:spcPts val="0"/>
              </a:spcBef>
              <a:spcAft>
                <a:spcPts val="0"/>
              </a:spcAft>
              <a:buNone/>
            </a:pPr>
            <a:r>
              <a:t/>
            </a:r>
            <a:endParaRPr sz="1800"/>
          </a:p>
        </p:txBody>
      </p:sp>
      <p:sp>
        <p:nvSpPr>
          <p:cNvPr id="209" name="Google Shape;209;g1540306e4de_1_56"/>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50"/>
              <a:buFont typeface="Arial"/>
              <a:buNone/>
            </a:pPr>
            <a:fld id="{00000000-1234-1234-1234-123412341234}" type="slidenum">
              <a:rPr lang="pt-BR"/>
              <a:t>‹#›</a:t>
            </a:fld>
            <a:endParaRPr/>
          </a:p>
        </p:txBody>
      </p:sp>
      <p:sp>
        <p:nvSpPr>
          <p:cNvPr id="210" name="Google Shape;210;g1540306e4de_1_56"/>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pic>
        <p:nvPicPr>
          <p:cNvPr id="211" name="Google Shape;211;g1540306e4de_1_56"/>
          <p:cNvPicPr preferRelativeResize="0"/>
          <p:nvPr/>
        </p:nvPicPr>
        <p:blipFill>
          <a:blip r:embed="rId3">
            <a:alphaModFix/>
          </a:blip>
          <a:stretch>
            <a:fillRect/>
          </a:stretch>
        </p:blipFill>
        <p:spPr>
          <a:xfrm>
            <a:off x="3054975" y="1746275"/>
            <a:ext cx="6082026" cy="4552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4319a22857_0_1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lang="pt-BR"/>
              <a:t>Apresentação da Disciplina </a:t>
            </a:r>
            <a:endParaRPr/>
          </a:p>
        </p:txBody>
      </p:sp>
      <p:sp>
        <p:nvSpPr>
          <p:cNvPr id="114" name="Google Shape;114;g14319a22857_0_14"/>
          <p:cNvSpPr txBox="1"/>
          <p:nvPr>
            <p:ph idx="1" type="body"/>
          </p:nvPr>
        </p:nvSpPr>
        <p:spPr>
          <a:xfrm>
            <a:off x="225325" y="1737400"/>
            <a:ext cx="5787900" cy="4622100"/>
          </a:xfrm>
          <a:prstGeom prst="rect">
            <a:avLst/>
          </a:prstGeom>
          <a:noFill/>
          <a:ln>
            <a:noFill/>
          </a:ln>
        </p:spPr>
        <p:txBody>
          <a:bodyPr anchorCtr="0" anchor="t" bIns="45700" lIns="0" spcFirstLastPara="1" rIns="0" wrap="square" tIns="45700">
            <a:noAutofit/>
          </a:bodyPr>
          <a:lstStyle/>
          <a:p>
            <a:pPr indent="0" lvl="0" marL="0" rtl="0" algn="l">
              <a:lnSpc>
                <a:spcPct val="70000"/>
              </a:lnSpc>
              <a:spcBef>
                <a:spcPts val="1200"/>
              </a:spcBef>
              <a:spcAft>
                <a:spcPts val="0"/>
              </a:spcAft>
              <a:buSzPts val="1800"/>
              <a:buNone/>
            </a:pPr>
            <a:r>
              <a:rPr lang="pt-BR" sz="2200"/>
              <a:t>Redes de Computadores</a:t>
            </a:r>
            <a:endParaRPr sz="2200"/>
          </a:p>
          <a:p>
            <a:pPr indent="457200" lvl="0" marL="0" rtl="0" algn="l">
              <a:lnSpc>
                <a:spcPct val="70000"/>
              </a:lnSpc>
              <a:spcBef>
                <a:spcPts val="1200"/>
              </a:spcBef>
              <a:spcAft>
                <a:spcPts val="0"/>
              </a:spcAft>
              <a:buSzPts val="1800"/>
              <a:buNone/>
            </a:pPr>
            <a:r>
              <a:rPr lang="pt-BR" sz="2200">
                <a:solidFill>
                  <a:srgbClr val="FFFF00"/>
                </a:solidFill>
              </a:rPr>
              <a:t>1.  O que são Redes de Computadores?  Componentes Básicos.</a:t>
            </a:r>
            <a:r>
              <a:rPr lang="pt-BR" sz="2200">
                <a:solidFill>
                  <a:srgbClr val="FFFF00"/>
                </a:solidFill>
                <a:highlight>
                  <a:srgbClr val="FFFF00"/>
                </a:highlight>
              </a:rPr>
              <a:t> </a:t>
            </a:r>
            <a:endParaRPr sz="2200">
              <a:solidFill>
                <a:srgbClr val="FFFF00"/>
              </a:solidFill>
              <a:highlight>
                <a:srgbClr val="FFFF00"/>
              </a:highlight>
            </a:endParaRPr>
          </a:p>
          <a:p>
            <a:pPr indent="457200" lvl="0" marL="0" rtl="0" algn="l">
              <a:lnSpc>
                <a:spcPct val="70000"/>
              </a:lnSpc>
              <a:spcBef>
                <a:spcPts val="1200"/>
              </a:spcBef>
              <a:spcAft>
                <a:spcPts val="0"/>
              </a:spcAft>
              <a:buSzPts val="1800"/>
              <a:buNone/>
            </a:pPr>
            <a:r>
              <a:rPr lang="pt-BR" sz="2200">
                <a:solidFill>
                  <a:srgbClr val="FFFF00"/>
                </a:solidFill>
              </a:rPr>
              <a:t>1.1 Conexões tipos e Padrões de Cabos. </a:t>
            </a:r>
            <a:endParaRPr sz="2200">
              <a:solidFill>
                <a:srgbClr val="FFFF00"/>
              </a:solidFill>
            </a:endParaRPr>
          </a:p>
          <a:p>
            <a:pPr indent="457200" lvl="0" marL="0" rtl="0" algn="l">
              <a:lnSpc>
                <a:spcPct val="70000"/>
              </a:lnSpc>
              <a:spcBef>
                <a:spcPts val="1200"/>
              </a:spcBef>
              <a:spcAft>
                <a:spcPts val="0"/>
              </a:spcAft>
              <a:buSzPts val="1800"/>
              <a:buNone/>
            </a:pPr>
            <a:r>
              <a:rPr lang="pt-BR" sz="2200">
                <a:solidFill>
                  <a:srgbClr val="FFFF00"/>
                </a:solidFill>
              </a:rPr>
              <a:t>1.2 Fibra Óptica - Classificação de Redes - Topologias  </a:t>
            </a:r>
            <a:endParaRPr sz="2200">
              <a:solidFill>
                <a:srgbClr val="FFFF00"/>
              </a:solidFill>
            </a:endParaRPr>
          </a:p>
          <a:p>
            <a:pPr indent="457200" lvl="0" marL="0" rtl="0" algn="l">
              <a:lnSpc>
                <a:spcPct val="70000"/>
              </a:lnSpc>
              <a:spcBef>
                <a:spcPts val="1200"/>
              </a:spcBef>
              <a:spcAft>
                <a:spcPts val="0"/>
              </a:spcAft>
              <a:buSzPts val="1800"/>
              <a:buNone/>
            </a:pPr>
            <a:r>
              <a:rPr lang="pt-BR" sz="2200">
                <a:solidFill>
                  <a:srgbClr val="FFFF00"/>
                </a:solidFill>
              </a:rPr>
              <a:t>2. Modelo OSI </a:t>
            </a:r>
            <a:endParaRPr sz="2200">
              <a:solidFill>
                <a:srgbClr val="FFFF00"/>
              </a:solidFill>
            </a:endParaRPr>
          </a:p>
          <a:p>
            <a:pPr indent="457200" lvl="0" marL="0" rtl="0" algn="l">
              <a:lnSpc>
                <a:spcPct val="70000"/>
              </a:lnSpc>
              <a:spcBef>
                <a:spcPts val="1200"/>
              </a:spcBef>
              <a:spcAft>
                <a:spcPts val="0"/>
              </a:spcAft>
              <a:buSzPts val="1800"/>
              <a:buNone/>
            </a:pPr>
            <a:r>
              <a:rPr lang="pt-BR" sz="2200">
                <a:solidFill>
                  <a:srgbClr val="00FFFF"/>
                </a:solidFill>
              </a:rPr>
              <a:t>2.1 Camadas </a:t>
            </a:r>
            <a:endParaRPr sz="2200">
              <a:solidFill>
                <a:srgbClr val="00FFFF"/>
              </a:solidFill>
            </a:endParaRPr>
          </a:p>
          <a:p>
            <a:pPr indent="457200" lvl="0" marL="0" rtl="0" algn="l">
              <a:lnSpc>
                <a:spcPct val="70000"/>
              </a:lnSpc>
              <a:spcBef>
                <a:spcPts val="1200"/>
              </a:spcBef>
              <a:spcAft>
                <a:spcPts val="0"/>
              </a:spcAft>
              <a:buSzPts val="1800"/>
              <a:buNone/>
            </a:pPr>
            <a:r>
              <a:rPr lang="pt-BR" sz="2200">
                <a:solidFill>
                  <a:srgbClr val="00FFFF"/>
                </a:solidFill>
              </a:rPr>
              <a:t>2.2 Diferenças Modelo OSI para o TCP/IP </a:t>
            </a:r>
            <a:endParaRPr sz="2200">
              <a:solidFill>
                <a:srgbClr val="00FFFF"/>
              </a:solidFill>
            </a:endParaRPr>
          </a:p>
          <a:p>
            <a:pPr indent="457200" lvl="0" marL="0" rtl="0" algn="l">
              <a:lnSpc>
                <a:spcPct val="70000"/>
              </a:lnSpc>
              <a:spcBef>
                <a:spcPts val="1200"/>
              </a:spcBef>
              <a:spcAft>
                <a:spcPts val="0"/>
              </a:spcAft>
              <a:buSzPts val="1800"/>
              <a:buNone/>
            </a:pPr>
            <a:r>
              <a:rPr lang="pt-BR" sz="2200"/>
              <a:t>3. Protocolos </a:t>
            </a:r>
            <a:endParaRPr sz="2200"/>
          </a:p>
          <a:p>
            <a:pPr indent="457200" lvl="0" marL="0" rtl="0" algn="l">
              <a:lnSpc>
                <a:spcPct val="70000"/>
              </a:lnSpc>
              <a:spcBef>
                <a:spcPts val="1200"/>
              </a:spcBef>
              <a:spcAft>
                <a:spcPts val="0"/>
              </a:spcAft>
              <a:buSzPts val="1800"/>
              <a:buNone/>
            </a:pPr>
            <a:r>
              <a:rPr lang="pt-BR" sz="2200"/>
              <a:t>4. Ethernet </a:t>
            </a:r>
            <a:endParaRPr sz="2200"/>
          </a:p>
          <a:p>
            <a:pPr indent="457200" lvl="0" marL="0" rtl="0" algn="l">
              <a:lnSpc>
                <a:spcPct val="70000"/>
              </a:lnSpc>
              <a:spcBef>
                <a:spcPts val="1200"/>
              </a:spcBef>
              <a:spcAft>
                <a:spcPts val="0"/>
              </a:spcAft>
              <a:buSzPts val="1800"/>
              <a:buNone/>
            </a:pPr>
            <a:r>
              <a:rPr lang="pt-BR" sz="2200"/>
              <a:t>5. Números Binários </a:t>
            </a:r>
            <a:endParaRPr sz="2200"/>
          </a:p>
          <a:p>
            <a:pPr indent="457200" lvl="0" marL="0" rtl="0" algn="l">
              <a:lnSpc>
                <a:spcPct val="70000"/>
              </a:lnSpc>
              <a:spcBef>
                <a:spcPts val="1200"/>
              </a:spcBef>
              <a:spcAft>
                <a:spcPts val="0"/>
              </a:spcAft>
              <a:buSzPts val="1800"/>
              <a:buNone/>
            </a:pPr>
            <a:r>
              <a:rPr lang="pt-BR" sz="2200"/>
              <a:t>6. Endereço MAC</a:t>
            </a:r>
            <a:endParaRPr sz="2200"/>
          </a:p>
        </p:txBody>
      </p:sp>
      <p:sp>
        <p:nvSpPr>
          <p:cNvPr id="115" name="Google Shape;115;g14319a22857_0_14"/>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50"/>
              <a:buFont typeface="Arial"/>
              <a:buNone/>
            </a:pPr>
            <a:fld id="{00000000-1234-1234-1234-123412341234}" type="slidenum">
              <a:rPr lang="pt-BR"/>
              <a:t>‹#›</a:t>
            </a:fld>
            <a:endParaRPr/>
          </a:p>
        </p:txBody>
      </p:sp>
      <p:sp>
        <p:nvSpPr>
          <p:cNvPr id="116" name="Google Shape;116;g14319a22857_0_14"/>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GOMESF</a:t>
            </a:r>
            <a:endParaRPr/>
          </a:p>
        </p:txBody>
      </p:sp>
      <p:sp>
        <p:nvSpPr>
          <p:cNvPr id="117" name="Google Shape;117;g14319a22857_0_14"/>
          <p:cNvSpPr txBox="1"/>
          <p:nvPr>
            <p:ph idx="1" type="body"/>
          </p:nvPr>
        </p:nvSpPr>
        <p:spPr>
          <a:xfrm>
            <a:off x="5562450" y="1724775"/>
            <a:ext cx="6334500" cy="50571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1200"/>
              </a:spcBef>
              <a:spcAft>
                <a:spcPts val="0"/>
              </a:spcAft>
              <a:buSzPts val="1800"/>
              <a:buNone/>
            </a:pPr>
            <a:r>
              <a:rPr lang="pt-BR" sz="2150"/>
              <a:t>Redes de Computadores</a:t>
            </a:r>
            <a:endParaRPr sz="2150"/>
          </a:p>
          <a:p>
            <a:pPr indent="0" lvl="0" marL="0" rtl="0" algn="l">
              <a:lnSpc>
                <a:spcPct val="90000"/>
              </a:lnSpc>
              <a:spcBef>
                <a:spcPts val="1200"/>
              </a:spcBef>
              <a:spcAft>
                <a:spcPts val="0"/>
              </a:spcAft>
              <a:buSzPts val="1800"/>
              <a:buNone/>
            </a:pPr>
            <a:r>
              <a:rPr lang="pt-BR" sz="2300"/>
              <a:t>7. VPN/ VLAN/ FIREWALL/ NAT </a:t>
            </a:r>
            <a:endParaRPr sz="2300"/>
          </a:p>
          <a:p>
            <a:pPr indent="0" lvl="0" marL="0" rtl="0" algn="l">
              <a:lnSpc>
                <a:spcPct val="90000"/>
              </a:lnSpc>
              <a:spcBef>
                <a:spcPts val="1200"/>
              </a:spcBef>
              <a:spcAft>
                <a:spcPts val="0"/>
              </a:spcAft>
              <a:buSzPts val="1800"/>
              <a:buNone/>
            </a:pPr>
            <a:r>
              <a:rPr lang="pt-BR" sz="2300"/>
              <a:t>8. IPV4 e IPV6</a:t>
            </a:r>
            <a:endParaRPr sz="2300"/>
          </a:p>
          <a:p>
            <a:pPr indent="0" lvl="0" marL="0" rtl="0" algn="l">
              <a:lnSpc>
                <a:spcPct val="90000"/>
              </a:lnSpc>
              <a:spcBef>
                <a:spcPts val="1200"/>
              </a:spcBef>
              <a:spcAft>
                <a:spcPts val="0"/>
              </a:spcAft>
              <a:buSzPts val="1800"/>
              <a:buNone/>
            </a:pPr>
            <a:r>
              <a:rPr lang="pt-BR" sz="2300"/>
              <a:t>9.  IP’s Públicos e Privados. </a:t>
            </a:r>
            <a:endParaRPr sz="2300"/>
          </a:p>
          <a:p>
            <a:pPr indent="0" lvl="0" marL="0" rtl="0" algn="l">
              <a:lnSpc>
                <a:spcPct val="90000"/>
              </a:lnSpc>
              <a:spcBef>
                <a:spcPts val="1200"/>
              </a:spcBef>
              <a:spcAft>
                <a:spcPts val="0"/>
              </a:spcAft>
              <a:buSzPts val="1800"/>
              <a:buNone/>
            </a:pPr>
            <a:r>
              <a:rPr lang="pt-BR" sz="2300"/>
              <a:t>10.  Máscara de Rede e Endereçamento IP</a:t>
            </a:r>
            <a:endParaRPr sz="2300"/>
          </a:p>
          <a:p>
            <a:pPr indent="0" lvl="0" marL="0" rtl="0" algn="l">
              <a:lnSpc>
                <a:spcPct val="90000"/>
              </a:lnSpc>
              <a:spcBef>
                <a:spcPts val="1200"/>
              </a:spcBef>
              <a:spcAft>
                <a:spcPts val="0"/>
              </a:spcAft>
              <a:buSzPts val="1800"/>
              <a:buNone/>
            </a:pPr>
            <a:r>
              <a:rPr lang="pt-BR" sz="2300"/>
              <a:t>11. Cálculos de Sub Rede</a:t>
            </a:r>
            <a:endParaRPr sz="2300"/>
          </a:p>
          <a:p>
            <a:pPr indent="0" lvl="0" marL="0" rtl="0" algn="l">
              <a:lnSpc>
                <a:spcPct val="90000"/>
              </a:lnSpc>
              <a:spcBef>
                <a:spcPts val="1200"/>
              </a:spcBef>
              <a:spcAft>
                <a:spcPts val="0"/>
              </a:spcAft>
              <a:buSzPts val="1800"/>
              <a:buNone/>
            </a:pPr>
            <a:r>
              <a:rPr lang="pt-BR" sz="2300"/>
              <a:t>12.  Armazenamento de Dados - Cloud </a:t>
            </a:r>
            <a:endParaRPr sz="2300"/>
          </a:p>
          <a:p>
            <a:pPr indent="0" lvl="0" marL="0" rtl="0" algn="l">
              <a:lnSpc>
                <a:spcPct val="90000"/>
              </a:lnSpc>
              <a:spcBef>
                <a:spcPts val="1200"/>
              </a:spcBef>
              <a:spcAft>
                <a:spcPts val="0"/>
              </a:spcAft>
              <a:buSzPts val="1800"/>
              <a:buNone/>
            </a:pPr>
            <a:r>
              <a:rPr lang="pt-BR" sz="2300"/>
              <a:t>13. Servidores </a:t>
            </a:r>
            <a:endParaRPr sz="2300"/>
          </a:p>
          <a:p>
            <a:pPr indent="0" lvl="0" marL="0" rtl="0" algn="l">
              <a:lnSpc>
                <a:spcPct val="90000"/>
              </a:lnSpc>
              <a:spcBef>
                <a:spcPts val="1200"/>
              </a:spcBef>
              <a:spcAft>
                <a:spcPts val="0"/>
              </a:spcAft>
              <a:buSzPts val="1800"/>
              <a:buNone/>
            </a:pPr>
            <a:r>
              <a:rPr lang="pt-BR" sz="2300"/>
              <a:t>14. Redes sem Fios</a:t>
            </a:r>
            <a:endParaRPr sz="2300"/>
          </a:p>
          <a:p>
            <a:pPr indent="0" lvl="0" marL="0" rtl="0" algn="l">
              <a:lnSpc>
                <a:spcPct val="90000"/>
              </a:lnSpc>
              <a:spcBef>
                <a:spcPts val="1200"/>
              </a:spcBef>
              <a:spcAft>
                <a:spcPts val="0"/>
              </a:spcAft>
              <a:buSzPts val="1800"/>
              <a:buNone/>
            </a:pPr>
            <a:r>
              <a:rPr lang="pt-BR" sz="2300"/>
              <a:t>15. IOT </a:t>
            </a:r>
            <a:endParaRPr sz="2300"/>
          </a:p>
          <a:p>
            <a:pPr indent="0" lvl="0" marL="0" rtl="0" algn="l">
              <a:lnSpc>
                <a:spcPct val="90000"/>
              </a:lnSpc>
              <a:spcBef>
                <a:spcPts val="120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540306e4de_1_10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lang="pt-BR"/>
              <a:t>Camadas segundo o conceito OSI</a:t>
            </a:r>
            <a:endParaRPr/>
          </a:p>
        </p:txBody>
      </p:sp>
      <p:sp>
        <p:nvSpPr>
          <p:cNvPr id="124" name="Google Shape;124;g1540306e4de_1_106"/>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50"/>
              <a:buFont typeface="Arial"/>
              <a:buNone/>
            </a:pPr>
            <a:fld id="{00000000-1234-1234-1234-123412341234}" type="slidenum">
              <a:rPr lang="pt-BR"/>
              <a:t>‹#›</a:t>
            </a:fld>
            <a:endParaRPr/>
          </a:p>
        </p:txBody>
      </p:sp>
      <p:sp>
        <p:nvSpPr>
          <p:cNvPr id="125" name="Google Shape;125;g1540306e4de_1_106"/>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GOMESF</a:t>
            </a:r>
            <a:endParaRPr/>
          </a:p>
        </p:txBody>
      </p:sp>
      <p:sp>
        <p:nvSpPr>
          <p:cNvPr id="126" name="Google Shape;126;g1540306e4de_1_106"/>
          <p:cNvSpPr txBox="1"/>
          <p:nvPr/>
        </p:nvSpPr>
        <p:spPr>
          <a:xfrm>
            <a:off x="1097275" y="1835975"/>
            <a:ext cx="5154000" cy="438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3900">
                <a:solidFill>
                  <a:schemeClr val="lt1"/>
                </a:solidFill>
                <a:latin typeface="Calibri"/>
                <a:ea typeface="Calibri"/>
                <a:cs typeface="Calibri"/>
                <a:sym typeface="Calibri"/>
              </a:rPr>
              <a:t>1 - Física</a:t>
            </a:r>
            <a:endParaRPr sz="3900">
              <a:solidFill>
                <a:schemeClr val="lt1"/>
              </a:solidFill>
              <a:latin typeface="Calibri"/>
              <a:ea typeface="Calibri"/>
              <a:cs typeface="Calibri"/>
              <a:sym typeface="Calibri"/>
            </a:endParaRPr>
          </a:p>
          <a:p>
            <a:pPr indent="0" lvl="0" marL="0" rtl="0" algn="l">
              <a:spcBef>
                <a:spcPts val="0"/>
              </a:spcBef>
              <a:spcAft>
                <a:spcPts val="0"/>
              </a:spcAft>
              <a:buNone/>
            </a:pPr>
            <a:r>
              <a:rPr lang="pt-BR" sz="3900">
                <a:solidFill>
                  <a:schemeClr val="lt1"/>
                </a:solidFill>
                <a:latin typeface="Calibri"/>
                <a:ea typeface="Calibri"/>
                <a:cs typeface="Calibri"/>
                <a:sym typeface="Calibri"/>
              </a:rPr>
              <a:t>2- Enlace</a:t>
            </a:r>
            <a:endParaRPr sz="3900">
              <a:solidFill>
                <a:schemeClr val="lt1"/>
              </a:solidFill>
              <a:latin typeface="Calibri"/>
              <a:ea typeface="Calibri"/>
              <a:cs typeface="Calibri"/>
              <a:sym typeface="Calibri"/>
            </a:endParaRPr>
          </a:p>
          <a:p>
            <a:pPr indent="0" lvl="0" marL="0" rtl="0" algn="l">
              <a:spcBef>
                <a:spcPts val="0"/>
              </a:spcBef>
              <a:spcAft>
                <a:spcPts val="0"/>
              </a:spcAft>
              <a:buNone/>
            </a:pPr>
            <a:r>
              <a:rPr lang="pt-BR" sz="3900">
                <a:solidFill>
                  <a:schemeClr val="lt1"/>
                </a:solidFill>
                <a:latin typeface="Calibri"/>
                <a:ea typeface="Calibri"/>
                <a:cs typeface="Calibri"/>
                <a:sym typeface="Calibri"/>
              </a:rPr>
              <a:t>3- Rede</a:t>
            </a:r>
            <a:endParaRPr sz="3900">
              <a:solidFill>
                <a:schemeClr val="lt1"/>
              </a:solidFill>
              <a:latin typeface="Calibri"/>
              <a:ea typeface="Calibri"/>
              <a:cs typeface="Calibri"/>
              <a:sym typeface="Calibri"/>
            </a:endParaRPr>
          </a:p>
          <a:p>
            <a:pPr indent="0" lvl="0" marL="0" rtl="0" algn="l">
              <a:spcBef>
                <a:spcPts val="0"/>
              </a:spcBef>
              <a:spcAft>
                <a:spcPts val="0"/>
              </a:spcAft>
              <a:buNone/>
            </a:pPr>
            <a:r>
              <a:rPr lang="pt-BR" sz="3900">
                <a:solidFill>
                  <a:schemeClr val="lt1"/>
                </a:solidFill>
                <a:latin typeface="Calibri"/>
                <a:ea typeface="Calibri"/>
                <a:cs typeface="Calibri"/>
                <a:sym typeface="Calibri"/>
              </a:rPr>
              <a:t>4- Transporte</a:t>
            </a:r>
            <a:endParaRPr sz="3900">
              <a:solidFill>
                <a:schemeClr val="lt1"/>
              </a:solidFill>
              <a:latin typeface="Calibri"/>
              <a:ea typeface="Calibri"/>
              <a:cs typeface="Calibri"/>
              <a:sym typeface="Calibri"/>
            </a:endParaRPr>
          </a:p>
          <a:p>
            <a:pPr indent="0" lvl="0" marL="0" rtl="0" algn="l">
              <a:spcBef>
                <a:spcPts val="0"/>
              </a:spcBef>
              <a:spcAft>
                <a:spcPts val="0"/>
              </a:spcAft>
              <a:buNone/>
            </a:pPr>
            <a:r>
              <a:rPr lang="pt-BR" sz="3900">
                <a:solidFill>
                  <a:schemeClr val="lt1"/>
                </a:solidFill>
                <a:latin typeface="Calibri"/>
                <a:ea typeface="Calibri"/>
                <a:cs typeface="Calibri"/>
                <a:sym typeface="Calibri"/>
              </a:rPr>
              <a:t>5- Sessão</a:t>
            </a:r>
            <a:endParaRPr sz="3900">
              <a:solidFill>
                <a:schemeClr val="lt1"/>
              </a:solidFill>
              <a:latin typeface="Calibri"/>
              <a:ea typeface="Calibri"/>
              <a:cs typeface="Calibri"/>
              <a:sym typeface="Calibri"/>
            </a:endParaRPr>
          </a:p>
          <a:p>
            <a:pPr indent="0" lvl="0" marL="0" rtl="0" algn="l">
              <a:spcBef>
                <a:spcPts val="0"/>
              </a:spcBef>
              <a:spcAft>
                <a:spcPts val="0"/>
              </a:spcAft>
              <a:buNone/>
            </a:pPr>
            <a:r>
              <a:rPr lang="pt-BR" sz="3900">
                <a:solidFill>
                  <a:schemeClr val="lt1"/>
                </a:solidFill>
                <a:latin typeface="Calibri"/>
                <a:ea typeface="Calibri"/>
                <a:cs typeface="Calibri"/>
                <a:sym typeface="Calibri"/>
              </a:rPr>
              <a:t>6- Apresentação</a:t>
            </a:r>
            <a:endParaRPr sz="3900">
              <a:solidFill>
                <a:schemeClr val="lt1"/>
              </a:solidFill>
              <a:latin typeface="Calibri"/>
              <a:ea typeface="Calibri"/>
              <a:cs typeface="Calibri"/>
              <a:sym typeface="Calibri"/>
            </a:endParaRPr>
          </a:p>
          <a:p>
            <a:pPr indent="0" lvl="0" marL="0" rtl="0" algn="l">
              <a:spcBef>
                <a:spcPts val="0"/>
              </a:spcBef>
              <a:spcAft>
                <a:spcPts val="0"/>
              </a:spcAft>
              <a:buNone/>
            </a:pPr>
            <a:r>
              <a:rPr lang="pt-BR" sz="3900">
                <a:solidFill>
                  <a:schemeClr val="lt1"/>
                </a:solidFill>
                <a:latin typeface="Calibri"/>
                <a:ea typeface="Calibri"/>
                <a:cs typeface="Calibri"/>
                <a:sym typeface="Calibri"/>
              </a:rPr>
              <a:t>7- Aplicação</a:t>
            </a:r>
            <a:endParaRPr sz="3900">
              <a:solidFill>
                <a:schemeClr val="lt1"/>
              </a:solidFill>
              <a:latin typeface="Calibri"/>
              <a:ea typeface="Calibri"/>
              <a:cs typeface="Calibri"/>
              <a:sym typeface="Calibri"/>
            </a:endParaRPr>
          </a:p>
        </p:txBody>
      </p:sp>
      <p:sp>
        <p:nvSpPr>
          <p:cNvPr id="127" name="Google Shape;127;g1540306e4de_1_106"/>
          <p:cNvSpPr txBox="1"/>
          <p:nvPr/>
        </p:nvSpPr>
        <p:spPr>
          <a:xfrm>
            <a:off x="7121925" y="1835963"/>
            <a:ext cx="5154000" cy="438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3900">
                <a:solidFill>
                  <a:schemeClr val="lt1"/>
                </a:solidFill>
                <a:latin typeface="Calibri"/>
                <a:ea typeface="Calibri"/>
                <a:cs typeface="Calibri"/>
                <a:sym typeface="Calibri"/>
              </a:rPr>
              <a:t>7- Aplicação</a:t>
            </a:r>
            <a:endParaRPr sz="3900">
              <a:solidFill>
                <a:schemeClr val="lt1"/>
              </a:solidFill>
              <a:latin typeface="Calibri"/>
              <a:ea typeface="Calibri"/>
              <a:cs typeface="Calibri"/>
              <a:sym typeface="Calibri"/>
            </a:endParaRPr>
          </a:p>
          <a:p>
            <a:pPr indent="0" lvl="0" marL="0" rtl="0" algn="l">
              <a:spcBef>
                <a:spcPts val="0"/>
              </a:spcBef>
              <a:spcAft>
                <a:spcPts val="0"/>
              </a:spcAft>
              <a:buNone/>
            </a:pPr>
            <a:r>
              <a:rPr lang="pt-BR" sz="3900">
                <a:solidFill>
                  <a:schemeClr val="lt1"/>
                </a:solidFill>
                <a:latin typeface="Calibri"/>
                <a:ea typeface="Calibri"/>
                <a:cs typeface="Calibri"/>
                <a:sym typeface="Calibri"/>
              </a:rPr>
              <a:t>6- Apresentação</a:t>
            </a:r>
            <a:endParaRPr sz="3900">
              <a:solidFill>
                <a:schemeClr val="lt1"/>
              </a:solidFill>
              <a:latin typeface="Calibri"/>
              <a:ea typeface="Calibri"/>
              <a:cs typeface="Calibri"/>
              <a:sym typeface="Calibri"/>
            </a:endParaRPr>
          </a:p>
          <a:p>
            <a:pPr indent="0" lvl="0" marL="0" rtl="0" algn="l">
              <a:spcBef>
                <a:spcPts val="0"/>
              </a:spcBef>
              <a:spcAft>
                <a:spcPts val="0"/>
              </a:spcAft>
              <a:buNone/>
            </a:pPr>
            <a:r>
              <a:rPr lang="pt-BR" sz="3900">
                <a:solidFill>
                  <a:schemeClr val="lt1"/>
                </a:solidFill>
                <a:latin typeface="Calibri"/>
                <a:ea typeface="Calibri"/>
                <a:cs typeface="Calibri"/>
                <a:sym typeface="Calibri"/>
              </a:rPr>
              <a:t>5- Sessão</a:t>
            </a:r>
            <a:endParaRPr sz="3900">
              <a:solidFill>
                <a:schemeClr val="lt1"/>
              </a:solidFill>
              <a:latin typeface="Calibri"/>
              <a:ea typeface="Calibri"/>
              <a:cs typeface="Calibri"/>
              <a:sym typeface="Calibri"/>
            </a:endParaRPr>
          </a:p>
          <a:p>
            <a:pPr indent="0" lvl="0" marL="0" rtl="0" algn="l">
              <a:spcBef>
                <a:spcPts val="0"/>
              </a:spcBef>
              <a:spcAft>
                <a:spcPts val="0"/>
              </a:spcAft>
              <a:buNone/>
            </a:pPr>
            <a:r>
              <a:rPr lang="pt-BR" sz="3900">
                <a:solidFill>
                  <a:schemeClr val="lt1"/>
                </a:solidFill>
                <a:latin typeface="Calibri"/>
                <a:ea typeface="Calibri"/>
                <a:cs typeface="Calibri"/>
                <a:sym typeface="Calibri"/>
              </a:rPr>
              <a:t>4- Transpor</a:t>
            </a:r>
            <a:r>
              <a:rPr lang="pt-BR" sz="3900">
                <a:solidFill>
                  <a:schemeClr val="lt1"/>
                </a:solidFill>
                <a:latin typeface="Calibri"/>
                <a:ea typeface="Calibri"/>
                <a:cs typeface="Calibri"/>
                <a:sym typeface="Calibri"/>
              </a:rPr>
              <a:t>te</a:t>
            </a:r>
            <a:endParaRPr sz="3900">
              <a:solidFill>
                <a:schemeClr val="lt1"/>
              </a:solidFill>
              <a:latin typeface="Calibri"/>
              <a:ea typeface="Calibri"/>
              <a:cs typeface="Calibri"/>
              <a:sym typeface="Calibri"/>
            </a:endParaRPr>
          </a:p>
          <a:p>
            <a:pPr indent="0" lvl="0" marL="0" rtl="0" algn="l">
              <a:spcBef>
                <a:spcPts val="0"/>
              </a:spcBef>
              <a:spcAft>
                <a:spcPts val="0"/>
              </a:spcAft>
              <a:buNone/>
            </a:pPr>
            <a:r>
              <a:rPr lang="pt-BR" sz="3900">
                <a:solidFill>
                  <a:schemeClr val="lt1"/>
                </a:solidFill>
                <a:latin typeface="Calibri"/>
                <a:ea typeface="Calibri"/>
                <a:cs typeface="Calibri"/>
                <a:sym typeface="Calibri"/>
              </a:rPr>
              <a:t>3- Rede</a:t>
            </a:r>
            <a:endParaRPr sz="3900">
              <a:solidFill>
                <a:schemeClr val="lt1"/>
              </a:solidFill>
              <a:latin typeface="Calibri"/>
              <a:ea typeface="Calibri"/>
              <a:cs typeface="Calibri"/>
              <a:sym typeface="Calibri"/>
            </a:endParaRPr>
          </a:p>
          <a:p>
            <a:pPr indent="0" lvl="0" marL="0" rtl="0" algn="l">
              <a:spcBef>
                <a:spcPts val="0"/>
              </a:spcBef>
              <a:spcAft>
                <a:spcPts val="0"/>
              </a:spcAft>
              <a:buNone/>
            </a:pPr>
            <a:r>
              <a:rPr lang="pt-BR" sz="3900">
                <a:solidFill>
                  <a:schemeClr val="lt1"/>
                </a:solidFill>
                <a:latin typeface="Calibri"/>
                <a:ea typeface="Calibri"/>
                <a:cs typeface="Calibri"/>
                <a:sym typeface="Calibri"/>
              </a:rPr>
              <a:t>2- Enlace</a:t>
            </a:r>
            <a:endParaRPr sz="3900">
              <a:solidFill>
                <a:schemeClr val="lt1"/>
              </a:solidFill>
              <a:latin typeface="Calibri"/>
              <a:ea typeface="Calibri"/>
              <a:cs typeface="Calibri"/>
              <a:sym typeface="Calibri"/>
            </a:endParaRPr>
          </a:p>
          <a:p>
            <a:pPr indent="0" lvl="0" marL="0" rtl="0" algn="l">
              <a:spcBef>
                <a:spcPts val="0"/>
              </a:spcBef>
              <a:spcAft>
                <a:spcPts val="0"/>
              </a:spcAft>
              <a:buNone/>
            </a:pPr>
            <a:r>
              <a:rPr lang="pt-BR" sz="3900">
                <a:solidFill>
                  <a:schemeClr val="lt1"/>
                </a:solidFill>
                <a:latin typeface="Calibri"/>
                <a:ea typeface="Calibri"/>
                <a:cs typeface="Calibri"/>
                <a:sym typeface="Calibri"/>
              </a:rPr>
              <a:t>1- Física</a:t>
            </a:r>
            <a:endParaRPr sz="3900">
              <a:solidFill>
                <a:schemeClr val="lt1"/>
              </a:solidFill>
              <a:latin typeface="Calibri"/>
              <a:ea typeface="Calibri"/>
              <a:cs typeface="Calibri"/>
              <a:sym typeface="Calibri"/>
            </a:endParaRPr>
          </a:p>
        </p:txBody>
      </p:sp>
      <p:sp>
        <p:nvSpPr>
          <p:cNvPr id="128" name="Google Shape;128;g1540306e4de_1_106"/>
          <p:cNvSpPr/>
          <p:nvPr/>
        </p:nvSpPr>
        <p:spPr>
          <a:xfrm>
            <a:off x="4745650" y="3233363"/>
            <a:ext cx="1925700" cy="15921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496d57cc71_0_3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lang="pt-BR"/>
              <a:t>Camadas do Modelo OSI - Aplicação</a:t>
            </a:r>
            <a:endParaRPr/>
          </a:p>
        </p:txBody>
      </p:sp>
      <p:sp>
        <p:nvSpPr>
          <p:cNvPr id="135" name="Google Shape;135;g1496d57cc71_0_33"/>
          <p:cNvSpPr txBox="1"/>
          <p:nvPr>
            <p:ph idx="1" type="body"/>
          </p:nvPr>
        </p:nvSpPr>
        <p:spPr>
          <a:xfrm>
            <a:off x="1097275" y="1737399"/>
            <a:ext cx="10058400" cy="4477500"/>
          </a:xfrm>
          <a:prstGeom prst="rect">
            <a:avLst/>
          </a:prstGeom>
          <a:noFill/>
          <a:ln>
            <a:noFill/>
          </a:ln>
        </p:spPr>
        <p:txBody>
          <a:bodyPr anchorCtr="0" anchor="t" bIns="45700" lIns="0" spcFirstLastPara="1" rIns="0" wrap="square" tIns="45700">
            <a:noAutofit/>
          </a:bodyPr>
          <a:lstStyle/>
          <a:p>
            <a:pPr indent="0" lvl="0" marL="0" marR="0" rtl="0" algn="just">
              <a:lnSpc>
                <a:spcPct val="85000"/>
              </a:lnSpc>
              <a:spcBef>
                <a:spcPts val="0"/>
              </a:spcBef>
              <a:spcAft>
                <a:spcPts val="0"/>
              </a:spcAft>
              <a:buClr>
                <a:srgbClr val="000000"/>
              </a:buClr>
              <a:buSzPts val="1800"/>
              <a:buFont typeface="Arial"/>
              <a:buNone/>
            </a:pPr>
            <a:r>
              <a:rPr lang="pt-BR" sz="2500">
                <a:solidFill>
                  <a:srgbClr val="00FF00"/>
                </a:solidFill>
              </a:rPr>
              <a:t>Camada de Aplicação</a:t>
            </a:r>
            <a:r>
              <a:rPr lang="pt-BR" sz="2500"/>
              <a:t> é um termo utilizado em </a:t>
            </a:r>
            <a:r>
              <a:rPr lang="pt-BR" sz="2500">
                <a:uFill>
                  <a:noFill/>
                </a:uFill>
                <a:hlinkClick r:id="rId3"/>
              </a:rPr>
              <a:t>redes</a:t>
            </a:r>
            <a:r>
              <a:rPr lang="pt-BR" sz="2500"/>
              <a:t> de </a:t>
            </a:r>
            <a:r>
              <a:rPr lang="pt-BR" sz="2500">
                <a:uFill>
                  <a:noFill/>
                </a:uFill>
                <a:hlinkClick r:id="rId4"/>
              </a:rPr>
              <a:t>computadores</a:t>
            </a:r>
            <a:r>
              <a:rPr lang="pt-BR" sz="2500"/>
              <a:t> para designar uma </a:t>
            </a:r>
            <a:r>
              <a:rPr lang="pt-BR" sz="2500">
                <a:uFill>
                  <a:noFill/>
                </a:uFill>
                <a:hlinkClick r:id="rId5"/>
              </a:rPr>
              <a:t>camada de abstração</a:t>
            </a:r>
            <a:r>
              <a:rPr lang="pt-BR" sz="2500"/>
              <a:t> que engloba protocolos que realizam a comunicação fim-a-fim entre aplicações. No </a:t>
            </a:r>
            <a:r>
              <a:rPr lang="pt-BR" sz="2500">
                <a:uFill>
                  <a:noFill/>
                </a:uFill>
                <a:hlinkClick r:id="rId6"/>
              </a:rPr>
              <a:t>modelo OSI</a:t>
            </a:r>
            <a:r>
              <a:rPr lang="pt-BR" sz="2500"/>
              <a:t>, é a sétima camada. É responsável por prover </a:t>
            </a:r>
            <a:r>
              <a:rPr lang="pt-BR" sz="2500">
                <a:uFill>
                  <a:noFill/>
                </a:uFill>
                <a:hlinkClick r:id="rId7"/>
              </a:rPr>
              <a:t>serviços</a:t>
            </a:r>
            <a:r>
              <a:rPr lang="pt-BR" sz="2500"/>
              <a:t> para </a:t>
            </a:r>
            <a:r>
              <a:rPr lang="pt-BR" sz="2500">
                <a:uFill>
                  <a:noFill/>
                </a:uFill>
                <a:hlinkClick r:id="rId8"/>
              </a:rPr>
              <a:t>aplicações</a:t>
            </a:r>
            <a:r>
              <a:rPr lang="pt-BR" sz="2500"/>
              <a:t> de modo a separar a existência de comunicação em rede entre processos de diferentes computadores. </a:t>
            </a:r>
            <a:endParaRPr sz="2500"/>
          </a:p>
          <a:p>
            <a:pPr indent="0" lvl="0" marL="0" marR="0" rtl="0" algn="just">
              <a:lnSpc>
                <a:spcPct val="85000"/>
              </a:lnSpc>
              <a:spcBef>
                <a:spcPts val="0"/>
              </a:spcBef>
              <a:spcAft>
                <a:spcPts val="0"/>
              </a:spcAft>
              <a:buClr>
                <a:srgbClr val="000000"/>
              </a:buClr>
              <a:buSzPts val="1800"/>
              <a:buFont typeface="Arial"/>
              <a:buNone/>
            </a:pPr>
            <a:r>
              <a:rPr lang="pt-BR" sz="2500"/>
              <a:t>É a camada mais próxima do usuário, na qual é a encarregada quando o cliente acessa o </a:t>
            </a:r>
            <a:r>
              <a:rPr lang="pt-BR" sz="2500">
                <a:uFill>
                  <a:noFill/>
                </a:uFill>
                <a:hlinkClick r:id="rId9"/>
              </a:rPr>
              <a:t>e-mail</a:t>
            </a:r>
            <a:r>
              <a:rPr lang="pt-BR" sz="2500"/>
              <a:t>, páginas </a:t>
            </a:r>
            <a:r>
              <a:rPr lang="pt-BR" sz="2500">
                <a:uFill>
                  <a:noFill/>
                </a:uFill>
                <a:hlinkClick r:id="rId10"/>
              </a:rPr>
              <a:t>WEB</a:t>
            </a:r>
            <a:r>
              <a:rPr lang="pt-BR" sz="2500"/>
              <a:t>, </a:t>
            </a:r>
            <a:r>
              <a:rPr lang="pt-BR" sz="2500">
                <a:uFill>
                  <a:noFill/>
                </a:uFill>
                <a:hlinkClick r:id="rId11"/>
              </a:rPr>
              <a:t>mensagens instantâneas</a:t>
            </a:r>
            <a:r>
              <a:rPr lang="pt-BR" sz="2500"/>
              <a:t>, </a:t>
            </a:r>
            <a:r>
              <a:rPr lang="pt-BR" sz="2500">
                <a:uFill>
                  <a:noFill/>
                </a:uFill>
                <a:hlinkClick r:id="rId12"/>
              </a:rPr>
              <a:t>Login</a:t>
            </a:r>
            <a:r>
              <a:rPr lang="pt-BR" sz="2500"/>
              <a:t> remoto, </a:t>
            </a:r>
            <a:r>
              <a:rPr lang="pt-BR" sz="2500">
                <a:uFill>
                  <a:noFill/>
                </a:uFill>
                <a:hlinkClick r:id="rId13"/>
              </a:rPr>
              <a:t>vídeo-clipes</a:t>
            </a:r>
            <a:r>
              <a:rPr lang="pt-BR" sz="2500"/>
              <a:t>, videoconferência, etc. A arquitetura de aplicação permite que o utilizador acesse essas funções. Logo, existem três tipos de arquitetura:</a:t>
            </a:r>
            <a:endParaRPr sz="2500"/>
          </a:p>
          <a:p>
            <a:pPr indent="0" lvl="0" marL="0" marR="0" rtl="0" algn="just">
              <a:lnSpc>
                <a:spcPct val="85000"/>
              </a:lnSpc>
              <a:spcBef>
                <a:spcPts val="0"/>
              </a:spcBef>
              <a:spcAft>
                <a:spcPts val="0"/>
              </a:spcAft>
              <a:buClr>
                <a:srgbClr val="000000"/>
              </a:buClr>
              <a:buSzPts val="1800"/>
              <a:buFont typeface="Arial"/>
              <a:buNone/>
            </a:pPr>
            <a:r>
              <a:rPr lang="pt-BR" sz="2500">
                <a:uFill>
                  <a:noFill/>
                </a:uFill>
                <a:hlinkClick r:id="rId14"/>
              </a:rPr>
              <a:t>Arquitetura cliente-servidor</a:t>
            </a:r>
            <a:r>
              <a:rPr lang="pt-BR" sz="2500"/>
              <a:t>;</a:t>
            </a:r>
            <a:endParaRPr sz="2500"/>
          </a:p>
          <a:p>
            <a:pPr indent="0" lvl="0" marL="0" marR="0" rtl="0" algn="just">
              <a:lnSpc>
                <a:spcPct val="85000"/>
              </a:lnSpc>
              <a:spcBef>
                <a:spcPts val="0"/>
              </a:spcBef>
              <a:spcAft>
                <a:spcPts val="0"/>
              </a:spcAft>
              <a:buClr>
                <a:srgbClr val="000000"/>
              </a:buClr>
              <a:buSzPts val="1800"/>
              <a:buFont typeface="Arial"/>
              <a:buNone/>
            </a:pPr>
            <a:r>
              <a:rPr lang="pt-BR" sz="2500">
                <a:uFill>
                  <a:noFill/>
                </a:uFill>
                <a:hlinkClick r:id="rId15"/>
              </a:rPr>
              <a:t>Arquitetura P2P</a:t>
            </a:r>
            <a:r>
              <a:rPr lang="pt-BR" sz="2500"/>
              <a:t>;</a:t>
            </a:r>
            <a:endParaRPr sz="2500"/>
          </a:p>
          <a:p>
            <a:pPr indent="0" lvl="0" marL="0" marR="0" rtl="0" algn="just">
              <a:lnSpc>
                <a:spcPct val="85000"/>
              </a:lnSpc>
              <a:spcBef>
                <a:spcPts val="0"/>
              </a:spcBef>
              <a:spcAft>
                <a:spcPts val="0"/>
              </a:spcAft>
              <a:buNone/>
            </a:pPr>
            <a:r>
              <a:rPr lang="pt-BR" sz="2500"/>
              <a:t>Arquitetura híbrida de </a:t>
            </a:r>
            <a:r>
              <a:rPr lang="pt-BR" sz="2500">
                <a:uFill>
                  <a:noFill/>
                </a:uFill>
                <a:hlinkClick r:id="rId16"/>
              </a:rPr>
              <a:t>cliente-servidor</a:t>
            </a:r>
            <a:r>
              <a:rPr lang="pt-BR" sz="2500"/>
              <a:t> e </a:t>
            </a:r>
            <a:r>
              <a:rPr lang="pt-BR" sz="2500">
                <a:uFill>
                  <a:noFill/>
                </a:uFill>
                <a:hlinkClick r:id="rId17"/>
              </a:rPr>
              <a:t>P2P</a:t>
            </a:r>
            <a:r>
              <a:rPr lang="pt-BR" sz="1900"/>
              <a:t>.</a:t>
            </a:r>
            <a:endParaRPr sz="1900"/>
          </a:p>
        </p:txBody>
      </p:sp>
      <p:sp>
        <p:nvSpPr>
          <p:cNvPr id="136" name="Google Shape;136;g1496d57cc71_0_33"/>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50"/>
              <a:buFont typeface="Arial"/>
              <a:buNone/>
            </a:pPr>
            <a:fld id="{00000000-1234-1234-1234-123412341234}" type="slidenum">
              <a:rPr lang="pt-BR"/>
              <a:t>‹#›</a:t>
            </a:fld>
            <a:endParaRPr/>
          </a:p>
        </p:txBody>
      </p:sp>
      <p:sp>
        <p:nvSpPr>
          <p:cNvPr id="137" name="Google Shape;137;g1496d57cc71_0_33"/>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540306e4de_1_0"/>
          <p:cNvSpPr txBox="1"/>
          <p:nvPr>
            <p:ph type="title"/>
          </p:nvPr>
        </p:nvSpPr>
        <p:spPr>
          <a:xfrm>
            <a:off x="605525" y="286600"/>
            <a:ext cx="105501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lang="pt-BR"/>
              <a:t>Camadas do Modelo OSI - Apresentação</a:t>
            </a:r>
            <a:endParaRPr/>
          </a:p>
        </p:txBody>
      </p:sp>
      <p:sp>
        <p:nvSpPr>
          <p:cNvPr id="144" name="Google Shape;144;g1540306e4de_1_0"/>
          <p:cNvSpPr txBox="1"/>
          <p:nvPr>
            <p:ph idx="1" type="body"/>
          </p:nvPr>
        </p:nvSpPr>
        <p:spPr>
          <a:xfrm>
            <a:off x="662250" y="1676750"/>
            <a:ext cx="10550100" cy="4477500"/>
          </a:xfrm>
          <a:prstGeom prst="rect">
            <a:avLst/>
          </a:prstGeom>
          <a:noFill/>
          <a:ln>
            <a:noFill/>
          </a:ln>
        </p:spPr>
        <p:txBody>
          <a:bodyPr anchorCtr="0" anchor="t" bIns="45700" lIns="0" spcFirstLastPara="1" rIns="0" wrap="square" tIns="45700">
            <a:noAutofit/>
          </a:bodyPr>
          <a:lstStyle/>
          <a:p>
            <a:pPr indent="0" lvl="0" marL="0" rtl="0" algn="just">
              <a:lnSpc>
                <a:spcPct val="115000"/>
              </a:lnSpc>
              <a:spcBef>
                <a:spcPts val="500"/>
              </a:spcBef>
              <a:spcAft>
                <a:spcPts val="0"/>
              </a:spcAft>
              <a:buClr>
                <a:schemeClr val="dk1"/>
              </a:buClr>
              <a:buSzPts val="1100"/>
              <a:buFont typeface="Arial"/>
              <a:buNone/>
            </a:pPr>
            <a:r>
              <a:rPr lang="pt-BR" sz="2900"/>
              <a:t>A camada de apresentação é responsável pela entrega e formatação da informação para a </a:t>
            </a:r>
            <a:r>
              <a:rPr lang="pt-BR" sz="2900">
                <a:uFill>
                  <a:noFill/>
                </a:uFill>
                <a:hlinkClick r:id="rId3"/>
              </a:rPr>
              <a:t>camada de aplicação</a:t>
            </a:r>
            <a:r>
              <a:rPr lang="pt-BR" sz="2900"/>
              <a:t> para posterior processamento ou apresentação. Ela libera a camada de aplicação de questões relacionadas às diferenças sintáticas na representação de </a:t>
            </a:r>
            <a:r>
              <a:rPr lang="pt-BR" sz="2900">
                <a:uFill>
                  <a:noFill/>
                </a:uFill>
                <a:hlinkClick r:id="rId4"/>
              </a:rPr>
              <a:t>dados</a:t>
            </a:r>
            <a:r>
              <a:rPr lang="pt-BR" sz="2900"/>
              <a:t> dentro dos sistemas do </a:t>
            </a:r>
            <a:r>
              <a:rPr lang="pt-BR" sz="2900">
                <a:uFill>
                  <a:noFill/>
                </a:uFill>
                <a:hlinkClick r:id="rId5"/>
              </a:rPr>
              <a:t>utilizador</a:t>
            </a:r>
            <a:r>
              <a:rPr lang="pt-BR" sz="2900"/>
              <a:t> final. Um exemplo de um serviço de apresentação seria a conversão de um </a:t>
            </a:r>
            <a:r>
              <a:rPr lang="pt-BR" sz="2900">
                <a:uFill>
                  <a:noFill/>
                </a:uFill>
                <a:hlinkClick r:id="rId6"/>
              </a:rPr>
              <a:t>arquivo de computador</a:t>
            </a:r>
            <a:r>
              <a:rPr lang="pt-BR" sz="2900"/>
              <a:t> de texto codificado em </a:t>
            </a:r>
            <a:r>
              <a:rPr lang="pt-BR" sz="2900">
                <a:uFill>
                  <a:noFill/>
                </a:uFill>
                <a:hlinkClick r:id="rId7"/>
              </a:rPr>
              <a:t>EBCDIC</a:t>
            </a:r>
            <a:r>
              <a:rPr lang="pt-BR" sz="2900"/>
              <a:t> para um arquivo codificado em </a:t>
            </a:r>
            <a:r>
              <a:rPr lang="pt-BR" sz="2900">
                <a:uFill>
                  <a:noFill/>
                </a:uFill>
                <a:hlinkClick r:id="rId8"/>
              </a:rPr>
              <a:t>ASCII</a:t>
            </a:r>
            <a:r>
              <a:rPr lang="pt-BR" sz="2900"/>
              <a:t>.</a:t>
            </a:r>
            <a:endParaRPr sz="2900"/>
          </a:p>
          <a:p>
            <a:pPr indent="0" lvl="0" marL="0" rtl="0" algn="just">
              <a:lnSpc>
                <a:spcPct val="115000"/>
              </a:lnSpc>
              <a:spcBef>
                <a:spcPts val="500"/>
              </a:spcBef>
              <a:spcAft>
                <a:spcPts val="0"/>
              </a:spcAft>
              <a:buClr>
                <a:schemeClr val="dk1"/>
              </a:buClr>
              <a:buSzPts val="1100"/>
              <a:buFont typeface="Arial"/>
              <a:buNone/>
            </a:pPr>
            <a:r>
              <a:rPr lang="pt-BR" sz="2900"/>
              <a:t>Ela também é responsável pela </a:t>
            </a:r>
            <a:r>
              <a:rPr lang="pt-BR" sz="2900">
                <a:uFill>
                  <a:noFill/>
                </a:uFill>
                <a:hlinkClick r:id="rId9"/>
              </a:rPr>
              <a:t>compressão</a:t>
            </a:r>
            <a:r>
              <a:rPr lang="pt-BR" sz="2900"/>
              <a:t> e </a:t>
            </a:r>
            <a:r>
              <a:rPr lang="pt-BR" sz="2900">
                <a:uFill>
                  <a:noFill/>
                </a:uFill>
                <a:hlinkClick r:id="rId10"/>
              </a:rPr>
              <a:t>criptografia</a:t>
            </a:r>
            <a:r>
              <a:rPr lang="pt-BR" sz="2900"/>
              <a:t> dos dados.</a:t>
            </a:r>
            <a:endParaRPr sz="2900">
              <a:solidFill>
                <a:srgbClr val="202122"/>
              </a:solidFill>
              <a:highlight>
                <a:srgbClr val="FFFFFF"/>
              </a:highlight>
              <a:latin typeface="Arial"/>
              <a:ea typeface="Arial"/>
              <a:cs typeface="Arial"/>
              <a:sym typeface="Arial"/>
            </a:endParaRPr>
          </a:p>
          <a:p>
            <a:pPr indent="0" lvl="0" marL="457200" rtl="0" algn="just">
              <a:lnSpc>
                <a:spcPct val="100000"/>
              </a:lnSpc>
              <a:spcBef>
                <a:spcPts val="500"/>
              </a:spcBef>
              <a:spcAft>
                <a:spcPts val="0"/>
              </a:spcAft>
              <a:buNone/>
            </a:pPr>
            <a:r>
              <a:t/>
            </a:r>
            <a:endParaRPr sz="2900"/>
          </a:p>
          <a:p>
            <a:pPr indent="0" lvl="0" marL="457200" rtl="0" algn="just">
              <a:lnSpc>
                <a:spcPct val="100000"/>
              </a:lnSpc>
              <a:spcBef>
                <a:spcPts val="0"/>
              </a:spcBef>
              <a:spcAft>
                <a:spcPts val="0"/>
              </a:spcAft>
              <a:buNone/>
            </a:pPr>
            <a:r>
              <a:t/>
            </a:r>
            <a:endParaRPr sz="2900"/>
          </a:p>
        </p:txBody>
      </p:sp>
      <p:sp>
        <p:nvSpPr>
          <p:cNvPr id="145" name="Google Shape;145;g1540306e4de_1_0"/>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50"/>
              <a:buFont typeface="Arial"/>
              <a:buNone/>
            </a:pPr>
            <a:fld id="{00000000-1234-1234-1234-123412341234}" type="slidenum">
              <a:rPr lang="pt-BR"/>
              <a:t>‹#›</a:t>
            </a:fld>
            <a:endParaRPr/>
          </a:p>
        </p:txBody>
      </p:sp>
      <p:sp>
        <p:nvSpPr>
          <p:cNvPr id="146" name="Google Shape;146;g1540306e4de_1_0"/>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540306e4de_1_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lang="pt-BR"/>
              <a:t>Camadas do Modelo OSI</a:t>
            </a:r>
            <a:endParaRPr/>
          </a:p>
        </p:txBody>
      </p:sp>
      <p:sp>
        <p:nvSpPr>
          <p:cNvPr id="153" name="Google Shape;153;g1540306e4de_1_8"/>
          <p:cNvSpPr txBox="1"/>
          <p:nvPr>
            <p:ph idx="1" type="body"/>
          </p:nvPr>
        </p:nvSpPr>
        <p:spPr>
          <a:xfrm>
            <a:off x="1153950" y="1676749"/>
            <a:ext cx="10058400" cy="4477500"/>
          </a:xfrm>
          <a:prstGeom prst="rect">
            <a:avLst/>
          </a:prstGeom>
          <a:noFill/>
          <a:ln>
            <a:noFill/>
          </a:ln>
        </p:spPr>
        <p:txBody>
          <a:bodyPr anchorCtr="0" anchor="t" bIns="45700" lIns="0" spcFirstLastPara="1" rIns="0" wrap="square" tIns="45700">
            <a:noAutofit/>
          </a:bodyPr>
          <a:lstStyle/>
          <a:p>
            <a:pPr indent="0" lvl="0" marL="0" marR="0" rtl="0" algn="just">
              <a:lnSpc>
                <a:spcPct val="85000"/>
              </a:lnSpc>
              <a:spcBef>
                <a:spcPts val="0"/>
              </a:spcBef>
              <a:spcAft>
                <a:spcPts val="0"/>
              </a:spcAft>
              <a:buClr>
                <a:srgbClr val="000000"/>
              </a:buClr>
              <a:buSzPts val="1800"/>
              <a:buFont typeface="Arial"/>
              <a:buNone/>
            </a:pPr>
            <a:r>
              <a:rPr lang="pt-BR" sz="3100"/>
              <a:t>A  camada  de  Sessão  permite  que  duas  aplicações  em  computadores  diferentes estabeleçam uma sessão de comunicação. Nesta sessão, essas aplicações definem como será  feita  a  transmissão  de  dados  e  coloca  marcações nos  dados  que  estão  a  ser</a:t>
            </a:r>
            <a:endParaRPr sz="3100"/>
          </a:p>
          <a:p>
            <a:pPr indent="0" lvl="0" marL="0" marR="0" rtl="0" algn="just">
              <a:lnSpc>
                <a:spcPct val="85000"/>
              </a:lnSpc>
              <a:spcBef>
                <a:spcPts val="0"/>
              </a:spcBef>
              <a:spcAft>
                <a:spcPts val="0"/>
              </a:spcAft>
              <a:buClr>
                <a:srgbClr val="000000"/>
              </a:buClr>
              <a:buSzPts val="1800"/>
              <a:buFont typeface="Arial"/>
              <a:buNone/>
            </a:pPr>
            <a:r>
              <a:rPr lang="pt-BR" sz="3100"/>
              <a:t>transmitidos. Se  porventura  a  rede  falhar,  os  computadores  reiniciam  a  transmissão  dos  dados  a partir  da  última  marcação  recebida  pelo  computador  receptor.  Disponibiliza  serviços como  pontos  de  controles  periódicos  a  partir dos  quais  a  comunicação  pode  ser restabelecida em caso de pane na rede.</a:t>
            </a:r>
            <a:endParaRPr sz="3100">
              <a:solidFill>
                <a:schemeClr val="dk1"/>
              </a:solidFill>
              <a:highlight>
                <a:srgbClr val="FFFFFF"/>
              </a:highlight>
              <a:latin typeface="Arial"/>
              <a:ea typeface="Arial"/>
              <a:cs typeface="Arial"/>
              <a:sym typeface="Arial"/>
            </a:endParaRPr>
          </a:p>
          <a:p>
            <a:pPr indent="0" lvl="0" marL="0" rtl="0" algn="just">
              <a:lnSpc>
                <a:spcPct val="100000"/>
              </a:lnSpc>
              <a:spcBef>
                <a:spcPts val="0"/>
              </a:spcBef>
              <a:spcAft>
                <a:spcPts val="0"/>
              </a:spcAft>
              <a:buNone/>
            </a:pPr>
            <a:r>
              <a:t/>
            </a:r>
            <a:endParaRPr sz="2400"/>
          </a:p>
        </p:txBody>
      </p:sp>
      <p:sp>
        <p:nvSpPr>
          <p:cNvPr id="154" name="Google Shape;154;g1540306e4de_1_8"/>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50"/>
              <a:buFont typeface="Arial"/>
              <a:buNone/>
            </a:pPr>
            <a:fld id="{00000000-1234-1234-1234-123412341234}" type="slidenum">
              <a:rPr lang="pt-BR"/>
              <a:t>‹#›</a:t>
            </a:fld>
            <a:endParaRPr/>
          </a:p>
        </p:txBody>
      </p:sp>
      <p:sp>
        <p:nvSpPr>
          <p:cNvPr id="155" name="Google Shape;155;g1540306e4de_1_8"/>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540306e4de_1_1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lang="pt-BR"/>
              <a:t>Camadas do Modelo OSI</a:t>
            </a:r>
            <a:endParaRPr/>
          </a:p>
        </p:txBody>
      </p:sp>
      <p:sp>
        <p:nvSpPr>
          <p:cNvPr id="162" name="Google Shape;162;g1540306e4de_1_16"/>
          <p:cNvSpPr txBox="1"/>
          <p:nvPr>
            <p:ph idx="1" type="body"/>
          </p:nvPr>
        </p:nvSpPr>
        <p:spPr>
          <a:xfrm>
            <a:off x="1097275" y="1620424"/>
            <a:ext cx="10058400" cy="4477500"/>
          </a:xfrm>
          <a:prstGeom prst="rect">
            <a:avLst/>
          </a:prstGeom>
          <a:noFill/>
          <a:ln>
            <a:noFill/>
          </a:ln>
        </p:spPr>
        <p:txBody>
          <a:bodyPr anchorCtr="0" anchor="t" bIns="45700" lIns="0" spcFirstLastPara="1" rIns="0" wrap="square" tIns="45700">
            <a:noAutofit/>
          </a:bodyPr>
          <a:lstStyle/>
          <a:p>
            <a:pPr indent="0" lvl="0" marL="0" marR="0" rtl="0" algn="just">
              <a:lnSpc>
                <a:spcPct val="85000"/>
              </a:lnSpc>
              <a:spcBef>
                <a:spcPts val="0"/>
              </a:spcBef>
              <a:spcAft>
                <a:spcPts val="0"/>
              </a:spcAft>
              <a:buClr>
                <a:srgbClr val="000000"/>
              </a:buClr>
              <a:buSzPts val="1800"/>
              <a:buFont typeface="Arial"/>
              <a:buNone/>
            </a:pPr>
            <a:r>
              <a:rPr lang="pt-BR" sz="3300"/>
              <a:t>O propósito da camada de transporte é fornecer serviço de transferência transparente de dados entre entidades da camada de sessão. O termo "transparente" refere-se ao fato de que as entidades de sessão (usuários de transporte) não </a:t>
            </a:r>
            <a:r>
              <a:rPr lang="pt-BR" sz="3300"/>
              <a:t>têm</a:t>
            </a:r>
            <a:r>
              <a:rPr lang="pt-BR" sz="3300"/>
              <a:t> a necessidade de conhecer os detalhes pelos quais é alcançada uma transferência de dados confiável e econômica.</a:t>
            </a:r>
            <a:endParaRPr sz="3300"/>
          </a:p>
          <a:p>
            <a:pPr indent="0" lvl="0" marL="0" marR="0" rtl="0" algn="just">
              <a:lnSpc>
                <a:spcPct val="85000"/>
              </a:lnSpc>
              <a:spcBef>
                <a:spcPts val="0"/>
              </a:spcBef>
              <a:spcAft>
                <a:spcPts val="0"/>
              </a:spcAft>
              <a:buClr>
                <a:srgbClr val="000000"/>
              </a:buClr>
              <a:buSzPts val="1800"/>
              <a:buFont typeface="Arial"/>
              <a:buNone/>
            </a:pPr>
            <a:r>
              <a:rPr lang="pt-BR" sz="3300"/>
              <a:t>Os usuários de transporte são identificados para a camada de transporte pelos seus endereços de transporte, o serviço de transferência de dados é fornecido às entidades endereçáveis sem considerar sua localização.</a:t>
            </a:r>
            <a:endParaRPr sz="3300"/>
          </a:p>
          <a:p>
            <a:pPr indent="0" lvl="0" marL="457200" rtl="0" algn="just">
              <a:lnSpc>
                <a:spcPct val="100000"/>
              </a:lnSpc>
              <a:spcBef>
                <a:spcPts val="0"/>
              </a:spcBef>
              <a:spcAft>
                <a:spcPts val="0"/>
              </a:spcAft>
              <a:buNone/>
            </a:pPr>
            <a:r>
              <a:t/>
            </a:r>
            <a:endParaRPr sz="1800"/>
          </a:p>
        </p:txBody>
      </p:sp>
      <p:sp>
        <p:nvSpPr>
          <p:cNvPr id="163" name="Google Shape;163;g1540306e4de_1_16"/>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50"/>
              <a:buFont typeface="Arial"/>
              <a:buNone/>
            </a:pPr>
            <a:fld id="{00000000-1234-1234-1234-123412341234}" type="slidenum">
              <a:rPr lang="pt-BR"/>
              <a:t>‹#›</a:t>
            </a:fld>
            <a:endParaRPr/>
          </a:p>
        </p:txBody>
      </p:sp>
      <p:sp>
        <p:nvSpPr>
          <p:cNvPr id="164" name="Google Shape;164;g1540306e4de_1_16"/>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540306e4de_1_2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lang="pt-BR"/>
              <a:t>Camadas do Modelo OSI</a:t>
            </a:r>
            <a:endParaRPr/>
          </a:p>
        </p:txBody>
      </p:sp>
      <p:sp>
        <p:nvSpPr>
          <p:cNvPr id="171" name="Google Shape;171;g1540306e4de_1_24"/>
          <p:cNvSpPr txBox="1"/>
          <p:nvPr>
            <p:ph idx="1" type="body"/>
          </p:nvPr>
        </p:nvSpPr>
        <p:spPr>
          <a:xfrm>
            <a:off x="1153950" y="1676749"/>
            <a:ext cx="10058400" cy="4477500"/>
          </a:xfrm>
          <a:prstGeom prst="rect">
            <a:avLst/>
          </a:prstGeom>
          <a:noFill/>
          <a:ln>
            <a:noFill/>
          </a:ln>
        </p:spPr>
        <p:txBody>
          <a:bodyPr anchorCtr="0" anchor="t" bIns="45700" lIns="0" spcFirstLastPara="1" rIns="0" wrap="square" tIns="45700">
            <a:noAutofit/>
          </a:bodyPr>
          <a:lstStyle/>
          <a:p>
            <a:pPr indent="0" lvl="0" marL="0" rtl="0" algn="just">
              <a:lnSpc>
                <a:spcPct val="115000"/>
              </a:lnSpc>
              <a:spcBef>
                <a:spcPts val="1200"/>
              </a:spcBef>
              <a:spcAft>
                <a:spcPts val="0"/>
              </a:spcAft>
              <a:buNone/>
            </a:pPr>
            <a:r>
              <a:rPr lang="pt-BR" sz="2300"/>
              <a:t>A camada de rede provê os meios para estabelecer,manter e terminar conexões de rede entre sistemas contendo entidades de aplicação comunicantes. Provê também os meios funcionais e de procedimento para a troca de informação (através de conexões de rede) entre duas entidades da camada de transporte.</a:t>
            </a:r>
            <a:endParaRPr sz="2300"/>
          </a:p>
          <a:p>
            <a:pPr indent="0" lvl="0" marL="0" rtl="0" algn="just">
              <a:lnSpc>
                <a:spcPct val="115000"/>
              </a:lnSpc>
              <a:spcBef>
                <a:spcPts val="1200"/>
              </a:spcBef>
              <a:spcAft>
                <a:spcPts val="0"/>
              </a:spcAft>
              <a:buNone/>
            </a:pPr>
            <a:r>
              <a:rPr lang="pt-BR" sz="2300"/>
              <a:t>Caracterizando por 4 pontos extremamente importantes:</a:t>
            </a:r>
            <a:endParaRPr sz="2300"/>
          </a:p>
          <a:p>
            <a:pPr indent="0" lvl="0" marL="0" rtl="0" algn="just">
              <a:lnSpc>
                <a:spcPct val="115000"/>
              </a:lnSpc>
              <a:spcBef>
                <a:spcPts val="1200"/>
              </a:spcBef>
              <a:spcAft>
                <a:spcPts val="0"/>
              </a:spcAft>
              <a:buNone/>
            </a:pPr>
            <a:r>
              <a:rPr lang="pt-BR" sz="2300"/>
              <a:t>Endereçamento </a:t>
            </a:r>
            <a:endParaRPr sz="2300"/>
          </a:p>
          <a:p>
            <a:pPr indent="0" lvl="0" marL="0" rtl="0" algn="just">
              <a:lnSpc>
                <a:spcPct val="115000"/>
              </a:lnSpc>
              <a:spcBef>
                <a:spcPts val="1200"/>
              </a:spcBef>
              <a:spcAft>
                <a:spcPts val="0"/>
              </a:spcAft>
              <a:buNone/>
            </a:pPr>
            <a:r>
              <a:rPr lang="pt-BR" sz="2300"/>
              <a:t>Encapsulamento </a:t>
            </a:r>
            <a:endParaRPr sz="2300"/>
          </a:p>
          <a:p>
            <a:pPr indent="0" lvl="0" marL="0" rtl="0" algn="just">
              <a:lnSpc>
                <a:spcPct val="115000"/>
              </a:lnSpc>
              <a:spcBef>
                <a:spcPts val="1200"/>
              </a:spcBef>
              <a:spcAft>
                <a:spcPts val="0"/>
              </a:spcAft>
              <a:buNone/>
            </a:pPr>
            <a:r>
              <a:rPr lang="pt-BR" sz="2300"/>
              <a:t>Desencapsulamento</a:t>
            </a:r>
            <a:endParaRPr sz="2300"/>
          </a:p>
          <a:p>
            <a:pPr indent="0" lvl="0" marL="0" rtl="0" algn="just">
              <a:lnSpc>
                <a:spcPct val="115000"/>
              </a:lnSpc>
              <a:spcBef>
                <a:spcPts val="1200"/>
              </a:spcBef>
              <a:spcAft>
                <a:spcPts val="0"/>
              </a:spcAft>
              <a:buClr>
                <a:schemeClr val="dk1"/>
              </a:buClr>
              <a:buSzPts val="1100"/>
              <a:buFont typeface="Arial"/>
              <a:buNone/>
            </a:pPr>
            <a:r>
              <a:rPr lang="pt-BR" sz="2300"/>
              <a:t> Roteamento</a:t>
            </a:r>
            <a:endParaRPr sz="2300"/>
          </a:p>
          <a:p>
            <a:pPr indent="0" lvl="0" marL="0" rtl="0" algn="just">
              <a:lnSpc>
                <a:spcPct val="100000"/>
              </a:lnSpc>
              <a:spcBef>
                <a:spcPts val="1200"/>
              </a:spcBef>
              <a:spcAft>
                <a:spcPts val="0"/>
              </a:spcAft>
              <a:buNone/>
            </a:pPr>
            <a:r>
              <a:t/>
            </a:r>
            <a:endParaRPr sz="1800"/>
          </a:p>
        </p:txBody>
      </p:sp>
      <p:sp>
        <p:nvSpPr>
          <p:cNvPr id="172" name="Google Shape;172;g1540306e4de_1_24"/>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50"/>
              <a:buFont typeface="Arial"/>
              <a:buNone/>
            </a:pPr>
            <a:fld id="{00000000-1234-1234-1234-123412341234}" type="slidenum">
              <a:rPr lang="pt-BR"/>
              <a:t>‹#›</a:t>
            </a:fld>
            <a:endParaRPr/>
          </a:p>
        </p:txBody>
      </p:sp>
      <p:sp>
        <p:nvSpPr>
          <p:cNvPr id="173" name="Google Shape;173;g1540306e4de_1_24"/>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540306e4de_1_4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lang="pt-BR"/>
              <a:t>Camadas do Modelo OSI</a:t>
            </a:r>
            <a:endParaRPr/>
          </a:p>
        </p:txBody>
      </p:sp>
      <p:sp>
        <p:nvSpPr>
          <p:cNvPr id="180" name="Google Shape;180;g1540306e4de_1_40"/>
          <p:cNvSpPr txBox="1"/>
          <p:nvPr>
            <p:ph idx="1" type="body"/>
          </p:nvPr>
        </p:nvSpPr>
        <p:spPr>
          <a:xfrm>
            <a:off x="1153950" y="1676749"/>
            <a:ext cx="10058400" cy="4477500"/>
          </a:xfrm>
          <a:prstGeom prst="rect">
            <a:avLst/>
          </a:prstGeom>
          <a:noFill/>
          <a:ln>
            <a:noFill/>
          </a:ln>
        </p:spPr>
        <p:txBody>
          <a:bodyPr anchorCtr="0" anchor="t" bIns="45700" lIns="0" spcFirstLastPara="1" rIns="0" wrap="square" tIns="45700">
            <a:noAutofit/>
          </a:bodyPr>
          <a:lstStyle/>
          <a:p>
            <a:pPr indent="0" lvl="0" marL="457200" rtl="0" algn="just">
              <a:lnSpc>
                <a:spcPct val="100000"/>
              </a:lnSpc>
              <a:spcBef>
                <a:spcPts val="0"/>
              </a:spcBef>
              <a:spcAft>
                <a:spcPts val="0"/>
              </a:spcAft>
              <a:buClr>
                <a:schemeClr val="dk1"/>
              </a:buClr>
              <a:buSzPts val="1100"/>
              <a:buFont typeface="Arial"/>
              <a:buNone/>
            </a:pPr>
            <a:r>
              <a:rPr lang="pt-BR" sz="2200"/>
              <a:t>Alguns meios físicos de comunicação (ex: linhas telefônicas), requerem o uso de técnicas específicas para que se possa transmitir dados entre sistemas, mesmo quando sob condições de taxas de erro relativamente altas. Essas técnicas são usadas em procedimentos de controle de enlace de dados.</a:t>
            </a:r>
            <a:endParaRPr sz="2200"/>
          </a:p>
          <a:p>
            <a:pPr indent="0" lvl="0" marL="0" rtl="0" algn="l">
              <a:lnSpc>
                <a:spcPct val="115000"/>
              </a:lnSpc>
              <a:spcBef>
                <a:spcPts val="1200"/>
              </a:spcBef>
              <a:spcAft>
                <a:spcPts val="0"/>
              </a:spcAft>
              <a:buClr>
                <a:schemeClr val="dk1"/>
              </a:buClr>
              <a:buSzPts val="1100"/>
              <a:buFont typeface="Arial"/>
              <a:buNone/>
            </a:pPr>
            <a:r>
              <a:rPr lang="pt-BR" sz="2200"/>
              <a:t>Esta camada tem as seguintes funções:</a:t>
            </a:r>
            <a:endParaRPr sz="2200"/>
          </a:p>
          <a:p>
            <a:pPr indent="0" lvl="0" marL="0" rtl="0" algn="l">
              <a:lnSpc>
                <a:spcPct val="115000"/>
              </a:lnSpc>
              <a:spcBef>
                <a:spcPts val="1200"/>
              </a:spcBef>
              <a:spcAft>
                <a:spcPts val="0"/>
              </a:spcAft>
              <a:buClr>
                <a:schemeClr val="dk1"/>
              </a:buClr>
              <a:buSzPts val="1100"/>
              <a:buFont typeface="Arial"/>
              <a:buNone/>
            </a:pPr>
            <a:r>
              <a:rPr lang="pt-BR" sz="2200"/>
              <a:t>Detectar e ,possivelmente, corrigir erros nas camadas de meios físicos.</a:t>
            </a:r>
            <a:endParaRPr sz="2200"/>
          </a:p>
          <a:p>
            <a:pPr indent="0" lvl="0" marL="0" rtl="0" algn="l">
              <a:lnSpc>
                <a:spcPct val="115000"/>
              </a:lnSpc>
              <a:spcBef>
                <a:spcPts val="1200"/>
              </a:spcBef>
              <a:spcAft>
                <a:spcPts val="0"/>
              </a:spcAft>
              <a:buClr>
                <a:schemeClr val="dk1"/>
              </a:buClr>
              <a:buSzPts val="1100"/>
              <a:buFont typeface="Arial"/>
              <a:buNone/>
            </a:pPr>
            <a:r>
              <a:rPr lang="pt-BR" sz="2200"/>
              <a:t>Fornecer à camada de rede a capacidade de pedir estabelecimento de circuitos de dados na camada. (Capacidade de controlar o chaveamento de circuitos).</a:t>
            </a:r>
            <a:endParaRPr sz="2200"/>
          </a:p>
          <a:p>
            <a:pPr indent="0" lvl="0" marL="0" rtl="0" algn="l">
              <a:lnSpc>
                <a:spcPct val="115000"/>
              </a:lnSpc>
              <a:spcBef>
                <a:spcPts val="1200"/>
              </a:spcBef>
              <a:spcAft>
                <a:spcPts val="0"/>
              </a:spcAft>
              <a:buClr>
                <a:schemeClr val="dk1"/>
              </a:buClr>
              <a:buSzPts val="1100"/>
              <a:buFont typeface="Arial"/>
              <a:buNone/>
            </a:pPr>
            <a:r>
              <a:rPr lang="pt-BR" sz="2200"/>
              <a:t>O propósito desta camada é fornecer os meios funcionais e de procedimento para ativar, manter e desativar uma ou mais conexões de enlace de dados entre entidades da camada de rede.</a:t>
            </a:r>
            <a:endParaRPr sz="2200"/>
          </a:p>
          <a:p>
            <a:pPr indent="0" lvl="0" marL="457200" rtl="0" algn="just">
              <a:lnSpc>
                <a:spcPct val="100000"/>
              </a:lnSpc>
              <a:spcBef>
                <a:spcPts val="1200"/>
              </a:spcBef>
              <a:spcAft>
                <a:spcPts val="0"/>
              </a:spcAft>
              <a:buNone/>
            </a:pPr>
            <a:r>
              <a:t/>
            </a:r>
            <a:endParaRPr sz="1800"/>
          </a:p>
        </p:txBody>
      </p:sp>
      <p:sp>
        <p:nvSpPr>
          <p:cNvPr id="181" name="Google Shape;181;g1540306e4de_1_40"/>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50"/>
              <a:buFont typeface="Arial"/>
              <a:buNone/>
            </a:pPr>
            <a:fld id="{00000000-1234-1234-1234-123412341234}" type="slidenum">
              <a:rPr lang="pt-BR"/>
              <a:t>‹#›</a:t>
            </a:fld>
            <a:endParaRPr/>
          </a:p>
        </p:txBody>
      </p:sp>
      <p:sp>
        <p:nvSpPr>
          <p:cNvPr id="182" name="Google Shape;182;g1540306e4de_1_40"/>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400"/>
              <a:buFont typeface="Arial"/>
              <a:buNone/>
            </a:pPr>
            <a:r>
              <a:rPr lang="pt-BR">
                <a:solidFill>
                  <a:schemeClr val="lt1"/>
                </a:solidFill>
              </a:rPr>
              <a:t>REDES DE COMPUTADORES  PROF. SAMUEL COELHO GOMES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iva">
  <a:themeElements>
    <a:clrScheme name="Retrospect">
      <a:dk1>
        <a:srgbClr val="000000"/>
      </a:dk1>
      <a:lt1>
        <a:srgbClr val="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2018-03-08T19:50:03Z</dcterms:created>
  <dc:creator>Luis Felipe</dc:creator>
</cp:coreProperties>
</file>