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I3haEYt9Y5vdS/GMUyqnkRpCn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1fc11539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1fc11539e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41fc11539e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319a2285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319a2285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4319a22857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1fc11539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1fc11539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41fc11539e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319a2285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319a22857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4319a22857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319a2285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319a22857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4319a22857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319a22857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319a22857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4319a22857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319a2285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319a22857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4319a22857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319a22857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319a22857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4319a22857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8" name="Shape 18"/>
        <p:cNvGrpSpPr/>
        <p:nvPr/>
      </p:nvGrpSpPr>
      <p:grpSpPr>
        <a:xfrm>
          <a:off x="0" y="0"/>
          <a:ext cx="0" cy="0"/>
          <a:chOff x="0" y="0"/>
          <a:chExt cx="0" cy="0"/>
        </a:xfrm>
      </p:grpSpPr>
      <p:sp>
        <p:nvSpPr>
          <p:cNvPr id="19" name="Google Shape;19;p24"/>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sz="800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26" name="Google Shape;26;p24"/>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6" name="Shape 86"/>
        <p:cNvGrpSpPr/>
        <p:nvPr/>
      </p:nvGrpSpPr>
      <p:grpSpPr>
        <a:xfrm>
          <a:off x="0" y="0"/>
          <a:ext cx="0" cy="0"/>
          <a:chOff x="0" y="0"/>
          <a:chExt cx="0" cy="0"/>
        </a:xfrm>
      </p:grpSpPr>
      <p:sp>
        <p:nvSpPr>
          <p:cNvPr id="87" name="Google Shape;87;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showMasterSp="0" type="vertTitleAndTx">
  <p:cSld name="VERTICAL_TITLE_AND_VERTICAL_TEXT">
    <p:spTree>
      <p:nvGrpSpPr>
        <p:cNvPr id="92" name="Shape 92"/>
        <p:cNvGrpSpPr/>
        <p:nvPr/>
      </p:nvGrpSpPr>
      <p:grpSpPr>
        <a:xfrm>
          <a:off x="0" y="0"/>
          <a:ext cx="0" cy="0"/>
          <a:chOff x="0" y="0"/>
          <a:chExt cx="0" cy="0"/>
        </a:xfrm>
      </p:grpSpPr>
      <p:sp>
        <p:nvSpPr>
          <p:cNvPr id="93" name="Google Shape;93;p34"/>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7" name="Shape 27"/>
        <p:cNvGrpSpPr/>
        <p:nvPr/>
      </p:nvGrpSpPr>
      <p:grpSpPr>
        <a:xfrm>
          <a:off x="0" y="0"/>
          <a:ext cx="0" cy="0"/>
          <a:chOff x="0" y="0"/>
          <a:chExt cx="0" cy="0"/>
        </a:xfrm>
      </p:grpSpPr>
      <p:sp>
        <p:nvSpPr>
          <p:cNvPr id="28" name="Google Shape;28;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spTree>
      <p:nvGrpSpPr>
        <p:cNvPr id="33" name="Shape 33"/>
        <p:cNvGrpSpPr/>
        <p:nvPr/>
      </p:nvGrpSpPr>
      <p:grpSpPr>
        <a:xfrm>
          <a:off x="0" y="0"/>
          <a:ext cx="0" cy="0"/>
          <a:chOff x="0" y="0"/>
          <a:chExt cx="0" cy="0"/>
        </a:xfrm>
      </p:grpSpPr>
      <p:sp>
        <p:nvSpPr>
          <p:cNvPr id="34" name="Google Shape;34;p26"/>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b="0" sz="800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chemeClr val="lt1"/>
                </a:solidFill>
              </a:defRPr>
            </a:lvl2pPr>
            <a:lvl3pPr indent="-228600" lvl="2" marL="1371600" algn="l">
              <a:lnSpc>
                <a:spcPct val="90000"/>
              </a:lnSpc>
              <a:spcBef>
                <a:spcPts val="400"/>
              </a:spcBef>
              <a:spcAft>
                <a:spcPts val="0"/>
              </a:spcAft>
              <a:buSzPts val="1600"/>
              <a:buNone/>
              <a:defRPr sz="1600">
                <a:solidFill>
                  <a:schemeClr val="lt1"/>
                </a:solidFill>
              </a:defRPr>
            </a:lvl3pPr>
            <a:lvl4pPr indent="-228600" lvl="3" marL="1828800" algn="l">
              <a:lnSpc>
                <a:spcPct val="90000"/>
              </a:lnSpc>
              <a:spcBef>
                <a:spcPts val="400"/>
              </a:spcBef>
              <a:spcAft>
                <a:spcPts val="0"/>
              </a:spcAft>
              <a:buSzPts val="1400"/>
              <a:buNone/>
              <a:defRPr sz="1400">
                <a:solidFill>
                  <a:schemeClr val="lt1"/>
                </a:solidFill>
              </a:defRPr>
            </a:lvl4pPr>
            <a:lvl5pPr indent="-228600" lvl="4" marL="2286000" algn="l">
              <a:lnSpc>
                <a:spcPct val="90000"/>
              </a:lnSpc>
              <a:spcBef>
                <a:spcPts val="400"/>
              </a:spcBef>
              <a:spcAft>
                <a:spcPts val="0"/>
              </a:spcAft>
              <a:buSzPts val="1400"/>
              <a:buNone/>
              <a:defRPr sz="1400">
                <a:solidFill>
                  <a:schemeClr val="lt1"/>
                </a:solidFill>
              </a:defRPr>
            </a:lvl5pPr>
            <a:lvl6pPr indent="-228600" lvl="5" marL="2743200" algn="l">
              <a:lnSpc>
                <a:spcPct val="90000"/>
              </a:lnSpc>
              <a:spcBef>
                <a:spcPts val="400"/>
              </a:spcBef>
              <a:spcAft>
                <a:spcPts val="0"/>
              </a:spcAft>
              <a:buSzPts val="1400"/>
              <a:buNone/>
              <a:defRPr sz="1400">
                <a:solidFill>
                  <a:schemeClr val="lt1"/>
                </a:solidFill>
              </a:defRPr>
            </a:lvl6pPr>
            <a:lvl7pPr indent="-228600" lvl="6" marL="3200400" algn="l">
              <a:lnSpc>
                <a:spcPct val="90000"/>
              </a:lnSpc>
              <a:spcBef>
                <a:spcPts val="400"/>
              </a:spcBef>
              <a:spcAft>
                <a:spcPts val="0"/>
              </a:spcAft>
              <a:buSzPts val="1400"/>
              <a:buNone/>
              <a:defRPr sz="1400">
                <a:solidFill>
                  <a:schemeClr val="lt1"/>
                </a:solidFill>
              </a:defRPr>
            </a:lvl7pPr>
            <a:lvl8pPr indent="-228600" lvl="7" marL="3657600" algn="l">
              <a:lnSpc>
                <a:spcPct val="90000"/>
              </a:lnSpc>
              <a:spcBef>
                <a:spcPts val="400"/>
              </a:spcBef>
              <a:spcAft>
                <a:spcPts val="0"/>
              </a:spcAft>
              <a:buSzPts val="1400"/>
              <a:buNone/>
              <a:defRPr sz="1400">
                <a:solidFill>
                  <a:schemeClr val="lt1"/>
                </a:solidFill>
              </a:defRPr>
            </a:lvl8pPr>
            <a:lvl9pPr indent="-228600" lvl="8" marL="4114800" algn="l">
              <a:lnSpc>
                <a:spcPct val="90000"/>
              </a:lnSpc>
              <a:spcBef>
                <a:spcPts val="400"/>
              </a:spcBef>
              <a:spcAft>
                <a:spcPts val="400"/>
              </a:spcAft>
              <a:buSzPts val="1400"/>
              <a:buNone/>
              <a:defRPr sz="1400">
                <a:solidFill>
                  <a:schemeClr val="lt1"/>
                </a:solidFill>
              </a:defRPr>
            </a:lvl9pPr>
          </a:lstStyle>
          <a:p/>
        </p:txBody>
      </p:sp>
      <p:sp>
        <p:nvSpPr>
          <p:cNvPr id="38" name="Google Shape;38;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41" name="Google Shape;41;p26"/>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2" name="Shape 42"/>
        <p:cNvGrpSpPr/>
        <p:nvPr/>
      </p:nvGrpSpPr>
      <p:grpSpPr>
        <a:xfrm>
          <a:off x="0" y="0"/>
          <a:ext cx="0" cy="0"/>
          <a:chOff x="0" y="0"/>
          <a:chExt cx="0" cy="0"/>
        </a:xfrm>
      </p:grpSpPr>
      <p:sp>
        <p:nvSpPr>
          <p:cNvPr id="43" name="Google Shape;43;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 type="body"/>
          </p:nvPr>
        </p:nvSpPr>
        <p:spPr>
          <a:xfrm>
            <a:off x="1097278"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9" name="Shape 49"/>
        <p:cNvGrpSpPr/>
        <p:nvPr/>
      </p:nvGrpSpPr>
      <p:grpSpPr>
        <a:xfrm>
          <a:off x="0" y="0"/>
          <a:ext cx="0" cy="0"/>
          <a:chOff x="0" y="0"/>
          <a:chExt cx="0" cy="0"/>
        </a:xfrm>
      </p:grpSpPr>
      <p:sp>
        <p:nvSpPr>
          <p:cNvPr id="50" name="Google Shape;50;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DEE0B0"/>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DEE0B0"/>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8" name="Shape 58"/>
        <p:cNvGrpSpPr/>
        <p:nvPr/>
      </p:nvGrpSpPr>
      <p:grpSpPr>
        <a:xfrm>
          <a:off x="0" y="0"/>
          <a:ext cx="0" cy="0"/>
          <a:chOff x="0" y="0"/>
          <a:chExt cx="0" cy="0"/>
        </a:xfrm>
      </p:grpSpPr>
      <p:sp>
        <p:nvSpPr>
          <p:cNvPr id="59" name="Google Shape;59;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63" name="Shape 63"/>
        <p:cNvGrpSpPr/>
        <p:nvPr/>
      </p:nvGrpSpPr>
      <p:grpSpPr>
        <a:xfrm>
          <a:off x="0" y="0"/>
          <a:ext cx="0" cy="0"/>
          <a:chOff x="0" y="0"/>
          <a:chExt cx="0" cy="0"/>
        </a:xfrm>
      </p:grpSpPr>
      <p:sp>
        <p:nvSpPr>
          <p:cNvPr id="64" name="Google Shape;64;p30"/>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69" name="Shape 69"/>
        <p:cNvGrpSpPr/>
        <p:nvPr/>
      </p:nvGrpSpPr>
      <p:grpSpPr>
        <a:xfrm>
          <a:off x="0" y="0"/>
          <a:ext cx="0" cy="0"/>
          <a:chOff x="0" y="0"/>
          <a:chExt cx="0" cy="0"/>
        </a:xfrm>
      </p:grpSpPr>
      <p:sp>
        <p:nvSpPr>
          <p:cNvPr id="70" name="Google Shape;70;p31"/>
          <p:cNvSpPr/>
          <p:nvPr/>
        </p:nvSpPr>
        <p:spPr>
          <a:xfrm>
            <a:off x="0" y="0"/>
            <a:ext cx="4050791" cy="68580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3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spTree>
      <p:nvGrpSpPr>
        <p:cNvPr id="78" name="Shape 78"/>
        <p:cNvGrpSpPr/>
        <p:nvPr/>
      </p:nvGrpSpPr>
      <p:grpSpPr>
        <a:xfrm>
          <a:off x="0" y="0"/>
          <a:ext cx="0" cy="0"/>
          <a:chOff x="0" y="0"/>
          <a:chExt cx="0" cy="0"/>
        </a:xfrm>
      </p:grpSpPr>
      <p:sp>
        <p:nvSpPr>
          <p:cNvPr id="79" name="Google Shape;79;p3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2"/>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lt1"/>
              </a:buClr>
              <a:buSzPts val="3600"/>
              <a:buFont typeface="Calibri"/>
              <a:buNone/>
              <a:defRPr b="0"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2"/>
          <p:cNvSpPr/>
          <p:nvPr>
            <p:ph idx="2" type="pic"/>
          </p:nvPr>
        </p:nvSpPr>
        <p:spPr>
          <a:xfrm>
            <a:off x="15" y="0"/>
            <a:ext cx="12191985" cy="4915076"/>
          </a:xfrm>
          <a:prstGeom prst="rect">
            <a:avLst/>
          </a:prstGeom>
          <a:solidFill>
            <a:srgbClr val="7F7F7F"/>
          </a:solidFill>
          <a:ln>
            <a:noFill/>
          </a:ln>
        </p:spPr>
      </p:sp>
      <p:sp>
        <p:nvSpPr>
          <p:cNvPr id="82" name="Google Shape;82;p32"/>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lt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3" name="Google Shape;83;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9" name="Shape 9"/>
        <p:cNvGrpSpPr/>
        <p:nvPr/>
      </p:nvGrpSpPr>
      <p:grpSpPr>
        <a:xfrm>
          <a:off x="0" y="0"/>
          <a:ext cx="0" cy="0"/>
          <a:chOff x="0" y="0"/>
          <a:chExt cx="0" cy="0"/>
        </a:xfrm>
      </p:grpSpPr>
      <p:sp>
        <p:nvSpPr>
          <p:cNvPr id="10" name="Google Shape;10;p23"/>
          <p:cNvSpPr/>
          <p:nvPr/>
        </p:nvSpPr>
        <p:spPr>
          <a:xfrm>
            <a:off x="1" y="6400800"/>
            <a:ext cx="12192000"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3"/>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FEFEFE"/>
              </a:buClr>
              <a:buSzPts val="4800"/>
              <a:buFont typeface="Calibri"/>
              <a:buNone/>
              <a:defRPr b="0" i="0" sz="4800" u="none" cap="none" strike="noStrike">
                <a:solidFill>
                  <a:srgbClr val="FEFEF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3"/>
              </a:buClr>
              <a:buSzPts val="2000"/>
              <a:buFont typeface="Calibri"/>
              <a:buChar char=" "/>
              <a:defRPr b="0" i="0" sz="2000" u="none" cap="none" strike="noStrike">
                <a:solidFill>
                  <a:srgbClr val="FEFEFE"/>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3"/>
              </a:buClr>
              <a:buSzPts val="1800"/>
              <a:buFont typeface="Calibri"/>
              <a:buChar char="◦"/>
              <a:defRPr b="0" i="0" sz="1800" u="none" cap="none" strike="noStrike">
                <a:solidFill>
                  <a:srgbClr val="FEFEFE"/>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9pPr>
          </a:lstStyle>
          <a:p/>
        </p:txBody>
      </p:sp>
      <p:sp>
        <p:nvSpPr>
          <p:cNvPr id="14" name="Google Shape;1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5" name="Google Shape;15;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6" name="Google Shape;16;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17" name="Google Shape;17;p23"/>
          <p:cNvCxnSpPr/>
          <p:nvPr/>
        </p:nvCxnSpPr>
        <p:spPr>
          <a:xfrm>
            <a:off x="1193532" y="1737845"/>
            <a:ext cx="996696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8000"/>
              <a:buFont typeface="Calibri"/>
              <a:buNone/>
            </a:pPr>
            <a:r>
              <a:rPr lang="pt-BR"/>
              <a:t>Redes de Computadores</a:t>
            </a:r>
            <a:endParaRPr/>
          </a:p>
        </p:txBody>
      </p:sp>
      <p:sp>
        <p:nvSpPr>
          <p:cNvPr id="105" name="Google Shape;105;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pt-BR"/>
              <a:t>PROF. SAMUEL COELHO GOMES</a:t>
            </a:r>
            <a:endParaRPr/>
          </a:p>
          <a:p>
            <a:pPr indent="0" lvl="0" marL="0" rtl="0" algn="l">
              <a:lnSpc>
                <a:spcPct val="90000"/>
              </a:lnSpc>
              <a:spcBef>
                <a:spcPts val="0"/>
              </a:spcBef>
              <a:spcAft>
                <a:spcPts val="0"/>
              </a:spcAft>
              <a:buSzPts val="2400"/>
              <a:buNone/>
            </a:pPr>
            <a:r>
              <a:t/>
            </a:r>
            <a:endParaRPr/>
          </a:p>
        </p:txBody>
      </p:sp>
      <p:sp>
        <p:nvSpPr>
          <p:cNvPr id="106" name="Google Shape;106;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a:t>
            </a:r>
            <a:r>
              <a:rPr lang="pt-BR">
                <a:solidFill>
                  <a:schemeClr val="lt1"/>
                </a:solidFill>
              </a:rPr>
              <a:t>PROF. SAMUEL COELHO GOMES</a:t>
            </a:r>
            <a:endParaRPr/>
          </a:p>
        </p:txBody>
      </p:sp>
      <p:sp>
        <p:nvSpPr>
          <p:cNvPr id="107" name="Google Shape;107;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1fc11539e_0_1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Objetivos da Disciplina </a:t>
            </a:r>
            <a:endParaRPr/>
          </a:p>
        </p:txBody>
      </p:sp>
      <p:sp>
        <p:nvSpPr>
          <p:cNvPr id="114" name="Google Shape;114;g141fc11539e_0_14"/>
          <p:cNvSpPr txBox="1"/>
          <p:nvPr>
            <p:ph idx="1" type="body"/>
          </p:nvPr>
        </p:nvSpPr>
        <p:spPr>
          <a:xfrm>
            <a:off x="1097275" y="1845724"/>
            <a:ext cx="10605000" cy="4614000"/>
          </a:xfrm>
          <a:prstGeom prst="rect">
            <a:avLst/>
          </a:prstGeom>
        </p:spPr>
        <p:txBody>
          <a:bodyPr anchorCtr="0" anchor="t" bIns="45700" lIns="0" spcFirstLastPara="1" rIns="0" wrap="square" tIns="45700">
            <a:normAutofit fontScale="92500" lnSpcReduction="10000"/>
          </a:bodyPr>
          <a:lstStyle/>
          <a:p>
            <a:pPr indent="0" lvl="0" marL="0" rtl="0" algn="just">
              <a:spcBef>
                <a:spcPts val="1200"/>
              </a:spcBef>
              <a:spcAft>
                <a:spcPts val="0"/>
              </a:spcAft>
              <a:buNone/>
            </a:pPr>
            <a:r>
              <a:rPr lang="pt-BR" sz="4790"/>
              <a:t>Capacitar os alunos a entender/compreender os conceitos fundamentais de redes de computadores, os tipos de meios de transmissão, o acesso </a:t>
            </a:r>
            <a:r>
              <a:rPr lang="pt-BR" sz="4790"/>
              <a:t>às redes,</a:t>
            </a:r>
            <a:r>
              <a:rPr lang="pt-BR" sz="4790"/>
              <a:t> modelo OSI e TCP/IP, Protocolos, VPN, VLAN, FIREWALL, NAT, Endereçamento IP, armazenamento de dados, Servidores, C</a:t>
            </a:r>
            <a:r>
              <a:rPr lang="pt-BR" sz="4790"/>
              <a:t>álculo</a:t>
            </a:r>
            <a:r>
              <a:rPr lang="pt-BR" sz="4790"/>
              <a:t> de Sub-Redes, Rede </a:t>
            </a:r>
            <a:r>
              <a:rPr lang="pt-BR" sz="4790"/>
              <a:t>Wireless</a:t>
            </a:r>
            <a:r>
              <a:rPr lang="pt-BR" sz="4790"/>
              <a:t> e IoT.</a:t>
            </a:r>
            <a:r>
              <a:rPr lang="pt-BR" sz="4800"/>
              <a:t> </a:t>
            </a:r>
            <a:endParaRPr sz="4800"/>
          </a:p>
        </p:txBody>
      </p:sp>
      <p:sp>
        <p:nvSpPr>
          <p:cNvPr id="115" name="Google Shape;115;g141fc11539e_0_14"/>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4319a22857_0_1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Apresentação da Disciplina </a:t>
            </a:r>
            <a:endParaRPr/>
          </a:p>
        </p:txBody>
      </p:sp>
      <p:sp>
        <p:nvSpPr>
          <p:cNvPr id="122" name="Google Shape;122;g14319a22857_0_14"/>
          <p:cNvSpPr txBox="1"/>
          <p:nvPr>
            <p:ph idx="1" type="body"/>
          </p:nvPr>
        </p:nvSpPr>
        <p:spPr>
          <a:xfrm>
            <a:off x="225325" y="1737400"/>
            <a:ext cx="5787900" cy="4622100"/>
          </a:xfrm>
          <a:prstGeom prst="rect">
            <a:avLst/>
          </a:prstGeom>
        </p:spPr>
        <p:txBody>
          <a:bodyPr anchorCtr="0" anchor="t" bIns="45700" lIns="0" spcFirstLastPara="1" rIns="0" wrap="square" tIns="45700">
            <a:noAutofit/>
          </a:bodyPr>
          <a:lstStyle/>
          <a:p>
            <a:pPr indent="0" lvl="0" marL="0" rtl="0" algn="l">
              <a:lnSpc>
                <a:spcPct val="70000"/>
              </a:lnSpc>
              <a:spcBef>
                <a:spcPts val="1200"/>
              </a:spcBef>
              <a:spcAft>
                <a:spcPts val="0"/>
              </a:spcAft>
              <a:buNone/>
            </a:pPr>
            <a:r>
              <a:rPr lang="pt-BR" sz="2200"/>
              <a:t>Redes de Computadores</a:t>
            </a:r>
            <a:endParaRPr sz="2200"/>
          </a:p>
          <a:p>
            <a:pPr indent="457200" lvl="0" marL="0" rtl="0" algn="l">
              <a:lnSpc>
                <a:spcPct val="70000"/>
              </a:lnSpc>
              <a:spcBef>
                <a:spcPts val="1200"/>
              </a:spcBef>
              <a:spcAft>
                <a:spcPts val="0"/>
              </a:spcAft>
              <a:buNone/>
            </a:pPr>
            <a:r>
              <a:rPr lang="pt-BR" sz="2200">
                <a:solidFill>
                  <a:schemeClr val="lt1"/>
                </a:solidFill>
                <a:highlight>
                  <a:srgbClr val="FF00FF"/>
                </a:highlight>
              </a:rPr>
              <a:t>1.  O que são Redes de Computadores?  Componentes Básicos. </a:t>
            </a:r>
            <a:endParaRPr sz="2200">
              <a:solidFill>
                <a:schemeClr val="lt1"/>
              </a:solidFill>
              <a:highlight>
                <a:srgbClr val="FF00FF"/>
              </a:highlight>
            </a:endParaRPr>
          </a:p>
          <a:p>
            <a:pPr indent="457200" lvl="0" marL="0" rtl="0" algn="l">
              <a:lnSpc>
                <a:spcPct val="70000"/>
              </a:lnSpc>
              <a:spcBef>
                <a:spcPts val="1200"/>
              </a:spcBef>
              <a:spcAft>
                <a:spcPts val="0"/>
              </a:spcAft>
              <a:buNone/>
            </a:pPr>
            <a:r>
              <a:rPr lang="pt-BR" sz="2200"/>
              <a:t>1.1 Conexões tipos e Padrões de Cabos. </a:t>
            </a:r>
            <a:endParaRPr sz="2200"/>
          </a:p>
          <a:p>
            <a:pPr indent="457200" lvl="0" marL="0" rtl="0" algn="l">
              <a:lnSpc>
                <a:spcPct val="70000"/>
              </a:lnSpc>
              <a:spcBef>
                <a:spcPts val="1200"/>
              </a:spcBef>
              <a:spcAft>
                <a:spcPts val="0"/>
              </a:spcAft>
              <a:buNone/>
            </a:pPr>
            <a:r>
              <a:rPr lang="pt-BR" sz="2200"/>
              <a:t>1.2 Fibra Óptica - Classificação de Redes - Topologias  </a:t>
            </a:r>
            <a:endParaRPr sz="2200"/>
          </a:p>
          <a:p>
            <a:pPr indent="457200" lvl="0" marL="0" rtl="0" algn="l">
              <a:lnSpc>
                <a:spcPct val="70000"/>
              </a:lnSpc>
              <a:spcBef>
                <a:spcPts val="1200"/>
              </a:spcBef>
              <a:spcAft>
                <a:spcPts val="0"/>
              </a:spcAft>
              <a:buNone/>
            </a:pPr>
            <a:r>
              <a:rPr lang="pt-BR" sz="2200"/>
              <a:t>2. Modelo OSI </a:t>
            </a:r>
            <a:endParaRPr sz="2200"/>
          </a:p>
          <a:p>
            <a:pPr indent="457200" lvl="0" marL="0" rtl="0" algn="l">
              <a:lnSpc>
                <a:spcPct val="70000"/>
              </a:lnSpc>
              <a:spcBef>
                <a:spcPts val="1200"/>
              </a:spcBef>
              <a:spcAft>
                <a:spcPts val="0"/>
              </a:spcAft>
              <a:buNone/>
            </a:pPr>
            <a:r>
              <a:rPr lang="pt-BR" sz="2200"/>
              <a:t>2.1 Camadas No Geral </a:t>
            </a:r>
            <a:endParaRPr sz="2200"/>
          </a:p>
          <a:p>
            <a:pPr indent="457200" lvl="0" marL="0" rtl="0" algn="l">
              <a:lnSpc>
                <a:spcPct val="70000"/>
              </a:lnSpc>
              <a:spcBef>
                <a:spcPts val="1200"/>
              </a:spcBef>
              <a:spcAft>
                <a:spcPts val="0"/>
              </a:spcAft>
              <a:buNone/>
            </a:pPr>
            <a:r>
              <a:rPr lang="pt-BR" sz="2200"/>
              <a:t>2.2 Diferenças Modelo OSI para o TCP/IP </a:t>
            </a:r>
            <a:endParaRPr sz="2200"/>
          </a:p>
          <a:p>
            <a:pPr indent="457200" lvl="0" marL="0" rtl="0" algn="l">
              <a:lnSpc>
                <a:spcPct val="70000"/>
              </a:lnSpc>
              <a:spcBef>
                <a:spcPts val="1200"/>
              </a:spcBef>
              <a:spcAft>
                <a:spcPts val="0"/>
              </a:spcAft>
              <a:buNone/>
            </a:pPr>
            <a:r>
              <a:rPr lang="pt-BR" sz="2200"/>
              <a:t>3. Protocolos </a:t>
            </a:r>
            <a:endParaRPr sz="2200"/>
          </a:p>
          <a:p>
            <a:pPr indent="457200" lvl="0" marL="0" rtl="0" algn="l">
              <a:lnSpc>
                <a:spcPct val="70000"/>
              </a:lnSpc>
              <a:spcBef>
                <a:spcPts val="1200"/>
              </a:spcBef>
              <a:spcAft>
                <a:spcPts val="0"/>
              </a:spcAft>
              <a:buNone/>
            </a:pPr>
            <a:r>
              <a:rPr lang="pt-BR" sz="2200"/>
              <a:t>4. Ethernet </a:t>
            </a:r>
            <a:endParaRPr sz="2200"/>
          </a:p>
          <a:p>
            <a:pPr indent="457200" lvl="0" marL="0" rtl="0" algn="l">
              <a:lnSpc>
                <a:spcPct val="70000"/>
              </a:lnSpc>
              <a:spcBef>
                <a:spcPts val="1200"/>
              </a:spcBef>
              <a:spcAft>
                <a:spcPts val="0"/>
              </a:spcAft>
              <a:buNone/>
            </a:pPr>
            <a:r>
              <a:rPr lang="pt-BR" sz="2200"/>
              <a:t>5. Números Binários </a:t>
            </a:r>
            <a:endParaRPr sz="2200"/>
          </a:p>
          <a:p>
            <a:pPr indent="457200" lvl="0" marL="0" rtl="0" algn="l">
              <a:lnSpc>
                <a:spcPct val="70000"/>
              </a:lnSpc>
              <a:spcBef>
                <a:spcPts val="1200"/>
              </a:spcBef>
              <a:spcAft>
                <a:spcPts val="0"/>
              </a:spcAft>
              <a:buNone/>
            </a:pPr>
            <a:r>
              <a:rPr lang="pt-BR" sz="2200"/>
              <a:t>6. Endereço MAC</a:t>
            </a:r>
            <a:endParaRPr sz="2200"/>
          </a:p>
        </p:txBody>
      </p:sp>
      <p:sp>
        <p:nvSpPr>
          <p:cNvPr id="123" name="Google Shape;123;g14319a22857_0_14"/>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pt-BR"/>
              <a:t>‹#›</a:t>
            </a:fld>
            <a:endParaRPr/>
          </a:p>
        </p:txBody>
      </p:sp>
      <p:sp>
        <p:nvSpPr>
          <p:cNvPr id="124" name="Google Shape;124;g14319a22857_0_1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
        <p:nvSpPr>
          <p:cNvPr id="125" name="Google Shape;125;g14319a22857_0_14"/>
          <p:cNvSpPr txBox="1"/>
          <p:nvPr>
            <p:ph idx="1" type="body"/>
          </p:nvPr>
        </p:nvSpPr>
        <p:spPr>
          <a:xfrm>
            <a:off x="5562450" y="1724775"/>
            <a:ext cx="6334500" cy="50571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pt-BR" sz="2150"/>
              <a:t>Redes de Computadores</a:t>
            </a:r>
            <a:endParaRPr sz="2150"/>
          </a:p>
          <a:p>
            <a:pPr indent="0" lvl="0" marL="0" rtl="0" algn="l">
              <a:spcBef>
                <a:spcPts val="1200"/>
              </a:spcBef>
              <a:spcAft>
                <a:spcPts val="0"/>
              </a:spcAft>
              <a:buNone/>
            </a:pPr>
            <a:r>
              <a:rPr lang="pt-BR" sz="2300"/>
              <a:t>7. VPN/ VLAN/ FIREWALL/ NAT </a:t>
            </a:r>
            <a:endParaRPr sz="2300"/>
          </a:p>
          <a:p>
            <a:pPr indent="0" lvl="0" marL="0" rtl="0" algn="l">
              <a:spcBef>
                <a:spcPts val="1200"/>
              </a:spcBef>
              <a:spcAft>
                <a:spcPts val="0"/>
              </a:spcAft>
              <a:buNone/>
            </a:pPr>
            <a:r>
              <a:rPr lang="pt-BR" sz="2300"/>
              <a:t>8. IPV4 e IPV6</a:t>
            </a:r>
            <a:endParaRPr sz="2300"/>
          </a:p>
          <a:p>
            <a:pPr indent="0" lvl="0" marL="0" rtl="0" algn="l">
              <a:spcBef>
                <a:spcPts val="1200"/>
              </a:spcBef>
              <a:spcAft>
                <a:spcPts val="0"/>
              </a:spcAft>
              <a:buNone/>
            </a:pPr>
            <a:r>
              <a:rPr lang="pt-BR" sz="2300"/>
              <a:t>9.  IP’s Públicos e Privados. </a:t>
            </a:r>
            <a:endParaRPr sz="2300"/>
          </a:p>
          <a:p>
            <a:pPr indent="0" lvl="0" marL="0" rtl="0" algn="l">
              <a:spcBef>
                <a:spcPts val="1200"/>
              </a:spcBef>
              <a:spcAft>
                <a:spcPts val="0"/>
              </a:spcAft>
              <a:buNone/>
            </a:pPr>
            <a:r>
              <a:rPr lang="pt-BR" sz="2300"/>
              <a:t>10.  Máscara de Rede e Endereçamento IP</a:t>
            </a:r>
            <a:endParaRPr sz="2300"/>
          </a:p>
          <a:p>
            <a:pPr indent="0" lvl="0" marL="0" rtl="0" algn="l">
              <a:spcBef>
                <a:spcPts val="1200"/>
              </a:spcBef>
              <a:spcAft>
                <a:spcPts val="0"/>
              </a:spcAft>
              <a:buNone/>
            </a:pPr>
            <a:r>
              <a:rPr lang="pt-BR" sz="2300"/>
              <a:t>11. Cálculos de Sub Rede</a:t>
            </a:r>
            <a:endParaRPr sz="2300"/>
          </a:p>
          <a:p>
            <a:pPr indent="0" lvl="0" marL="0" rtl="0" algn="l">
              <a:spcBef>
                <a:spcPts val="1200"/>
              </a:spcBef>
              <a:spcAft>
                <a:spcPts val="0"/>
              </a:spcAft>
              <a:buNone/>
            </a:pPr>
            <a:r>
              <a:rPr lang="pt-BR" sz="2300"/>
              <a:t>12.  Armazenamento de Dados - Cloud </a:t>
            </a:r>
            <a:endParaRPr sz="2300"/>
          </a:p>
          <a:p>
            <a:pPr indent="0" lvl="0" marL="0" rtl="0" algn="l">
              <a:spcBef>
                <a:spcPts val="1200"/>
              </a:spcBef>
              <a:spcAft>
                <a:spcPts val="0"/>
              </a:spcAft>
              <a:buNone/>
            </a:pPr>
            <a:r>
              <a:rPr lang="pt-BR" sz="2300"/>
              <a:t>13. Servidores </a:t>
            </a:r>
            <a:endParaRPr sz="2300"/>
          </a:p>
          <a:p>
            <a:pPr indent="0" lvl="0" marL="0" rtl="0" algn="l">
              <a:spcBef>
                <a:spcPts val="1200"/>
              </a:spcBef>
              <a:spcAft>
                <a:spcPts val="0"/>
              </a:spcAft>
              <a:buNone/>
            </a:pPr>
            <a:r>
              <a:rPr lang="pt-BR" sz="2300"/>
              <a:t>14. Redes sem Fios</a:t>
            </a:r>
            <a:endParaRPr sz="2300"/>
          </a:p>
          <a:p>
            <a:pPr indent="0" lvl="0" marL="0" rtl="0" algn="l">
              <a:spcBef>
                <a:spcPts val="1200"/>
              </a:spcBef>
              <a:spcAft>
                <a:spcPts val="0"/>
              </a:spcAft>
              <a:buNone/>
            </a:pPr>
            <a:r>
              <a:rPr lang="pt-BR" sz="2300"/>
              <a:t>15. IOT </a:t>
            </a:r>
            <a:endParaRPr sz="2300"/>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41fc11539e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Métodos Avaliativos</a:t>
            </a:r>
            <a:endParaRPr/>
          </a:p>
        </p:txBody>
      </p:sp>
      <p:sp>
        <p:nvSpPr>
          <p:cNvPr id="132" name="Google Shape;132;g141fc11539e_0_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pt-BR" sz="5700"/>
              <a:t>Atividades</a:t>
            </a:r>
            <a:endParaRPr sz="5700"/>
          </a:p>
          <a:p>
            <a:pPr indent="0" lvl="0" marL="0" rtl="0" algn="l">
              <a:spcBef>
                <a:spcPts val="1200"/>
              </a:spcBef>
              <a:spcAft>
                <a:spcPts val="0"/>
              </a:spcAft>
              <a:buNone/>
            </a:pPr>
            <a:r>
              <a:rPr lang="pt-BR" sz="5700"/>
              <a:t>Atividades Práticas</a:t>
            </a:r>
            <a:endParaRPr sz="5700"/>
          </a:p>
          <a:p>
            <a:pPr indent="0" lvl="0" marL="0" rtl="0" algn="l">
              <a:spcBef>
                <a:spcPts val="1200"/>
              </a:spcBef>
              <a:spcAft>
                <a:spcPts val="0"/>
              </a:spcAft>
              <a:buNone/>
            </a:pPr>
            <a:r>
              <a:rPr lang="pt-BR" sz="5700"/>
              <a:t>Provas Práticas </a:t>
            </a:r>
            <a:endParaRPr sz="5700"/>
          </a:p>
          <a:p>
            <a:pPr indent="0" lvl="0" marL="0" rtl="0" algn="l">
              <a:spcBef>
                <a:spcPts val="1200"/>
              </a:spcBef>
              <a:spcAft>
                <a:spcPts val="0"/>
              </a:spcAft>
              <a:buNone/>
            </a:pPr>
            <a:r>
              <a:rPr lang="pt-BR" sz="5700"/>
              <a:t>Provas Globais</a:t>
            </a:r>
            <a:endParaRPr sz="5700"/>
          </a:p>
        </p:txBody>
      </p:sp>
      <p:sp>
        <p:nvSpPr>
          <p:cNvPr id="133" name="Google Shape;133;g141fc11539e_0_7"/>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4319a22857_0_2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O que são Redes de Computadores? </a:t>
            </a:r>
            <a:endParaRPr/>
          </a:p>
        </p:txBody>
      </p:sp>
      <p:sp>
        <p:nvSpPr>
          <p:cNvPr id="140" name="Google Shape;140;g14319a22857_0_25"/>
          <p:cNvSpPr txBox="1"/>
          <p:nvPr>
            <p:ph idx="1" type="body"/>
          </p:nvPr>
        </p:nvSpPr>
        <p:spPr>
          <a:xfrm>
            <a:off x="1097275" y="1693324"/>
            <a:ext cx="10058400" cy="4456200"/>
          </a:xfrm>
          <a:prstGeom prst="rect">
            <a:avLst/>
          </a:prstGeom>
        </p:spPr>
        <p:txBody>
          <a:bodyPr anchorCtr="0" anchor="t" bIns="45700" lIns="0" spcFirstLastPara="1" rIns="0" wrap="square" tIns="45700">
            <a:noAutofit/>
          </a:bodyPr>
          <a:lstStyle/>
          <a:p>
            <a:pPr indent="0" lvl="0" marL="0" rtl="0" algn="just">
              <a:lnSpc>
                <a:spcPct val="100000"/>
              </a:lnSpc>
              <a:spcBef>
                <a:spcPts val="0"/>
              </a:spcBef>
              <a:spcAft>
                <a:spcPts val="0"/>
              </a:spcAft>
              <a:buSzPts val="440"/>
              <a:buNone/>
            </a:pPr>
            <a:r>
              <a:rPr lang="pt-BR" sz="3020"/>
              <a:t>As redes surgiram para que os computadores trocassem informações entre si. </a:t>
            </a:r>
            <a:endParaRPr sz="3020"/>
          </a:p>
          <a:p>
            <a:pPr indent="0" lvl="0" marL="0" rtl="0" algn="just">
              <a:lnSpc>
                <a:spcPct val="100000"/>
              </a:lnSpc>
              <a:spcBef>
                <a:spcPts val="0"/>
              </a:spcBef>
              <a:spcAft>
                <a:spcPts val="0"/>
              </a:spcAft>
              <a:buSzPts val="440"/>
              <a:buNone/>
            </a:pPr>
            <a:r>
              <a:rPr lang="pt-BR" sz="3020"/>
              <a:t>A fusão dos computadores e das comunicações e telecomunicações influenciaram diretamente na forma como os computadores são atualmente organizados. O modelo de um único computador realizando todas as tarefas requeridas não existe mais e está sendo substituído pelas redes de computadores, nas quais os trabalhos são realizados por vários computadores separados, interconectados por alguma via de comunicação. </a:t>
            </a:r>
            <a:endParaRPr sz="1900"/>
          </a:p>
        </p:txBody>
      </p:sp>
      <p:sp>
        <p:nvSpPr>
          <p:cNvPr id="141" name="Google Shape;141;g14319a22857_0_25"/>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pt-BR"/>
              <a:t>‹#›</a:t>
            </a:fld>
            <a:endParaRPr/>
          </a:p>
        </p:txBody>
      </p:sp>
      <p:sp>
        <p:nvSpPr>
          <p:cNvPr id="142" name="Google Shape;142;g14319a22857_0_2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4319a22857_0_4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O que são Redes de Computadores?</a:t>
            </a:r>
            <a:endParaRPr/>
          </a:p>
        </p:txBody>
      </p:sp>
      <p:sp>
        <p:nvSpPr>
          <p:cNvPr id="149" name="Google Shape;149;g14319a22857_0_4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pt-BR" sz="4800"/>
              <a:t>Defina o que significa redes de computadores?</a:t>
            </a:r>
            <a:endParaRPr sz="4800"/>
          </a:p>
          <a:p>
            <a:pPr indent="0" lvl="0" marL="0" rtl="0" algn="l">
              <a:spcBef>
                <a:spcPts val="1200"/>
              </a:spcBef>
              <a:spcAft>
                <a:spcPts val="0"/>
              </a:spcAft>
              <a:buNone/>
            </a:pPr>
            <a:r>
              <a:rPr lang="pt-BR" sz="4800"/>
              <a:t>Defina o que faz um profissional de redes de computadores?</a:t>
            </a:r>
            <a:endParaRPr sz="2500">
              <a:solidFill>
                <a:srgbClr val="1E1919"/>
              </a:solidFill>
              <a:highlight>
                <a:srgbClr val="F7F5F2"/>
              </a:highlight>
              <a:latin typeface="Roboto"/>
              <a:ea typeface="Roboto"/>
              <a:cs typeface="Roboto"/>
              <a:sym typeface="Roboto"/>
            </a:endParaRPr>
          </a:p>
        </p:txBody>
      </p:sp>
      <p:sp>
        <p:nvSpPr>
          <p:cNvPr id="150" name="Google Shape;150;g14319a22857_0_41"/>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pt-BR"/>
              <a:t>‹#›</a:t>
            </a:fld>
            <a:endParaRPr/>
          </a:p>
        </p:txBody>
      </p:sp>
      <p:sp>
        <p:nvSpPr>
          <p:cNvPr id="151" name="Google Shape;151;g14319a22857_0_4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4319a22857_0_5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Respostas </a:t>
            </a:r>
            <a:endParaRPr/>
          </a:p>
        </p:txBody>
      </p:sp>
      <p:sp>
        <p:nvSpPr>
          <p:cNvPr id="158" name="Google Shape;158;g14319a22857_0_50"/>
          <p:cNvSpPr txBox="1"/>
          <p:nvPr>
            <p:ph idx="1" type="body"/>
          </p:nvPr>
        </p:nvSpPr>
        <p:spPr>
          <a:xfrm>
            <a:off x="1097280" y="1693334"/>
            <a:ext cx="10058400" cy="4023300"/>
          </a:xfrm>
          <a:prstGeom prst="rect">
            <a:avLst/>
          </a:prstGeom>
        </p:spPr>
        <p:txBody>
          <a:bodyPr anchorCtr="0" anchor="t" bIns="45700" lIns="0" spcFirstLastPara="1" rIns="0" wrap="square" tIns="45700">
            <a:noAutofit/>
          </a:bodyPr>
          <a:lstStyle/>
          <a:p>
            <a:pPr indent="0" lvl="0" marL="0" rtl="0" algn="just">
              <a:spcBef>
                <a:spcPts val="1200"/>
              </a:spcBef>
              <a:spcAft>
                <a:spcPts val="0"/>
              </a:spcAft>
              <a:buSzPts val="605"/>
              <a:buNone/>
            </a:pPr>
            <a:r>
              <a:rPr lang="pt-BR" sz="2740"/>
              <a:t>1 . Na informática e na telecomunicação é um conjunto de dois ou mais dispositivos eletrônicos de computação (ou módulos processadores ou nós da rede) interligados por um sistema de comunicação digital (ou link de dados), guiados por um conjunto de regras (protocolo de rede) para compartilhar entre si informação, serviços e, recursos físicos e lógicos.</a:t>
            </a:r>
            <a:endParaRPr sz="2740"/>
          </a:p>
          <a:p>
            <a:pPr indent="0" lvl="0" marL="0" rtl="0" algn="just">
              <a:spcBef>
                <a:spcPts val="1200"/>
              </a:spcBef>
              <a:spcAft>
                <a:spcPts val="0"/>
              </a:spcAft>
              <a:buSzPts val="605"/>
              <a:buNone/>
            </a:pPr>
            <a:r>
              <a:rPr lang="pt-BR" sz="2740"/>
              <a:t>2. É responsável por projetar, implantar, manter e gerenciar projetos físicos e lógicos de computadores, incluindo a conectividade entre sistemas diferentes, garantindo que programas, sistemas e equipamentos possam se comunicar dentro de uma mesma rede. Garantir a segurança de acesso também faz parte de suas responsabilidades</a:t>
            </a:r>
            <a:endParaRPr sz="595">
              <a:solidFill>
                <a:srgbClr val="1E1919"/>
              </a:solidFill>
              <a:highlight>
                <a:srgbClr val="F7F5F2"/>
              </a:highlight>
              <a:latin typeface="Roboto"/>
              <a:ea typeface="Roboto"/>
              <a:cs typeface="Roboto"/>
              <a:sym typeface="Roboto"/>
            </a:endParaRPr>
          </a:p>
        </p:txBody>
      </p:sp>
      <p:sp>
        <p:nvSpPr>
          <p:cNvPr id="159" name="Google Shape;159;g14319a22857_0_5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pt-BR"/>
              <a:t>‹#›</a:t>
            </a:fld>
            <a:endParaRPr/>
          </a:p>
        </p:txBody>
      </p:sp>
      <p:sp>
        <p:nvSpPr>
          <p:cNvPr id="160" name="Google Shape;160;g14319a22857_0_5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4319a22857_0_3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Componentes Básicos de uma Rede </a:t>
            </a:r>
            <a:endParaRPr/>
          </a:p>
        </p:txBody>
      </p:sp>
      <p:sp>
        <p:nvSpPr>
          <p:cNvPr id="167" name="Google Shape;167;g14319a22857_0_32"/>
          <p:cNvSpPr txBox="1"/>
          <p:nvPr>
            <p:ph idx="1" type="body"/>
          </p:nvPr>
        </p:nvSpPr>
        <p:spPr>
          <a:xfrm>
            <a:off x="1097280" y="1845734"/>
            <a:ext cx="10058400" cy="4023300"/>
          </a:xfrm>
          <a:prstGeom prst="rect">
            <a:avLst/>
          </a:prstGeom>
        </p:spPr>
        <p:txBody>
          <a:bodyPr anchorCtr="0" anchor="t" bIns="45700" lIns="0" spcFirstLastPara="1" rIns="0" wrap="square" tIns="45700">
            <a:normAutofit lnSpcReduction="20000"/>
          </a:bodyPr>
          <a:lstStyle/>
          <a:p>
            <a:pPr indent="0" lvl="0" marL="0" rtl="0" algn="l">
              <a:spcBef>
                <a:spcPts val="1200"/>
              </a:spcBef>
              <a:spcAft>
                <a:spcPts val="0"/>
              </a:spcAft>
              <a:buNone/>
            </a:pPr>
            <a:r>
              <a:rPr lang="pt-BR" sz="3591"/>
              <a:t>Para entendermos a estrutura básica de uma rede precisamos </a:t>
            </a:r>
            <a:r>
              <a:rPr lang="pt-BR" sz="3591"/>
              <a:t>visualizar</a:t>
            </a:r>
            <a:r>
              <a:rPr lang="pt-BR" sz="3591"/>
              <a:t> na prática como sua estrutura é fornecida. </a:t>
            </a:r>
            <a:endParaRPr sz="3591"/>
          </a:p>
          <a:p>
            <a:pPr indent="0" lvl="0" marL="0" rtl="0" algn="l">
              <a:spcBef>
                <a:spcPts val="1200"/>
              </a:spcBef>
              <a:spcAft>
                <a:spcPts val="0"/>
              </a:spcAft>
              <a:buNone/>
            </a:pPr>
            <a:r>
              <a:rPr lang="pt-BR" sz="3591"/>
              <a:t>Basicamente precisamos de: </a:t>
            </a:r>
            <a:endParaRPr sz="3591"/>
          </a:p>
          <a:p>
            <a:pPr indent="-456685" lvl="0" marL="457200" rtl="0" algn="l">
              <a:spcBef>
                <a:spcPts val="1200"/>
              </a:spcBef>
              <a:spcAft>
                <a:spcPts val="0"/>
              </a:spcAft>
              <a:buSzPts val="3592"/>
              <a:buChar char="●"/>
            </a:pPr>
            <a:r>
              <a:rPr lang="pt-BR" sz="3591"/>
              <a:t>Cabos e Conectores; </a:t>
            </a:r>
            <a:endParaRPr sz="3591"/>
          </a:p>
          <a:p>
            <a:pPr indent="-456685" lvl="0" marL="457200" rtl="0" algn="l">
              <a:spcBef>
                <a:spcPts val="0"/>
              </a:spcBef>
              <a:spcAft>
                <a:spcPts val="0"/>
              </a:spcAft>
              <a:buSzPts val="3592"/>
              <a:buChar char="●"/>
            </a:pPr>
            <a:r>
              <a:rPr lang="pt-BR" sz="3591"/>
              <a:t>Interfaces  de Redes; </a:t>
            </a:r>
            <a:endParaRPr sz="3591"/>
          </a:p>
          <a:p>
            <a:pPr indent="-456685" lvl="0" marL="457200" rtl="0" algn="l">
              <a:spcBef>
                <a:spcPts val="0"/>
              </a:spcBef>
              <a:spcAft>
                <a:spcPts val="0"/>
              </a:spcAft>
              <a:buSzPts val="3592"/>
              <a:buChar char="●"/>
            </a:pPr>
            <a:r>
              <a:rPr lang="pt-BR" sz="3591"/>
              <a:t>Concentradores (Swtichs, Roteadores, HUB’s e AP’s). </a:t>
            </a:r>
            <a:endParaRPr sz="3591"/>
          </a:p>
          <a:p>
            <a:pPr indent="0" lvl="0" marL="0" rtl="0" algn="l">
              <a:spcBef>
                <a:spcPts val="1200"/>
              </a:spcBef>
              <a:spcAft>
                <a:spcPts val="0"/>
              </a:spcAft>
              <a:buNone/>
            </a:pPr>
            <a:r>
              <a:t/>
            </a:r>
            <a:endParaRPr/>
          </a:p>
        </p:txBody>
      </p:sp>
      <p:sp>
        <p:nvSpPr>
          <p:cNvPr id="168" name="Google Shape;168;g14319a22857_0_3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pt-BR"/>
              <a:t>‹#›</a:t>
            </a:fld>
            <a:endParaRPr/>
          </a:p>
        </p:txBody>
      </p:sp>
      <p:sp>
        <p:nvSpPr>
          <p:cNvPr id="169" name="Google Shape;169;g14319a22857_0_3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4319a22857_0_7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t-BR"/>
              <a:t>Componentes Básicos de uma Rede </a:t>
            </a:r>
            <a:endParaRPr/>
          </a:p>
        </p:txBody>
      </p:sp>
      <p:sp>
        <p:nvSpPr>
          <p:cNvPr id="176" name="Google Shape;176;g14319a22857_0_7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457200" rtl="0" algn="l">
              <a:spcBef>
                <a:spcPts val="1200"/>
              </a:spcBef>
              <a:spcAft>
                <a:spcPts val="0"/>
              </a:spcAft>
              <a:buNone/>
            </a:pPr>
            <a:r>
              <a:rPr lang="pt-BR" sz="3591"/>
              <a:t>Diante da explicação quais são os componentes básicos de uma rede. </a:t>
            </a:r>
            <a:endParaRPr sz="3591"/>
          </a:p>
          <a:p>
            <a:pPr indent="0" lvl="0" marL="457200" rtl="0" algn="l">
              <a:spcBef>
                <a:spcPts val="1200"/>
              </a:spcBef>
              <a:spcAft>
                <a:spcPts val="0"/>
              </a:spcAft>
              <a:buNone/>
            </a:pPr>
            <a:r>
              <a:rPr lang="pt-BR" sz="3591"/>
              <a:t>Você sabe  diferenciar a função de um switch e um Hub? </a:t>
            </a:r>
            <a:endParaRPr sz="3591"/>
          </a:p>
          <a:p>
            <a:pPr indent="0" lvl="0" marL="0" rtl="0" algn="l">
              <a:spcBef>
                <a:spcPts val="1200"/>
              </a:spcBef>
              <a:spcAft>
                <a:spcPts val="0"/>
              </a:spcAft>
              <a:buNone/>
            </a:pPr>
            <a:r>
              <a:t/>
            </a:r>
            <a:endParaRPr/>
          </a:p>
        </p:txBody>
      </p:sp>
      <p:sp>
        <p:nvSpPr>
          <p:cNvPr id="177" name="Google Shape;177;g14319a22857_0_71"/>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78" name="Google Shape;178;g14319a22857_0_7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iva">
  <a:themeElements>
    <a:clrScheme name="Retrospect">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2018-03-08T19:50:03Z</dcterms:created>
  <dc:creator>Luis Felipe</dc:creator>
</cp:coreProperties>
</file>