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9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avnRm26vsck6Mc1ZTMavrl5P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  <p:guide pos="1620" orient="horz"/>
        <p:guide pos="28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Melhorei o objetivo</a:t>
            </a:r>
            <a:endParaRPr/>
          </a:p>
        </p:txBody>
      </p:sp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pixabay.com/pt/photos/roma-arquitetura-luz-solar-4989538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/>
        </p:nvSpPr>
        <p:spPr>
          <a:xfrm>
            <a:off x="671343" y="642611"/>
            <a:ext cx="76605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5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endParaRPr b="1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EDUARDO BONIFÁCIO 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 SÉRIE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 ANTIGA E A ORGANIZAÇÃO POLÍTICA E SOCIAL I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16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673240" y="860201"/>
            <a:ext cx="764452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de fundação não é exata.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Século X a.C.:  Os latinos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habitavam a região do Lácio (Itália Central), em aldeias situadas às margens do rio Tibre.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Século VIII a.C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.: essas aldeias se uniram originando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cidade de Roma.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União estratégica de defesa contra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sabinos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ORIGENS HISTÓRICAS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874207" y="1065125"/>
            <a:ext cx="71946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 responda em seu caderno: Qual a origem de Roma, segundo a lenda de Rômulo e Remo?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/>
        </p:nvSpPr>
        <p:spPr>
          <a:xfrm>
            <a:off x="1688123" y="241160"/>
            <a:ext cx="57778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CORREÇÃO DA ATIVIDADE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62900" y="822175"/>
            <a:ext cx="76218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 responda em seu caderno: Qual a origem de Roma, segundo a lenda de Rômulo e Remo?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48600" y="1777375"/>
            <a:ext cx="7536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Segundo a lenda, os irmão foram lançados no rio Tibre, e foram salvos por uma loba, que os amamentou enquanto criança. Mais jovens, foram encontrados por Fáustulo, tornando-se fortes guerreiros, e fundando a cidade de Roma.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PERÍODOS HISTÓRICOS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63191" y="1004835"/>
            <a:ext cx="644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MONARQUIA 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753 a.C a 509 a.C.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REPÚBLICA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509 a.C. a 27 a.C.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IMPÉRIOS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27 a.C. a 476 d.C.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consegue identificar tipo de critério foi usado para dividir a história de Roma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643095" y="841413"/>
            <a:ext cx="76668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eram os primeiros reis de Roma?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Lenda e realidade misturam-se.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sete reis de Roma: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152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quatro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primeiros: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latinos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sabinos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152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últimos: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etruscos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MONARQUIA DE ROMA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3916" y="3094892"/>
            <a:ext cx="62502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Os etruscos eram um povo de navegadores e comerciantes, que influenciou muito a civilização romana.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(Tornando-a em um centro urbano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13916" y="3195376"/>
            <a:ext cx="663192" cy="2914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1708220" y="261257"/>
            <a:ext cx="57577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ETRUSCOS EM ROMA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3191" y="784477"/>
            <a:ext cx="7677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Chegaram em Roma por volta de 600 a.C. e ascendem ao poder.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Seus principais feitos são as construções da Muralha de Serviana, um ponte que ligava as margens do rio Tibre, a construção do Capitólio (templo), além da drenagem de pântanos.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53" y="2617783"/>
            <a:ext cx="4235381" cy="20559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13" name="Google Shape;113;p15"/>
          <p:cNvSpPr/>
          <p:nvPr/>
        </p:nvSpPr>
        <p:spPr>
          <a:xfrm rot="5400000">
            <a:off x="4201529" y="3364880"/>
            <a:ext cx="2191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BOULOS JÚNIOR, Alfredo. </a:t>
            </a:r>
            <a:r>
              <a:rPr b="1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sociedade &amp; cidadania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1º ano: ensino médio. 2ª edição. São Paulo: FTD, 2016. p. 142.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717512" y="2924070"/>
            <a:ext cx="200967" cy="1687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918479" y="2823587"/>
            <a:ext cx="12861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 etrusca do séc. XI a.C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673240" y="860201"/>
            <a:ext cx="76445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em seu caderno e responda: Escreva um pequeno parágrafo sobre os etruscos e sua importância para Roma.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673240" y="820009"/>
            <a:ext cx="764452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em seu caderno e responda: Escreva um pequeno parágrafo sobre os etruscos e sua importância para Roma.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R: Foi durante o governo dos etruscos, que houveram importantes construções, como templos, muralhas e pontes ligando as duas margens do rio Tibre, transformando assim, a cidade que antes era apenas uma aldeia de pastores, em um centro urbano próspero.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CORREÇÃO DA 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DIVISÃO SOCIAL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73240" y="805173"/>
            <a:ext cx="76166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patrícios: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Únicos com direitos políticos.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plebeus: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Pequenos agricultores e artesãos.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Protegidos do chefe de uma família com grande poder, chamado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patrono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(quanto mais clientes, mais prestígio).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escravizados: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Capturados em guerra, ou dividendos, sendo o último, maior parte deles.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43095" y="749673"/>
            <a:ext cx="449161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rei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rex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latim) era a maior autoridade.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Seu poder não era hereditário;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Senado que indicava seu sucessor; e a indicação era referendada ou não pela Assembleia.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poder do rei era limitado pelo Senado e por uma Assembleia formada de guerreiros.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REI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708" y="924448"/>
            <a:ext cx="1912309" cy="25567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41" name="Google Shape;141;p19"/>
          <p:cNvSpPr/>
          <p:nvPr/>
        </p:nvSpPr>
        <p:spPr>
          <a:xfrm>
            <a:off x="5134707" y="3501059"/>
            <a:ext cx="1917333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&lt;https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pt.wikipedia.org/wiki/Constitui%C3%A7%C3%A3o_do_Reino_de_Roma#/media/Ficheiro:Tarquin_Superbus_and_the_Sibylline_books.jpg&gt;Acesso em: 11 jun. 2020.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124281" y="1135464"/>
            <a:ext cx="116560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Tarquínio, o Soberbo, o último rei de Roma (de 535 até 509 a.C.). Realizada em 1912.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20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673240" y="860201"/>
            <a:ext cx="764452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73240" y="1014884"/>
            <a:ext cx="764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em seu caderno e responda:  Faça uma pirâmide para representar a sociedade romanadurante a monarquia.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673240" y="784001"/>
            <a:ext cx="7644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em seu caderno e responda:  Faça uma pirâmide para representar a sociedade romana durante a monarquia.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R:.  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RESOLVER?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737500" y="1821900"/>
            <a:ext cx="2689500" cy="2776200"/>
          </a:xfrm>
          <a:prstGeom prst="triangle">
            <a:avLst>
              <a:gd fmla="val 5096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flipH="1" rot="10800000">
            <a:off x="1883875" y="2292975"/>
            <a:ext cx="446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1"/>
          <p:cNvSpPr/>
          <p:nvPr/>
        </p:nvSpPr>
        <p:spPr>
          <a:xfrm>
            <a:off x="2423050" y="1803175"/>
            <a:ext cx="1983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767800" y="1693525"/>
            <a:ext cx="5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B927"/>
                </a:solidFill>
                <a:latin typeface="Calibri"/>
                <a:ea typeface="Calibri"/>
                <a:cs typeface="Calibri"/>
                <a:sym typeface="Calibri"/>
              </a:rPr>
              <a:t>Rei</a:t>
            </a:r>
            <a:endParaRPr b="0" i="0" sz="2300" u="none" cap="none" strike="noStrike">
              <a:solidFill>
                <a:srgbClr val="00B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 flipH="1" rot="10800000">
            <a:off x="1673175" y="2726875"/>
            <a:ext cx="8427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1"/>
          <p:cNvSpPr/>
          <p:nvPr/>
        </p:nvSpPr>
        <p:spPr>
          <a:xfrm>
            <a:off x="2621350" y="2270150"/>
            <a:ext cx="1983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110925" y="2160500"/>
            <a:ext cx="11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B927"/>
                </a:solidFill>
                <a:latin typeface="Calibri"/>
                <a:ea typeface="Calibri"/>
                <a:cs typeface="Calibri"/>
                <a:sym typeface="Calibri"/>
              </a:rPr>
              <a:t>Patrícios</a:t>
            </a:r>
            <a:endParaRPr b="0" i="0" sz="2000" u="none" cap="none" strike="noStrike">
              <a:solidFill>
                <a:srgbClr val="00B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1"/>
          <p:cNvCxnSpPr>
            <a:stCxn id="156" idx="1"/>
            <a:endCxn id="156" idx="5"/>
          </p:cNvCxnSpPr>
          <p:nvPr/>
        </p:nvCxnSpPr>
        <p:spPr>
          <a:xfrm>
            <a:off x="1422892" y="3210000"/>
            <a:ext cx="13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1"/>
          <p:cNvSpPr/>
          <p:nvPr/>
        </p:nvSpPr>
        <p:spPr>
          <a:xfrm>
            <a:off x="2788575" y="2716550"/>
            <a:ext cx="1983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flipH="1" rot="10800000">
            <a:off x="1078275" y="3928775"/>
            <a:ext cx="2045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259575" y="2606900"/>
            <a:ext cx="1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B927"/>
                </a:solidFill>
                <a:latin typeface="Calibri"/>
                <a:ea typeface="Calibri"/>
                <a:cs typeface="Calibri"/>
                <a:sym typeface="Calibri"/>
              </a:rPr>
              <a:t>Plebeus</a:t>
            </a:r>
            <a:endParaRPr b="0" i="0" sz="2000" u="none" cap="none" strike="noStrike">
              <a:solidFill>
                <a:srgbClr val="00B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110925" y="3315450"/>
            <a:ext cx="1983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507600" y="3205800"/>
            <a:ext cx="10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B927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 b="0" i="0" sz="2000" u="none" cap="none" strike="noStrike">
              <a:solidFill>
                <a:srgbClr val="00B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427000" y="4025575"/>
            <a:ext cx="1983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823100" y="3915925"/>
            <a:ext cx="15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B927"/>
                </a:solidFill>
                <a:latin typeface="Calibri"/>
                <a:ea typeface="Calibri"/>
                <a:cs typeface="Calibri"/>
                <a:sym typeface="Calibri"/>
              </a:rPr>
              <a:t>Escravizados</a:t>
            </a:r>
            <a:endParaRPr b="0" i="0" sz="2000" u="none" cap="none" strike="noStrike">
              <a:solidFill>
                <a:srgbClr val="00B9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1708220" y="276009"/>
            <a:ext cx="57577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RETOMADA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43578" y="904352"/>
            <a:ext cx="754631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povos da península itálica e seus envolvimentos com a cidade de Roma;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fundação de Roma pelos latinos;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períodos históricos de Roma;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etruscos.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monarquia , seus principais grupos sociais e seu declínio.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20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683509" y="839422"/>
            <a:ext cx="7636526" cy="23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BOULOS Júnior, Alfredo.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360º - História, sociedade &amp; cidadania.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ª ed. São Paulo: FTD, 2016.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COTRIM, Gilberto.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História global.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3ª ed. São Paulo: Saraiva, 2016.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678075" y="316202"/>
            <a:ext cx="57878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689099" y="260351"/>
            <a:ext cx="5765801" cy="557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79699" y="837515"/>
            <a:ext cx="76202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o processo de formação e expansão da civilização romana monárquica e seus  aspectos sociais e políticos.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673240" y="944545"/>
            <a:ext cx="3547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sabe o que significa Monarquia?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vem em sua memória quando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falamos de Roma?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user\Desktop\rome-4989538_1920.jpg"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309" y="870170"/>
            <a:ext cx="2682909" cy="32757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34" name="Google Shape;34;p4"/>
          <p:cNvSpPr txBox="1"/>
          <p:nvPr/>
        </p:nvSpPr>
        <p:spPr>
          <a:xfrm>
            <a:off x="3810677" y="4198665"/>
            <a:ext cx="322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</a:t>
            </a:r>
            <a:r>
              <a:rPr b="0" i="0" lang="pt-BR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https://pixabay.com/pt/photos/roma-arquitetura-luz-solar-4989538/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Acesso em: 20 de março de 2021.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663200" y="807375"/>
            <a:ext cx="763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sabe o que significa Monarquia?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monarquia é uma forma de governo em que o poder está concentrado nas mãos de um Monarca (rei).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quem vem em sua memória quando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falamos de Roma?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Provavelmente, você já viu Roma ser retratada em filmes, séries, e também na escola.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693335" y="1195753"/>
            <a:ext cx="751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conhece países atuais que são governados por monarquias? O nosso país já foi uma monarquia?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250" y="2207828"/>
            <a:ext cx="3001113" cy="244234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 rot="5400000">
            <a:off x="-405425" y="3089725"/>
            <a:ext cx="265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Disponível: encurtador.com.br/EHLW0. Acesso 31.03.2021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693336" y="884255"/>
            <a:ext cx="7546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 muitos países do mundo tem como língua oficial o português e o espanhol. Essas são línguas derivadas do latim, língua dos romanos antigos.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150" y="2157437"/>
            <a:ext cx="4654850" cy="21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5464950" y="221727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Legenda: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00B927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 castelhano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84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 português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 francês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 italiano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rgbClr val="2021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 romeno</a:t>
            </a:r>
            <a:endParaRPr b="0" i="0" sz="2000" u="none" cap="none" strike="noStrike">
              <a:solidFill>
                <a:srgbClr val="202122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 flipH="1" rot="5400000">
            <a:off x="-447775" y="3277925"/>
            <a:ext cx="261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Disponível em: encurtador.com.br/dzLO1. Acesso 31.03.2021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602901" y="805173"/>
            <a:ext cx="276329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mapa, vemos a Península Itálica, que foi ocupada por diferentes povos, tendo  como principais os: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Itálicos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Sabinos e Latinos), 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Etruscos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Gregos.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 E POVOAMENTO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18673" l="8837" r="51390" t="19102"/>
          <a:stretch/>
        </p:blipFill>
        <p:spPr>
          <a:xfrm>
            <a:off x="3486777" y="830057"/>
            <a:ext cx="3526972" cy="32797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62" name="Google Shape;62;p8"/>
          <p:cNvSpPr txBox="1"/>
          <p:nvPr/>
        </p:nvSpPr>
        <p:spPr>
          <a:xfrm>
            <a:off x="3366198" y="4206022"/>
            <a:ext cx="288387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ATLAS da história do mundo. São Paulo: Folha/Times Books, 1995. p. 86. 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114233" y="1065125"/>
            <a:ext cx="105507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mapa refere-se ao séc. V a.C.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673242" y="830057"/>
            <a:ext cx="38083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Sabia?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Roma, segundo uma </a:t>
            </a:r>
            <a:r>
              <a:rPr b="1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havia sido fundada por dois irmãos,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Rômulo e Remo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❖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fundação da cidade, os dois irmãos se desentenderam: Rômulo matou Remo e tornou-se o primeiro rei de Roma.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98171" y="281953"/>
            <a:ext cx="57476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LENDA DE ORIGEM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 rot="-5400000">
            <a:off x="6645160" y="1615485"/>
            <a:ext cx="2520831" cy="900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em: &lt;https://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pt.wikipedia.org/wiki/Roma_Antiga</a:t>
            </a:r>
            <a:r>
              <a:rPr b="0" i="0" lang="pt-BR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#/media/Ficheiro:%C5%98%C3%ADm,_kapitolsk%C3%A1_vl%C4%8Dice.jpg&gt;Acesso em: 10 jun. 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177" y="934497"/>
            <a:ext cx="3310597" cy="22910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72" name="Google Shape;72;p9"/>
          <p:cNvSpPr/>
          <p:nvPr/>
        </p:nvSpPr>
        <p:spPr>
          <a:xfrm>
            <a:off x="4401177" y="3435555"/>
            <a:ext cx="2672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Loba Capitolina, Museu Capitolino, Roma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2020-03-25T23:26:05Z</dcterms:created>
  <dc:creator>Usuário do Windows</dc:creator>
</cp:coreProperties>
</file>