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407" r:id="rId2"/>
    <p:sldId id="402" r:id="rId3"/>
    <p:sldId id="372" r:id="rId4"/>
    <p:sldId id="414" r:id="rId5"/>
    <p:sldId id="430" r:id="rId6"/>
    <p:sldId id="431" r:id="rId7"/>
    <p:sldId id="410" r:id="rId8"/>
    <p:sldId id="432" r:id="rId9"/>
    <p:sldId id="411" r:id="rId10"/>
    <p:sldId id="416" r:id="rId11"/>
    <p:sldId id="412" r:id="rId12"/>
    <p:sldId id="429" r:id="rId13"/>
    <p:sldId id="417" r:id="rId14"/>
    <p:sldId id="363" r:id="rId15"/>
    <p:sldId id="409" r:id="rId16"/>
    <p:sldId id="298" r:id="rId17"/>
    <p:sldId id="279" r:id="rId18"/>
  </p:sldIdLst>
  <p:sldSz cx="12192000" cy="6858000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Nunito ExtraBold" pitchFamily="2" charset="0"/>
      <p:bold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1FA"/>
    <a:srgbClr val="FF0066"/>
    <a:srgbClr val="FF9933"/>
    <a:srgbClr val="FFFFFE"/>
    <a:srgbClr val="FF0000"/>
    <a:srgbClr val="FFC000"/>
    <a:srgbClr val="E9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unito" pitchFamily="2" charset="0"/>
              </a:defRPr>
            </a:lvl1pPr>
          </a:lstStyle>
          <a:p>
            <a:fld id="{2FBB2EAA-DB0B-46CD-90FE-46F38F68F97E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unito" pitchFamily="2" charset="0"/>
              </a:defRPr>
            </a:lvl1pPr>
          </a:lstStyle>
          <a:p>
            <a:fld id="{5D9C1F11-267D-455D-821B-A934EADABAD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56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unito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unito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unito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unito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unito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6" name="Google Shape;1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52832-D9A3-4B77-58FC-7DD6EFD9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1D8B3-2221-1392-1B18-33472C99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uni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43529-0571-C998-3145-D60E022B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F93F7-A666-68E5-E538-CAD9D109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FC1E8-914C-8203-5EE6-EB2BBF8B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64261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0063E-38A8-87AE-150D-BF808EF3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200B22-C119-5D65-5B74-3AE3ACD8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Nunito" pitchFamily="2" charset="0"/>
              </a:defRPr>
            </a:lvl1pPr>
            <a:lvl2pPr>
              <a:defRPr>
                <a:latin typeface="Nunito" pitchFamily="2" charset="0"/>
              </a:defRPr>
            </a:lvl2pPr>
            <a:lvl3pPr>
              <a:defRPr>
                <a:latin typeface="Nunito" pitchFamily="2" charset="0"/>
              </a:defRPr>
            </a:lvl3pPr>
            <a:lvl4pPr>
              <a:defRPr>
                <a:latin typeface="Nunito" pitchFamily="2" charset="0"/>
              </a:defRPr>
            </a:lvl4pPr>
            <a:lvl5pPr>
              <a:defRPr>
                <a:latin typeface="Nunito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1C715-EF72-3389-3B86-53DCBE08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902F4-7796-B98F-9D87-DD969B49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FB4587-FA97-E07D-87F4-BD2C0FE8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04174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FD7463-E474-A151-9A56-FF0D6B4FD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71A5E-1176-556E-67C7-F6C30EE2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Nunito" pitchFamily="2" charset="0"/>
              </a:defRPr>
            </a:lvl1pPr>
            <a:lvl2pPr>
              <a:defRPr>
                <a:latin typeface="Nunito" pitchFamily="2" charset="0"/>
              </a:defRPr>
            </a:lvl2pPr>
            <a:lvl3pPr>
              <a:defRPr>
                <a:latin typeface="Nunito" pitchFamily="2" charset="0"/>
              </a:defRPr>
            </a:lvl3pPr>
            <a:lvl4pPr>
              <a:defRPr>
                <a:latin typeface="Nunito" pitchFamily="2" charset="0"/>
              </a:defRPr>
            </a:lvl4pPr>
            <a:lvl5pPr>
              <a:defRPr>
                <a:latin typeface="Nunito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34922F-BA8A-8124-1036-BDC933C0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CBAAB-A51D-BB47-440D-812C4261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5FD49-43E4-F83B-6385-5D917146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30526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62606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8996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50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9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998F4-5217-DD67-6172-1E3987DF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E61760-FD4A-8D27-23BE-AE73B09E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  <a:lvl2pPr>
              <a:defRPr>
                <a:latin typeface="Nunito" pitchFamily="2" charset="0"/>
              </a:defRPr>
            </a:lvl2pPr>
            <a:lvl3pPr>
              <a:defRPr>
                <a:latin typeface="Nunito" pitchFamily="2" charset="0"/>
              </a:defRPr>
            </a:lvl3pPr>
            <a:lvl4pPr>
              <a:defRPr>
                <a:latin typeface="Nunito" pitchFamily="2" charset="0"/>
              </a:defRPr>
            </a:lvl4pPr>
            <a:lvl5pPr>
              <a:defRPr>
                <a:latin typeface="Nunito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7788DE-1326-B66B-F715-AFCBD64F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6AA80-BD48-3F8C-AC82-DC81AE82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F0D81-5D08-E7F6-0B99-775D93DB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68005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7D1C2-D75F-B4D6-FEE9-060456E6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B2383F-42C7-7E65-E373-89AA5D08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Nunito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C7E5D-4427-DC84-333A-54DE8E89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AF42A-24CC-E20E-D11F-4FF941C1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0D3AF-0B1C-6353-3D1F-1E856A73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225284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80F54-DA85-8D48-9485-1168C9A4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7C2A2-B1AF-8DF3-670C-A3F5F8ACF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  <a:lvl2pPr>
              <a:defRPr>
                <a:latin typeface="Nunito" pitchFamily="2" charset="0"/>
              </a:defRPr>
            </a:lvl2pPr>
            <a:lvl3pPr>
              <a:defRPr>
                <a:latin typeface="Nunito" pitchFamily="2" charset="0"/>
              </a:defRPr>
            </a:lvl3pPr>
            <a:lvl4pPr>
              <a:defRPr>
                <a:latin typeface="Nunito" pitchFamily="2" charset="0"/>
              </a:defRPr>
            </a:lvl4pPr>
            <a:lvl5pPr>
              <a:defRPr>
                <a:latin typeface="Nunito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1C7D0B-5D87-7B28-2866-2BE57D4CC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  <a:lvl2pPr>
              <a:defRPr>
                <a:latin typeface="Nunito" pitchFamily="2" charset="0"/>
              </a:defRPr>
            </a:lvl2pPr>
            <a:lvl3pPr>
              <a:defRPr>
                <a:latin typeface="Nunito" pitchFamily="2" charset="0"/>
              </a:defRPr>
            </a:lvl3pPr>
            <a:lvl4pPr>
              <a:defRPr>
                <a:latin typeface="Nunito" pitchFamily="2" charset="0"/>
              </a:defRPr>
            </a:lvl4pPr>
            <a:lvl5pPr>
              <a:defRPr>
                <a:latin typeface="Nunito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E46D99-63ED-42E3-8D10-12A336DE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FF0352-6BCE-D927-E9DC-67010EE7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A3239-EE8C-D2BD-434A-6E4A8BFD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99408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65705-C630-B74B-5465-02D61953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DA710A-C838-C005-B2D8-7C1BD759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Nunito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297DC3-3AFC-F207-6E7C-FAA80B42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  <a:lvl2pPr>
              <a:defRPr>
                <a:latin typeface="Nunito" pitchFamily="2" charset="0"/>
              </a:defRPr>
            </a:lvl2pPr>
            <a:lvl3pPr>
              <a:defRPr>
                <a:latin typeface="Nunito" pitchFamily="2" charset="0"/>
              </a:defRPr>
            </a:lvl3pPr>
            <a:lvl4pPr>
              <a:defRPr>
                <a:latin typeface="Nunito" pitchFamily="2" charset="0"/>
              </a:defRPr>
            </a:lvl4pPr>
            <a:lvl5pPr>
              <a:defRPr>
                <a:latin typeface="Nunito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E30940-7A6B-7073-C0E6-821E0F082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Nunito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C8C6AD-BC6C-22BC-EB69-FDE7C2867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  <a:lvl2pPr>
              <a:defRPr>
                <a:latin typeface="Nunito" pitchFamily="2" charset="0"/>
              </a:defRPr>
            </a:lvl2pPr>
            <a:lvl3pPr>
              <a:defRPr>
                <a:latin typeface="Nunito" pitchFamily="2" charset="0"/>
              </a:defRPr>
            </a:lvl3pPr>
            <a:lvl4pPr>
              <a:defRPr>
                <a:latin typeface="Nunito" pitchFamily="2" charset="0"/>
              </a:defRPr>
            </a:lvl4pPr>
            <a:lvl5pPr>
              <a:defRPr>
                <a:latin typeface="Nunito" pitchFamily="2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2388FA-286D-2643-8F81-8FE5495E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DA7D97-839E-7790-7AB3-5FA871A0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55D914-49D3-95E2-3130-1E070E4B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494813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50057-1E6C-6FCF-AB6A-2EC74CB7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711049-76AE-F6DE-77E7-26AE28C7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EC1C69-BE52-D3BB-23A0-1A288186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A3380C-FB5D-9A5A-41D1-06E85AC9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38102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AC16AE-96D6-CB85-1286-4215414D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C999DD-914C-EA59-C763-01A19F60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2C50A-3A56-219A-E4BA-31284541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87634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D1780-718B-84CD-277F-5F3F5C4B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F93D62-9633-7CD6-F142-C9521542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Nunito" pitchFamily="2" charset="0"/>
              </a:defRPr>
            </a:lvl1pPr>
            <a:lvl2pPr>
              <a:defRPr sz="2800">
                <a:latin typeface="Nunito" pitchFamily="2" charset="0"/>
              </a:defRPr>
            </a:lvl2pPr>
            <a:lvl3pPr>
              <a:defRPr sz="2400">
                <a:latin typeface="Nunito" pitchFamily="2" charset="0"/>
              </a:defRPr>
            </a:lvl3pPr>
            <a:lvl4pPr>
              <a:defRPr sz="2000">
                <a:latin typeface="Nunito" pitchFamily="2" charset="0"/>
              </a:defRPr>
            </a:lvl4pPr>
            <a:lvl5pPr>
              <a:defRPr sz="2000">
                <a:latin typeface="Nunito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C03395-B9FC-8513-F809-0D975B5C0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Nunito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442097-5536-2879-DD96-8EE9746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AE90F2-D2C9-42CB-A09E-35BA8880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E6846E-E3DA-A32A-6812-6A6CE725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18090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E882D-BF8B-9597-4791-C7E2707D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Nunito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D0A963-8EF9-96FF-CF54-466C1069D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Nunito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8CEEF-B3D1-A158-722E-FA24400F7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Nunito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6477AD-76D6-8550-3C39-BC3F7C36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C62E02-7154-5E41-9E73-2D40A4DC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E55BC1-1643-6D5D-8593-E31C2B4C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76852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29C0BC-FF5C-85AE-EF7C-10B949C5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3EB3A-1E01-21CD-7D89-A1CB06B2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7341B-FF07-609F-FF0A-13DA961C4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unito" pitchFamily="2" charset="0"/>
              </a:defRPr>
            </a:lvl1pPr>
          </a:lstStyle>
          <a:p>
            <a:fld id="{424B5FD0-AB8E-45AD-8D96-9A28DA300025}" type="datetimeFigureOut">
              <a:rPr lang="pt-BR" smtClean="0"/>
              <a:pPr/>
              <a:t>28/11/2022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9A7FA-D635-E8F9-2BEB-B52247B70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unito" pitchFamily="2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A883FC-110F-ADD7-AFC3-F0181C09A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unito" pitchFamily="2" charset="0"/>
              </a:defRPr>
            </a:lvl1pPr>
          </a:lstStyle>
          <a:p>
            <a:fld id="{4B01D7E3-8E8E-4338-BE0B-7B2C652EC785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041FEC-89EC-0BD4-48BE-3E759117B67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2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unit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vascak.cz/data/android/physicsatschool/template.php?s=elpole_el_pole&amp;l=pt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61249E0-A1D3-E350-8538-28E23E15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B90979-7E44-86C6-83D5-3614001C28A0}"/>
              </a:ext>
            </a:extLst>
          </p:cNvPr>
          <p:cNvSpPr txBox="1"/>
          <p:nvPr/>
        </p:nvSpPr>
        <p:spPr>
          <a:xfrm>
            <a:off x="127387" y="3429000"/>
            <a:ext cx="708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508250" algn="l"/>
              </a:tabLst>
            </a:pPr>
            <a:r>
              <a:rPr lang="pt-BR" sz="3200" dirty="0">
                <a:solidFill>
                  <a:srgbClr val="0B5E98"/>
                </a:solidFill>
                <a:latin typeface="Nunito ExtraBold" pitchFamily="2" charset="0"/>
              </a:rPr>
              <a:t>Campo elétrico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B7AE80-AEA0-6F5B-409D-FD8A25AB0B9A}"/>
              </a:ext>
            </a:extLst>
          </p:cNvPr>
          <p:cNvSpPr txBox="1"/>
          <p:nvPr/>
        </p:nvSpPr>
        <p:spPr>
          <a:xfrm>
            <a:off x="127387" y="4677079"/>
            <a:ext cx="367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52AFEF"/>
                </a:solidFill>
                <a:latin typeface="Nunito" pitchFamily="2" charset="77"/>
              </a:rPr>
              <a:t>Eletrostática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73AE42-367D-B4C1-D677-3C38F3B47EAC}"/>
              </a:ext>
            </a:extLst>
          </p:cNvPr>
          <p:cNvSpPr txBox="1"/>
          <p:nvPr/>
        </p:nvSpPr>
        <p:spPr>
          <a:xfrm>
            <a:off x="307497" y="6247490"/>
            <a:ext cx="1545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2AFEF"/>
                </a:solidFill>
                <a:latin typeface="Nunito" pitchFamily="2" charset="77"/>
              </a:rPr>
              <a:t>AULA 004</a:t>
            </a:r>
          </a:p>
          <a:p>
            <a:endParaRPr lang="pt-BR" sz="1600" dirty="0">
              <a:solidFill>
                <a:srgbClr val="52AFEF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785591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0161" y="1353179"/>
            <a:ext cx="121716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Nunito" pitchFamily="2" charset="0"/>
              </a:rPr>
              <a:t>2. Assinale V para verdadeiro e F para Falso</a:t>
            </a:r>
          </a:p>
          <a:p>
            <a:r>
              <a:rPr lang="pt-BR" sz="3200" b="1" dirty="0">
                <a:latin typeface="Nunito" pitchFamily="2" charset="0"/>
              </a:rPr>
              <a:t>( </a:t>
            </a:r>
            <a:r>
              <a:rPr lang="pt-BR" sz="3200" b="1" dirty="0">
                <a:solidFill>
                  <a:srgbClr val="FF0000"/>
                </a:solidFill>
                <a:latin typeface="Nunito" pitchFamily="2" charset="0"/>
              </a:rPr>
              <a:t>V</a:t>
            </a:r>
            <a:r>
              <a:rPr lang="pt-BR" sz="3200" b="1" dirty="0">
                <a:latin typeface="Nunito" pitchFamily="2" charset="0"/>
              </a:rPr>
              <a:t> ) Em torno de uma carga elétrica sempre haverá campo elétrico</a:t>
            </a:r>
          </a:p>
          <a:p>
            <a:r>
              <a:rPr lang="pt-BR" sz="3200" b="1" dirty="0">
                <a:latin typeface="Nunito" pitchFamily="2" charset="0"/>
              </a:rPr>
              <a:t>( </a:t>
            </a:r>
            <a:r>
              <a:rPr lang="pt-BR" sz="3200" b="1" dirty="0">
                <a:solidFill>
                  <a:srgbClr val="FF0000"/>
                </a:solidFill>
                <a:latin typeface="Nunito" pitchFamily="2" charset="0"/>
              </a:rPr>
              <a:t>V</a:t>
            </a:r>
            <a:r>
              <a:rPr lang="pt-BR" sz="3200" b="1" dirty="0">
                <a:latin typeface="Nunito" pitchFamily="2" charset="0"/>
              </a:rPr>
              <a:t> ) Se o campo elétrico de uma região não variar com o decorrer do tempo, ele será chamado de campo eletrostático.</a:t>
            </a:r>
          </a:p>
          <a:p>
            <a:r>
              <a:rPr lang="pt-BR" sz="3200" b="1" dirty="0">
                <a:latin typeface="Nunito" pitchFamily="2" charset="0"/>
              </a:rPr>
              <a:t>( </a:t>
            </a:r>
            <a:r>
              <a:rPr lang="pt-BR" sz="3200" b="1" dirty="0">
                <a:solidFill>
                  <a:srgbClr val="FF0000"/>
                </a:solidFill>
                <a:latin typeface="Nunito" pitchFamily="2" charset="0"/>
              </a:rPr>
              <a:t>F</a:t>
            </a:r>
            <a:r>
              <a:rPr lang="pt-BR" sz="3200" b="1" dirty="0">
                <a:latin typeface="Nunito" pitchFamily="2" charset="0"/>
              </a:rPr>
              <a:t> ) O campo elétrico produzido por uma carga é uma constante independentemente da distância que um ponto se encontra desta carga.</a:t>
            </a:r>
          </a:p>
          <a:p>
            <a:r>
              <a:rPr lang="pt-BR" sz="3200" b="1" dirty="0">
                <a:latin typeface="Nunito" pitchFamily="2" charset="0"/>
              </a:rPr>
              <a:t>( </a:t>
            </a:r>
            <a:r>
              <a:rPr lang="pt-BR" sz="3200" b="1" dirty="0">
                <a:solidFill>
                  <a:srgbClr val="FF0000"/>
                </a:solidFill>
                <a:latin typeface="Nunito" pitchFamily="2" charset="0"/>
              </a:rPr>
              <a:t>F</a:t>
            </a:r>
            <a:r>
              <a:rPr lang="pt-BR" sz="3200" b="1" dirty="0">
                <a:latin typeface="Nunito" pitchFamily="2" charset="0"/>
              </a:rPr>
              <a:t> ) O campo elétrico é uma grandeza escalar</a:t>
            </a:r>
          </a:p>
          <a:p>
            <a:r>
              <a:rPr lang="pt-BR" sz="3200" b="1" dirty="0">
                <a:latin typeface="Nunito" pitchFamily="2" charset="0"/>
              </a:rPr>
              <a:t>( </a:t>
            </a:r>
            <a:r>
              <a:rPr lang="pt-BR" sz="3200" b="1" dirty="0">
                <a:solidFill>
                  <a:srgbClr val="FF0000"/>
                </a:solidFill>
                <a:latin typeface="Nunito" pitchFamily="2" charset="0"/>
              </a:rPr>
              <a:t>V</a:t>
            </a:r>
            <a:r>
              <a:rPr lang="pt-BR" sz="3200" b="1" dirty="0">
                <a:latin typeface="Nunito" pitchFamily="2" charset="0"/>
              </a:rPr>
              <a:t> ) Quanto maior for o módulo da carga elétrica, </a:t>
            </a:r>
          </a:p>
          <a:p>
            <a:r>
              <a:rPr lang="pt-BR" sz="3200" b="1" dirty="0">
                <a:latin typeface="Nunito" pitchFamily="2" charset="0"/>
              </a:rPr>
              <a:t>mais intenso será o seu campo elétrico.</a:t>
            </a:r>
          </a:p>
          <a:p>
            <a:endParaRPr lang="pt-BR" sz="3200" dirty="0">
              <a:latin typeface="Nunito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66291" y="638085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03D9A3-0EE6-7D95-494B-9DCBA960899F}"/>
              </a:ext>
            </a:extLst>
          </p:cNvPr>
          <p:cNvSpPr txBox="1">
            <a:spLocks noChangeArrowheads="1"/>
          </p:cNvSpPr>
          <p:nvPr/>
        </p:nvSpPr>
        <p:spPr>
          <a:xfrm>
            <a:off x="221095" y="236679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Exercícios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3BCD4D-C02D-EDA2-78AB-421A1FE5DAE6}"/>
              </a:ext>
            </a:extLst>
          </p:cNvPr>
          <p:cNvCxnSpPr/>
          <p:nvPr/>
        </p:nvCxnSpPr>
        <p:spPr>
          <a:xfrm>
            <a:off x="221095" y="1040099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3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AF4D639-36C9-42E5-957A-D6301EF6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1841502"/>
            <a:ext cx="6704659" cy="324822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66291" y="638085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7697293" y="1558744"/>
                <a:ext cx="2751409" cy="1361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267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4267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2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4267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t-BR" sz="4267">
                              <a:latin typeface="Cambria Math" panose="02040503050406030204" pitchFamily="18" charset="0"/>
                            </a:rPr>
                            <m:t>.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4267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267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r>
                            <a:rPr lang="pt-BR" sz="4267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pt-BR" sz="4267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267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sz="4267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4267" dirty="0">
                  <a:latin typeface="Nunito" pitchFamily="2" charset="0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93" y="1558744"/>
                <a:ext cx="2751409" cy="1361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C390274-C29A-49D2-9410-E54173377DFF}"/>
                  </a:ext>
                </a:extLst>
              </p:cNvPr>
              <p:cNvSpPr txBox="1"/>
              <p:nvPr/>
            </p:nvSpPr>
            <p:spPr>
              <a:xfrm>
                <a:off x="6363896" y="2941046"/>
                <a:ext cx="56854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3200" dirty="0">
                    <a:latin typeface="Nunito" pitchFamily="2" charset="0"/>
                  </a:rPr>
                  <a:t>O módulo do campo elétrico é diretamente proporcional ao módulo da carga elétrica </a:t>
                </a:r>
                <a14:m>
                  <m:oMath xmlns:m="http://schemas.openxmlformats.org/officeDocument/2006/math">
                    <m:r>
                      <a:rPr lang="pt-BR" sz="3200" b="1" i="1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sz="3200" dirty="0">
                    <a:latin typeface="Nunit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C390274-C29A-49D2-9410-E54173377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96" y="2941046"/>
                <a:ext cx="5685433" cy="1569660"/>
              </a:xfrm>
              <a:prstGeom prst="rect">
                <a:avLst/>
              </a:prstGeom>
              <a:blipFill>
                <a:blip r:embed="rId4"/>
                <a:stretch>
                  <a:fillRect l="-2787" t="-5039" r="-2680" b="-120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924FDEDD-FBCE-E3AF-E1C4-C6149A52630B}"/>
              </a:ext>
            </a:extLst>
          </p:cNvPr>
          <p:cNvSpPr txBox="1">
            <a:spLocks noChangeArrowheads="1"/>
          </p:cNvSpPr>
          <p:nvPr/>
        </p:nvSpPr>
        <p:spPr>
          <a:xfrm>
            <a:off x="221094" y="468810"/>
            <a:ext cx="11208905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Análise das proporcionalidades da equação do campo elétrico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A4D1763-CA82-992F-8BB5-57BE76ACF024}"/>
              </a:ext>
            </a:extLst>
          </p:cNvPr>
          <p:cNvCxnSpPr/>
          <p:nvPr/>
        </p:nvCxnSpPr>
        <p:spPr>
          <a:xfrm>
            <a:off x="221094" y="1150936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562E46D-BE36-472A-B82D-D01735FD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227" y="2006021"/>
            <a:ext cx="5661273" cy="408504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66291" y="638085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7697293" y="1558744"/>
                <a:ext cx="2751409" cy="1361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267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4267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42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4267" i="1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pt-BR" sz="4267">
                              <a:latin typeface="Cambria Math" panose="02040503050406030204" pitchFamily="18" charset="0"/>
                            </a:rPr>
                            <m:t>.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42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4267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lang="pt-BR" sz="4267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pt-BR" sz="4267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267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pt-BR" sz="4267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4267" dirty="0">
                  <a:latin typeface="Nunito" pitchFamily="2" charset="0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293" y="1558744"/>
                <a:ext cx="2751409" cy="1361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/>
          <p:cNvSpPr txBox="1"/>
          <p:nvPr/>
        </p:nvSpPr>
        <p:spPr>
          <a:xfrm>
            <a:off x="580088" y="1530087"/>
            <a:ext cx="6423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Nunito" pitchFamily="2" charset="0"/>
              </a:rPr>
              <a:t>Observe a figura a seguir:</a:t>
            </a:r>
          </a:p>
          <a:p>
            <a:r>
              <a:rPr lang="pt-BR" sz="3200" b="1" dirty="0">
                <a:latin typeface="Nunito" pitchFamily="2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D62D604-781B-436B-AB8C-DC2620BF86E0}"/>
                  </a:ext>
                </a:extLst>
              </p:cNvPr>
              <p:cNvSpPr txBox="1"/>
              <p:nvPr/>
            </p:nvSpPr>
            <p:spPr>
              <a:xfrm>
                <a:off x="6035226" y="2962581"/>
                <a:ext cx="5685433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3200" dirty="0">
                    <a:latin typeface="Nunito" pitchFamily="2" charset="0"/>
                  </a:rPr>
                  <a:t>Inversamente proporcional ao quadrado da distância </a:t>
                </a:r>
                <a14:m>
                  <m:oMath xmlns:m="http://schemas.openxmlformats.org/officeDocument/2006/math">
                    <m:r>
                      <a:rPr lang="pt-BR" sz="3200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sz="3200" dirty="0">
                    <a:latin typeface="Nunito" pitchFamily="2" charset="0"/>
                  </a:rPr>
                  <a:t> de averiguação do campo elétrico. 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D62D604-781B-436B-AB8C-DC2620BF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226" y="2962581"/>
                <a:ext cx="5685433" cy="2062103"/>
              </a:xfrm>
              <a:prstGeom prst="rect">
                <a:avLst/>
              </a:prstGeom>
              <a:blipFill>
                <a:blip r:embed="rId4"/>
                <a:stretch>
                  <a:fillRect l="-2680" t="-3846" r="-2787" b="-8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958D6AB8-5EF0-DBA2-8307-08F9409F125D}"/>
              </a:ext>
            </a:extLst>
          </p:cNvPr>
          <p:cNvSpPr txBox="1">
            <a:spLocks noChangeArrowheads="1"/>
          </p:cNvSpPr>
          <p:nvPr/>
        </p:nvSpPr>
        <p:spPr>
          <a:xfrm>
            <a:off x="212147" y="350024"/>
            <a:ext cx="11208905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Análise das proporcionalidades da equação do campo elétrico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EB1CA1E-843C-7A90-05B1-3AA5AB14A948}"/>
              </a:ext>
            </a:extLst>
          </p:cNvPr>
          <p:cNvCxnSpPr/>
          <p:nvPr/>
        </p:nvCxnSpPr>
        <p:spPr>
          <a:xfrm>
            <a:off x="221094" y="1081664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46520" y="1420236"/>
            <a:ext cx="12171680" cy="756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733" b="1" dirty="0">
                <a:latin typeface="Nunito" pitchFamily="2" charset="0"/>
              </a:rPr>
              <a:t>3. Sobre um ponto P, há um campo elétrico produzido por uma carga de 100 000 N/C. Caso o valor do módulo da carga elétrica fosse duplicado, qual seria o campo elétrico sobre este mesmo ponto P?</a:t>
            </a:r>
          </a:p>
          <a:p>
            <a:pPr algn="just"/>
            <a:endParaRPr lang="pt-BR" sz="3733" b="1" dirty="0">
              <a:solidFill>
                <a:srgbClr val="FF0000"/>
              </a:solidFill>
              <a:latin typeface="Nunito" pitchFamily="2" charset="0"/>
            </a:endParaRPr>
          </a:p>
          <a:p>
            <a:pPr algn="just"/>
            <a:r>
              <a:rPr lang="pt-BR" sz="3733" b="1" dirty="0">
                <a:solidFill>
                  <a:srgbClr val="FF0000"/>
                </a:solidFill>
                <a:latin typeface="Nunito" pitchFamily="2" charset="0"/>
              </a:rPr>
              <a:t>200 000N/C</a:t>
            </a:r>
          </a:p>
          <a:p>
            <a:endParaRPr lang="pt-BR" sz="3733" b="1" dirty="0">
              <a:latin typeface="Nunito" pitchFamily="2" charset="0"/>
            </a:endParaRPr>
          </a:p>
          <a:p>
            <a:endParaRPr lang="pt-BR" sz="3733" b="1" dirty="0">
              <a:latin typeface="Nunito" pitchFamily="2" charset="0"/>
            </a:endParaRPr>
          </a:p>
          <a:p>
            <a:endParaRPr lang="pt-BR" sz="3733" dirty="0">
              <a:latin typeface="Nunito" pitchFamily="2" charset="0"/>
            </a:endParaRPr>
          </a:p>
          <a:p>
            <a:endParaRPr lang="pt-BR" sz="3733" dirty="0">
              <a:latin typeface="Nunito" pitchFamily="2" charset="0"/>
            </a:endParaRPr>
          </a:p>
          <a:p>
            <a:endParaRPr lang="pt-BR" sz="3733" dirty="0">
              <a:latin typeface="Nunito" pitchFamily="2" charset="0"/>
            </a:endParaRPr>
          </a:p>
          <a:p>
            <a:endParaRPr lang="pt-BR" sz="3733" dirty="0">
              <a:latin typeface="Nunito" pitchFamily="2" charset="0"/>
            </a:endParaRPr>
          </a:p>
          <a:p>
            <a:endParaRPr lang="pt-BR" sz="3733" dirty="0">
              <a:latin typeface="Nunito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66291" y="638085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68C0DBA-EFF2-F42A-D223-96916A284A8D}"/>
              </a:ext>
            </a:extLst>
          </p:cNvPr>
          <p:cNvSpPr txBox="1">
            <a:spLocks noChangeArrowheads="1"/>
          </p:cNvSpPr>
          <p:nvPr/>
        </p:nvSpPr>
        <p:spPr>
          <a:xfrm>
            <a:off x="216477" y="468312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Exercícios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741735F-6E7C-CFA2-5266-894DBDEE0E0D}"/>
              </a:ext>
            </a:extLst>
          </p:cNvPr>
          <p:cNvCxnSpPr/>
          <p:nvPr/>
        </p:nvCxnSpPr>
        <p:spPr>
          <a:xfrm>
            <a:off x="216477" y="1123227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0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272C750-3448-490C-BD1A-34378D82FA44}"/>
              </a:ext>
            </a:extLst>
          </p:cNvPr>
          <p:cNvSpPr txBox="1">
            <a:spLocks/>
          </p:cNvSpPr>
          <p:nvPr/>
        </p:nvSpPr>
        <p:spPr>
          <a:xfrm>
            <a:off x="-122350" y="766931"/>
            <a:ext cx="12171679" cy="722828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pt-BR" sz="3733" dirty="0">
              <a:latin typeface="Nunito" pitchFamily="2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sz="3733" dirty="0">
              <a:latin typeface="Nunito" pitchFamily="2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sz="3733" dirty="0">
                <a:latin typeface="Nunito" pitchFamily="2" charset="0"/>
              </a:rPr>
              <a:t>                                                                        </a:t>
            </a:r>
          </a:p>
          <a:p>
            <a:endParaRPr lang="pt-BR" sz="3733" dirty="0">
              <a:latin typeface="Nunito" pitchFamily="2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9032" y="1320897"/>
            <a:ext cx="11870296" cy="3539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733" b="1" dirty="0">
                <a:latin typeface="Nunito" pitchFamily="2" charset="0"/>
              </a:rPr>
              <a:t>4. O campo elétrico gerado em P, por uma carga puntiforme positiva de valor +Q a uma distância d, tem valor absoluto E. Determinar o valor absoluto do campo gerado em P por uma outra carga pontual positiva de valor +2Q a uma distância 3d, em função de 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970181" y="4450080"/>
                <a:ext cx="1070172" cy="1325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267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267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𝟐𝐄</m:t>
                          </m:r>
                        </m:num>
                        <m:den>
                          <m:r>
                            <a:rPr lang="pt-BR" sz="4267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pt-BR" sz="4267" dirty="0">
                  <a:latin typeface="Nunito" pitchFamily="2" charset="0"/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81" y="4450080"/>
                <a:ext cx="1070172" cy="1325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21FC356C-89F5-CD9F-3D81-44179544D361}"/>
              </a:ext>
            </a:extLst>
          </p:cNvPr>
          <p:cNvSpPr txBox="1">
            <a:spLocks noChangeArrowheads="1"/>
          </p:cNvSpPr>
          <p:nvPr/>
        </p:nvSpPr>
        <p:spPr>
          <a:xfrm>
            <a:off x="179032" y="240494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Exercícios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CE2614B-813C-F0B9-B51A-6A14BD25674A}"/>
              </a:ext>
            </a:extLst>
          </p:cNvPr>
          <p:cNvCxnSpPr/>
          <p:nvPr/>
        </p:nvCxnSpPr>
        <p:spPr>
          <a:xfrm>
            <a:off x="221095" y="818427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2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272C750-3448-490C-BD1A-34378D82FA44}"/>
              </a:ext>
            </a:extLst>
          </p:cNvPr>
          <p:cNvSpPr txBox="1">
            <a:spLocks/>
          </p:cNvSpPr>
          <p:nvPr/>
        </p:nvSpPr>
        <p:spPr>
          <a:xfrm>
            <a:off x="-122350" y="766931"/>
            <a:ext cx="12171679" cy="722828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pt-BR" sz="3733" dirty="0">
              <a:latin typeface="Nunito" pitchFamily="2" charset="0"/>
            </a:endParaRPr>
          </a:p>
          <a:p>
            <a:pPr>
              <a:buFont typeface="Arial" panose="020B0604020202020204" pitchFamily="34" charset="0"/>
              <a:buNone/>
            </a:pPr>
            <a:endParaRPr lang="pt-BR" sz="3733" dirty="0">
              <a:latin typeface="Nunito" pitchFamily="2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sz="3733" dirty="0">
                <a:latin typeface="Nunito" pitchFamily="2" charset="0"/>
              </a:rPr>
              <a:t>                                                                        </a:t>
            </a:r>
          </a:p>
          <a:p>
            <a:endParaRPr lang="pt-BR" sz="3733" dirty="0">
              <a:latin typeface="Nunito" pitchFamily="2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" y="1252540"/>
            <a:ext cx="8854116" cy="872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667" b="1" dirty="0">
              <a:latin typeface="Nunito" pitchFamily="2" charset="0"/>
            </a:endParaRPr>
          </a:p>
          <a:p>
            <a:endParaRPr lang="pt-BR" sz="2400" dirty="0">
              <a:latin typeface="Nunito" pitchFamily="2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142533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000000"/>
                </a:solidFill>
                <a:latin typeface="Nunito" pitchFamily="2" charset="0"/>
              </a:rPr>
              <a:t>Qual dos três gráficos a seguir melhor representa o módulo do campo elétrico em função da distância d até a carga elétrica puntiforme geradora?</a:t>
            </a:r>
            <a:endParaRPr lang="pt-BR" sz="3200" b="1" dirty="0">
              <a:latin typeface="Nunito" pitchFamily="2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5" y="3489364"/>
            <a:ext cx="2201940" cy="187014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8" y="3404483"/>
            <a:ext cx="2193949" cy="19402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895" y="3525818"/>
            <a:ext cx="1947552" cy="18485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DA051D-B247-4BE5-A13A-62330E091B72}"/>
              </a:ext>
            </a:extLst>
          </p:cNvPr>
          <p:cNvSpPr txBox="1"/>
          <p:nvPr/>
        </p:nvSpPr>
        <p:spPr>
          <a:xfrm>
            <a:off x="245288" y="4627301"/>
            <a:ext cx="64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Nunito" pitchFamily="2" charset="0"/>
              </a:rPr>
              <a:t>a)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04F759-AD0C-449B-8310-7E79B161AB76}"/>
              </a:ext>
            </a:extLst>
          </p:cNvPr>
          <p:cNvSpPr txBox="1"/>
          <p:nvPr/>
        </p:nvSpPr>
        <p:spPr>
          <a:xfrm>
            <a:off x="3268820" y="4627300"/>
            <a:ext cx="5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Nunito" pitchFamily="2" charset="0"/>
              </a:rPr>
              <a:t>b)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CE363C1-4F28-40E6-BD47-5A45C926D1C9}"/>
              </a:ext>
            </a:extLst>
          </p:cNvPr>
          <p:cNvSpPr txBox="1"/>
          <p:nvPr/>
        </p:nvSpPr>
        <p:spPr>
          <a:xfrm>
            <a:off x="6465583" y="4622323"/>
            <a:ext cx="472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Nunito" pitchFamily="2" charset="0"/>
              </a:rPr>
              <a:t>c)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25598B-156E-485B-873A-7CADF5BD176D}"/>
              </a:ext>
            </a:extLst>
          </p:cNvPr>
          <p:cNvSpPr/>
          <p:nvPr/>
        </p:nvSpPr>
        <p:spPr>
          <a:xfrm>
            <a:off x="6465583" y="3525818"/>
            <a:ext cx="2388533" cy="19068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Nunito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1B552D-B4E6-0BC1-7557-2AB067712E89}"/>
              </a:ext>
            </a:extLst>
          </p:cNvPr>
          <p:cNvSpPr txBox="1">
            <a:spLocks noChangeArrowheads="1"/>
          </p:cNvSpPr>
          <p:nvPr/>
        </p:nvSpPr>
        <p:spPr>
          <a:xfrm>
            <a:off x="245288" y="275878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Exercícios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E805B0F-5F58-01D8-4AB7-3EDF9A607E16}"/>
              </a:ext>
            </a:extLst>
          </p:cNvPr>
          <p:cNvCxnSpPr/>
          <p:nvPr/>
        </p:nvCxnSpPr>
        <p:spPr>
          <a:xfrm>
            <a:off x="221095" y="818427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6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2B33C96-B555-DA7B-2F44-6CE62CABA075}"/>
              </a:ext>
            </a:extLst>
          </p:cNvPr>
          <p:cNvSpPr txBox="1"/>
          <p:nvPr/>
        </p:nvSpPr>
        <p:spPr>
          <a:xfrm>
            <a:off x="3864429" y="3136612"/>
            <a:ext cx="4463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latin typeface="Nunito ExtraBold" pitchFamily="2" charset="0"/>
              </a:rPr>
              <a:t>OBRIGADO! </a:t>
            </a:r>
            <a:endParaRPr lang="pt-BR" sz="3200" dirty="0">
              <a:latin typeface="Nunito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016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911345" y="1119230"/>
            <a:ext cx="10182035" cy="258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PIETROCOLA, M. POGIBIN, A. ANDRADE, R. ROMERO, T. </a:t>
            </a:r>
            <a:r>
              <a:rPr lang="pt-BR" sz="1600" b="1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Física em Contextos</a:t>
            </a:r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. </a:t>
            </a:r>
            <a:r>
              <a:rPr lang="pt-BR" sz="1600" dirty="0" err="1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Vol</a:t>
            </a:r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 3. São Paulo: Ed do Brasil, 2016.</a:t>
            </a:r>
            <a:endParaRPr sz="2400" dirty="0">
              <a:latin typeface="Nunito" pitchFamily="2" charset="0"/>
            </a:endParaRPr>
          </a:p>
          <a:p>
            <a:pPr algn="just"/>
            <a:endParaRPr sz="1600" dirty="0">
              <a:solidFill>
                <a:srgbClr val="000000"/>
              </a:solidFill>
              <a:latin typeface="Nunito" pitchFamily="2" charset="0"/>
              <a:ea typeface="Calibri"/>
              <a:cs typeface="Calibri"/>
              <a:sym typeface="Calibri"/>
            </a:endParaRPr>
          </a:p>
          <a:p>
            <a:pPr algn="just"/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BONJORNO, José Roberto et al. Física: Eletromagnetismo, Física Moderna. 2. ed. São Paulo: </a:t>
            </a:r>
            <a:r>
              <a:rPr lang="pt-BR" sz="1600" dirty="0" err="1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Ftd</a:t>
            </a:r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, 2016. 3 v.</a:t>
            </a:r>
          </a:p>
          <a:p>
            <a:pPr algn="just"/>
            <a:endParaRPr lang="pt-BR" sz="1600" dirty="0">
              <a:solidFill>
                <a:srgbClr val="000000"/>
              </a:solidFill>
              <a:latin typeface="Nunito" pitchFamily="2" charset="0"/>
              <a:ea typeface="Calibri"/>
              <a:cs typeface="Calibri"/>
              <a:sym typeface="Calibri"/>
            </a:endParaRPr>
          </a:p>
          <a:p>
            <a:pPr algn="just"/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BARRETO F, Benigno. SILVA, Claudio. </a:t>
            </a:r>
            <a:r>
              <a:rPr lang="pt-BR" sz="1600" b="1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Física aula por aula: Eletromagnetismo, </a:t>
            </a:r>
            <a:r>
              <a:rPr lang="pt-BR" sz="1600" b="1" dirty="0" err="1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Ondulátoria</a:t>
            </a:r>
            <a:r>
              <a:rPr lang="pt-BR" sz="1600" b="1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, </a:t>
            </a:r>
            <a:r>
              <a:rPr lang="pt-BR" sz="1600" b="1" dirty="0" err="1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Fisica</a:t>
            </a:r>
            <a:r>
              <a:rPr lang="pt-BR" sz="1600" b="1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 Moderna</a:t>
            </a:r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. </a:t>
            </a:r>
            <a:r>
              <a:rPr lang="pt-BR" sz="1600" dirty="0" err="1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Vol</a:t>
            </a:r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 3. 3ª Ed. São Paulo: FTD, 2016.</a:t>
            </a:r>
            <a:endParaRPr sz="2400" dirty="0">
              <a:latin typeface="Nunito" pitchFamily="2" charset="0"/>
            </a:endParaRPr>
          </a:p>
          <a:p>
            <a:pPr algn="just"/>
            <a:endParaRPr sz="1600" dirty="0">
              <a:solidFill>
                <a:srgbClr val="000000"/>
              </a:solidFill>
              <a:latin typeface="Nunito" pitchFamily="2" charset="0"/>
              <a:ea typeface="Calibri"/>
              <a:cs typeface="Calibri"/>
              <a:sym typeface="Calibri"/>
            </a:endParaRPr>
          </a:p>
          <a:p>
            <a:pPr algn="just"/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MARTINI, Glorinha. SPINELLI, Walter. REIS, Hugo C. SANT’ANNA, </a:t>
            </a:r>
            <a:r>
              <a:rPr lang="pt-BR" sz="1600" dirty="0" err="1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Blaidi</a:t>
            </a:r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. </a:t>
            </a:r>
            <a:r>
              <a:rPr lang="pt-BR" sz="1600" b="1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Conexões com a Física. </a:t>
            </a:r>
            <a:r>
              <a:rPr lang="pt-BR" sz="1600" b="1" dirty="0" err="1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Vol</a:t>
            </a:r>
            <a:r>
              <a:rPr lang="pt-BR" sz="1600" b="1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 3</a:t>
            </a:r>
            <a:r>
              <a:rPr lang="pt-BR" sz="1600" dirty="0">
                <a:solidFill>
                  <a:srgbClr val="000000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. 3ª Edição. São Paulo: Moderna, 2016.</a:t>
            </a:r>
            <a:endParaRPr sz="1600" dirty="0">
              <a:solidFill>
                <a:srgbClr val="000000"/>
              </a:solidFill>
              <a:latin typeface="Nunito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237434" y="421604"/>
            <a:ext cx="7717133" cy="69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2800"/>
            </a:pPr>
            <a:r>
              <a:rPr lang="pt-BR" sz="3733" b="1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REFERÊNCIAS</a:t>
            </a:r>
            <a:endParaRPr sz="3733" dirty="0">
              <a:solidFill>
                <a:schemeClr val="dk1"/>
              </a:solidFill>
              <a:latin typeface="Nunito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B3E88D0-2778-173A-8E7B-A5C75FDA6A1B}"/>
              </a:ext>
            </a:extLst>
          </p:cNvPr>
          <p:cNvSpPr txBox="1">
            <a:spLocks noChangeArrowheads="1"/>
          </p:cNvSpPr>
          <p:nvPr/>
        </p:nvSpPr>
        <p:spPr>
          <a:xfrm>
            <a:off x="149658" y="319743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O conceito de campo elétrico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FEB4C95-FE59-2D17-B919-9306887E0FC0}"/>
              </a:ext>
            </a:extLst>
          </p:cNvPr>
          <p:cNvCxnSpPr/>
          <p:nvPr/>
        </p:nvCxnSpPr>
        <p:spPr>
          <a:xfrm>
            <a:off x="221095" y="943118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51">
            <a:extLst>
              <a:ext uri="{FF2B5EF4-FFF2-40B4-BE49-F238E27FC236}">
                <a16:creationId xmlns:a16="http://schemas.microsoft.com/office/drawing/2014/main" id="{BD3E0770-F28E-B5C5-D8A3-F36871A9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703027"/>
            <a:ext cx="110956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pt-BR" altLang="pt-BR" sz="2000" dirty="0">
                <a:latin typeface="Nunito" pitchFamily="2" charset="0"/>
              </a:rPr>
              <a:t>Um ponto no espaço tem um campo elétrico quando uma carga </a:t>
            </a:r>
            <a:r>
              <a:rPr lang="pt-BR" altLang="pt-BR" sz="2000" i="1" dirty="0">
                <a:latin typeface="Nunito" pitchFamily="2" charset="0"/>
              </a:rPr>
              <a:t>q</a:t>
            </a:r>
            <a:r>
              <a:rPr lang="pt-BR" altLang="pt-BR" sz="2000" dirty="0">
                <a:latin typeface="Nunito" pitchFamily="2" charset="0"/>
              </a:rPr>
              <a:t>, colocada neste ponto, for solicitada por uma força de origem elétrica.</a:t>
            </a:r>
          </a:p>
        </p:txBody>
      </p:sp>
      <p:grpSp>
        <p:nvGrpSpPr>
          <p:cNvPr id="6" name="Grupo 46">
            <a:extLst>
              <a:ext uri="{FF2B5EF4-FFF2-40B4-BE49-F238E27FC236}">
                <a16:creationId xmlns:a16="http://schemas.microsoft.com/office/drawing/2014/main" id="{505EE4C9-1186-259E-4BA4-C5F6685A1CB2}"/>
              </a:ext>
            </a:extLst>
          </p:cNvPr>
          <p:cNvGrpSpPr>
            <a:grpSpLocks/>
          </p:cNvGrpSpPr>
          <p:nvPr/>
        </p:nvGrpSpPr>
        <p:grpSpPr bwMode="auto">
          <a:xfrm>
            <a:off x="2486602" y="3865635"/>
            <a:ext cx="1000125" cy="1000125"/>
            <a:chOff x="1489048" y="3941763"/>
            <a:chExt cx="1000132" cy="1000132"/>
          </a:xfrm>
        </p:grpSpPr>
        <p:sp>
          <p:nvSpPr>
            <p:cNvPr id="7" name="Elipse 40">
              <a:extLst>
                <a:ext uri="{FF2B5EF4-FFF2-40B4-BE49-F238E27FC236}">
                  <a16:creationId xmlns:a16="http://schemas.microsoft.com/office/drawing/2014/main" id="{7ACB7B32-CF8C-7A78-E580-2222BA55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048" y="3941763"/>
              <a:ext cx="1000132" cy="1000132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endParaRPr lang="pt-BR" altLang="pt-BR" sz="2000">
                <a:latin typeface="Nunito" pitchFamily="2" charset="0"/>
              </a:endParaRPr>
            </a:p>
          </p:txBody>
        </p:sp>
        <p:sp>
          <p:nvSpPr>
            <p:cNvPr id="11" name="CaixaDeTexto 41">
              <a:extLst>
                <a:ext uri="{FF2B5EF4-FFF2-40B4-BE49-F238E27FC236}">
                  <a16:creationId xmlns:a16="http://schemas.microsoft.com/office/drawing/2014/main" id="{A0839CD2-C8BB-D654-1D86-2B645293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486" y="4084639"/>
              <a:ext cx="85725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4000" b="1">
                  <a:solidFill>
                    <a:schemeClr val="bg1"/>
                  </a:solidFill>
                  <a:latin typeface="Nunito" pitchFamily="2" charset="0"/>
                </a:rPr>
                <a:t>+</a:t>
              </a:r>
            </a:p>
          </p:txBody>
        </p:sp>
      </p:grpSp>
      <p:sp>
        <p:nvSpPr>
          <p:cNvPr id="12" name="CaixaDeTexto 51">
            <a:extLst>
              <a:ext uri="{FF2B5EF4-FFF2-40B4-BE49-F238E27FC236}">
                <a16:creationId xmlns:a16="http://schemas.microsoft.com/office/drawing/2014/main" id="{B42CC8AC-44D6-B397-7FAD-4AB481BC3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81" y="4937197"/>
            <a:ext cx="33421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1600" dirty="0">
                <a:latin typeface="Nunito" pitchFamily="2" charset="0"/>
              </a:rPr>
              <a:t>Em torno de uma carga elétrica fixa, </a:t>
            </a:r>
            <a:r>
              <a:rPr lang="pt-BR" altLang="pt-BR" sz="1600" i="1" dirty="0">
                <a:solidFill>
                  <a:srgbClr val="0000FF"/>
                </a:solidFill>
                <a:latin typeface="Nunito" pitchFamily="2" charset="0"/>
              </a:rPr>
              <a:t>Q</a:t>
            </a:r>
            <a:r>
              <a:rPr lang="pt-BR" altLang="pt-BR" sz="1600" dirty="0">
                <a:latin typeface="Nunito" pitchFamily="2" charset="0"/>
              </a:rPr>
              <a:t>, existe um campo elétrico criado por esta carga.</a:t>
            </a:r>
          </a:p>
        </p:txBody>
      </p:sp>
      <p:grpSp>
        <p:nvGrpSpPr>
          <p:cNvPr id="13" name="Grupo 47">
            <a:extLst>
              <a:ext uri="{FF2B5EF4-FFF2-40B4-BE49-F238E27FC236}">
                <a16:creationId xmlns:a16="http://schemas.microsoft.com/office/drawing/2014/main" id="{B92A1E3E-C837-75B0-76AE-F77333E11699}"/>
              </a:ext>
            </a:extLst>
          </p:cNvPr>
          <p:cNvGrpSpPr>
            <a:grpSpLocks/>
          </p:cNvGrpSpPr>
          <p:nvPr/>
        </p:nvGrpSpPr>
        <p:grpSpPr bwMode="auto">
          <a:xfrm>
            <a:off x="4915477" y="4135510"/>
            <a:ext cx="428625" cy="444500"/>
            <a:chOff x="3917940" y="4212000"/>
            <a:chExt cx="428628" cy="444143"/>
          </a:xfrm>
        </p:grpSpPr>
        <p:sp>
          <p:nvSpPr>
            <p:cNvPr id="15" name="Elipse 44">
              <a:extLst>
                <a:ext uri="{FF2B5EF4-FFF2-40B4-BE49-F238E27FC236}">
                  <a16:creationId xmlns:a16="http://schemas.microsoft.com/office/drawing/2014/main" id="{308B0B73-C258-A623-2BCB-1AB51878C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40" y="4227515"/>
              <a:ext cx="428628" cy="42862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endParaRPr lang="pt-BR" altLang="pt-BR" sz="2000">
                <a:latin typeface="Nunito" pitchFamily="2" charset="0"/>
              </a:endParaRPr>
            </a:p>
          </p:txBody>
        </p:sp>
        <p:sp>
          <p:nvSpPr>
            <p:cNvPr id="17" name="CaixaDeTexto 45">
              <a:extLst>
                <a:ext uri="{FF2B5EF4-FFF2-40B4-BE49-F238E27FC236}">
                  <a16:creationId xmlns:a16="http://schemas.microsoft.com/office/drawing/2014/main" id="{034F3894-9C56-1B00-8CAF-4237B2989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00" y="4212000"/>
              <a:ext cx="3571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solidFill>
                    <a:schemeClr val="bg1"/>
                  </a:solidFill>
                  <a:latin typeface="Nunito" pitchFamily="2" charset="0"/>
                </a:rPr>
                <a:t>+</a:t>
              </a:r>
            </a:p>
          </p:txBody>
        </p:sp>
      </p:grpSp>
      <p:sp>
        <p:nvSpPr>
          <p:cNvPr id="19" name="CaixaDeTexto 48">
            <a:extLst>
              <a:ext uri="{FF2B5EF4-FFF2-40B4-BE49-F238E27FC236}">
                <a16:creationId xmlns:a16="http://schemas.microsoft.com/office/drawing/2014/main" id="{DCDA67C4-8842-46F6-A11F-CCFC638F2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477" y="3651322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latin typeface="Nunito" pitchFamily="2" charset="0"/>
              </a:rPr>
              <a:t>P</a:t>
            </a:r>
          </a:p>
        </p:txBody>
      </p:sp>
      <p:grpSp>
        <p:nvGrpSpPr>
          <p:cNvPr id="21" name="Grupo 55">
            <a:extLst>
              <a:ext uri="{FF2B5EF4-FFF2-40B4-BE49-F238E27FC236}">
                <a16:creationId xmlns:a16="http://schemas.microsoft.com/office/drawing/2014/main" id="{C9108DF2-5935-1875-882A-9EF0885CC01A}"/>
              </a:ext>
            </a:extLst>
          </p:cNvPr>
          <p:cNvGrpSpPr>
            <a:grpSpLocks/>
          </p:cNvGrpSpPr>
          <p:nvPr/>
        </p:nvGrpSpPr>
        <p:grpSpPr bwMode="auto">
          <a:xfrm>
            <a:off x="5272665" y="3965647"/>
            <a:ext cx="428625" cy="396875"/>
            <a:chOff x="4275130" y="4041722"/>
            <a:chExt cx="428625" cy="396932"/>
          </a:xfrm>
        </p:grpSpPr>
        <p:sp>
          <p:nvSpPr>
            <p:cNvPr id="22" name="CaixaDeTexto 66">
              <a:extLst>
                <a:ext uri="{FF2B5EF4-FFF2-40B4-BE49-F238E27FC236}">
                  <a16:creationId xmlns:a16="http://schemas.microsoft.com/office/drawing/2014/main" id="{62D45CA1-651C-89EF-19FC-02BDB9F87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0" y="4041722"/>
              <a:ext cx="428625" cy="396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i="1">
                  <a:latin typeface="Nunito" pitchFamily="2" charset="0"/>
                </a:rPr>
                <a:t>F</a:t>
              </a:r>
            </a:p>
          </p:txBody>
        </p:sp>
        <p:cxnSp>
          <p:nvCxnSpPr>
            <p:cNvPr id="23" name="Conector de seta reta 53">
              <a:extLst>
                <a:ext uri="{FF2B5EF4-FFF2-40B4-BE49-F238E27FC236}">
                  <a16:creationId xmlns:a16="http://schemas.microsoft.com/office/drawing/2014/main" id="{615A38B0-1F2D-6D70-889B-3854F3A25A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4055" y="4095397"/>
              <a:ext cx="14287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" name="Conector de seta reta 52">
            <a:extLst>
              <a:ext uri="{FF2B5EF4-FFF2-40B4-BE49-F238E27FC236}">
                <a16:creationId xmlns:a16="http://schemas.microsoft.com/office/drawing/2014/main" id="{27071DBD-9848-8F5D-2AB2-4FBFF34C33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40927" y="4364110"/>
            <a:ext cx="431800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CaixaDeTexto 51">
            <a:extLst>
              <a:ext uri="{FF2B5EF4-FFF2-40B4-BE49-F238E27FC236}">
                <a16:creationId xmlns:a16="http://schemas.microsoft.com/office/drawing/2014/main" id="{28268DB0-560E-0808-102C-34496D6B2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501" y="4865760"/>
            <a:ext cx="49291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pt-BR" altLang="pt-BR" sz="1600" dirty="0">
                <a:latin typeface="Nunito" pitchFamily="2" charset="0"/>
              </a:rPr>
              <a:t>Ao colocar uma carga </a:t>
            </a:r>
            <a:r>
              <a:rPr lang="pt-BR" altLang="pt-BR" sz="1600" i="1" dirty="0">
                <a:solidFill>
                  <a:srgbClr val="FF0000"/>
                </a:solidFill>
                <a:latin typeface="Nunito" pitchFamily="2" charset="0"/>
              </a:rPr>
              <a:t>q</a:t>
            </a:r>
            <a:r>
              <a:rPr lang="pt-BR" altLang="pt-BR" sz="1600" i="1" dirty="0">
                <a:latin typeface="Nunito" pitchFamily="2" charset="0"/>
              </a:rPr>
              <a:t> </a:t>
            </a:r>
            <a:r>
              <a:rPr lang="pt-BR" altLang="pt-BR" sz="1600" dirty="0">
                <a:latin typeface="Nunito" pitchFamily="2" charset="0"/>
              </a:rPr>
              <a:t>em um ponto </a:t>
            </a:r>
            <a:r>
              <a:rPr lang="pt-BR" altLang="pt-BR" sz="1600" i="1" dirty="0">
                <a:latin typeface="Nunito" pitchFamily="2" charset="0"/>
              </a:rPr>
              <a:t>P </a:t>
            </a:r>
            <a:r>
              <a:rPr lang="pt-BR" altLang="pt-BR" sz="1600" dirty="0">
                <a:latin typeface="Nunito" pitchFamily="2" charset="0"/>
              </a:rPr>
              <a:t>do espaço e sobre ela aparecer uma força de origem elétrica, neste ponto há um campo elétrico, no caso, gerado pela carga </a:t>
            </a:r>
            <a:r>
              <a:rPr lang="pt-BR" altLang="pt-BR" sz="1600" i="1" dirty="0">
                <a:solidFill>
                  <a:srgbClr val="0000FF"/>
                </a:solidFill>
                <a:latin typeface="Nunito" pitchFamily="2" charset="0"/>
              </a:rPr>
              <a:t>Q</a:t>
            </a:r>
            <a:r>
              <a:rPr lang="pt-BR" altLang="pt-BR" sz="1600" dirty="0">
                <a:latin typeface="Nunito" pitchFamily="2" charset="0"/>
              </a:rPr>
              <a:t>.</a:t>
            </a:r>
          </a:p>
        </p:txBody>
      </p:sp>
      <p:sp>
        <p:nvSpPr>
          <p:cNvPr id="26" name="CaixaDeTexto 57">
            <a:extLst>
              <a:ext uri="{FF2B5EF4-FFF2-40B4-BE49-F238E27FC236}">
                <a16:creationId xmlns:a16="http://schemas.microsoft.com/office/drawing/2014/main" id="{B860EB4D-75DB-C894-1370-9CC71F95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977" y="3794197"/>
            <a:ext cx="71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i="1">
                <a:solidFill>
                  <a:srgbClr val="0000FF"/>
                </a:solidFill>
                <a:latin typeface="Nunito" pitchFamily="2" charset="0"/>
              </a:rPr>
              <a:t>Q</a:t>
            </a:r>
          </a:p>
        </p:txBody>
      </p:sp>
      <p:sp>
        <p:nvSpPr>
          <p:cNvPr id="27" name="CaixaDeTexto 58">
            <a:extLst>
              <a:ext uri="{FF2B5EF4-FFF2-40B4-BE49-F238E27FC236}">
                <a16:creationId xmlns:a16="http://schemas.microsoft.com/office/drawing/2014/main" id="{509B098E-27D8-D9C3-E512-6281EEA1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415" y="3946597"/>
            <a:ext cx="71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i="1">
                <a:solidFill>
                  <a:srgbClr val="FF0000"/>
                </a:solidFill>
                <a:latin typeface="Nunito" pitchFamily="2" charset="0"/>
              </a:rPr>
              <a:t>q</a:t>
            </a:r>
          </a:p>
        </p:txBody>
      </p:sp>
      <p:cxnSp>
        <p:nvCxnSpPr>
          <p:cNvPr id="28" name="Conector reto 22">
            <a:extLst>
              <a:ext uri="{FF2B5EF4-FFF2-40B4-BE49-F238E27FC236}">
                <a16:creationId xmlns:a16="http://schemas.microsoft.com/office/drawing/2014/main" id="{A99B2CC6-4D6F-9173-8E0F-C6AB880F6B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58165" y="4365697"/>
            <a:ext cx="1285875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" name="Picture 6" descr="el.gif (6735 bytes)">
            <a:extLst>
              <a:ext uri="{FF2B5EF4-FFF2-40B4-BE49-F238E27FC236}">
                <a16:creationId xmlns:a16="http://schemas.microsoft.com/office/drawing/2014/main" id="{204930D7-1215-278B-F2E7-783D6FA5C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7967" y="4697760"/>
            <a:ext cx="93010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101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66291" y="638085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035031" y="3918104"/>
            <a:ext cx="22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Nunito" pitchFamily="2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4102075" y="2764115"/>
                <a:ext cx="466794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pt-BR" sz="2400" dirty="0">
                  <a:latin typeface="Nunito" pitchFamily="2" charset="0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75" y="2764115"/>
                <a:ext cx="466794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5518473" y="2371352"/>
            <a:ext cx="4194487" cy="2964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pt-BR" sz="3733" b="1" dirty="0">
                <a:latin typeface="Nunito" pitchFamily="2" charset="0"/>
              </a:rPr>
              <a:t>Módulo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pt-BR" sz="3733" b="1" dirty="0">
              <a:latin typeface="Nunito" pitchFamily="2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pt-BR" sz="3733" b="1" dirty="0">
                <a:latin typeface="Nunito" pitchFamily="2" charset="0"/>
              </a:rPr>
              <a:t>Direção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pt-BR" sz="3733" b="1" dirty="0">
              <a:latin typeface="Nunito" pitchFamily="2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pt-BR" sz="3733" b="1" dirty="0">
                <a:latin typeface="Nunito" pitchFamily="2" charset="0"/>
              </a:rPr>
              <a:t>Sentido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E47F827-AFB5-4A76-A29F-50DE6C67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41" y="2408744"/>
            <a:ext cx="3441700" cy="32766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1F982D8-F35F-DF78-1B52-E63739DD0EB6}"/>
              </a:ext>
            </a:extLst>
          </p:cNvPr>
          <p:cNvSpPr txBox="1">
            <a:spLocks noChangeArrowheads="1"/>
          </p:cNvSpPr>
          <p:nvPr/>
        </p:nvSpPr>
        <p:spPr>
          <a:xfrm>
            <a:off x="130752" y="299749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Campo elétrico uma grandeza vetorial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D9D037D-3A39-8842-3896-1612DF3D3BE9}"/>
              </a:ext>
            </a:extLst>
          </p:cNvPr>
          <p:cNvCxnSpPr/>
          <p:nvPr/>
        </p:nvCxnSpPr>
        <p:spPr>
          <a:xfrm>
            <a:off x="235526" y="1017111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66291" y="638085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213160" y="2407921"/>
            <a:ext cx="4689057" cy="2964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§"/>
            </a:pPr>
            <a:r>
              <a:rPr lang="pt-BR" sz="3733" b="1" dirty="0">
                <a:latin typeface="Nunito" pitchFamily="2" charset="0"/>
              </a:rPr>
              <a:t>Módulo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pt-BR" sz="3733" b="1" dirty="0">
              <a:latin typeface="Nunito" pitchFamily="2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pt-BR" sz="3733" b="1" dirty="0">
                <a:latin typeface="Nunito" pitchFamily="2" charset="0"/>
              </a:rPr>
              <a:t>Direção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endParaRPr lang="pt-BR" sz="3733" b="1" dirty="0">
              <a:latin typeface="Nunito" pitchFamily="2" charset="0"/>
            </a:endParaRP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pt-BR" sz="3733" b="1" dirty="0">
                <a:latin typeface="Nunito" pitchFamily="2" charset="0"/>
              </a:rPr>
              <a:t>Sentido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AFA061-3F7A-472C-AE47-79F9D58B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8" y="2341166"/>
            <a:ext cx="3486353" cy="3486353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FBB9870E-028D-DCE5-85CA-DE25E29F8F53}"/>
              </a:ext>
            </a:extLst>
          </p:cNvPr>
          <p:cNvSpPr txBox="1">
            <a:spLocks noChangeArrowheads="1"/>
          </p:cNvSpPr>
          <p:nvPr/>
        </p:nvSpPr>
        <p:spPr>
          <a:xfrm>
            <a:off x="221095" y="448326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Campo elétrico uma grandeza vetorial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9549781-497F-40EB-379D-8ED7B81F8694}"/>
              </a:ext>
            </a:extLst>
          </p:cNvPr>
          <p:cNvCxnSpPr/>
          <p:nvPr/>
        </p:nvCxnSpPr>
        <p:spPr>
          <a:xfrm>
            <a:off x="221095" y="1053954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66291" y="638085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9870E-028D-DCE5-85CA-DE25E29F8F53}"/>
              </a:ext>
            </a:extLst>
          </p:cNvPr>
          <p:cNvSpPr txBox="1">
            <a:spLocks noChangeArrowheads="1"/>
          </p:cNvSpPr>
          <p:nvPr/>
        </p:nvSpPr>
        <p:spPr>
          <a:xfrm>
            <a:off x="68118" y="234787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O vetor campo elétrico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9549781-497F-40EB-379D-8ED7B81F8694}"/>
              </a:ext>
            </a:extLst>
          </p:cNvPr>
          <p:cNvCxnSpPr/>
          <p:nvPr/>
        </p:nvCxnSpPr>
        <p:spPr>
          <a:xfrm>
            <a:off x="221095" y="818427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1">
            <a:extLst>
              <a:ext uri="{FF2B5EF4-FFF2-40B4-BE49-F238E27FC236}">
                <a16:creationId xmlns:a16="http://schemas.microsoft.com/office/drawing/2014/main" id="{CE3911DA-6C65-1951-B6A4-D2E50E26395B}"/>
              </a:ext>
            </a:extLst>
          </p:cNvPr>
          <p:cNvSpPr txBox="1">
            <a:spLocks/>
          </p:cNvSpPr>
          <p:nvPr/>
        </p:nvSpPr>
        <p:spPr>
          <a:xfrm>
            <a:off x="8086725" y="7183438"/>
            <a:ext cx="2495550" cy="527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C872B88F-F36E-4019-A203-184867AAAC39}" type="slidenum">
              <a:rPr lang="pt-BR" altLang="pt-BR" sz="1500" smtClean="0">
                <a:solidFill>
                  <a:schemeClr val="bg1"/>
                </a:solidFill>
                <a:latin typeface="Nunito" pitchFamily="2" charset="0"/>
              </a:rPr>
              <a:pPr eaLnBrk="1" hangingPunct="1"/>
              <a:t>5</a:t>
            </a:fld>
            <a:endParaRPr lang="pt-BR" altLang="pt-BR" sz="150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10" name="CaixaDeTexto 51">
            <a:extLst>
              <a:ext uri="{FF2B5EF4-FFF2-40B4-BE49-F238E27FC236}">
                <a16:creationId xmlns:a16="http://schemas.microsoft.com/office/drawing/2014/main" id="{DBE1C5CD-0266-4B20-DFD2-EA1B58172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991029"/>
            <a:ext cx="728662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pt-BR" altLang="pt-BR" sz="2000" dirty="0">
              <a:latin typeface="Nunito" pitchFamily="2" charset="0"/>
            </a:endParaRPr>
          </a:p>
          <a:p>
            <a:pPr algn="l" eaLnBrk="1" hangingPunct="1"/>
            <a:r>
              <a:rPr lang="pt-BR" altLang="pt-BR" sz="2000" dirty="0">
                <a:latin typeface="Nunito" pitchFamily="2" charset="0"/>
              </a:rPr>
              <a:t>- Intensidade: é dada pela expressão</a:t>
            </a:r>
          </a:p>
          <a:p>
            <a:pPr algn="l" eaLnBrk="1" hangingPunct="1"/>
            <a:endParaRPr lang="pt-BR" altLang="pt-BR" sz="2000" dirty="0">
              <a:latin typeface="Nunito" pitchFamily="2" charset="0"/>
            </a:endParaRPr>
          </a:p>
          <a:p>
            <a:pPr algn="l" eaLnBrk="1" hangingPunct="1"/>
            <a:r>
              <a:rPr lang="pt-BR" altLang="pt-BR" sz="2000" dirty="0">
                <a:latin typeface="Nunito" pitchFamily="2" charset="0"/>
              </a:rPr>
              <a:t>- Direção: é a mesma de uma força sobre uma carga de prova colocada no campo elétrico. Em relação a uma carga esférica, ela é radial.</a:t>
            </a:r>
          </a:p>
          <a:p>
            <a:pPr algn="l" eaLnBrk="1" hangingPunct="1"/>
            <a:endParaRPr lang="pt-BR" altLang="pt-BR" sz="2000" dirty="0">
              <a:latin typeface="Nunito" pitchFamily="2" charset="0"/>
            </a:endParaRPr>
          </a:p>
          <a:p>
            <a:pPr algn="l" eaLnBrk="1" hangingPunct="1"/>
            <a:r>
              <a:rPr lang="pt-BR" altLang="pt-BR" sz="2000" dirty="0">
                <a:latin typeface="Nunito" pitchFamily="2" charset="0"/>
              </a:rPr>
              <a:t>- Sentido: para cargas de prova positivas, é a mesma da força elétrica. Em relação a uma carga esférica, convenciona-se para carga positiva o vetor campo elétrico apontando para fora da carga e para cargas negativas, apontando para dentro.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8EB278E-889C-07E8-048D-E1D9D9C81D64}"/>
              </a:ext>
            </a:extLst>
          </p:cNvPr>
          <p:cNvGrpSpPr>
            <a:grpSpLocks/>
          </p:cNvGrpSpPr>
          <p:nvPr/>
        </p:nvGrpSpPr>
        <p:grpSpPr bwMode="auto">
          <a:xfrm>
            <a:off x="6093764" y="1056631"/>
            <a:ext cx="1071563" cy="785813"/>
            <a:chOff x="5561014" y="2155813"/>
            <a:chExt cx="1071570" cy="785818"/>
          </a:xfrm>
          <a:solidFill>
            <a:srgbClr val="ABE1FA"/>
          </a:solidFill>
        </p:grpSpPr>
        <p:sp>
          <p:nvSpPr>
            <p:cNvPr id="13" name="Retângulo de cantos arredondados 9">
              <a:extLst>
                <a:ext uri="{FF2B5EF4-FFF2-40B4-BE49-F238E27FC236}">
                  <a16:creationId xmlns:a16="http://schemas.microsoft.com/office/drawing/2014/main" id="{2DF596BB-C723-6EF0-B48B-8B0443C2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1014" y="2155813"/>
              <a:ext cx="1071570" cy="785818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endParaRPr lang="pt-BR" altLang="pt-BR" sz="2000">
                <a:latin typeface="Nunito" pitchFamily="2" charset="0"/>
              </a:endParaRPr>
            </a:p>
          </p:txBody>
        </p:sp>
        <p:graphicFrame>
          <p:nvGraphicFramePr>
            <p:cNvPr id="14" name="Object 2">
              <a:extLst>
                <a:ext uri="{FF2B5EF4-FFF2-40B4-BE49-F238E27FC236}">
                  <a16:creationId xmlns:a16="http://schemas.microsoft.com/office/drawing/2014/main" id="{FB1BD999-ABE9-2F99-3294-0602DEB8CA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02303" y="2155813"/>
            <a:ext cx="784230" cy="758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1640" imgH="419040" progId="Equation.DSMT4">
                    <p:embed/>
                  </p:oleObj>
                </mc:Choice>
                <mc:Fallback>
                  <p:oleObj name="Equation" r:id="rId2" imgW="431640" imgH="419040" progId="Equation.DSMT4">
                    <p:embed/>
                    <p:pic>
                      <p:nvPicPr>
                        <p:cNvPr id="1026" name="Object 2">
                          <a:extLst>
                            <a:ext uri="{FF2B5EF4-FFF2-40B4-BE49-F238E27FC236}">
                              <a16:creationId xmlns:a16="http://schemas.microsoft.com/office/drawing/2014/main" id="{7D46102F-6FBF-8D6D-1683-3DAC5D645C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2303" y="2155813"/>
                          <a:ext cx="784230" cy="7588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CaixaDeTexto 8">
            <a:extLst>
              <a:ext uri="{FF2B5EF4-FFF2-40B4-BE49-F238E27FC236}">
                <a16:creationId xmlns:a16="http://schemas.microsoft.com/office/drawing/2014/main" id="{F4944B5F-DE84-CEC5-A5B0-3A89EA856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1458" y="995580"/>
            <a:ext cx="292893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pt-BR" altLang="pt-BR" sz="1600" dirty="0">
                <a:latin typeface="Nunito" pitchFamily="2" charset="0"/>
              </a:rPr>
              <a:t>Onde:</a:t>
            </a:r>
          </a:p>
          <a:p>
            <a:pPr algn="l" eaLnBrk="1" hangingPunct="1"/>
            <a:r>
              <a:rPr lang="pt-BR" altLang="pt-BR" sz="1600" i="1" dirty="0">
                <a:latin typeface="Nunito" pitchFamily="2" charset="0"/>
              </a:rPr>
              <a:t>F</a:t>
            </a:r>
            <a:r>
              <a:rPr lang="pt-BR" altLang="pt-BR" sz="1600" dirty="0">
                <a:latin typeface="Nunito" pitchFamily="2" charset="0"/>
              </a:rPr>
              <a:t> = força (N)</a:t>
            </a:r>
          </a:p>
          <a:p>
            <a:pPr algn="l" eaLnBrk="1" hangingPunct="1"/>
            <a:r>
              <a:rPr lang="pt-BR" altLang="pt-BR" sz="1600" i="1" dirty="0">
                <a:latin typeface="Nunito" pitchFamily="2" charset="0"/>
              </a:rPr>
              <a:t>q</a:t>
            </a:r>
            <a:r>
              <a:rPr lang="pt-BR" altLang="pt-BR" sz="1600" dirty="0">
                <a:latin typeface="Nunito" pitchFamily="2" charset="0"/>
              </a:rPr>
              <a:t> = carga elétrica (C)</a:t>
            </a:r>
          </a:p>
          <a:p>
            <a:pPr algn="l" eaLnBrk="1" hangingPunct="1"/>
            <a:r>
              <a:rPr lang="pt-BR" altLang="pt-BR" sz="1600" i="1" dirty="0">
                <a:latin typeface="Nunito" pitchFamily="2" charset="0"/>
              </a:rPr>
              <a:t>E</a:t>
            </a:r>
            <a:r>
              <a:rPr lang="pt-BR" altLang="pt-BR" sz="1600" dirty="0">
                <a:latin typeface="Nunito" pitchFamily="2" charset="0"/>
              </a:rPr>
              <a:t> = campo elétrico (N/C)</a:t>
            </a:r>
          </a:p>
        </p:txBody>
      </p:sp>
      <p:grpSp>
        <p:nvGrpSpPr>
          <p:cNvPr id="16" name="Grupo 64">
            <a:extLst>
              <a:ext uri="{FF2B5EF4-FFF2-40B4-BE49-F238E27FC236}">
                <a16:creationId xmlns:a16="http://schemas.microsoft.com/office/drawing/2014/main" id="{0C3B3C76-56EA-64AB-0C7F-47EF8F554DFD}"/>
              </a:ext>
            </a:extLst>
          </p:cNvPr>
          <p:cNvGrpSpPr>
            <a:grpSpLocks/>
          </p:cNvGrpSpPr>
          <p:nvPr/>
        </p:nvGrpSpPr>
        <p:grpSpPr bwMode="auto">
          <a:xfrm>
            <a:off x="9561513" y="2134029"/>
            <a:ext cx="2071687" cy="2001837"/>
            <a:chOff x="8132763" y="2798763"/>
            <a:chExt cx="2071687" cy="2001837"/>
          </a:xfrm>
        </p:grpSpPr>
        <p:grpSp>
          <p:nvGrpSpPr>
            <p:cNvPr id="18" name="Grupo 11">
              <a:extLst>
                <a:ext uri="{FF2B5EF4-FFF2-40B4-BE49-F238E27FC236}">
                  <a16:creationId xmlns:a16="http://schemas.microsoft.com/office/drawing/2014/main" id="{4988D9DE-D21B-1748-90D3-D9484682A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5700" y="3441700"/>
              <a:ext cx="714375" cy="714375"/>
              <a:chOff x="1489048" y="3941763"/>
              <a:chExt cx="1000132" cy="1000132"/>
            </a:xfrm>
          </p:grpSpPr>
          <p:sp>
            <p:nvSpPr>
              <p:cNvPr id="31" name="Elipse 12">
                <a:extLst>
                  <a:ext uri="{FF2B5EF4-FFF2-40B4-BE49-F238E27FC236}">
                    <a16:creationId xmlns:a16="http://schemas.microsoft.com/office/drawing/2014/main" id="{CF588615-9DCE-2030-3AEA-6EAF1BF41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048" y="3941763"/>
                <a:ext cx="1000132" cy="1000132"/>
              </a:xfrm>
              <a:prstGeom prst="ellipse">
                <a:avLst/>
              </a:prstGeom>
              <a:solidFill>
                <a:srgbClr val="ABE1F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defTabSz="996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defTabSz="996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defTabSz="996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defTabSz="996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pt-BR" altLang="pt-BR" sz="2000">
                  <a:latin typeface="Nunito" pitchFamily="2" charset="0"/>
                </a:endParaRPr>
              </a:p>
            </p:txBody>
          </p:sp>
          <p:sp>
            <p:nvSpPr>
              <p:cNvPr id="32" name="CaixaDeTexto 13">
                <a:extLst>
                  <a:ext uri="{FF2B5EF4-FFF2-40B4-BE49-F238E27FC236}">
                    <a16:creationId xmlns:a16="http://schemas.microsoft.com/office/drawing/2014/main" id="{B77C4B49-295D-5884-56B6-B308925B9D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486" y="3941763"/>
                <a:ext cx="857255" cy="991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4000" b="1" dirty="0">
                    <a:latin typeface="Nunito" pitchFamily="2" charset="0"/>
                  </a:rPr>
                  <a:t>+</a:t>
                </a:r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3385347-D170-1406-3D0B-FE1662FE23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9490075" y="4084638"/>
              <a:ext cx="357187" cy="357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Conector de seta reta 24">
              <a:extLst>
                <a:ext uri="{FF2B5EF4-FFF2-40B4-BE49-F238E27FC236}">
                  <a16:creationId xmlns:a16="http://schemas.microsoft.com/office/drawing/2014/main" id="{86ADAE99-20FA-8FE6-5530-A843C21D4F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852694" y="4518819"/>
              <a:ext cx="561975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Conector de seta reta 26">
              <a:extLst>
                <a:ext uri="{FF2B5EF4-FFF2-40B4-BE49-F238E27FC236}">
                  <a16:creationId xmlns:a16="http://schemas.microsoft.com/office/drawing/2014/main" id="{78C0591D-1644-C24F-D31A-8135142C7E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8347075" y="4084638"/>
              <a:ext cx="428625" cy="3476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Conector de seta reta 28">
              <a:extLst>
                <a:ext uri="{FF2B5EF4-FFF2-40B4-BE49-F238E27FC236}">
                  <a16:creationId xmlns:a16="http://schemas.microsoft.com/office/drawing/2014/main" id="{2EBC1B6A-7D69-FA71-16FE-848A3FCF78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61513" y="3798888"/>
              <a:ext cx="5715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Conector de seta reta 30">
              <a:extLst>
                <a:ext uri="{FF2B5EF4-FFF2-40B4-BE49-F238E27FC236}">
                  <a16:creationId xmlns:a16="http://schemas.microsoft.com/office/drawing/2014/main" id="{661F6FD5-5A28-01F1-A57A-36676B5572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32763" y="3798888"/>
              <a:ext cx="5715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Conector de seta reta 32">
              <a:extLst>
                <a:ext uri="{FF2B5EF4-FFF2-40B4-BE49-F238E27FC236}">
                  <a16:creationId xmlns:a16="http://schemas.microsoft.com/office/drawing/2014/main" id="{8AE7C454-A859-9FDC-BCFF-3001CB6798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8847138" y="3084513"/>
              <a:ext cx="5810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Conector de seta reta 34">
              <a:extLst>
                <a:ext uri="{FF2B5EF4-FFF2-40B4-BE49-F238E27FC236}">
                  <a16:creationId xmlns:a16="http://schemas.microsoft.com/office/drawing/2014/main" id="{EFC3F534-9430-4DA5-A7C0-93B55972E8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490075" y="3155945"/>
              <a:ext cx="357221" cy="357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Conector de seta reta 36">
              <a:extLst>
                <a:ext uri="{FF2B5EF4-FFF2-40B4-BE49-F238E27FC236}">
                  <a16:creationId xmlns:a16="http://schemas.microsoft.com/office/drawing/2014/main" id="{ED0BEB8D-0EBB-CAA6-C9C9-FF6ED3CD31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8418513" y="3013075"/>
              <a:ext cx="428625" cy="4286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" name="Grupo 38">
              <a:extLst>
                <a:ext uri="{FF2B5EF4-FFF2-40B4-BE49-F238E27FC236}">
                  <a16:creationId xmlns:a16="http://schemas.microsoft.com/office/drawing/2014/main" id="{E42E63CE-3837-17EA-7AB8-C63B73062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75825" y="3398838"/>
              <a:ext cx="428625" cy="396875"/>
              <a:chOff x="4275130" y="4041722"/>
              <a:chExt cx="428625" cy="396932"/>
            </a:xfrm>
          </p:grpSpPr>
          <p:sp>
            <p:nvSpPr>
              <p:cNvPr id="29" name="CaixaDeTexto 66">
                <a:extLst>
                  <a:ext uri="{FF2B5EF4-FFF2-40B4-BE49-F238E27FC236}">
                    <a16:creationId xmlns:a16="http://schemas.microsoft.com/office/drawing/2014/main" id="{2156BF92-B6BA-FCE1-C8A0-831751E3B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5130" y="4041722"/>
                <a:ext cx="428625" cy="396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2000" i="1">
                    <a:latin typeface="Nunito" pitchFamily="2" charset="0"/>
                  </a:rPr>
                  <a:t>E</a:t>
                </a:r>
              </a:p>
            </p:txBody>
          </p:sp>
          <p:cxnSp>
            <p:nvCxnSpPr>
              <p:cNvPr id="30" name="Conector de seta reta 40">
                <a:extLst>
                  <a:ext uri="{FF2B5EF4-FFF2-40B4-BE49-F238E27FC236}">
                    <a16:creationId xmlns:a16="http://schemas.microsoft.com/office/drawing/2014/main" id="{A0C43C09-9691-2CA7-96E2-1F14AC78A8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424055" y="4095397"/>
                <a:ext cx="142876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" name="CaixaDeTexto 55">
              <a:extLst>
                <a:ext uri="{FF2B5EF4-FFF2-40B4-BE49-F238E27FC236}">
                  <a16:creationId xmlns:a16="http://schemas.microsoft.com/office/drawing/2014/main" id="{0F57C417-EEF5-101A-DCD4-2CFF92BD0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638" y="3370263"/>
              <a:ext cx="714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i="1">
                  <a:solidFill>
                    <a:srgbClr val="0000FF"/>
                  </a:solidFill>
                  <a:latin typeface="Nunito" pitchFamily="2" charset="0"/>
                </a:rPr>
                <a:t>Q</a:t>
              </a:r>
            </a:p>
          </p:txBody>
        </p:sp>
      </p:grpSp>
      <p:grpSp>
        <p:nvGrpSpPr>
          <p:cNvPr id="33" name="Grupo 65">
            <a:extLst>
              <a:ext uri="{FF2B5EF4-FFF2-40B4-BE49-F238E27FC236}">
                <a16:creationId xmlns:a16="http://schemas.microsoft.com/office/drawing/2014/main" id="{664EE11D-CFBE-94D5-56E1-29228B9D3EB4}"/>
              </a:ext>
            </a:extLst>
          </p:cNvPr>
          <p:cNvGrpSpPr>
            <a:grpSpLocks/>
          </p:cNvGrpSpPr>
          <p:nvPr/>
        </p:nvGrpSpPr>
        <p:grpSpPr bwMode="auto">
          <a:xfrm>
            <a:off x="9561513" y="4420029"/>
            <a:ext cx="2071687" cy="2000250"/>
            <a:chOff x="8132763" y="5084763"/>
            <a:chExt cx="2071687" cy="2000250"/>
          </a:xfrm>
        </p:grpSpPr>
        <p:grpSp>
          <p:nvGrpSpPr>
            <p:cNvPr id="34" name="Grupo 41">
              <a:extLst>
                <a:ext uri="{FF2B5EF4-FFF2-40B4-BE49-F238E27FC236}">
                  <a16:creationId xmlns:a16="http://schemas.microsoft.com/office/drawing/2014/main" id="{AE184188-9AEB-B136-459B-FA71899BD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5700" y="5727700"/>
              <a:ext cx="714375" cy="714375"/>
              <a:chOff x="1489048" y="3941763"/>
              <a:chExt cx="1000132" cy="1000132"/>
            </a:xfrm>
          </p:grpSpPr>
          <p:sp>
            <p:nvSpPr>
              <p:cNvPr id="47" name="Elipse 42">
                <a:extLst>
                  <a:ext uri="{FF2B5EF4-FFF2-40B4-BE49-F238E27FC236}">
                    <a16:creationId xmlns:a16="http://schemas.microsoft.com/office/drawing/2014/main" id="{9A056C03-726C-0605-41A6-19F11DBB1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048" y="3941763"/>
                <a:ext cx="1000132" cy="1000132"/>
              </a:xfrm>
              <a:prstGeom prst="ellipse">
                <a:avLst/>
              </a:prstGeom>
              <a:solidFill>
                <a:srgbClr val="ABE1FA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defTabSz="9969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defTabSz="996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defTabSz="996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defTabSz="996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defTabSz="9969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endParaRPr lang="pt-BR" altLang="pt-BR" sz="2000">
                  <a:latin typeface="Nunito" pitchFamily="2" charset="0"/>
                </a:endParaRPr>
              </a:p>
            </p:txBody>
          </p:sp>
          <p:sp>
            <p:nvSpPr>
              <p:cNvPr id="48" name="CaixaDeTexto 43">
                <a:extLst>
                  <a:ext uri="{FF2B5EF4-FFF2-40B4-BE49-F238E27FC236}">
                    <a16:creationId xmlns:a16="http://schemas.microsoft.com/office/drawing/2014/main" id="{919B1B3B-AE80-8376-4C63-2A190AEE1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0168" y="3941763"/>
                <a:ext cx="857892" cy="98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4000" b="1" dirty="0">
                    <a:latin typeface="Nunito" pitchFamily="2" charset="0"/>
                  </a:rPr>
                  <a:t>-</a:t>
                </a:r>
              </a:p>
            </p:txBody>
          </p:sp>
        </p:grpSp>
        <p:cxnSp>
          <p:nvCxnSpPr>
            <p:cNvPr id="35" name="Conector de seta reta 44">
              <a:extLst>
                <a:ext uri="{FF2B5EF4-FFF2-40B4-BE49-F238E27FC236}">
                  <a16:creationId xmlns:a16="http://schemas.microsoft.com/office/drawing/2014/main" id="{BF28B937-1DFE-8F3F-9B9F-941BDCD3A4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9490075" y="6370638"/>
              <a:ext cx="357187" cy="357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Conector de seta reta 45">
              <a:extLst>
                <a:ext uri="{FF2B5EF4-FFF2-40B4-BE49-F238E27FC236}">
                  <a16:creationId xmlns:a16="http://schemas.microsoft.com/office/drawing/2014/main" id="{DF88EE0B-7F77-07C3-19D9-66AF3CDB5E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852694" y="6803232"/>
              <a:ext cx="561975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Conector de seta reta 46">
              <a:extLst>
                <a:ext uri="{FF2B5EF4-FFF2-40B4-BE49-F238E27FC236}">
                  <a16:creationId xmlns:a16="http://schemas.microsoft.com/office/drawing/2014/main" id="{8D2E0B94-589D-B795-AFDE-9009F68E56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8347075" y="6370638"/>
              <a:ext cx="428625" cy="3476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Conector de seta reta 47">
              <a:extLst>
                <a:ext uri="{FF2B5EF4-FFF2-40B4-BE49-F238E27FC236}">
                  <a16:creationId xmlns:a16="http://schemas.microsoft.com/office/drawing/2014/main" id="{95AE521A-BF32-5F5B-5EFC-3F7EF11E11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61513" y="6084888"/>
              <a:ext cx="5715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Conector de seta reta 48">
              <a:extLst>
                <a:ext uri="{FF2B5EF4-FFF2-40B4-BE49-F238E27FC236}">
                  <a16:creationId xmlns:a16="http://schemas.microsoft.com/office/drawing/2014/main" id="{05C2349D-2CFD-E777-10BB-A544588A9D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32763" y="6084888"/>
              <a:ext cx="5715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Conector de seta reta 49">
              <a:extLst>
                <a:ext uri="{FF2B5EF4-FFF2-40B4-BE49-F238E27FC236}">
                  <a16:creationId xmlns:a16="http://schemas.microsoft.com/office/drawing/2014/main" id="{3A3BE6F5-3DEA-0738-CF9B-FE00DCF6D6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8847138" y="5370513"/>
              <a:ext cx="581025" cy="95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Conector de seta reta 50">
              <a:extLst>
                <a:ext uri="{FF2B5EF4-FFF2-40B4-BE49-F238E27FC236}">
                  <a16:creationId xmlns:a16="http://schemas.microsoft.com/office/drawing/2014/main" id="{339E6A7C-7BCA-DE58-DE3C-18B3262488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9454377" y="5406221"/>
              <a:ext cx="428616" cy="35722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Conector de seta reta 51">
              <a:extLst>
                <a:ext uri="{FF2B5EF4-FFF2-40B4-BE49-F238E27FC236}">
                  <a16:creationId xmlns:a16="http://schemas.microsoft.com/office/drawing/2014/main" id="{148F931C-F08B-0C3D-C625-49DCA55C0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8418513" y="5299075"/>
              <a:ext cx="428625" cy="4286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3" name="Grupo 52">
              <a:extLst>
                <a:ext uri="{FF2B5EF4-FFF2-40B4-BE49-F238E27FC236}">
                  <a16:creationId xmlns:a16="http://schemas.microsoft.com/office/drawing/2014/main" id="{B00EC32E-1D4D-81D7-BC23-728CAC6E4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75825" y="5683250"/>
              <a:ext cx="428625" cy="396876"/>
              <a:chOff x="4275130" y="4041722"/>
              <a:chExt cx="428625" cy="395363"/>
            </a:xfrm>
          </p:grpSpPr>
          <p:sp>
            <p:nvSpPr>
              <p:cNvPr id="45" name="CaixaDeTexto 66">
                <a:extLst>
                  <a:ext uri="{FF2B5EF4-FFF2-40B4-BE49-F238E27FC236}">
                    <a16:creationId xmlns:a16="http://schemas.microsoft.com/office/drawing/2014/main" id="{7BBF7D3E-9655-7DAA-54BD-C7655495FD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5130" y="4041722"/>
                <a:ext cx="428625" cy="395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pt-BR" altLang="pt-BR" sz="2000" i="1">
                    <a:latin typeface="Nunito" pitchFamily="2" charset="0"/>
                  </a:rPr>
                  <a:t>E</a:t>
                </a:r>
              </a:p>
            </p:txBody>
          </p:sp>
          <p:cxnSp>
            <p:nvCxnSpPr>
              <p:cNvPr id="46" name="Conector de seta reta 54">
                <a:extLst>
                  <a:ext uri="{FF2B5EF4-FFF2-40B4-BE49-F238E27FC236}">
                    <a16:creationId xmlns:a16="http://schemas.microsoft.com/office/drawing/2014/main" id="{800E9CD6-E02B-38F9-4D71-C312986D8D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424055" y="4095397"/>
                <a:ext cx="142876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" name="CaixaDeTexto 56">
              <a:extLst>
                <a:ext uri="{FF2B5EF4-FFF2-40B4-BE49-F238E27FC236}">
                  <a16:creationId xmlns:a16="http://schemas.microsoft.com/office/drawing/2014/main" id="{B75D293C-D877-2569-69B7-46D63573F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638" y="5656263"/>
              <a:ext cx="714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i="1">
                  <a:solidFill>
                    <a:srgbClr val="0000FF"/>
                  </a:solidFill>
                  <a:latin typeface="Nunito" pitchFamily="2" charset="0"/>
                </a:rPr>
                <a:t>Q</a:t>
              </a:r>
            </a:p>
          </p:txBody>
        </p:sp>
      </p:grpSp>
      <p:grpSp>
        <p:nvGrpSpPr>
          <p:cNvPr id="49" name="Grupo 57">
            <a:extLst>
              <a:ext uri="{FF2B5EF4-FFF2-40B4-BE49-F238E27FC236}">
                <a16:creationId xmlns:a16="http://schemas.microsoft.com/office/drawing/2014/main" id="{601B697D-45D0-7AF6-66EB-50673A438C4A}"/>
              </a:ext>
            </a:extLst>
          </p:cNvPr>
          <p:cNvGrpSpPr>
            <a:grpSpLocks/>
          </p:cNvGrpSpPr>
          <p:nvPr/>
        </p:nvGrpSpPr>
        <p:grpSpPr bwMode="auto">
          <a:xfrm>
            <a:off x="1417638" y="5731304"/>
            <a:ext cx="428625" cy="444500"/>
            <a:chOff x="3917940" y="4212000"/>
            <a:chExt cx="428628" cy="444143"/>
          </a:xfrm>
        </p:grpSpPr>
        <p:sp>
          <p:nvSpPr>
            <p:cNvPr id="50" name="Elipse 58">
              <a:extLst>
                <a:ext uri="{FF2B5EF4-FFF2-40B4-BE49-F238E27FC236}">
                  <a16:creationId xmlns:a16="http://schemas.microsoft.com/office/drawing/2014/main" id="{B1DF1453-8D45-6C39-E233-C3CE6C5FB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40" y="4227515"/>
              <a:ext cx="428628" cy="42862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endParaRPr lang="pt-BR" altLang="pt-BR" sz="2000">
                <a:latin typeface="Nunito" pitchFamily="2" charset="0"/>
              </a:endParaRPr>
            </a:p>
          </p:txBody>
        </p:sp>
        <p:sp>
          <p:nvSpPr>
            <p:cNvPr id="51" name="CaixaDeTexto 59">
              <a:extLst>
                <a:ext uri="{FF2B5EF4-FFF2-40B4-BE49-F238E27FC236}">
                  <a16:creationId xmlns:a16="http://schemas.microsoft.com/office/drawing/2014/main" id="{65769615-60BF-1095-8F99-DEB9C4E62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00" y="4212000"/>
              <a:ext cx="3571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solidFill>
                    <a:schemeClr val="bg1"/>
                  </a:solidFill>
                  <a:latin typeface="Nunito" pitchFamily="2" charset="0"/>
                </a:rPr>
                <a:t>+</a:t>
              </a:r>
            </a:p>
          </p:txBody>
        </p:sp>
      </p:grpSp>
      <p:grpSp>
        <p:nvGrpSpPr>
          <p:cNvPr id="52" name="Grupo 60">
            <a:extLst>
              <a:ext uri="{FF2B5EF4-FFF2-40B4-BE49-F238E27FC236}">
                <a16:creationId xmlns:a16="http://schemas.microsoft.com/office/drawing/2014/main" id="{571923DA-E8EA-2818-9B29-E543E539FCBA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5561441"/>
            <a:ext cx="428625" cy="396875"/>
            <a:chOff x="4275130" y="4041722"/>
            <a:chExt cx="428625" cy="396932"/>
          </a:xfrm>
        </p:grpSpPr>
        <p:sp>
          <p:nvSpPr>
            <p:cNvPr id="53" name="CaixaDeTexto 66">
              <a:extLst>
                <a:ext uri="{FF2B5EF4-FFF2-40B4-BE49-F238E27FC236}">
                  <a16:creationId xmlns:a16="http://schemas.microsoft.com/office/drawing/2014/main" id="{4C108F8A-9C00-FB29-3E6D-DD8E47281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0" y="4041722"/>
              <a:ext cx="428625" cy="396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i="1">
                  <a:latin typeface="Nunito" pitchFamily="2" charset="0"/>
                </a:rPr>
                <a:t>F</a:t>
              </a:r>
            </a:p>
          </p:txBody>
        </p:sp>
        <p:cxnSp>
          <p:nvCxnSpPr>
            <p:cNvPr id="54" name="Conector de seta reta 62">
              <a:extLst>
                <a:ext uri="{FF2B5EF4-FFF2-40B4-BE49-F238E27FC236}">
                  <a16:creationId xmlns:a16="http://schemas.microsoft.com/office/drawing/2014/main" id="{8AFD7497-2AE8-9C46-13AB-492D0467E1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4055" y="4095397"/>
              <a:ext cx="14287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5" name="Conector de seta reta 52">
            <a:extLst>
              <a:ext uri="{FF2B5EF4-FFF2-40B4-BE49-F238E27FC236}">
                <a16:creationId xmlns:a16="http://schemas.microsoft.com/office/drawing/2014/main" id="{9AF1725C-93F4-4641-AC01-E62CD54E75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43088" y="5959904"/>
            <a:ext cx="431800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ixaDeTexto 64">
            <a:extLst>
              <a:ext uri="{FF2B5EF4-FFF2-40B4-BE49-F238E27FC236}">
                <a16:creationId xmlns:a16="http://schemas.microsoft.com/office/drawing/2014/main" id="{70070148-7B8F-A4CA-90A3-BB4D84C82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5542391"/>
            <a:ext cx="71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i="1">
                <a:solidFill>
                  <a:srgbClr val="FF0000"/>
                </a:solidFill>
                <a:latin typeface="Nunito" pitchFamily="2" charset="0"/>
              </a:rPr>
              <a:t>q</a:t>
            </a:r>
          </a:p>
        </p:txBody>
      </p:sp>
      <p:grpSp>
        <p:nvGrpSpPr>
          <p:cNvPr id="57" name="Grupo 65">
            <a:extLst>
              <a:ext uri="{FF2B5EF4-FFF2-40B4-BE49-F238E27FC236}">
                <a16:creationId xmlns:a16="http://schemas.microsoft.com/office/drawing/2014/main" id="{3CDF53D3-4F38-F50A-C370-C38F3F444FB9}"/>
              </a:ext>
            </a:extLst>
          </p:cNvPr>
          <p:cNvGrpSpPr>
            <a:grpSpLocks/>
          </p:cNvGrpSpPr>
          <p:nvPr/>
        </p:nvGrpSpPr>
        <p:grpSpPr bwMode="auto">
          <a:xfrm>
            <a:off x="4560888" y="5685266"/>
            <a:ext cx="428625" cy="444500"/>
            <a:chOff x="3917940" y="4212000"/>
            <a:chExt cx="428628" cy="444143"/>
          </a:xfrm>
        </p:grpSpPr>
        <p:sp>
          <p:nvSpPr>
            <p:cNvPr id="58" name="Elipse 66">
              <a:extLst>
                <a:ext uri="{FF2B5EF4-FFF2-40B4-BE49-F238E27FC236}">
                  <a16:creationId xmlns:a16="http://schemas.microsoft.com/office/drawing/2014/main" id="{F1805557-5981-2332-F54B-6461B8A7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40" y="4227515"/>
              <a:ext cx="428628" cy="42862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defTabSz="9969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defTabSz="996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endParaRPr lang="pt-BR" altLang="pt-BR" sz="2000">
                <a:latin typeface="Nunito" pitchFamily="2" charset="0"/>
              </a:endParaRPr>
            </a:p>
          </p:txBody>
        </p:sp>
        <p:sp>
          <p:nvSpPr>
            <p:cNvPr id="59" name="CaixaDeTexto 67">
              <a:extLst>
                <a:ext uri="{FF2B5EF4-FFF2-40B4-BE49-F238E27FC236}">
                  <a16:creationId xmlns:a16="http://schemas.microsoft.com/office/drawing/2014/main" id="{227B35CA-774D-E2EC-C4B8-06BA5EA9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215" y="4212000"/>
              <a:ext cx="357190" cy="396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b="1">
                  <a:solidFill>
                    <a:schemeClr val="bg1"/>
                  </a:solidFill>
                  <a:latin typeface="Nunito" pitchFamily="2" charset="0"/>
                </a:rPr>
                <a:t>-</a:t>
              </a:r>
            </a:p>
          </p:txBody>
        </p:sp>
      </p:grpSp>
      <p:grpSp>
        <p:nvGrpSpPr>
          <p:cNvPr id="60" name="Grupo 68">
            <a:extLst>
              <a:ext uri="{FF2B5EF4-FFF2-40B4-BE49-F238E27FC236}">
                <a16:creationId xmlns:a16="http://schemas.microsoft.com/office/drawing/2014/main" id="{468B0AEC-EBAA-9A85-E1C4-395CB64877AA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5515404"/>
            <a:ext cx="428625" cy="396875"/>
            <a:chOff x="4275130" y="4041722"/>
            <a:chExt cx="428625" cy="396932"/>
          </a:xfrm>
        </p:grpSpPr>
        <p:sp>
          <p:nvSpPr>
            <p:cNvPr id="61" name="CaixaDeTexto 66">
              <a:extLst>
                <a:ext uri="{FF2B5EF4-FFF2-40B4-BE49-F238E27FC236}">
                  <a16:creationId xmlns:a16="http://schemas.microsoft.com/office/drawing/2014/main" id="{E3007EB5-938E-C27D-F421-919498646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0" y="4041722"/>
              <a:ext cx="428625" cy="396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i="1">
                  <a:latin typeface="Nunito" pitchFamily="2" charset="0"/>
                </a:rPr>
                <a:t>F</a:t>
              </a:r>
            </a:p>
          </p:txBody>
        </p:sp>
        <p:cxnSp>
          <p:nvCxnSpPr>
            <p:cNvPr id="62" name="Conector de seta reta 70">
              <a:extLst>
                <a:ext uri="{FF2B5EF4-FFF2-40B4-BE49-F238E27FC236}">
                  <a16:creationId xmlns:a16="http://schemas.microsoft.com/office/drawing/2014/main" id="{D79BBD69-F40F-2297-E162-4724F70AD9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4055" y="4095397"/>
              <a:ext cx="14287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3" name="Conector de seta reta 52">
            <a:extLst>
              <a:ext uri="{FF2B5EF4-FFF2-40B4-BE49-F238E27FC236}">
                <a16:creationId xmlns:a16="http://schemas.microsoft.com/office/drawing/2014/main" id="{312CA199-4900-09CD-FA68-7639E2A298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86338" y="5913866"/>
            <a:ext cx="4318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CaixaDeTexto 72">
            <a:extLst>
              <a:ext uri="{FF2B5EF4-FFF2-40B4-BE49-F238E27FC236}">
                <a16:creationId xmlns:a16="http://schemas.microsoft.com/office/drawing/2014/main" id="{3C3397AA-0B5D-FE04-31C8-9603882B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5496354"/>
            <a:ext cx="71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i="1">
                <a:solidFill>
                  <a:srgbClr val="FF0000"/>
                </a:solidFill>
                <a:latin typeface="Nunito" pitchFamily="2" charset="0"/>
              </a:rPr>
              <a:t>q</a:t>
            </a:r>
          </a:p>
        </p:txBody>
      </p:sp>
      <p:cxnSp>
        <p:nvCxnSpPr>
          <p:cNvPr id="65" name="Conector de seta reta 73">
            <a:extLst>
              <a:ext uri="{FF2B5EF4-FFF2-40B4-BE49-F238E27FC236}">
                <a16:creationId xmlns:a16="http://schemas.microsoft.com/office/drawing/2014/main" id="{6624AC8D-B455-E318-3075-93C368DBBC0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346200" y="6328204"/>
            <a:ext cx="1143000" cy="1587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Conector de seta reta 75">
            <a:extLst>
              <a:ext uri="{FF2B5EF4-FFF2-40B4-BE49-F238E27FC236}">
                <a16:creationId xmlns:a16="http://schemas.microsoft.com/office/drawing/2014/main" id="{70C4D8F1-542E-6A93-CF9C-BDDA93475E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03700" y="6328204"/>
            <a:ext cx="1143000" cy="1587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7" name="Grupo 77">
            <a:extLst>
              <a:ext uri="{FF2B5EF4-FFF2-40B4-BE49-F238E27FC236}">
                <a16:creationId xmlns:a16="http://schemas.microsoft.com/office/drawing/2014/main" id="{A33F52FF-467F-BB69-7880-A05E639BD265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6356779"/>
            <a:ext cx="428625" cy="396875"/>
            <a:chOff x="4275130" y="4041722"/>
            <a:chExt cx="428625" cy="396932"/>
          </a:xfrm>
        </p:grpSpPr>
        <p:sp>
          <p:nvSpPr>
            <p:cNvPr id="68" name="CaixaDeTexto 66">
              <a:extLst>
                <a:ext uri="{FF2B5EF4-FFF2-40B4-BE49-F238E27FC236}">
                  <a16:creationId xmlns:a16="http://schemas.microsoft.com/office/drawing/2014/main" id="{8BEF95D2-3292-9CAD-69EF-91E40D229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0" y="4041722"/>
              <a:ext cx="428625" cy="396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i="1">
                  <a:latin typeface="Nunito" pitchFamily="2" charset="0"/>
                </a:rPr>
                <a:t>E</a:t>
              </a:r>
            </a:p>
          </p:txBody>
        </p:sp>
        <p:cxnSp>
          <p:nvCxnSpPr>
            <p:cNvPr id="69" name="Conector de seta reta 79">
              <a:extLst>
                <a:ext uri="{FF2B5EF4-FFF2-40B4-BE49-F238E27FC236}">
                  <a16:creationId xmlns:a16="http://schemas.microsoft.com/office/drawing/2014/main" id="{2BAFE518-6EE7-F8AA-BFFC-427B44E5C8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4055" y="4095397"/>
              <a:ext cx="14287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0" name="Grupo 80">
            <a:extLst>
              <a:ext uri="{FF2B5EF4-FFF2-40B4-BE49-F238E27FC236}">
                <a16:creationId xmlns:a16="http://schemas.microsoft.com/office/drawing/2014/main" id="{F2D12103-773B-4A7A-43E1-B3646D8C83FC}"/>
              </a:ext>
            </a:extLst>
          </p:cNvPr>
          <p:cNvGrpSpPr>
            <a:grpSpLocks/>
          </p:cNvGrpSpPr>
          <p:nvPr/>
        </p:nvGrpSpPr>
        <p:grpSpPr bwMode="auto">
          <a:xfrm>
            <a:off x="1346200" y="6399641"/>
            <a:ext cx="428625" cy="396875"/>
            <a:chOff x="4275130" y="4041722"/>
            <a:chExt cx="428625" cy="396932"/>
          </a:xfrm>
        </p:grpSpPr>
        <p:sp>
          <p:nvSpPr>
            <p:cNvPr id="71" name="CaixaDeTexto 66">
              <a:extLst>
                <a:ext uri="{FF2B5EF4-FFF2-40B4-BE49-F238E27FC236}">
                  <a16:creationId xmlns:a16="http://schemas.microsoft.com/office/drawing/2014/main" id="{C3DFFEBE-2D32-5574-A653-51AF9535A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0" y="4041722"/>
              <a:ext cx="428625" cy="396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000" i="1">
                  <a:latin typeface="Nunito" pitchFamily="2" charset="0"/>
                </a:rPr>
                <a:t>E</a:t>
              </a:r>
            </a:p>
          </p:txBody>
        </p:sp>
        <p:cxnSp>
          <p:nvCxnSpPr>
            <p:cNvPr id="72" name="Conector de seta reta 82">
              <a:extLst>
                <a:ext uri="{FF2B5EF4-FFF2-40B4-BE49-F238E27FC236}">
                  <a16:creationId xmlns:a16="http://schemas.microsoft.com/office/drawing/2014/main" id="{5F8FAA42-F8E4-8D34-F96B-A5B16E0A13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24055" y="4095397"/>
              <a:ext cx="14287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234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6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66291" y="638085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BB9870E-028D-DCE5-85CA-DE25E29F8F53}"/>
              </a:ext>
            </a:extLst>
          </p:cNvPr>
          <p:cNvSpPr txBox="1">
            <a:spLocks noChangeArrowheads="1"/>
          </p:cNvSpPr>
          <p:nvPr/>
        </p:nvSpPr>
        <p:spPr>
          <a:xfrm>
            <a:off x="182996" y="289752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Cálculo do Campo Elétrico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9549781-497F-40EB-379D-8ED7B81F8694}"/>
              </a:ext>
            </a:extLst>
          </p:cNvPr>
          <p:cNvCxnSpPr/>
          <p:nvPr/>
        </p:nvCxnSpPr>
        <p:spPr>
          <a:xfrm>
            <a:off x="221095" y="1043811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1">
            <a:extLst>
              <a:ext uri="{FF2B5EF4-FFF2-40B4-BE49-F238E27FC236}">
                <a16:creationId xmlns:a16="http://schemas.microsoft.com/office/drawing/2014/main" id="{CE3911DA-6C65-1951-B6A4-D2E50E26395B}"/>
              </a:ext>
            </a:extLst>
          </p:cNvPr>
          <p:cNvSpPr txBox="1">
            <a:spLocks/>
          </p:cNvSpPr>
          <p:nvPr/>
        </p:nvSpPr>
        <p:spPr>
          <a:xfrm>
            <a:off x="8086725" y="7183438"/>
            <a:ext cx="2495550" cy="527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marL="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C872B88F-F36E-4019-A203-184867AAAC39}" type="slidenum">
              <a:rPr lang="pt-BR" altLang="pt-BR" sz="1500" smtClean="0">
                <a:solidFill>
                  <a:schemeClr val="bg1"/>
                </a:solidFill>
                <a:latin typeface="Nunito" pitchFamily="2" charset="0"/>
              </a:rPr>
              <a:pPr eaLnBrk="1" hangingPunct="1"/>
              <a:t>6</a:t>
            </a:fld>
            <a:endParaRPr lang="pt-BR" altLang="pt-BR" sz="150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A48B96-BA31-CB58-E931-9998E11F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45" y="1390433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latin typeface="Nunito" pitchFamily="2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E1C77E2-64D5-247C-7D13-D288F54B0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7510" y="1486333"/>
            <a:ext cx="1905000" cy="1295400"/>
          </a:xfrm>
          <a:prstGeom prst="foldedCorner">
            <a:avLst>
              <a:gd name="adj" fmla="val 12500"/>
            </a:avLst>
          </a:prstGeom>
          <a:solidFill>
            <a:srgbClr val="ABE1FA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>
              <a:latin typeface="Nunito" pitchFamily="2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277B76E-473B-FADC-755E-E706597A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094" y="4987417"/>
            <a:ext cx="2590800" cy="1524000"/>
          </a:xfrm>
          <a:prstGeom prst="roundRect">
            <a:avLst>
              <a:gd name="adj" fmla="val 50000"/>
            </a:avLst>
          </a:prstGeom>
          <a:solidFill>
            <a:srgbClr val="ABE1F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pt-BR" dirty="0">
              <a:latin typeface="Nunito" pitchFamily="2" charset="0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BB82AA44-8881-8191-94BF-4A479D695807}"/>
              </a:ext>
            </a:extLst>
          </p:cNvPr>
          <p:cNvGrpSpPr>
            <a:grpSpLocks/>
          </p:cNvGrpSpPr>
          <p:nvPr/>
        </p:nvGrpSpPr>
        <p:grpSpPr bwMode="auto">
          <a:xfrm>
            <a:off x="1100358" y="2212758"/>
            <a:ext cx="2066925" cy="473075"/>
            <a:chOff x="647" y="1190"/>
            <a:chExt cx="1302" cy="298"/>
          </a:xfrm>
        </p:grpSpPr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77664C7E-DC16-855E-282D-3C6BBFE10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" y="1190"/>
              <a:ext cx="13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  <p:sp>
          <p:nvSpPr>
            <p:cNvPr id="73" name="Text Box 7">
              <a:extLst>
                <a:ext uri="{FF2B5EF4-FFF2-40B4-BE49-F238E27FC236}">
                  <a16:creationId xmlns:a16="http://schemas.microsoft.com/office/drawing/2014/main" id="{02062758-3149-FE42-D5D0-717597342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238"/>
              <a:ext cx="2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>
                  <a:latin typeface="Nunito" pitchFamily="2" charset="0"/>
                </a:rPr>
                <a:t>d</a:t>
              </a:r>
            </a:p>
          </p:txBody>
        </p:sp>
      </p:grpSp>
      <p:grpSp>
        <p:nvGrpSpPr>
          <p:cNvPr id="74" name="Group 8">
            <a:extLst>
              <a:ext uri="{FF2B5EF4-FFF2-40B4-BE49-F238E27FC236}">
                <a16:creationId xmlns:a16="http://schemas.microsoft.com/office/drawing/2014/main" id="{7B09AF3F-EB6C-CF71-E00F-0997D3F78347}"/>
              </a:ext>
            </a:extLst>
          </p:cNvPr>
          <p:cNvGrpSpPr>
            <a:grpSpLocks/>
          </p:cNvGrpSpPr>
          <p:nvPr/>
        </p:nvGrpSpPr>
        <p:grpSpPr bwMode="auto">
          <a:xfrm>
            <a:off x="947958" y="1526958"/>
            <a:ext cx="393700" cy="866775"/>
            <a:chOff x="551" y="758"/>
            <a:chExt cx="248" cy="546"/>
          </a:xfrm>
        </p:grpSpPr>
        <p:sp>
          <p:nvSpPr>
            <p:cNvPr id="75" name="Oval 9">
              <a:extLst>
                <a:ext uri="{FF2B5EF4-FFF2-40B4-BE49-F238E27FC236}">
                  <a16:creationId xmlns:a16="http://schemas.microsoft.com/office/drawing/2014/main" id="{B37E7ACD-DD7C-19F7-B95A-72C96E2AB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1064"/>
              <a:ext cx="240" cy="240"/>
            </a:xfrm>
            <a:prstGeom prst="ellipse">
              <a:avLst/>
            </a:prstGeom>
            <a:solidFill>
              <a:srgbClr val="FD090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2000">
                  <a:solidFill>
                    <a:schemeClr val="bg1"/>
                  </a:solidFill>
                  <a:latin typeface="Nunito" pitchFamily="2" charset="0"/>
                </a:rPr>
                <a:t>+</a:t>
              </a:r>
            </a:p>
          </p:txBody>
        </p:sp>
        <p:sp>
          <p:nvSpPr>
            <p:cNvPr id="76" name="Text Box 10">
              <a:extLst>
                <a:ext uri="{FF2B5EF4-FFF2-40B4-BE49-F238E27FC236}">
                  <a16:creationId xmlns:a16="http://schemas.microsoft.com/office/drawing/2014/main" id="{24B00E63-C7FA-9B1E-19A6-089E88DBE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" y="758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000">
                  <a:latin typeface="Nunito" pitchFamily="2" charset="0"/>
                </a:rPr>
                <a:t>Q</a:t>
              </a:r>
              <a:endParaRPr lang="pt-BR" sz="1200">
                <a:latin typeface="Nunito" pitchFamily="2" charset="0"/>
              </a:endParaRPr>
            </a:p>
          </p:txBody>
        </p:sp>
      </p:grpSp>
      <p:grpSp>
        <p:nvGrpSpPr>
          <p:cNvPr id="77" name="Group 11">
            <a:extLst>
              <a:ext uri="{FF2B5EF4-FFF2-40B4-BE49-F238E27FC236}">
                <a16:creationId xmlns:a16="http://schemas.microsoft.com/office/drawing/2014/main" id="{FC0CFBDB-CA19-5E7B-D7DA-D7EDF3398EA2}"/>
              </a:ext>
            </a:extLst>
          </p:cNvPr>
          <p:cNvGrpSpPr>
            <a:grpSpLocks/>
          </p:cNvGrpSpPr>
          <p:nvPr/>
        </p:nvGrpSpPr>
        <p:grpSpPr bwMode="auto">
          <a:xfrm>
            <a:off x="3157758" y="1677771"/>
            <a:ext cx="1487487" cy="544512"/>
            <a:chOff x="1943" y="853"/>
            <a:chExt cx="937" cy="343"/>
          </a:xfrm>
        </p:grpSpPr>
        <p:grpSp>
          <p:nvGrpSpPr>
            <p:cNvPr id="78" name="Group 12">
              <a:extLst>
                <a:ext uri="{FF2B5EF4-FFF2-40B4-BE49-F238E27FC236}">
                  <a16:creationId xmlns:a16="http://schemas.microsoft.com/office/drawing/2014/main" id="{04D79357-441A-860A-5769-AFE164FF1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3" y="853"/>
              <a:ext cx="217" cy="250"/>
              <a:chOff x="3728" y="720"/>
              <a:chExt cx="217" cy="250"/>
            </a:xfrm>
          </p:grpSpPr>
          <p:sp>
            <p:nvSpPr>
              <p:cNvPr id="80" name="Text Box 13">
                <a:extLst>
                  <a:ext uri="{FF2B5EF4-FFF2-40B4-BE49-F238E27FC236}">
                    <a16:creationId xmlns:a16="http://schemas.microsoft.com/office/drawing/2014/main" id="{BE9790C3-37AF-8369-8B12-E6F5E1114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720"/>
                <a:ext cx="21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pt-BR" sz="2000">
                    <a:latin typeface="Nunito" pitchFamily="2" charset="0"/>
                  </a:rPr>
                  <a:t>E</a:t>
                </a:r>
              </a:p>
            </p:txBody>
          </p:sp>
          <p:sp>
            <p:nvSpPr>
              <p:cNvPr id="81" name="Line 14">
                <a:extLst>
                  <a:ext uri="{FF2B5EF4-FFF2-40B4-BE49-F238E27FC236}">
                    <a16:creationId xmlns:a16="http://schemas.microsoft.com/office/drawing/2014/main" id="{D1156715-A285-9E84-063C-F812EC762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7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pt-BR">
                  <a:latin typeface="Nunito" pitchFamily="2" charset="0"/>
                </a:endParaRPr>
              </a:p>
            </p:txBody>
          </p:sp>
        </p:grpSp>
        <p:sp>
          <p:nvSpPr>
            <p:cNvPr id="79" name="Line 15">
              <a:extLst>
                <a:ext uri="{FF2B5EF4-FFF2-40B4-BE49-F238E27FC236}">
                  <a16:creationId xmlns:a16="http://schemas.microsoft.com/office/drawing/2014/main" id="{0E3104CA-6AA1-ED2F-55E6-3BB23BBB9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" y="1196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</p:grpSp>
      <p:grpSp>
        <p:nvGrpSpPr>
          <p:cNvPr id="82" name="Group 16">
            <a:extLst>
              <a:ext uri="{FF2B5EF4-FFF2-40B4-BE49-F238E27FC236}">
                <a16:creationId xmlns:a16="http://schemas.microsoft.com/office/drawing/2014/main" id="{E6E8C943-1FE7-F8C4-E0F1-93FC4B46E128}"/>
              </a:ext>
            </a:extLst>
          </p:cNvPr>
          <p:cNvGrpSpPr>
            <a:grpSpLocks/>
          </p:cNvGrpSpPr>
          <p:nvPr/>
        </p:nvGrpSpPr>
        <p:grpSpPr bwMode="auto">
          <a:xfrm>
            <a:off x="6411448" y="3034000"/>
            <a:ext cx="998538" cy="1071563"/>
            <a:chOff x="4555" y="1422"/>
            <a:chExt cx="629" cy="675"/>
          </a:xfrm>
        </p:grpSpPr>
        <p:sp>
          <p:nvSpPr>
            <p:cNvPr id="83" name="Text Box 17">
              <a:extLst>
                <a:ext uri="{FF2B5EF4-FFF2-40B4-BE49-F238E27FC236}">
                  <a16:creationId xmlns:a16="http://schemas.microsoft.com/office/drawing/2014/main" id="{CCCC3D03-3928-E806-F510-5F8B26690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1" y="1422"/>
              <a:ext cx="4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 b="1">
                  <a:latin typeface="Nunito" pitchFamily="2" charset="0"/>
                </a:rPr>
                <a:t>Q.q</a:t>
              </a:r>
            </a:p>
          </p:txBody>
        </p:sp>
        <p:sp>
          <p:nvSpPr>
            <p:cNvPr id="84" name="Text Box 18">
              <a:extLst>
                <a:ext uri="{FF2B5EF4-FFF2-40B4-BE49-F238E27FC236}">
                  <a16:creationId xmlns:a16="http://schemas.microsoft.com/office/drawing/2014/main" id="{053D4789-000A-69B1-2613-A0297533E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3" y="1806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 b="1">
                  <a:latin typeface="Nunito" pitchFamily="2" charset="0"/>
                </a:rPr>
                <a:t>d</a:t>
              </a:r>
              <a:r>
                <a:rPr lang="pt-BR" sz="2400" b="1" baseline="30000">
                  <a:latin typeface="Nunito" pitchFamily="2" charset="0"/>
                </a:rPr>
                <a:t>2</a:t>
              </a:r>
            </a:p>
          </p:txBody>
        </p:sp>
        <p:sp>
          <p:nvSpPr>
            <p:cNvPr id="85" name="Line 19">
              <a:extLst>
                <a:ext uri="{FF2B5EF4-FFF2-40B4-BE49-F238E27FC236}">
                  <a16:creationId xmlns:a16="http://schemas.microsoft.com/office/drawing/2014/main" id="{A876AA57-49C6-0DE3-E9BC-609EF5BA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75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  <p:sp>
          <p:nvSpPr>
            <p:cNvPr id="86" name="Text Box 20">
              <a:extLst>
                <a:ext uri="{FF2B5EF4-FFF2-40B4-BE49-F238E27FC236}">
                  <a16:creationId xmlns:a16="http://schemas.microsoft.com/office/drawing/2014/main" id="{4149B98D-B287-B529-BD59-BED6ED9A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5" y="1566"/>
              <a:ext cx="2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 b="1">
                  <a:latin typeface="Nunito" pitchFamily="2" charset="0"/>
                </a:rPr>
                <a:t>k</a:t>
              </a:r>
            </a:p>
          </p:txBody>
        </p:sp>
      </p:grpSp>
      <p:grpSp>
        <p:nvGrpSpPr>
          <p:cNvPr id="87" name="Group 21">
            <a:extLst>
              <a:ext uri="{FF2B5EF4-FFF2-40B4-BE49-F238E27FC236}">
                <a16:creationId xmlns:a16="http://schemas.microsoft.com/office/drawing/2014/main" id="{5A5F9D91-6B24-A8FF-C2E7-1C2638BAE704}"/>
              </a:ext>
            </a:extLst>
          </p:cNvPr>
          <p:cNvGrpSpPr>
            <a:grpSpLocks/>
          </p:cNvGrpSpPr>
          <p:nvPr/>
        </p:nvGrpSpPr>
        <p:grpSpPr bwMode="auto">
          <a:xfrm>
            <a:off x="5504981" y="3810287"/>
            <a:ext cx="2133600" cy="519112"/>
            <a:chOff x="3984" y="1911"/>
            <a:chExt cx="1344" cy="327"/>
          </a:xfrm>
        </p:grpSpPr>
        <p:sp>
          <p:nvSpPr>
            <p:cNvPr id="88" name="Text Box 22">
              <a:extLst>
                <a:ext uri="{FF2B5EF4-FFF2-40B4-BE49-F238E27FC236}">
                  <a16:creationId xmlns:a16="http://schemas.microsoft.com/office/drawing/2014/main" id="{F4CC8573-0590-6A43-4638-D8508EA23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11"/>
              <a:ext cx="10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800" b="1">
                  <a:latin typeface="Nunito" pitchFamily="2" charset="0"/>
                </a:rPr>
                <a:t>E  =</a:t>
              </a:r>
              <a:r>
                <a:rPr lang="pt-BR" sz="2400">
                  <a:latin typeface="Nunito" pitchFamily="2" charset="0"/>
                </a:rPr>
                <a:t> </a:t>
              </a:r>
              <a:endParaRPr lang="pt-BR" sz="2400" baseline="-25000">
                <a:latin typeface="Nunito" pitchFamily="2" charset="0"/>
              </a:endParaRPr>
            </a:p>
          </p:txBody>
        </p:sp>
        <p:sp>
          <p:nvSpPr>
            <p:cNvPr id="89" name="Line 23">
              <a:extLst>
                <a:ext uri="{FF2B5EF4-FFF2-40B4-BE49-F238E27FC236}">
                  <a16:creationId xmlns:a16="http://schemas.microsoft.com/office/drawing/2014/main" id="{A14881F5-4316-948F-F39C-A48867681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09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</p:grpSp>
      <p:sp>
        <p:nvSpPr>
          <p:cNvPr id="90" name="Text Box 24">
            <a:extLst>
              <a:ext uri="{FF2B5EF4-FFF2-40B4-BE49-F238E27FC236}">
                <a16:creationId xmlns:a16="http://schemas.microsoft.com/office/drawing/2014/main" id="{A6C0799C-28C5-B78D-2CB8-34725567B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444" y="4176999"/>
            <a:ext cx="369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1">
                <a:latin typeface="Nunito" pitchFamily="2" charset="0"/>
              </a:rPr>
              <a:t>q</a:t>
            </a:r>
          </a:p>
        </p:txBody>
      </p:sp>
      <p:grpSp>
        <p:nvGrpSpPr>
          <p:cNvPr id="91" name="Group 25">
            <a:extLst>
              <a:ext uri="{FF2B5EF4-FFF2-40B4-BE49-F238E27FC236}">
                <a16:creationId xmlns:a16="http://schemas.microsoft.com/office/drawing/2014/main" id="{F0C1DE49-DF28-75F7-0E82-60F98F1923C5}"/>
              </a:ext>
            </a:extLst>
          </p:cNvPr>
          <p:cNvGrpSpPr>
            <a:grpSpLocks/>
          </p:cNvGrpSpPr>
          <p:nvPr/>
        </p:nvGrpSpPr>
        <p:grpSpPr bwMode="auto">
          <a:xfrm>
            <a:off x="3233958" y="1679358"/>
            <a:ext cx="787400" cy="533400"/>
            <a:chOff x="1991" y="854"/>
            <a:chExt cx="496" cy="336"/>
          </a:xfrm>
        </p:grpSpPr>
        <p:sp>
          <p:nvSpPr>
            <p:cNvPr id="92" name="Line 26">
              <a:extLst>
                <a:ext uri="{FF2B5EF4-FFF2-40B4-BE49-F238E27FC236}">
                  <a16:creationId xmlns:a16="http://schemas.microsoft.com/office/drawing/2014/main" id="{FBEB8F85-E3BA-F205-821D-4330FA744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" y="1190"/>
              <a:ext cx="4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  <p:grpSp>
          <p:nvGrpSpPr>
            <p:cNvPr id="93" name="Group 27">
              <a:extLst>
                <a:ext uri="{FF2B5EF4-FFF2-40B4-BE49-F238E27FC236}">
                  <a16:creationId xmlns:a16="http://schemas.microsoft.com/office/drawing/2014/main" id="{4A98539D-E0D5-F9C8-53AE-845322790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854"/>
              <a:ext cx="208" cy="250"/>
              <a:chOff x="3728" y="720"/>
              <a:chExt cx="208" cy="250"/>
            </a:xfrm>
          </p:grpSpPr>
          <p:sp>
            <p:nvSpPr>
              <p:cNvPr id="94" name="Text Box 28">
                <a:extLst>
                  <a:ext uri="{FF2B5EF4-FFF2-40B4-BE49-F238E27FC236}">
                    <a16:creationId xmlns:a16="http://schemas.microsoft.com/office/drawing/2014/main" id="{E780BF18-D4A6-F91C-1BC4-C53A451F7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720"/>
                <a:ext cx="2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pt-BR" sz="2000">
                    <a:latin typeface="Nunito" pitchFamily="2" charset="0"/>
                  </a:rPr>
                  <a:t>F</a:t>
                </a:r>
              </a:p>
            </p:txBody>
          </p:sp>
          <p:sp>
            <p:nvSpPr>
              <p:cNvPr id="95" name="Line 29">
                <a:extLst>
                  <a:ext uri="{FF2B5EF4-FFF2-40B4-BE49-F238E27FC236}">
                    <a16:creationId xmlns:a16="http://schemas.microsoft.com/office/drawing/2014/main" id="{64BB1C90-9934-3FC9-1FAA-FCB65DC62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72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pt-BR">
                  <a:latin typeface="Nunito" pitchFamily="2" charset="0"/>
                </a:endParaRPr>
              </a:p>
            </p:txBody>
          </p:sp>
        </p:grpSp>
      </p:grpSp>
      <p:grpSp>
        <p:nvGrpSpPr>
          <p:cNvPr id="96" name="Group 30">
            <a:extLst>
              <a:ext uri="{FF2B5EF4-FFF2-40B4-BE49-F238E27FC236}">
                <a16:creationId xmlns:a16="http://schemas.microsoft.com/office/drawing/2014/main" id="{60721D94-F67E-90F1-45AB-571E2011261B}"/>
              </a:ext>
            </a:extLst>
          </p:cNvPr>
          <p:cNvGrpSpPr>
            <a:grpSpLocks/>
          </p:cNvGrpSpPr>
          <p:nvPr/>
        </p:nvGrpSpPr>
        <p:grpSpPr bwMode="auto">
          <a:xfrm>
            <a:off x="3035520" y="2031783"/>
            <a:ext cx="328613" cy="550863"/>
            <a:chOff x="1866" y="1076"/>
            <a:chExt cx="207" cy="347"/>
          </a:xfrm>
        </p:grpSpPr>
        <p:grpSp>
          <p:nvGrpSpPr>
            <p:cNvPr id="97" name="Group 31">
              <a:extLst>
                <a:ext uri="{FF2B5EF4-FFF2-40B4-BE49-F238E27FC236}">
                  <a16:creationId xmlns:a16="http://schemas.microsoft.com/office/drawing/2014/main" id="{61923491-F151-12AE-B425-069F4DAC0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" y="1076"/>
              <a:ext cx="194" cy="213"/>
              <a:chOff x="760" y="2676"/>
              <a:chExt cx="194" cy="213"/>
            </a:xfrm>
          </p:grpSpPr>
          <p:sp>
            <p:nvSpPr>
              <p:cNvPr id="99" name="Oval 32">
                <a:extLst>
                  <a:ext uri="{FF2B5EF4-FFF2-40B4-BE49-F238E27FC236}">
                    <a16:creationId xmlns:a16="http://schemas.microsoft.com/office/drawing/2014/main" id="{4B926C20-FCAE-6BCF-70C5-9620FD486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3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>
                  <a:latin typeface="Nunito" pitchFamily="2" charset="0"/>
                </a:endParaRPr>
              </a:p>
            </p:txBody>
          </p:sp>
          <p:sp>
            <p:nvSpPr>
              <p:cNvPr id="100" name="Text Box 33">
                <a:extLst>
                  <a:ext uri="{FF2B5EF4-FFF2-40B4-BE49-F238E27FC236}">
                    <a16:creationId xmlns:a16="http://schemas.microsoft.com/office/drawing/2014/main" id="{D5F5BEA4-C2CA-906D-32AD-29AC53B68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0" y="2676"/>
                <a:ext cx="19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pt-BR" sz="1600">
                    <a:latin typeface="Nunito" pitchFamily="2" charset="0"/>
                  </a:rPr>
                  <a:t>+</a:t>
                </a:r>
              </a:p>
            </p:txBody>
          </p:sp>
        </p:grpSp>
        <p:sp>
          <p:nvSpPr>
            <p:cNvPr id="98" name="Text Box 34">
              <a:extLst>
                <a:ext uri="{FF2B5EF4-FFF2-40B4-BE49-F238E27FC236}">
                  <a16:creationId xmlns:a16="http://schemas.microsoft.com/office/drawing/2014/main" id="{08863648-AFA3-233F-2D46-18A355D2B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1190"/>
              <a:ext cx="20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b="1">
                  <a:latin typeface="Nunito" pitchFamily="2" charset="0"/>
                </a:rPr>
                <a:t>q</a:t>
              </a:r>
            </a:p>
          </p:txBody>
        </p:sp>
      </p:grpSp>
      <p:sp>
        <p:nvSpPr>
          <p:cNvPr id="101" name="Line 35">
            <a:extLst>
              <a:ext uri="{FF2B5EF4-FFF2-40B4-BE49-F238E27FC236}">
                <a16:creationId xmlns:a16="http://schemas.microsoft.com/office/drawing/2014/main" id="{7375B2D8-85D3-13F3-8109-1ECEA2005C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5181" y="3033999"/>
            <a:ext cx="304800" cy="457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>
              <a:latin typeface="Nunito" pitchFamily="2" charset="0"/>
            </a:endParaRPr>
          </a:p>
        </p:txBody>
      </p:sp>
      <p:sp>
        <p:nvSpPr>
          <p:cNvPr id="102" name="Line 36">
            <a:extLst>
              <a:ext uri="{FF2B5EF4-FFF2-40B4-BE49-F238E27FC236}">
                <a16:creationId xmlns:a16="http://schemas.microsoft.com/office/drawing/2014/main" id="{3366C813-E4E8-762D-3B49-050BEC3BA1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3719" y="4205574"/>
            <a:ext cx="304800" cy="457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>
              <a:latin typeface="Nunito" pitchFamily="2" charset="0"/>
            </a:endParaRPr>
          </a:p>
        </p:txBody>
      </p:sp>
      <p:grpSp>
        <p:nvGrpSpPr>
          <p:cNvPr id="103" name="Group 37">
            <a:extLst>
              <a:ext uri="{FF2B5EF4-FFF2-40B4-BE49-F238E27FC236}">
                <a16:creationId xmlns:a16="http://schemas.microsoft.com/office/drawing/2014/main" id="{C497FD28-E335-BCE8-B76F-91F91D4F512E}"/>
              </a:ext>
            </a:extLst>
          </p:cNvPr>
          <p:cNvGrpSpPr>
            <a:grpSpLocks/>
          </p:cNvGrpSpPr>
          <p:nvPr/>
        </p:nvGrpSpPr>
        <p:grpSpPr bwMode="auto">
          <a:xfrm>
            <a:off x="3767358" y="5267971"/>
            <a:ext cx="1828800" cy="1071563"/>
            <a:chOff x="2688" y="3216"/>
            <a:chExt cx="1152" cy="675"/>
          </a:xfrm>
        </p:grpSpPr>
        <p:sp>
          <p:nvSpPr>
            <p:cNvPr id="104" name="Text Box 38">
              <a:extLst>
                <a:ext uri="{FF2B5EF4-FFF2-40B4-BE49-F238E27FC236}">
                  <a16:creationId xmlns:a16="http://schemas.microsoft.com/office/drawing/2014/main" id="{C801740E-E4E0-BA9F-86E1-24E805999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369"/>
              <a:ext cx="10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2800" b="1" dirty="0">
                  <a:latin typeface="Nunito" pitchFamily="2" charset="0"/>
                </a:rPr>
                <a:t>E  =</a:t>
              </a:r>
              <a:r>
                <a:rPr lang="pt-BR" sz="2400" dirty="0">
                  <a:latin typeface="Nunito" pitchFamily="2" charset="0"/>
                </a:rPr>
                <a:t> </a:t>
              </a:r>
              <a:endParaRPr lang="pt-BR" sz="2400" baseline="-25000" dirty="0">
                <a:latin typeface="Nunito" pitchFamily="2" charset="0"/>
              </a:endParaRPr>
            </a:p>
          </p:txBody>
        </p:sp>
        <p:sp>
          <p:nvSpPr>
            <p:cNvPr id="105" name="Text Box 39">
              <a:extLst>
                <a:ext uri="{FF2B5EF4-FFF2-40B4-BE49-F238E27FC236}">
                  <a16:creationId xmlns:a16="http://schemas.microsoft.com/office/drawing/2014/main" id="{470EFE5F-2BE9-C6E0-AC10-BD6DB1279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3" y="3216"/>
              <a:ext cx="2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 b="1">
                  <a:latin typeface="Nunito" pitchFamily="2" charset="0"/>
                </a:rPr>
                <a:t>Q</a:t>
              </a:r>
            </a:p>
          </p:txBody>
        </p:sp>
        <p:sp>
          <p:nvSpPr>
            <p:cNvPr id="106" name="Text Box 40">
              <a:extLst>
                <a:ext uri="{FF2B5EF4-FFF2-40B4-BE49-F238E27FC236}">
                  <a16:creationId xmlns:a16="http://schemas.microsoft.com/office/drawing/2014/main" id="{BF8366A1-BE48-E882-5A4B-3F7ABAC2D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9" y="3600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 b="1">
                  <a:latin typeface="Nunito" pitchFamily="2" charset="0"/>
                </a:rPr>
                <a:t>d</a:t>
              </a:r>
              <a:r>
                <a:rPr lang="pt-BR" sz="2400" b="1" baseline="30000">
                  <a:latin typeface="Nunito" pitchFamily="2" charset="0"/>
                </a:rPr>
                <a:t>2</a:t>
              </a:r>
            </a:p>
          </p:txBody>
        </p:sp>
        <p:sp>
          <p:nvSpPr>
            <p:cNvPr id="107" name="Line 41">
              <a:extLst>
                <a:ext uri="{FF2B5EF4-FFF2-40B4-BE49-F238E27FC236}">
                  <a16:creationId xmlns:a16="http://schemas.microsoft.com/office/drawing/2014/main" id="{58DC9D71-719D-8B5A-F1B4-3C074B404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5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  <p:sp>
          <p:nvSpPr>
            <p:cNvPr id="108" name="Text Box 42">
              <a:extLst>
                <a:ext uri="{FF2B5EF4-FFF2-40B4-BE49-F238E27FC236}">
                  <a16:creationId xmlns:a16="http://schemas.microsoft.com/office/drawing/2014/main" id="{C5C5B694-FC0C-6E3E-8A76-58E42F7FF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1" y="3360"/>
              <a:ext cx="2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 b="1">
                  <a:latin typeface="Nunito" pitchFamily="2" charset="0"/>
                </a:rPr>
                <a:t>k</a:t>
              </a:r>
            </a:p>
          </p:txBody>
        </p:sp>
      </p:grpSp>
      <p:sp>
        <p:nvSpPr>
          <p:cNvPr id="109" name="AutoShape 43">
            <a:extLst>
              <a:ext uri="{FF2B5EF4-FFF2-40B4-BE49-F238E27FC236}">
                <a16:creationId xmlns:a16="http://schemas.microsoft.com/office/drawing/2014/main" id="{FE68E3A2-E2F1-DCE6-2045-524D755A3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181" y="3824574"/>
            <a:ext cx="976313" cy="3333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ABE1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latin typeface="Nunito" pitchFamily="2" charset="0"/>
            </a:endParaRPr>
          </a:p>
        </p:txBody>
      </p:sp>
      <p:sp>
        <p:nvSpPr>
          <p:cNvPr id="110" name="AutoShape 44">
            <a:extLst>
              <a:ext uri="{FF2B5EF4-FFF2-40B4-BE49-F238E27FC236}">
                <a16:creationId xmlns:a16="http://schemas.microsoft.com/office/drawing/2014/main" id="{A3715C51-39DF-B6BD-6920-6D67B0B68481}"/>
              </a:ext>
            </a:extLst>
          </p:cNvPr>
          <p:cNvSpPr>
            <a:spLocks noChangeArrowheads="1"/>
          </p:cNvSpPr>
          <p:nvPr/>
        </p:nvSpPr>
        <p:spPr bwMode="auto">
          <a:xfrm rot="10929933">
            <a:off x="6419381" y="5272374"/>
            <a:ext cx="814388" cy="8667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ABE1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latin typeface="Nunito" pitchFamily="2" charset="0"/>
            </a:endParaRPr>
          </a:p>
        </p:txBody>
      </p:sp>
      <p:grpSp>
        <p:nvGrpSpPr>
          <p:cNvPr id="114" name="Group 48">
            <a:extLst>
              <a:ext uri="{FF2B5EF4-FFF2-40B4-BE49-F238E27FC236}">
                <a16:creationId xmlns:a16="http://schemas.microsoft.com/office/drawing/2014/main" id="{9BC9AB0B-4F58-40EF-800F-7DE6B4FDFB7F}"/>
              </a:ext>
            </a:extLst>
          </p:cNvPr>
          <p:cNvGrpSpPr>
            <a:grpSpLocks/>
          </p:cNvGrpSpPr>
          <p:nvPr/>
        </p:nvGrpSpPr>
        <p:grpSpPr bwMode="auto">
          <a:xfrm>
            <a:off x="1313981" y="3443575"/>
            <a:ext cx="1731963" cy="1071563"/>
            <a:chOff x="1344" y="1968"/>
            <a:chExt cx="1091" cy="675"/>
          </a:xfrm>
        </p:grpSpPr>
        <p:grpSp>
          <p:nvGrpSpPr>
            <p:cNvPr id="115" name="Group 49">
              <a:extLst>
                <a:ext uri="{FF2B5EF4-FFF2-40B4-BE49-F238E27FC236}">
                  <a16:creationId xmlns:a16="http://schemas.microsoft.com/office/drawing/2014/main" id="{D06771BD-E2D7-075A-D5E0-60F4D0CEA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968"/>
              <a:ext cx="1091" cy="675"/>
              <a:chOff x="1344" y="1968"/>
              <a:chExt cx="1091" cy="675"/>
            </a:xfrm>
          </p:grpSpPr>
          <p:sp>
            <p:nvSpPr>
              <p:cNvPr id="117" name="Text Box 50">
                <a:extLst>
                  <a:ext uri="{FF2B5EF4-FFF2-40B4-BE49-F238E27FC236}">
                    <a16:creationId xmlns:a16="http://schemas.microsoft.com/office/drawing/2014/main" id="{9C01CA4F-513C-BEEA-A5FD-8254336A1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10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pt-BR" sz="2800" b="1">
                    <a:latin typeface="Nunito" pitchFamily="2" charset="0"/>
                  </a:rPr>
                  <a:t>E  =</a:t>
                </a:r>
                <a:r>
                  <a:rPr lang="pt-BR" sz="2400">
                    <a:latin typeface="Nunito" pitchFamily="2" charset="0"/>
                  </a:rPr>
                  <a:t> </a:t>
                </a:r>
                <a:endParaRPr lang="pt-BR" sz="2400" baseline="-25000">
                  <a:latin typeface="Nunito" pitchFamily="2" charset="0"/>
                </a:endParaRPr>
              </a:p>
            </p:txBody>
          </p:sp>
          <p:sp>
            <p:nvSpPr>
              <p:cNvPr id="118" name="Text Box 51">
                <a:extLst>
                  <a:ext uri="{FF2B5EF4-FFF2-40B4-BE49-F238E27FC236}">
                    <a16:creationId xmlns:a16="http://schemas.microsoft.com/office/drawing/2014/main" id="{AAB27418-168A-C0A6-3DFD-6B36215A8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968"/>
                <a:ext cx="22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pt-BR" sz="2400" b="1">
                    <a:latin typeface="Nunito" pitchFamily="2" charset="0"/>
                  </a:rPr>
                  <a:t>F</a:t>
                </a:r>
              </a:p>
            </p:txBody>
          </p:sp>
          <p:sp>
            <p:nvSpPr>
              <p:cNvPr id="119" name="Text Box 52">
                <a:extLst>
                  <a:ext uri="{FF2B5EF4-FFF2-40B4-BE49-F238E27FC236}">
                    <a16:creationId xmlns:a16="http://schemas.microsoft.com/office/drawing/2014/main" id="{7BF65329-ECE5-5BE3-2F16-56CC96D62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2352"/>
                <a:ext cx="23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pt-BR" sz="2400" b="1">
                    <a:latin typeface="Nunito" pitchFamily="2" charset="0"/>
                  </a:rPr>
                  <a:t>q</a:t>
                </a:r>
              </a:p>
            </p:txBody>
          </p:sp>
        </p:grpSp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BA19C9A0-66D2-05FB-67E4-FDBB21ADA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0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</p:grpSp>
      <p:grpSp>
        <p:nvGrpSpPr>
          <p:cNvPr id="120" name="Group 54">
            <a:extLst>
              <a:ext uri="{FF2B5EF4-FFF2-40B4-BE49-F238E27FC236}">
                <a16:creationId xmlns:a16="http://schemas.microsoft.com/office/drawing/2014/main" id="{EEBC351D-26CE-ADE4-EB64-A2E8EF378F78}"/>
              </a:ext>
            </a:extLst>
          </p:cNvPr>
          <p:cNvGrpSpPr>
            <a:grpSpLocks/>
          </p:cNvGrpSpPr>
          <p:nvPr/>
        </p:nvGrpSpPr>
        <p:grpSpPr bwMode="auto">
          <a:xfrm>
            <a:off x="6199910" y="1638734"/>
            <a:ext cx="1731963" cy="1071563"/>
            <a:chOff x="3792" y="816"/>
            <a:chExt cx="1091" cy="675"/>
          </a:xfrm>
        </p:grpSpPr>
        <p:grpSp>
          <p:nvGrpSpPr>
            <p:cNvPr id="121" name="Group 55">
              <a:extLst>
                <a:ext uri="{FF2B5EF4-FFF2-40B4-BE49-F238E27FC236}">
                  <a16:creationId xmlns:a16="http://schemas.microsoft.com/office/drawing/2014/main" id="{CF12D27B-E410-2571-5091-68B14E5A3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816"/>
              <a:ext cx="1091" cy="675"/>
              <a:chOff x="3792" y="816"/>
              <a:chExt cx="1091" cy="675"/>
            </a:xfrm>
          </p:grpSpPr>
          <p:sp>
            <p:nvSpPr>
              <p:cNvPr id="125" name="Text Box 56">
                <a:extLst>
                  <a:ext uri="{FF2B5EF4-FFF2-40B4-BE49-F238E27FC236}">
                    <a16:creationId xmlns:a16="http://schemas.microsoft.com/office/drawing/2014/main" id="{A6833E5E-BE92-DCB7-17EE-719781B92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960"/>
                <a:ext cx="10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pt-BR" sz="2800" b="1" dirty="0">
                    <a:latin typeface="Nunito" pitchFamily="2" charset="0"/>
                  </a:rPr>
                  <a:t>E  =</a:t>
                </a:r>
                <a:r>
                  <a:rPr lang="pt-BR" sz="2400" dirty="0">
                    <a:latin typeface="Nunito" pitchFamily="2" charset="0"/>
                  </a:rPr>
                  <a:t> </a:t>
                </a:r>
                <a:endParaRPr lang="pt-BR" sz="2400" baseline="-25000" dirty="0">
                  <a:latin typeface="Nunito" pitchFamily="2" charset="0"/>
                </a:endParaRPr>
              </a:p>
            </p:txBody>
          </p:sp>
          <p:sp>
            <p:nvSpPr>
              <p:cNvPr id="126" name="Text Box 57">
                <a:extLst>
                  <a:ext uri="{FF2B5EF4-FFF2-40B4-BE49-F238E27FC236}">
                    <a16:creationId xmlns:a16="http://schemas.microsoft.com/office/drawing/2014/main" id="{66511229-803C-09B8-2AEA-F5F0FA48F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6" y="816"/>
                <a:ext cx="22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pt-BR" sz="2400" b="1" dirty="0">
                    <a:latin typeface="Nunito" pitchFamily="2" charset="0"/>
                  </a:rPr>
                  <a:t>F</a:t>
                </a:r>
              </a:p>
            </p:txBody>
          </p:sp>
          <p:sp>
            <p:nvSpPr>
              <p:cNvPr id="127" name="Text Box 58">
                <a:extLst>
                  <a:ext uri="{FF2B5EF4-FFF2-40B4-BE49-F238E27FC236}">
                    <a16:creationId xmlns:a16="http://schemas.microsoft.com/office/drawing/2014/main" id="{D72222DE-0AFD-3169-E289-A66E24561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6" y="1200"/>
                <a:ext cx="23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pt-BR" sz="2400" b="1">
                    <a:latin typeface="Nunito" pitchFamily="2" charset="0"/>
                  </a:rPr>
                  <a:t>q</a:t>
                </a:r>
              </a:p>
            </p:txBody>
          </p:sp>
        </p:grpSp>
        <p:sp>
          <p:nvSpPr>
            <p:cNvPr id="122" name="Line 59">
              <a:extLst>
                <a:ext uri="{FF2B5EF4-FFF2-40B4-BE49-F238E27FC236}">
                  <a16:creationId xmlns:a16="http://schemas.microsoft.com/office/drawing/2014/main" id="{F6BC5BF3-B7FE-A1B8-2CD2-3D819E4EC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9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  <p:sp>
          <p:nvSpPr>
            <p:cNvPr id="123" name="Line 60">
              <a:extLst>
                <a:ext uri="{FF2B5EF4-FFF2-40B4-BE49-F238E27FC236}">
                  <a16:creationId xmlns:a16="http://schemas.microsoft.com/office/drawing/2014/main" id="{2088081A-D285-5246-B91F-07D1356A6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83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  <p:sp>
          <p:nvSpPr>
            <p:cNvPr id="124" name="Line 61">
              <a:extLst>
                <a:ext uri="{FF2B5EF4-FFF2-40B4-BE49-F238E27FC236}">
                  <a16:creationId xmlns:a16="http://schemas.microsoft.com/office/drawing/2014/main" id="{33A211A7-3087-446F-0871-9DF705C78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1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>
                <a:latin typeface="Nunito" pitchFamily="2" charset="0"/>
              </a:endParaRPr>
            </a:p>
          </p:txBody>
        </p:sp>
      </p:grpSp>
      <p:sp>
        <p:nvSpPr>
          <p:cNvPr id="128" name="CaixaDeTexto 21">
            <a:extLst>
              <a:ext uri="{FF2B5EF4-FFF2-40B4-BE49-F238E27FC236}">
                <a16:creationId xmlns:a16="http://schemas.microsoft.com/office/drawing/2014/main" id="{C502F953-BE7A-D3D9-7ACD-5957F9D88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674" y="4847717"/>
            <a:ext cx="385762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pt-BR" altLang="pt-BR" sz="1600" dirty="0">
                <a:latin typeface="Verdana" panose="020B0604030504040204" pitchFamily="34" charset="0"/>
              </a:rPr>
              <a:t>Esta expressão nos permite calcular a intensidade do campo elétrico em um certo ponto, quando conhecemos o valor da carga </a:t>
            </a:r>
            <a:r>
              <a:rPr lang="pt-BR" altLang="pt-BR" sz="1600" dirty="0" err="1">
                <a:latin typeface="Verdana" panose="020B0604030504040204" pitchFamily="34" charset="0"/>
              </a:rPr>
              <a:t>puntual</a:t>
            </a:r>
            <a:r>
              <a:rPr lang="pt-BR" altLang="pt-BR" sz="1600" dirty="0">
                <a:latin typeface="Verdana" panose="020B0604030504040204" pitchFamily="34" charset="0"/>
              </a:rPr>
              <a:t> </a:t>
            </a:r>
            <a:r>
              <a:rPr lang="pt-BR" altLang="pt-BR" sz="1600" i="1" dirty="0">
                <a:latin typeface="Verdana" panose="020B0604030504040204" pitchFamily="34" charset="0"/>
              </a:rPr>
              <a:t>Q</a:t>
            </a:r>
            <a:r>
              <a:rPr lang="pt-BR" altLang="pt-BR" sz="1600" dirty="0">
                <a:latin typeface="Verdana" panose="020B0604030504040204" pitchFamily="34" charset="0"/>
              </a:rPr>
              <a:t> que criou este campo e a distância do ponto a esta carga. </a:t>
            </a:r>
          </a:p>
        </p:txBody>
      </p:sp>
      <p:sp>
        <p:nvSpPr>
          <p:cNvPr id="129" name="CaixaDeTexto 8">
            <a:extLst>
              <a:ext uri="{FF2B5EF4-FFF2-40B4-BE49-F238E27FC236}">
                <a16:creationId xmlns:a16="http://schemas.microsoft.com/office/drawing/2014/main" id="{836FB5CB-8F18-0B73-EE55-9CFD93618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8" y="5038939"/>
            <a:ext cx="264318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pt-BR" altLang="pt-BR" sz="1400" dirty="0">
                <a:latin typeface="Verdana" panose="020B0604030504040204" pitchFamily="34" charset="0"/>
              </a:rPr>
              <a:t>Onde:</a:t>
            </a:r>
          </a:p>
          <a:p>
            <a:pPr algn="l" eaLnBrk="1" hangingPunct="1"/>
            <a:r>
              <a:rPr lang="pt-BR" altLang="pt-BR" sz="1400" i="1" dirty="0">
                <a:latin typeface="Verdana" panose="020B0604030504040204" pitchFamily="34" charset="0"/>
              </a:rPr>
              <a:t>E</a:t>
            </a:r>
            <a:r>
              <a:rPr lang="pt-BR" altLang="pt-BR" sz="1400" dirty="0">
                <a:latin typeface="Verdana" panose="020B0604030504040204" pitchFamily="34" charset="0"/>
              </a:rPr>
              <a:t> = campo elétrico (N/C)</a:t>
            </a:r>
          </a:p>
          <a:p>
            <a:pPr algn="l" eaLnBrk="1" hangingPunct="1"/>
            <a:r>
              <a:rPr lang="pt-BR" altLang="pt-BR" sz="1400" i="1" dirty="0">
                <a:latin typeface="Verdana" panose="020B0604030504040204" pitchFamily="34" charset="0"/>
              </a:rPr>
              <a:t>Q</a:t>
            </a:r>
            <a:r>
              <a:rPr lang="pt-BR" altLang="pt-BR" sz="1400" dirty="0">
                <a:latin typeface="Verdana" panose="020B0604030504040204" pitchFamily="34" charset="0"/>
              </a:rPr>
              <a:t> = carga elétrica fixa (C)</a:t>
            </a:r>
          </a:p>
          <a:p>
            <a:pPr algn="l" eaLnBrk="1" hangingPunct="1"/>
            <a:r>
              <a:rPr lang="pt-BR" altLang="pt-BR" sz="1400" i="1" dirty="0">
                <a:latin typeface="Verdana" panose="020B0604030504040204" pitchFamily="34" charset="0"/>
              </a:rPr>
              <a:t>r</a:t>
            </a:r>
            <a:r>
              <a:rPr lang="pt-BR" altLang="pt-BR" sz="1400" dirty="0">
                <a:latin typeface="Verdana" panose="020B0604030504040204" pitchFamily="34" charset="0"/>
              </a:rPr>
              <a:t> = distância entre a carga e o ponto P (m)</a:t>
            </a:r>
          </a:p>
          <a:p>
            <a:pPr algn="l" eaLnBrk="1" hangingPunct="1"/>
            <a:r>
              <a:rPr lang="pt-BR" altLang="pt-BR" sz="1400" i="1" dirty="0">
                <a:latin typeface="Verdana" panose="020B0604030504040204" pitchFamily="34" charset="0"/>
              </a:rPr>
              <a:t>k</a:t>
            </a:r>
            <a:r>
              <a:rPr lang="pt-BR" altLang="pt-BR" sz="1400" i="1" baseline="-25000" dirty="0">
                <a:latin typeface="Verdana" panose="020B0604030504040204" pitchFamily="34" charset="0"/>
              </a:rPr>
              <a:t>0</a:t>
            </a:r>
            <a:r>
              <a:rPr lang="pt-BR" altLang="pt-BR" sz="1400" dirty="0">
                <a:latin typeface="Verdana" panose="020B0604030504040204" pitchFamily="34" charset="0"/>
              </a:rPr>
              <a:t> = constante no vácuo =</a:t>
            </a:r>
          </a:p>
          <a:p>
            <a:pPr algn="l" eaLnBrk="1" hangingPunct="1"/>
            <a:r>
              <a:rPr lang="pt-BR" altLang="pt-BR" sz="1400" dirty="0">
                <a:latin typeface="Verdana" panose="020B0604030504040204" pitchFamily="34" charset="0"/>
              </a:rPr>
              <a:t>9</a:t>
            </a:r>
            <a:r>
              <a:rPr lang="pt-BR" altLang="pt-BR" sz="1400" dirty="0">
                <a:latin typeface="Verdana" panose="020B0604030504040204" pitchFamily="34" charset="0"/>
                <a:sym typeface="Symbol" panose="05050102010706020507" pitchFamily="18" charset="2"/>
              </a:rPr>
              <a:t></a:t>
            </a:r>
            <a:r>
              <a:rPr lang="pt-BR" altLang="pt-BR" sz="1400" dirty="0">
                <a:latin typeface="Verdana" panose="020B0604030504040204" pitchFamily="34" charset="0"/>
              </a:rPr>
              <a:t>10</a:t>
            </a:r>
            <a:r>
              <a:rPr lang="pt-BR" altLang="pt-BR" sz="1400" baseline="30000" dirty="0">
                <a:latin typeface="Verdana" panose="020B0604030504040204" pitchFamily="34" charset="0"/>
              </a:rPr>
              <a:t>9</a:t>
            </a:r>
            <a:r>
              <a:rPr lang="pt-BR" altLang="pt-BR" sz="1400" dirty="0">
                <a:latin typeface="Verdana" panose="020B0604030504040204" pitchFamily="34" charset="0"/>
              </a:rPr>
              <a:t> Nm</a:t>
            </a:r>
            <a:r>
              <a:rPr lang="pt-BR" altLang="pt-BR" sz="1400" baseline="30000" dirty="0">
                <a:latin typeface="Verdana" panose="020B0604030504040204" pitchFamily="34" charset="0"/>
              </a:rPr>
              <a:t>2</a:t>
            </a:r>
            <a:r>
              <a:rPr lang="pt-BR" altLang="pt-BR" sz="1400" dirty="0">
                <a:latin typeface="Verdana" panose="020B0604030504040204" pitchFamily="34" charset="0"/>
              </a:rPr>
              <a:t>/C</a:t>
            </a:r>
            <a:r>
              <a:rPr lang="pt-BR" altLang="pt-BR" sz="1400" baseline="30000" dirty="0">
                <a:latin typeface="Verdana" panose="020B0604030504040204" pitchFamily="34" charset="0"/>
              </a:rPr>
              <a:t>2</a:t>
            </a:r>
            <a:endParaRPr lang="pt-BR" altLang="pt-BR" sz="1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90" grpId="0" autoUpdateAnimBg="0"/>
      <p:bldP spid="101" grpId="0" animBg="1"/>
      <p:bldP spid="102" grpId="0" animBg="1"/>
      <p:bldP spid="109" grpId="0" animBg="1"/>
      <p:bldP spid="110" grpId="0" animBg="1"/>
      <p:bldP spid="128" grpId="0"/>
      <p:bldP spid="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84600" y="459763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144953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Nunito" pitchFamily="2" charset="0"/>
              </a:rPr>
              <a:t>1. Calcule o módulo e indique a direção e o sentido do campo elétrico produzido por uma carga elétrica de 6µC em um ponto P distante 50cm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99" y="3171064"/>
            <a:ext cx="1676400" cy="16510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5253478" y="3507735"/>
            <a:ext cx="147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Nunito" pitchFamily="2" charset="0"/>
              </a:rPr>
              <a:t>P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722392" y="2881528"/>
            <a:ext cx="146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Nunito" pitchFamily="2" charset="0"/>
              </a:rPr>
              <a:t>6µC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8422" y="2521856"/>
            <a:ext cx="2215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Nunito" pitchFamily="2" charset="0"/>
              </a:rPr>
              <a:t>d=50cm</a:t>
            </a:r>
          </a:p>
          <a:p>
            <a:r>
              <a:rPr lang="pt-BR" sz="3200" b="1" dirty="0">
                <a:latin typeface="Nunito" pitchFamily="2" charset="0"/>
              </a:rPr>
              <a:t>K=9 x 10</a:t>
            </a:r>
            <a:r>
              <a:rPr lang="pt-BR" sz="3200" b="1" baseline="30000" dirty="0">
                <a:latin typeface="Nunito" pitchFamily="2" charset="0"/>
              </a:rPr>
              <a:t>9</a:t>
            </a:r>
            <a:r>
              <a:rPr lang="pt-BR" sz="3200" b="1" dirty="0">
                <a:latin typeface="Nunito" pitchFamily="2" charset="0"/>
              </a:rPr>
              <a:t> N.m</a:t>
            </a:r>
            <a:r>
              <a:rPr lang="pt-BR" sz="3200" b="1" baseline="30000" dirty="0">
                <a:latin typeface="Nunito" pitchFamily="2" charset="0"/>
              </a:rPr>
              <a:t>2</a:t>
            </a:r>
            <a:r>
              <a:rPr lang="pt-BR" sz="3200" b="1" dirty="0">
                <a:latin typeface="Nunito" pitchFamily="2" charset="0"/>
              </a:rPr>
              <a:t>/C</a:t>
            </a:r>
            <a:r>
              <a:rPr lang="pt-BR" sz="3200" b="1" baseline="30000" dirty="0">
                <a:latin typeface="Nunito" pitchFamily="2" charset="0"/>
              </a:rPr>
              <a:t>2</a:t>
            </a:r>
          </a:p>
          <a:p>
            <a:r>
              <a:rPr lang="pt-BR" sz="3200" b="1" dirty="0">
                <a:latin typeface="Nunito" pitchFamily="2" charset="0"/>
              </a:rPr>
              <a:t>µ=10</a:t>
            </a:r>
            <a:r>
              <a:rPr lang="pt-BR" sz="3200" b="1" baseline="30000" dirty="0">
                <a:latin typeface="Nunito" pitchFamily="2" charset="0"/>
              </a:rPr>
              <a:t>-6</a:t>
            </a:r>
          </a:p>
          <a:p>
            <a:endParaRPr lang="pt-BR" sz="3200" b="1" dirty="0">
              <a:latin typeface="Nuni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451595" y="2609927"/>
                <a:ext cx="3728612" cy="1044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pt-BR" sz="32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>
                              <a:latin typeface="Cambria Math" panose="02040503050406030204" pitchFamily="18" charset="0"/>
                            </a:rPr>
                            <m:t>𝐊</m:t>
                          </m:r>
                          <m:r>
                            <a:rPr lang="pt-BR" sz="3200" b="1">
                              <a:latin typeface="Cambria Math" panose="02040503050406030204" pitchFamily="18" charset="0"/>
                            </a:rPr>
                            <m:t>.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r>
                            <a:rPr lang="pt-BR" sz="3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pt-BR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pt-BR" sz="3200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3200" dirty="0">
                  <a:latin typeface="Nunito" pitchFamily="2" charset="0"/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595" y="2609927"/>
                <a:ext cx="3728612" cy="1044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/>
          <p:cNvSpPr txBox="1"/>
          <p:nvPr/>
        </p:nvSpPr>
        <p:spPr>
          <a:xfrm>
            <a:off x="7405767" y="3018632"/>
            <a:ext cx="176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Nunito" pitchFamily="2" charset="0"/>
                <a:sym typeface="Wingdings" panose="05000000000000000000" pitchFamily="2" charset="2"/>
              </a:rPr>
              <a:t></a:t>
            </a:r>
            <a:endParaRPr lang="pt-BR" sz="2400" dirty="0">
              <a:solidFill>
                <a:srgbClr val="FF0000"/>
              </a:solidFill>
              <a:latin typeface="Nuni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8024351" y="2830584"/>
                <a:ext cx="3898824" cy="603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pt-BR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pt-BR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pt-BR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pt-BR" sz="3200" b="1" dirty="0">
                    <a:solidFill>
                      <a:srgbClr val="FF0000"/>
                    </a:solidFill>
                    <a:latin typeface="Nunito" pitchFamily="2" charset="0"/>
                  </a:rPr>
                  <a:t> N/C</a:t>
                </a: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51" y="2830584"/>
                <a:ext cx="3898824" cy="603242"/>
              </a:xfrm>
              <a:prstGeom prst="rect">
                <a:avLst/>
              </a:prstGeom>
              <a:blipFill>
                <a:blip r:embed="rId4"/>
                <a:stretch>
                  <a:fillRect t="-8081" r="-313" b="-343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eta para a direita 21"/>
          <p:cNvSpPr/>
          <p:nvPr/>
        </p:nvSpPr>
        <p:spPr>
          <a:xfrm>
            <a:off x="5345496" y="3921459"/>
            <a:ext cx="3065363" cy="466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Nunito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9D267F-DF6C-F69E-0494-85F5F01DF382}"/>
              </a:ext>
            </a:extLst>
          </p:cNvPr>
          <p:cNvSpPr txBox="1">
            <a:spLocks noChangeArrowheads="1"/>
          </p:cNvSpPr>
          <p:nvPr/>
        </p:nvSpPr>
        <p:spPr>
          <a:xfrm>
            <a:off x="221095" y="327636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Exercícios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EC099D7-649E-17D9-136D-C391E6E166E9}"/>
              </a:ext>
            </a:extLst>
          </p:cNvPr>
          <p:cNvCxnSpPr/>
          <p:nvPr/>
        </p:nvCxnSpPr>
        <p:spPr>
          <a:xfrm>
            <a:off x="221095" y="1095517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84600" y="459763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1095" y="1286222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Nunito" pitchFamily="2" charset="0"/>
              </a:rPr>
              <a:t>Acompanhe a animação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9D267F-DF6C-F69E-0494-85F5F01DF382}"/>
              </a:ext>
            </a:extLst>
          </p:cNvPr>
          <p:cNvSpPr txBox="1">
            <a:spLocks noChangeArrowheads="1"/>
          </p:cNvSpPr>
          <p:nvPr/>
        </p:nvSpPr>
        <p:spPr>
          <a:xfrm>
            <a:off x="346363" y="401145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Campo elétrico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EC099D7-649E-17D9-136D-C391E6E166E9}"/>
              </a:ext>
            </a:extLst>
          </p:cNvPr>
          <p:cNvCxnSpPr/>
          <p:nvPr/>
        </p:nvCxnSpPr>
        <p:spPr>
          <a:xfrm>
            <a:off x="346363" y="1109373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hlinkClick r:id="rId2"/>
            <a:extLst>
              <a:ext uri="{FF2B5EF4-FFF2-40B4-BE49-F238E27FC236}">
                <a16:creationId xmlns:a16="http://schemas.microsoft.com/office/drawing/2014/main" id="{817ABF6B-BF79-507E-C51D-A32C8346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67" y="1936140"/>
            <a:ext cx="7197197" cy="446209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839D17-73BA-A41D-398F-4F8A1AB08D58}"/>
              </a:ext>
            </a:extLst>
          </p:cNvPr>
          <p:cNvSpPr txBox="1"/>
          <p:nvPr/>
        </p:nvSpPr>
        <p:spPr>
          <a:xfrm>
            <a:off x="221095" y="1973738"/>
            <a:ext cx="357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Nunito" pitchFamily="2" charset="0"/>
              </a:rPr>
              <a:t>Clique na imagem para ver a animação</a:t>
            </a:r>
          </a:p>
        </p:txBody>
      </p:sp>
    </p:spTree>
    <p:extLst>
      <p:ext uri="{BB962C8B-B14F-4D97-AF65-F5344CB8AC3E}">
        <p14:creationId xmlns:p14="http://schemas.microsoft.com/office/powerpoint/2010/main" val="3138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-10160" y="1298544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Nunito" pitchFamily="2" charset="0"/>
              </a:rPr>
              <a:t>2. Assinale V para verdadeiro e F para Falso</a:t>
            </a:r>
          </a:p>
          <a:p>
            <a:r>
              <a:rPr lang="pt-BR" sz="3200" b="1" dirty="0">
                <a:latin typeface="Nunito" pitchFamily="2" charset="0"/>
              </a:rPr>
              <a:t>(   ) Em torno de uma carga elétrica sempre haverá campo elétrico</a:t>
            </a:r>
          </a:p>
          <a:p>
            <a:r>
              <a:rPr lang="pt-BR" sz="3200" b="1" dirty="0">
                <a:latin typeface="Nunito" pitchFamily="2" charset="0"/>
              </a:rPr>
              <a:t>(   ) Se o campo elétrico de uma região não variar com o decorrer do tempo, ele será chamado de campo eletrostático.</a:t>
            </a:r>
          </a:p>
          <a:p>
            <a:r>
              <a:rPr lang="pt-BR" sz="3200" b="1" dirty="0">
                <a:latin typeface="Nunito" pitchFamily="2" charset="0"/>
              </a:rPr>
              <a:t>(   ) O campo elétrico produzido por uma carga é uma constante independentemente da distância que um ponto se encontra desta carga.</a:t>
            </a:r>
          </a:p>
          <a:p>
            <a:r>
              <a:rPr lang="pt-BR" sz="3200" b="1" dirty="0">
                <a:latin typeface="Nunito" pitchFamily="2" charset="0"/>
              </a:rPr>
              <a:t>(   ) O campo elétrico é uma grandeza escalar</a:t>
            </a:r>
          </a:p>
          <a:p>
            <a:r>
              <a:rPr lang="pt-BR" sz="3200" b="1" dirty="0">
                <a:latin typeface="Nunito" pitchFamily="2" charset="0"/>
              </a:rPr>
              <a:t>(   ) Quanto maior for o módulo da carga elétrica, </a:t>
            </a:r>
          </a:p>
          <a:p>
            <a:r>
              <a:rPr lang="pt-BR" sz="3200" b="1" dirty="0">
                <a:latin typeface="Nunito" pitchFamily="2" charset="0"/>
              </a:rPr>
              <a:t>mais intenso será o seu campo elétrico.</a:t>
            </a:r>
          </a:p>
          <a:p>
            <a:endParaRPr lang="pt-BR" sz="2400" dirty="0">
              <a:latin typeface="Nunito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A6579B-4DD4-4981-A517-576E0F56F3B8}"/>
              </a:ext>
            </a:extLst>
          </p:cNvPr>
          <p:cNvSpPr txBox="1">
            <a:spLocks/>
          </p:cNvSpPr>
          <p:nvPr/>
        </p:nvSpPr>
        <p:spPr>
          <a:xfrm>
            <a:off x="2766291" y="638085"/>
            <a:ext cx="6100619" cy="811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4400" dirty="0">
              <a:latin typeface="Nunito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B4E5A8B-524A-4CE8-81E1-6F874CB81420}"/>
              </a:ext>
            </a:extLst>
          </p:cNvPr>
          <p:cNvSpPr txBox="1">
            <a:spLocks/>
          </p:cNvSpPr>
          <p:nvPr/>
        </p:nvSpPr>
        <p:spPr>
          <a:xfrm>
            <a:off x="10160" y="1449536"/>
            <a:ext cx="12171680" cy="534750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3733" dirty="0">
              <a:latin typeface="Nunito" pitchFamily="2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403D53-0D4A-0FF9-D17B-1B67160F0C1D}"/>
              </a:ext>
            </a:extLst>
          </p:cNvPr>
          <p:cNvSpPr txBox="1">
            <a:spLocks noChangeArrowheads="1"/>
          </p:cNvSpPr>
          <p:nvPr/>
        </p:nvSpPr>
        <p:spPr>
          <a:xfrm>
            <a:off x="221095" y="266080"/>
            <a:ext cx="6817014" cy="80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Nunito ExtraBold" pitchFamily="2" charset="0"/>
              </a:rPr>
              <a:t>Exercícios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EE5061B-3E4D-D18E-347B-C8E051F393BF}"/>
              </a:ext>
            </a:extLst>
          </p:cNvPr>
          <p:cNvCxnSpPr/>
          <p:nvPr/>
        </p:nvCxnSpPr>
        <p:spPr>
          <a:xfrm>
            <a:off x="221095" y="984681"/>
            <a:ext cx="11499273" cy="0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66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958</Words>
  <Application>Microsoft Office PowerPoint</Application>
  <PresentationFormat>Widescreen</PresentationFormat>
  <Paragraphs>153</Paragraphs>
  <Slides>17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Cambria Math</vt:lpstr>
      <vt:lpstr>Nunito ExtraBold</vt:lpstr>
      <vt:lpstr>Arial</vt:lpstr>
      <vt:lpstr>Verdana</vt:lpstr>
      <vt:lpstr>Nunito</vt:lpstr>
      <vt:lpstr>Wingdings</vt:lpstr>
      <vt:lpstr>Tema do Office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helio</dc:creator>
  <cp:lastModifiedBy>joao helio</cp:lastModifiedBy>
  <cp:revision>191</cp:revision>
  <dcterms:created xsi:type="dcterms:W3CDTF">2022-07-18T12:13:22Z</dcterms:created>
  <dcterms:modified xsi:type="dcterms:W3CDTF">2022-11-28T12:23:05Z</dcterms:modified>
</cp:coreProperties>
</file>