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1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2324A-EC86-412C-90D6-95F760F5C16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896C63A8-4354-4E25-97F9-C16A48F2BBE6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Background</a:t>
          </a:r>
          <a:r>
            <a:rPr lang="en" dirty="0">
              <a:solidFill>
                <a:schemeClr val="bg1"/>
              </a:solidFill>
            </a:rPr>
            <a:t>: Simulated dataset covering two years of banking transactions (2019-2020)</a:t>
          </a:r>
        </a:p>
      </dgm:t>
    </dgm:pt>
    <dgm:pt modelId="{068482BB-ED4A-4052-A87F-AF2B58ED0191}" type="parTrans" cxnId="{7741C4E5-BA84-4AC7-8548-A61713424F38}">
      <dgm:prSet/>
      <dgm:spPr/>
      <dgm:t>
        <a:bodyPr/>
        <a:lstStyle/>
        <a:p>
          <a:endParaRPr lang="fr-FR"/>
        </a:p>
      </dgm:t>
    </dgm:pt>
    <dgm:pt modelId="{BA0BC406-7B0B-462C-83A2-05E5D3D0123E}" type="sibTrans" cxnId="{7741C4E5-BA84-4AC7-8548-A61713424F38}">
      <dgm:prSet/>
      <dgm:spPr/>
      <dgm:t>
        <a:bodyPr/>
        <a:lstStyle/>
        <a:p>
          <a:endParaRPr lang="fr-FR"/>
        </a:p>
      </dgm:t>
    </dgm:pt>
    <dgm:pt modelId="{51189B84-F9B9-402E-B7BB-F3754B79B0A4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Volume</a:t>
          </a:r>
          <a:r>
            <a:rPr lang="en" dirty="0">
              <a:solidFill>
                <a:schemeClr val="bg1"/>
              </a:solidFill>
            </a:rPr>
            <a:t>: More than 1.2 million transactions, involving 1,000 customers and 800 merchants</a:t>
          </a:r>
        </a:p>
      </dgm:t>
    </dgm:pt>
    <dgm:pt modelId="{BC0EDFE0-AE98-4404-A40C-69F99206B974}" type="parTrans" cxnId="{5702D0C0-8FBA-4115-A248-FC26ABB1CBCF}">
      <dgm:prSet/>
      <dgm:spPr/>
      <dgm:t>
        <a:bodyPr/>
        <a:lstStyle/>
        <a:p>
          <a:endParaRPr lang="fr-FR"/>
        </a:p>
      </dgm:t>
    </dgm:pt>
    <dgm:pt modelId="{E2DA8B51-6226-45CB-88AB-38234D08D7FE}" type="sibTrans" cxnId="{5702D0C0-8FBA-4115-A248-FC26ABB1CBCF}">
      <dgm:prSet/>
      <dgm:spPr/>
      <dgm:t>
        <a:bodyPr/>
        <a:lstStyle/>
        <a:p>
          <a:endParaRPr lang="fr-FR"/>
        </a:p>
      </dgm:t>
    </dgm:pt>
    <dgm:pt modelId="{E9EF7A64-E29A-485C-BB2E-A3F160B6C024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Challenge</a:t>
          </a:r>
          <a:r>
            <a:rPr lang="en" dirty="0">
              <a:solidFill>
                <a:schemeClr val="bg1"/>
              </a:solidFill>
            </a:rPr>
            <a:t>: Effectively identify rare frauds while minimizing false positives</a:t>
          </a:r>
        </a:p>
      </dgm:t>
    </dgm:pt>
    <dgm:pt modelId="{B72D5F5A-F19B-41F7-B7ED-7F3DEB2E76F1}" type="parTrans" cxnId="{C613266A-E2C8-4B1F-B211-AFA94715FF2A}">
      <dgm:prSet/>
      <dgm:spPr/>
      <dgm:t>
        <a:bodyPr/>
        <a:lstStyle/>
        <a:p>
          <a:endParaRPr lang="fr-FR"/>
        </a:p>
      </dgm:t>
    </dgm:pt>
    <dgm:pt modelId="{CB14737F-B2DE-4F61-8891-4266B67D0DEB}" type="sibTrans" cxnId="{C613266A-E2C8-4B1F-B211-AFA94715FF2A}">
      <dgm:prSet/>
      <dgm:spPr/>
      <dgm:t>
        <a:bodyPr/>
        <a:lstStyle/>
        <a:p>
          <a:endParaRPr lang="fr-FR"/>
        </a:p>
      </dgm:t>
    </dgm:pt>
    <dgm:pt modelId="{09860BAE-2FA3-4992-835A-D571FE7F5E54}" type="pres">
      <dgm:prSet presAssocID="{7682324A-EC86-412C-90D6-95F760F5C16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E79FC9A-22A8-4E96-9535-7D0612468BF7}" type="pres">
      <dgm:prSet presAssocID="{896C63A8-4354-4E25-97F9-C16A48F2BBE6}" presName="horFlow" presStyleCnt="0"/>
      <dgm:spPr/>
    </dgm:pt>
    <dgm:pt modelId="{B171AF92-2A1E-435E-BFF4-B55D47C4919A}" type="pres">
      <dgm:prSet presAssocID="{896C63A8-4354-4E25-97F9-C16A48F2BBE6}" presName="bigChev" presStyleLbl="node1" presStyleIdx="0" presStyleCnt="3"/>
      <dgm:spPr/>
    </dgm:pt>
    <dgm:pt modelId="{C78D8540-B65C-4B3E-8551-C23B464B15B4}" type="pres">
      <dgm:prSet presAssocID="{896C63A8-4354-4E25-97F9-C16A48F2BBE6}" presName="vSp" presStyleCnt="0"/>
      <dgm:spPr/>
    </dgm:pt>
    <dgm:pt modelId="{80767442-7401-4749-9058-22CA412CA511}" type="pres">
      <dgm:prSet presAssocID="{51189B84-F9B9-402E-B7BB-F3754B79B0A4}" presName="horFlow" presStyleCnt="0"/>
      <dgm:spPr/>
    </dgm:pt>
    <dgm:pt modelId="{DDBDF3AE-0B30-4C31-B724-22A806694AAA}" type="pres">
      <dgm:prSet presAssocID="{51189B84-F9B9-402E-B7BB-F3754B79B0A4}" presName="bigChev" presStyleLbl="node1" presStyleIdx="1" presStyleCnt="3"/>
      <dgm:spPr/>
    </dgm:pt>
    <dgm:pt modelId="{2749685B-8500-4BD6-8A80-69C741A3FA9B}" type="pres">
      <dgm:prSet presAssocID="{51189B84-F9B9-402E-B7BB-F3754B79B0A4}" presName="vSp" presStyleCnt="0"/>
      <dgm:spPr/>
    </dgm:pt>
    <dgm:pt modelId="{6463EDCD-6B5B-419F-AAB2-414CA3E2E3AE}" type="pres">
      <dgm:prSet presAssocID="{E9EF7A64-E29A-485C-BB2E-A3F160B6C024}" presName="horFlow" presStyleCnt="0"/>
      <dgm:spPr/>
    </dgm:pt>
    <dgm:pt modelId="{294E4F0E-500C-45D3-A8E6-E2BEEA52984A}" type="pres">
      <dgm:prSet presAssocID="{E9EF7A64-E29A-485C-BB2E-A3F160B6C024}" presName="bigChev" presStyleLbl="node1" presStyleIdx="2" presStyleCnt="3"/>
      <dgm:spPr/>
    </dgm:pt>
  </dgm:ptLst>
  <dgm:cxnLst>
    <dgm:cxn modelId="{DC5C471B-84B9-4603-A2FE-69B28EF0F1A6}" type="presOf" srcId="{7682324A-EC86-412C-90D6-95F760F5C168}" destId="{09860BAE-2FA3-4992-835A-D571FE7F5E54}" srcOrd="0" destOrd="0" presId="urn:microsoft.com/office/officeart/2005/8/layout/lProcess3"/>
    <dgm:cxn modelId="{02414D28-7E53-4806-ABAD-C0242295644E}" type="presOf" srcId="{896C63A8-4354-4E25-97F9-C16A48F2BBE6}" destId="{B171AF92-2A1E-435E-BFF4-B55D47C4919A}" srcOrd="0" destOrd="0" presId="urn:microsoft.com/office/officeart/2005/8/layout/lProcess3"/>
    <dgm:cxn modelId="{C613266A-E2C8-4B1F-B211-AFA94715FF2A}" srcId="{7682324A-EC86-412C-90D6-95F760F5C168}" destId="{E9EF7A64-E29A-485C-BB2E-A3F160B6C024}" srcOrd="2" destOrd="0" parTransId="{B72D5F5A-F19B-41F7-B7ED-7F3DEB2E76F1}" sibTransId="{CB14737F-B2DE-4F61-8891-4266B67D0DEB}"/>
    <dgm:cxn modelId="{308FC89F-C491-4BDB-BC3E-B1A73EEAFB3D}" type="presOf" srcId="{51189B84-F9B9-402E-B7BB-F3754B79B0A4}" destId="{DDBDF3AE-0B30-4C31-B724-22A806694AAA}" srcOrd="0" destOrd="0" presId="urn:microsoft.com/office/officeart/2005/8/layout/lProcess3"/>
    <dgm:cxn modelId="{587396A9-4132-4401-8E6C-E0C74241AD63}" type="presOf" srcId="{E9EF7A64-E29A-485C-BB2E-A3F160B6C024}" destId="{294E4F0E-500C-45D3-A8E6-E2BEEA52984A}" srcOrd="0" destOrd="0" presId="urn:microsoft.com/office/officeart/2005/8/layout/lProcess3"/>
    <dgm:cxn modelId="{5702D0C0-8FBA-4115-A248-FC26ABB1CBCF}" srcId="{7682324A-EC86-412C-90D6-95F760F5C168}" destId="{51189B84-F9B9-402E-B7BB-F3754B79B0A4}" srcOrd="1" destOrd="0" parTransId="{BC0EDFE0-AE98-4404-A40C-69F99206B974}" sibTransId="{E2DA8B51-6226-45CB-88AB-38234D08D7FE}"/>
    <dgm:cxn modelId="{7741C4E5-BA84-4AC7-8548-A61713424F38}" srcId="{7682324A-EC86-412C-90D6-95F760F5C168}" destId="{896C63A8-4354-4E25-97F9-C16A48F2BBE6}" srcOrd="0" destOrd="0" parTransId="{068482BB-ED4A-4052-A87F-AF2B58ED0191}" sibTransId="{BA0BC406-7B0B-462C-83A2-05E5D3D0123E}"/>
    <dgm:cxn modelId="{5A81D5F8-0738-485A-B3C6-627FE065EE08}" type="presParOf" srcId="{09860BAE-2FA3-4992-835A-D571FE7F5E54}" destId="{2E79FC9A-22A8-4E96-9535-7D0612468BF7}" srcOrd="0" destOrd="0" presId="urn:microsoft.com/office/officeart/2005/8/layout/lProcess3"/>
    <dgm:cxn modelId="{18C2C7FB-E8A2-41B6-8369-5C002C778649}" type="presParOf" srcId="{2E79FC9A-22A8-4E96-9535-7D0612468BF7}" destId="{B171AF92-2A1E-435E-BFF4-B55D47C4919A}" srcOrd="0" destOrd="0" presId="urn:microsoft.com/office/officeart/2005/8/layout/lProcess3"/>
    <dgm:cxn modelId="{9EBDCCA2-5402-4006-9558-48071EE3C8D7}" type="presParOf" srcId="{09860BAE-2FA3-4992-835A-D571FE7F5E54}" destId="{C78D8540-B65C-4B3E-8551-C23B464B15B4}" srcOrd="1" destOrd="0" presId="urn:microsoft.com/office/officeart/2005/8/layout/lProcess3"/>
    <dgm:cxn modelId="{C6808A39-BD0D-444C-BCF6-53AA3B7240B0}" type="presParOf" srcId="{09860BAE-2FA3-4992-835A-D571FE7F5E54}" destId="{80767442-7401-4749-9058-22CA412CA511}" srcOrd="2" destOrd="0" presId="urn:microsoft.com/office/officeart/2005/8/layout/lProcess3"/>
    <dgm:cxn modelId="{83EF45C7-7935-4D6C-BB3B-0CDD996777D5}" type="presParOf" srcId="{80767442-7401-4749-9058-22CA412CA511}" destId="{DDBDF3AE-0B30-4C31-B724-22A806694AAA}" srcOrd="0" destOrd="0" presId="urn:microsoft.com/office/officeart/2005/8/layout/lProcess3"/>
    <dgm:cxn modelId="{E93EA5B7-85CD-45BA-B1A3-E26E4591C38A}" type="presParOf" srcId="{09860BAE-2FA3-4992-835A-D571FE7F5E54}" destId="{2749685B-8500-4BD6-8A80-69C741A3FA9B}" srcOrd="3" destOrd="0" presId="urn:microsoft.com/office/officeart/2005/8/layout/lProcess3"/>
    <dgm:cxn modelId="{DDB1FD7A-5CA3-454C-B4DD-92CEDEBFA8C8}" type="presParOf" srcId="{09860BAE-2FA3-4992-835A-D571FE7F5E54}" destId="{6463EDCD-6B5B-419F-AAB2-414CA3E2E3AE}" srcOrd="4" destOrd="0" presId="urn:microsoft.com/office/officeart/2005/8/layout/lProcess3"/>
    <dgm:cxn modelId="{68D7BE68-5217-400A-A20C-1A2EB228710D}" type="presParOf" srcId="{6463EDCD-6B5B-419F-AAB2-414CA3E2E3AE}" destId="{294E4F0E-500C-45D3-A8E6-E2BEEA52984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70DBC-D1F6-4514-8583-D15EFADF937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F54216D3-5A6B-4A29-B0FE-AA09808867DA}">
      <dgm:prSet custT="1"/>
      <dgm:spPr/>
      <dgm:t>
        <a:bodyPr/>
        <a:lstStyle/>
        <a:p>
          <a:r>
            <a:rPr lang="en" sz="1200" b="1" dirty="0">
              <a:solidFill>
                <a:schemeClr val="tx1"/>
              </a:solidFill>
            </a:rPr>
            <a:t>Fraud represents barely 0.58% of cases, resulting in a marked imbalance.</a:t>
          </a:r>
        </a:p>
      </dgm:t>
    </dgm:pt>
    <dgm:pt modelId="{3C777FE4-CFC0-41A1-8DFF-0D07B05B7EBD}" type="parTrans" cxnId="{7F474FEE-3E72-4DDA-91FD-8F5C2FA1B2D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236E4394-77E6-4B45-AB7F-CF897394D9BB}" type="sibTrans" cxnId="{7F474FEE-3E72-4DDA-91FD-8F5C2FA1B2D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FB548E84-BFFF-4A1D-9EEC-CF529B50ACDA}">
      <dgm:prSet custT="1"/>
      <dgm:spPr/>
      <dgm:t>
        <a:bodyPr/>
        <a:lstStyle/>
        <a:p>
          <a:r>
            <a:rPr lang="en" sz="1200" b="1">
              <a:solidFill>
                <a:schemeClr val="tx1"/>
              </a:solidFill>
            </a:rPr>
            <a:t>Temporal analysis: fraud peaks observed between 10 p.m. and 2 a.m.</a:t>
          </a:r>
        </a:p>
      </dgm:t>
    </dgm:pt>
    <dgm:pt modelId="{48A714A5-FB27-4C93-A4DB-817245575538}" type="parTrans" cxnId="{91D8E375-032D-4F54-853E-571D2D366F5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76D882A6-1C79-419B-B6F9-6C1FEAE8E075}" type="sibTrans" cxnId="{91D8E375-032D-4F54-853E-571D2D366F56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CE0190D5-D435-4538-892C-D753C7FF79C1}">
      <dgm:prSet custT="1"/>
      <dgm:spPr/>
      <dgm:t>
        <a:bodyPr/>
        <a:lstStyle/>
        <a:p>
          <a:r>
            <a:rPr lang="en" sz="1200" b="1" dirty="0">
              <a:solidFill>
                <a:schemeClr val="tx1"/>
              </a:solidFill>
            </a:rPr>
            <a:t>Geographic analysis: Low-population postal codes are more vulnerable</a:t>
          </a:r>
        </a:p>
      </dgm:t>
    </dgm:pt>
    <dgm:pt modelId="{AFB52782-F7F0-4897-B879-F10782252D7D}" type="parTrans" cxnId="{8D3C894C-92A0-42BF-AA30-4635CCAA08B9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AB6778D7-D0E4-4183-8AC4-A9B723E8DE45}" type="sibTrans" cxnId="{8D3C894C-92A0-42BF-AA30-4635CCAA08B9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02E1C2B8-E91F-412A-9755-5700E2A4F488}">
      <dgm:prSet custT="1"/>
      <dgm:spPr/>
      <dgm:t>
        <a:bodyPr/>
        <a:lstStyle/>
        <a:p>
          <a:r>
            <a:rPr lang="en" sz="1200" b="1" dirty="0">
              <a:solidFill>
                <a:schemeClr val="tx1"/>
              </a:solidFill>
            </a:rPr>
            <a:t>Behavioral analysis: sensitive categories ('shopping_net', 'grocery_pos')</a:t>
          </a:r>
        </a:p>
      </dgm:t>
    </dgm:pt>
    <dgm:pt modelId="{B523CDCE-2252-475F-AC9E-8DE7B3CCA062}" type="parTrans" cxnId="{5AD16B66-A54E-43FF-949F-87A5ACF0176B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DA523420-694C-4588-B11F-238F01D4CCBB}" type="sibTrans" cxnId="{5AD16B66-A54E-43FF-949F-87A5ACF0176B}">
      <dgm:prSet/>
      <dgm:spPr/>
      <dgm:t>
        <a:bodyPr/>
        <a:lstStyle/>
        <a:p>
          <a:endParaRPr lang="fr-FR" sz="2000" b="1">
            <a:solidFill>
              <a:schemeClr val="tx1"/>
            </a:solidFill>
          </a:endParaRPr>
        </a:p>
      </dgm:t>
    </dgm:pt>
    <dgm:pt modelId="{ED90BDBE-C330-4374-8456-900C1C932B7A}" type="pres">
      <dgm:prSet presAssocID="{7C670DBC-D1F6-4514-8583-D15EFADF937F}" presName="compositeShape" presStyleCnt="0">
        <dgm:presLayoutVars>
          <dgm:chMax val="7"/>
          <dgm:dir/>
          <dgm:resizeHandles val="exact"/>
        </dgm:presLayoutVars>
      </dgm:prSet>
      <dgm:spPr/>
    </dgm:pt>
    <dgm:pt modelId="{72424C25-06B6-40D4-9D49-2C5CBF9005E7}" type="pres">
      <dgm:prSet presAssocID="{F54216D3-5A6B-4A29-B0FE-AA09808867DA}" presName="circ1" presStyleLbl="vennNode1" presStyleIdx="0" presStyleCnt="4" custLinFactNeighborX="0" custLinFactNeighborY="-237"/>
      <dgm:spPr/>
    </dgm:pt>
    <dgm:pt modelId="{B93980D2-CD26-4F63-945C-ADA95447E8B6}" type="pres">
      <dgm:prSet presAssocID="{F54216D3-5A6B-4A29-B0FE-AA09808867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3FD5A9-3D8A-44B4-9303-407CEB0AE6D9}" type="pres">
      <dgm:prSet presAssocID="{FB548E84-BFFF-4A1D-9EEC-CF529B50ACDA}" presName="circ2" presStyleLbl="vennNode1" presStyleIdx="1" presStyleCnt="4"/>
      <dgm:spPr/>
    </dgm:pt>
    <dgm:pt modelId="{A1B281F4-26B2-4A93-A6E5-1A7F45F688AF}" type="pres">
      <dgm:prSet presAssocID="{FB548E84-BFFF-4A1D-9EEC-CF529B50ACD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A7E1CBE-C565-49D9-ABD5-2AC4449EBD03}" type="pres">
      <dgm:prSet presAssocID="{CE0190D5-D435-4538-892C-D753C7FF79C1}" presName="circ3" presStyleLbl="vennNode1" presStyleIdx="2" presStyleCnt="4"/>
      <dgm:spPr/>
    </dgm:pt>
    <dgm:pt modelId="{F1232319-FA45-4909-9ACF-05020637D7C4}" type="pres">
      <dgm:prSet presAssocID="{CE0190D5-D435-4538-892C-D753C7FF79C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E4C12A-4D9A-430F-8014-8D6ED1DCCDAF}" type="pres">
      <dgm:prSet presAssocID="{02E1C2B8-E91F-412A-9755-5700E2A4F488}" presName="circ4" presStyleLbl="vennNode1" presStyleIdx="3" presStyleCnt="4"/>
      <dgm:spPr/>
    </dgm:pt>
    <dgm:pt modelId="{B7E56581-A663-449E-8D2B-411A21A3EC41}" type="pres">
      <dgm:prSet presAssocID="{02E1C2B8-E91F-412A-9755-5700E2A4F488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BEC5601-BAD4-46D0-9C3A-E3F0C5A5A4B6}" type="presOf" srcId="{FB548E84-BFFF-4A1D-9EEC-CF529B50ACDA}" destId="{A1B281F4-26B2-4A93-A6E5-1A7F45F688AF}" srcOrd="1" destOrd="0" presId="urn:microsoft.com/office/officeart/2005/8/layout/venn1"/>
    <dgm:cxn modelId="{E6CD2E0D-26C3-41E2-9E8C-9B8ABC22A65B}" type="presOf" srcId="{02E1C2B8-E91F-412A-9755-5700E2A4F488}" destId="{0CE4C12A-4D9A-430F-8014-8D6ED1DCCDAF}" srcOrd="0" destOrd="0" presId="urn:microsoft.com/office/officeart/2005/8/layout/venn1"/>
    <dgm:cxn modelId="{8356B011-DE69-4806-9742-AFFC45904E2E}" type="presOf" srcId="{CE0190D5-D435-4538-892C-D753C7FF79C1}" destId="{F1232319-FA45-4909-9ACF-05020637D7C4}" srcOrd="1" destOrd="0" presId="urn:microsoft.com/office/officeart/2005/8/layout/venn1"/>
    <dgm:cxn modelId="{55284134-E7B5-449F-A1F1-4BBEB48F2D7F}" type="presOf" srcId="{CE0190D5-D435-4538-892C-D753C7FF79C1}" destId="{EA7E1CBE-C565-49D9-ABD5-2AC4449EBD03}" srcOrd="0" destOrd="0" presId="urn:microsoft.com/office/officeart/2005/8/layout/venn1"/>
    <dgm:cxn modelId="{7A10A862-7F0E-44C5-9E5C-DB2132AE7B3B}" type="presOf" srcId="{F54216D3-5A6B-4A29-B0FE-AA09808867DA}" destId="{72424C25-06B6-40D4-9D49-2C5CBF9005E7}" srcOrd="0" destOrd="0" presId="urn:microsoft.com/office/officeart/2005/8/layout/venn1"/>
    <dgm:cxn modelId="{75F02066-E191-4FA0-B9D7-ECCB1CEA099B}" type="presOf" srcId="{F54216D3-5A6B-4A29-B0FE-AA09808867DA}" destId="{B93980D2-CD26-4F63-945C-ADA95447E8B6}" srcOrd="1" destOrd="0" presId="urn:microsoft.com/office/officeart/2005/8/layout/venn1"/>
    <dgm:cxn modelId="{5AD16B66-A54E-43FF-949F-87A5ACF0176B}" srcId="{7C670DBC-D1F6-4514-8583-D15EFADF937F}" destId="{02E1C2B8-E91F-412A-9755-5700E2A4F488}" srcOrd="3" destOrd="0" parTransId="{B523CDCE-2252-475F-AC9E-8DE7B3CCA062}" sibTransId="{DA523420-694C-4588-B11F-238F01D4CCBB}"/>
    <dgm:cxn modelId="{8AE2056B-4738-47FC-A8D0-F4976430439A}" type="presOf" srcId="{7C670DBC-D1F6-4514-8583-D15EFADF937F}" destId="{ED90BDBE-C330-4374-8456-900C1C932B7A}" srcOrd="0" destOrd="0" presId="urn:microsoft.com/office/officeart/2005/8/layout/venn1"/>
    <dgm:cxn modelId="{8D3C894C-92A0-42BF-AA30-4635CCAA08B9}" srcId="{7C670DBC-D1F6-4514-8583-D15EFADF937F}" destId="{CE0190D5-D435-4538-892C-D753C7FF79C1}" srcOrd="2" destOrd="0" parTransId="{AFB52782-F7F0-4897-B879-F10782252D7D}" sibTransId="{AB6778D7-D0E4-4183-8AC4-A9B723E8DE45}"/>
    <dgm:cxn modelId="{B840306D-1A2F-45A4-8243-0AA2FC2AEA4A}" type="presOf" srcId="{02E1C2B8-E91F-412A-9755-5700E2A4F488}" destId="{B7E56581-A663-449E-8D2B-411A21A3EC41}" srcOrd="1" destOrd="0" presId="urn:microsoft.com/office/officeart/2005/8/layout/venn1"/>
    <dgm:cxn modelId="{91D8E375-032D-4F54-853E-571D2D366F56}" srcId="{7C670DBC-D1F6-4514-8583-D15EFADF937F}" destId="{FB548E84-BFFF-4A1D-9EEC-CF529B50ACDA}" srcOrd="1" destOrd="0" parTransId="{48A714A5-FB27-4C93-A4DB-817245575538}" sibTransId="{76D882A6-1C79-419B-B6F9-6C1FEAE8E075}"/>
    <dgm:cxn modelId="{FB5DF1C4-6BE4-439F-A943-95CE29A0A673}" type="presOf" srcId="{FB548E84-BFFF-4A1D-9EEC-CF529B50ACDA}" destId="{4B3FD5A9-3D8A-44B4-9303-407CEB0AE6D9}" srcOrd="0" destOrd="0" presId="urn:microsoft.com/office/officeart/2005/8/layout/venn1"/>
    <dgm:cxn modelId="{7F474FEE-3E72-4DDA-91FD-8F5C2FA1B2D6}" srcId="{7C670DBC-D1F6-4514-8583-D15EFADF937F}" destId="{F54216D3-5A6B-4A29-B0FE-AA09808867DA}" srcOrd="0" destOrd="0" parTransId="{3C777FE4-CFC0-41A1-8DFF-0D07B05B7EBD}" sibTransId="{236E4394-77E6-4B45-AB7F-CF897394D9BB}"/>
    <dgm:cxn modelId="{CA43BCC2-36F4-445E-B4D7-6111DBC33B44}" type="presParOf" srcId="{ED90BDBE-C330-4374-8456-900C1C932B7A}" destId="{72424C25-06B6-40D4-9D49-2C5CBF9005E7}" srcOrd="0" destOrd="0" presId="urn:microsoft.com/office/officeart/2005/8/layout/venn1"/>
    <dgm:cxn modelId="{A9633FA3-BEEA-4268-AD80-14456009633B}" type="presParOf" srcId="{ED90BDBE-C330-4374-8456-900C1C932B7A}" destId="{B93980D2-CD26-4F63-945C-ADA95447E8B6}" srcOrd="1" destOrd="0" presId="urn:microsoft.com/office/officeart/2005/8/layout/venn1"/>
    <dgm:cxn modelId="{E0F4E532-DBF4-4D95-874B-2EBF3EFFD148}" type="presParOf" srcId="{ED90BDBE-C330-4374-8456-900C1C932B7A}" destId="{4B3FD5A9-3D8A-44B4-9303-407CEB0AE6D9}" srcOrd="2" destOrd="0" presId="urn:microsoft.com/office/officeart/2005/8/layout/venn1"/>
    <dgm:cxn modelId="{8AD507F5-0DE9-4886-AAAE-C20B1CC85876}" type="presParOf" srcId="{ED90BDBE-C330-4374-8456-900C1C932B7A}" destId="{A1B281F4-26B2-4A93-A6E5-1A7F45F688AF}" srcOrd="3" destOrd="0" presId="urn:microsoft.com/office/officeart/2005/8/layout/venn1"/>
    <dgm:cxn modelId="{20090A89-2690-451A-9E3E-70135F43E46C}" type="presParOf" srcId="{ED90BDBE-C330-4374-8456-900C1C932B7A}" destId="{EA7E1CBE-C565-49D9-ABD5-2AC4449EBD03}" srcOrd="4" destOrd="0" presId="urn:microsoft.com/office/officeart/2005/8/layout/venn1"/>
    <dgm:cxn modelId="{EA0D3081-3F60-496C-BD38-E3AF6249D046}" type="presParOf" srcId="{ED90BDBE-C330-4374-8456-900C1C932B7A}" destId="{F1232319-FA45-4909-9ACF-05020637D7C4}" srcOrd="5" destOrd="0" presId="urn:microsoft.com/office/officeart/2005/8/layout/venn1"/>
    <dgm:cxn modelId="{2C71F811-B6E5-493D-87B8-FBADBB7AA0B5}" type="presParOf" srcId="{ED90BDBE-C330-4374-8456-900C1C932B7A}" destId="{0CE4C12A-4D9A-430F-8014-8D6ED1DCCDAF}" srcOrd="6" destOrd="0" presId="urn:microsoft.com/office/officeart/2005/8/layout/venn1"/>
    <dgm:cxn modelId="{EB53933E-617C-4C4F-A330-A5E52E0603A5}" type="presParOf" srcId="{ED90BDBE-C330-4374-8456-900C1C932B7A}" destId="{B7E56581-A663-449E-8D2B-411A21A3EC41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F24EBC-3007-4287-9AFB-18EF2D1C727E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DDC4D9CD-F644-4F22-A3EE-22ADF804CB18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No missing values in the dataset</a:t>
          </a:r>
        </a:p>
      </dgm:t>
    </dgm:pt>
    <dgm:pt modelId="{54721F60-7F14-4630-A2EA-3056EE3786CD}" type="parTrans" cxnId="{7904FD1A-0E30-440C-B207-C87885CBD806}">
      <dgm:prSet/>
      <dgm:spPr/>
      <dgm:t>
        <a:bodyPr/>
        <a:lstStyle/>
        <a:p>
          <a:endParaRPr lang="fr-FR"/>
        </a:p>
      </dgm:t>
    </dgm:pt>
    <dgm:pt modelId="{D07082EA-E0F7-43F8-80D3-C58A48B5D850}" type="sibTrans" cxnId="{7904FD1A-0E30-440C-B207-C87885CBD806}">
      <dgm:prSet/>
      <dgm:spPr/>
      <dgm:t>
        <a:bodyPr/>
        <a:lstStyle/>
        <a:p>
          <a:endParaRPr lang="fr-FR"/>
        </a:p>
      </dgm:t>
    </dgm:pt>
    <dgm:pt modelId="{A17E85E5-E252-46AC-A343-B1D2C26AC9F7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Standardization of transaction amounts to harmonize data</a:t>
          </a:r>
        </a:p>
      </dgm:t>
    </dgm:pt>
    <dgm:pt modelId="{020227D5-B340-4284-ADFE-D95B98022ABE}" type="parTrans" cxnId="{5DCE26F2-045F-4135-B8BD-62DD6E372934}">
      <dgm:prSet/>
      <dgm:spPr/>
      <dgm:t>
        <a:bodyPr/>
        <a:lstStyle/>
        <a:p>
          <a:endParaRPr lang="fr-FR"/>
        </a:p>
      </dgm:t>
    </dgm:pt>
    <dgm:pt modelId="{59BFA902-5318-4696-A2E7-113715AD89FB}" type="sibTrans" cxnId="{5DCE26F2-045F-4135-B8BD-62DD6E372934}">
      <dgm:prSet/>
      <dgm:spPr/>
      <dgm:t>
        <a:bodyPr/>
        <a:lstStyle/>
        <a:p>
          <a:endParaRPr lang="fr-FR"/>
        </a:p>
      </dgm:t>
    </dgm:pt>
    <dgm:pt modelId="{46A84783-1504-40B3-ADD2-44A91B5F68BD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SMOTE applied to balance the training game (cheating/non-cheating)</a:t>
          </a:r>
        </a:p>
      </dgm:t>
    </dgm:pt>
    <dgm:pt modelId="{905D1A5F-5144-47E1-9B08-5D24C450CF16}" type="parTrans" cxnId="{402FEE5C-1EAE-4691-BF13-E8BCF55AFB93}">
      <dgm:prSet/>
      <dgm:spPr/>
      <dgm:t>
        <a:bodyPr/>
        <a:lstStyle/>
        <a:p>
          <a:endParaRPr lang="fr-FR"/>
        </a:p>
      </dgm:t>
    </dgm:pt>
    <dgm:pt modelId="{E44A2CA0-DE97-4035-94C9-5D641A812739}" type="sibTrans" cxnId="{402FEE5C-1EAE-4691-BF13-E8BCF55AFB93}">
      <dgm:prSet/>
      <dgm:spPr/>
      <dgm:t>
        <a:bodyPr/>
        <a:lstStyle/>
        <a:p>
          <a:endParaRPr lang="fr-FR"/>
        </a:p>
      </dgm:t>
    </dgm:pt>
    <dgm:pt modelId="{4665FE29-CD31-46E4-88FD-C0276F0EA533}" type="pres">
      <dgm:prSet presAssocID="{9CF24EBC-3007-4287-9AFB-18EF2D1C727E}" presName="Name0" presStyleCnt="0">
        <dgm:presLayoutVars>
          <dgm:dir/>
          <dgm:resizeHandles val="exact"/>
        </dgm:presLayoutVars>
      </dgm:prSet>
      <dgm:spPr/>
    </dgm:pt>
    <dgm:pt modelId="{B5DB4384-82DB-4B47-B764-B9EF1D3D0922}" type="pres">
      <dgm:prSet presAssocID="{DDC4D9CD-F644-4F22-A3EE-22ADF804CB18}" presName="node" presStyleLbl="node1" presStyleIdx="0" presStyleCnt="3">
        <dgm:presLayoutVars>
          <dgm:bulletEnabled val="1"/>
        </dgm:presLayoutVars>
      </dgm:prSet>
      <dgm:spPr/>
    </dgm:pt>
    <dgm:pt modelId="{3D06FA04-1123-435F-9062-AFA623152A08}" type="pres">
      <dgm:prSet presAssocID="{D07082EA-E0F7-43F8-80D3-C58A48B5D850}" presName="sibTrans" presStyleCnt="0"/>
      <dgm:spPr/>
    </dgm:pt>
    <dgm:pt modelId="{5F18D538-2DEC-49D4-BC39-104E94DCD570}" type="pres">
      <dgm:prSet presAssocID="{A17E85E5-E252-46AC-A343-B1D2C26AC9F7}" presName="node" presStyleLbl="node1" presStyleIdx="1" presStyleCnt="3">
        <dgm:presLayoutVars>
          <dgm:bulletEnabled val="1"/>
        </dgm:presLayoutVars>
      </dgm:prSet>
      <dgm:spPr/>
    </dgm:pt>
    <dgm:pt modelId="{EE785FE2-0501-435B-9308-A27109F89FEC}" type="pres">
      <dgm:prSet presAssocID="{59BFA902-5318-4696-A2E7-113715AD89FB}" presName="sibTrans" presStyleCnt="0"/>
      <dgm:spPr/>
    </dgm:pt>
    <dgm:pt modelId="{7C61B811-C69D-4A62-AEF6-FA5DAEBF99D1}" type="pres">
      <dgm:prSet presAssocID="{46A84783-1504-40B3-ADD2-44A91B5F68BD}" presName="node" presStyleLbl="node1" presStyleIdx="2" presStyleCnt="3">
        <dgm:presLayoutVars>
          <dgm:bulletEnabled val="1"/>
        </dgm:presLayoutVars>
      </dgm:prSet>
      <dgm:spPr/>
    </dgm:pt>
  </dgm:ptLst>
  <dgm:cxnLst>
    <dgm:cxn modelId="{7904FD1A-0E30-440C-B207-C87885CBD806}" srcId="{9CF24EBC-3007-4287-9AFB-18EF2D1C727E}" destId="{DDC4D9CD-F644-4F22-A3EE-22ADF804CB18}" srcOrd="0" destOrd="0" parTransId="{54721F60-7F14-4630-A2EA-3056EE3786CD}" sibTransId="{D07082EA-E0F7-43F8-80D3-C58A48B5D850}"/>
    <dgm:cxn modelId="{402FEE5C-1EAE-4691-BF13-E8BCF55AFB93}" srcId="{9CF24EBC-3007-4287-9AFB-18EF2D1C727E}" destId="{46A84783-1504-40B3-ADD2-44A91B5F68BD}" srcOrd="2" destOrd="0" parTransId="{905D1A5F-5144-47E1-9B08-5D24C450CF16}" sibTransId="{E44A2CA0-DE97-4035-94C9-5D641A812739}"/>
    <dgm:cxn modelId="{EAB0B84C-C25F-438D-96F8-ADDCF6E70121}" type="presOf" srcId="{9CF24EBC-3007-4287-9AFB-18EF2D1C727E}" destId="{4665FE29-CD31-46E4-88FD-C0276F0EA533}" srcOrd="0" destOrd="0" presId="urn:microsoft.com/office/officeart/2005/8/layout/hList6"/>
    <dgm:cxn modelId="{27ABACA3-692F-465A-9CE4-300865FDAE66}" type="presOf" srcId="{A17E85E5-E252-46AC-A343-B1D2C26AC9F7}" destId="{5F18D538-2DEC-49D4-BC39-104E94DCD570}" srcOrd="0" destOrd="0" presId="urn:microsoft.com/office/officeart/2005/8/layout/hList6"/>
    <dgm:cxn modelId="{5456B0C2-F734-4660-B9D8-5C65FD079C51}" type="presOf" srcId="{46A84783-1504-40B3-ADD2-44A91B5F68BD}" destId="{7C61B811-C69D-4A62-AEF6-FA5DAEBF99D1}" srcOrd="0" destOrd="0" presId="urn:microsoft.com/office/officeart/2005/8/layout/hList6"/>
    <dgm:cxn modelId="{0A3645EE-A9E8-4E96-8FB9-0E6313B9E0FD}" type="presOf" srcId="{DDC4D9CD-F644-4F22-A3EE-22ADF804CB18}" destId="{B5DB4384-82DB-4B47-B764-B9EF1D3D0922}" srcOrd="0" destOrd="0" presId="urn:microsoft.com/office/officeart/2005/8/layout/hList6"/>
    <dgm:cxn modelId="{5DCE26F2-045F-4135-B8BD-62DD6E372934}" srcId="{9CF24EBC-3007-4287-9AFB-18EF2D1C727E}" destId="{A17E85E5-E252-46AC-A343-B1D2C26AC9F7}" srcOrd="1" destOrd="0" parTransId="{020227D5-B340-4284-ADFE-D95B98022ABE}" sibTransId="{59BFA902-5318-4696-A2E7-113715AD89FB}"/>
    <dgm:cxn modelId="{51412B28-995E-416E-A1D9-7485C43E54B5}" type="presParOf" srcId="{4665FE29-CD31-46E4-88FD-C0276F0EA533}" destId="{B5DB4384-82DB-4B47-B764-B9EF1D3D0922}" srcOrd="0" destOrd="0" presId="urn:microsoft.com/office/officeart/2005/8/layout/hList6"/>
    <dgm:cxn modelId="{40B6B044-D695-4F84-A311-5BF4B0AA193D}" type="presParOf" srcId="{4665FE29-CD31-46E4-88FD-C0276F0EA533}" destId="{3D06FA04-1123-435F-9062-AFA623152A08}" srcOrd="1" destOrd="0" presId="urn:microsoft.com/office/officeart/2005/8/layout/hList6"/>
    <dgm:cxn modelId="{125A57A0-54D4-4912-82D7-92448E73EC20}" type="presParOf" srcId="{4665FE29-CD31-46E4-88FD-C0276F0EA533}" destId="{5F18D538-2DEC-49D4-BC39-104E94DCD570}" srcOrd="2" destOrd="0" presId="urn:microsoft.com/office/officeart/2005/8/layout/hList6"/>
    <dgm:cxn modelId="{2839DDF1-ECD7-48EB-9301-5471A451C684}" type="presParOf" srcId="{4665FE29-CD31-46E4-88FD-C0276F0EA533}" destId="{EE785FE2-0501-435B-9308-A27109F89FEC}" srcOrd="3" destOrd="0" presId="urn:microsoft.com/office/officeart/2005/8/layout/hList6"/>
    <dgm:cxn modelId="{A6283C18-6C24-4D4C-9391-54A3E68E2F20}" type="presParOf" srcId="{4665FE29-CD31-46E4-88FD-C0276F0EA533}" destId="{7C61B811-C69D-4A62-AEF6-FA5DAEBF99D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30ED0B-3660-427C-BD43-55E329DFEC5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6FA14FC-FB04-4828-96D5-004C91BC6BCF}">
      <dgm:prSet/>
      <dgm:spPr/>
      <dgm:t>
        <a:bodyPr/>
        <a:lstStyle/>
        <a:p>
          <a:r>
            <a:rPr lang="en"/>
            <a:t>Creating key variables:</a:t>
          </a:r>
        </a:p>
      </dgm:t>
    </dgm:pt>
    <dgm:pt modelId="{42F0E84E-B06F-414A-B270-056705A33DB0}" type="parTrans" cxnId="{42EB0D0B-AF97-4825-B9EB-1BF4E3154002}">
      <dgm:prSet/>
      <dgm:spPr/>
      <dgm:t>
        <a:bodyPr/>
        <a:lstStyle/>
        <a:p>
          <a:endParaRPr lang="fr-FR"/>
        </a:p>
      </dgm:t>
    </dgm:pt>
    <dgm:pt modelId="{84841B0A-F2A6-4A51-B6D1-23A4FF513F2D}" type="sibTrans" cxnId="{42EB0D0B-AF97-4825-B9EB-1BF4E3154002}">
      <dgm:prSet/>
      <dgm:spPr/>
      <dgm:t>
        <a:bodyPr/>
        <a:lstStyle/>
        <a:p>
          <a:endParaRPr lang="fr-FR"/>
        </a:p>
      </dgm:t>
    </dgm:pt>
    <dgm:pt modelId="{670BBA16-C3C3-4125-9D2F-C5D787D01BFF}">
      <dgm:prSet/>
      <dgm:spPr/>
      <dgm:t>
        <a:bodyPr/>
        <a:lstStyle/>
        <a:p>
          <a:r>
            <a:rPr lang="en"/>
            <a:t>Customer ↔ merchant distance (GPS coordinates)</a:t>
          </a:r>
        </a:p>
      </dgm:t>
    </dgm:pt>
    <dgm:pt modelId="{7A3B9606-E3E5-4DCF-8E14-805BF95B8104}" type="parTrans" cxnId="{E5C9F7DC-A3A1-410F-B18B-2E39627BB1B2}">
      <dgm:prSet/>
      <dgm:spPr/>
      <dgm:t>
        <a:bodyPr/>
        <a:lstStyle/>
        <a:p>
          <a:endParaRPr lang="fr-FR"/>
        </a:p>
      </dgm:t>
    </dgm:pt>
    <dgm:pt modelId="{9EEFC09F-48CC-443E-A495-A01F3276C0C5}" type="sibTrans" cxnId="{E5C9F7DC-A3A1-410F-B18B-2E39627BB1B2}">
      <dgm:prSet/>
      <dgm:spPr/>
      <dgm:t>
        <a:bodyPr/>
        <a:lstStyle/>
        <a:p>
          <a:endParaRPr lang="fr-FR"/>
        </a:p>
      </dgm:t>
    </dgm:pt>
    <dgm:pt modelId="{113F305E-9233-401D-A292-08624FA456B7}">
      <dgm:prSet/>
      <dgm:spPr/>
      <dgm:t>
        <a:bodyPr/>
        <a:lstStyle/>
        <a:p>
          <a:r>
            <a:rPr lang="en"/>
            <a:t>Temporal spikes (&lt;60s)</a:t>
          </a:r>
        </a:p>
      </dgm:t>
    </dgm:pt>
    <dgm:pt modelId="{7B35681C-F2FD-49BA-9A16-EB3822B583A0}" type="parTrans" cxnId="{3D14F163-7FF4-461F-BA1F-AC1FF4496A62}">
      <dgm:prSet/>
      <dgm:spPr/>
      <dgm:t>
        <a:bodyPr/>
        <a:lstStyle/>
        <a:p>
          <a:endParaRPr lang="fr-FR"/>
        </a:p>
      </dgm:t>
    </dgm:pt>
    <dgm:pt modelId="{DBA44052-C1D5-4279-83F3-ABD8C6C269B9}" type="sibTrans" cxnId="{3D14F163-7FF4-461F-BA1F-AC1FF4496A62}">
      <dgm:prSet/>
      <dgm:spPr/>
      <dgm:t>
        <a:bodyPr/>
        <a:lstStyle/>
        <a:p>
          <a:endParaRPr lang="fr-FR"/>
        </a:p>
      </dgm:t>
    </dgm:pt>
    <dgm:pt modelId="{6745AAFF-0CC0-40A1-B22E-0B7D5CFAC25F}">
      <dgm:prSet/>
      <dgm:spPr/>
      <dgm:t>
        <a:bodyPr/>
        <a:lstStyle/>
        <a:p>
          <a:r>
            <a:rPr lang="en"/>
            <a:t>Hours/days, age, occupation, city population</a:t>
          </a:r>
        </a:p>
      </dgm:t>
    </dgm:pt>
    <dgm:pt modelId="{C438E745-AF61-4163-9EB0-A8F3A484B41A}" type="parTrans" cxnId="{24E0EB6C-DD33-4C78-B83F-6823B06CFA4B}">
      <dgm:prSet/>
      <dgm:spPr/>
      <dgm:t>
        <a:bodyPr/>
        <a:lstStyle/>
        <a:p>
          <a:endParaRPr lang="fr-FR"/>
        </a:p>
      </dgm:t>
    </dgm:pt>
    <dgm:pt modelId="{8871E276-0C12-48DE-AE24-DD955C253ACA}" type="sibTrans" cxnId="{24E0EB6C-DD33-4C78-B83F-6823B06CFA4B}">
      <dgm:prSet/>
      <dgm:spPr/>
      <dgm:t>
        <a:bodyPr/>
        <a:lstStyle/>
        <a:p>
          <a:endParaRPr lang="fr-FR"/>
        </a:p>
      </dgm:t>
    </dgm:pt>
    <dgm:pt modelId="{25DB347A-B512-4784-AB7D-D329F815A5EA}">
      <dgm:prSet/>
      <dgm:spPr/>
      <dgm:t>
        <a:bodyPr/>
        <a:lstStyle/>
        <a:p>
          <a:r>
            <a:rPr lang="en" dirty="0" err="1"/>
            <a:t>Binning </a:t>
          </a:r>
          <a:r>
            <a:rPr lang="en" dirty="0"/>
            <a:t>(age, population) and categorization of amounts (round, atypical)</a:t>
          </a:r>
        </a:p>
      </dgm:t>
    </dgm:pt>
    <dgm:pt modelId="{306ADD47-E9D3-42D9-9D42-45D4AACBDC24}" type="parTrans" cxnId="{2AFF9037-266B-4A1A-AF6D-3EAD3AEB6CDD}">
      <dgm:prSet/>
      <dgm:spPr/>
      <dgm:t>
        <a:bodyPr/>
        <a:lstStyle/>
        <a:p>
          <a:endParaRPr lang="fr-FR"/>
        </a:p>
      </dgm:t>
    </dgm:pt>
    <dgm:pt modelId="{2288F092-60C3-4016-ACAA-F9C2E794F7CF}" type="sibTrans" cxnId="{2AFF9037-266B-4A1A-AF6D-3EAD3AEB6CDD}">
      <dgm:prSet/>
      <dgm:spPr/>
      <dgm:t>
        <a:bodyPr/>
        <a:lstStyle/>
        <a:p>
          <a:endParaRPr lang="fr-FR"/>
        </a:p>
      </dgm:t>
    </dgm:pt>
    <dgm:pt modelId="{A11AC563-6FDA-436B-AAAB-3BA6DA70D05C}" type="pres">
      <dgm:prSet presAssocID="{7E30ED0B-3660-427C-BD43-55E329DFEC51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1F0EC35-4626-45BA-AB38-6C4694BEC751}" type="pres">
      <dgm:prSet presAssocID="{16FA14FC-FB04-4828-96D5-004C91BC6BCF}" presName="circle1" presStyleLbl="node1" presStyleIdx="0" presStyleCnt="1"/>
      <dgm:spPr/>
    </dgm:pt>
    <dgm:pt modelId="{C3878817-51AF-438E-9DE3-B8F60F8AA78E}" type="pres">
      <dgm:prSet presAssocID="{16FA14FC-FB04-4828-96D5-004C91BC6BCF}" presName="space" presStyleCnt="0"/>
      <dgm:spPr/>
    </dgm:pt>
    <dgm:pt modelId="{1EAE1A2A-BA33-48BF-BAB8-8170B445E691}" type="pres">
      <dgm:prSet presAssocID="{16FA14FC-FB04-4828-96D5-004C91BC6BCF}" presName="rect1" presStyleLbl="alignAcc1" presStyleIdx="0" presStyleCnt="1"/>
      <dgm:spPr/>
    </dgm:pt>
    <dgm:pt modelId="{6BD78094-2EAB-49A9-9994-E4C1C9BAB182}" type="pres">
      <dgm:prSet presAssocID="{16FA14FC-FB04-4828-96D5-004C91BC6BCF}" presName="rect1ParTx" presStyleLbl="alignAcc1" presStyleIdx="0" presStyleCnt="1">
        <dgm:presLayoutVars>
          <dgm:chMax val="1"/>
          <dgm:bulletEnabled val="1"/>
        </dgm:presLayoutVars>
      </dgm:prSet>
      <dgm:spPr/>
    </dgm:pt>
    <dgm:pt modelId="{2D3F8570-78BC-42CF-BFB8-9734275AAEF8}" type="pres">
      <dgm:prSet presAssocID="{16FA14FC-FB04-4828-96D5-004C91BC6BCF}" presName="rect1ChTx" presStyleLbl="alignAcc1" presStyleIdx="0" presStyleCnt="1">
        <dgm:presLayoutVars>
          <dgm:bulletEnabled val="1"/>
        </dgm:presLayoutVars>
      </dgm:prSet>
      <dgm:spPr/>
    </dgm:pt>
  </dgm:ptLst>
  <dgm:cxnLst>
    <dgm:cxn modelId="{42EB0D0B-AF97-4825-B9EB-1BF4E3154002}" srcId="{7E30ED0B-3660-427C-BD43-55E329DFEC51}" destId="{16FA14FC-FB04-4828-96D5-004C91BC6BCF}" srcOrd="0" destOrd="0" parTransId="{42F0E84E-B06F-414A-B270-056705A33DB0}" sibTransId="{84841B0A-F2A6-4A51-B6D1-23A4FF513F2D}"/>
    <dgm:cxn modelId="{2AFF9037-266B-4A1A-AF6D-3EAD3AEB6CDD}" srcId="{16FA14FC-FB04-4828-96D5-004C91BC6BCF}" destId="{25DB347A-B512-4784-AB7D-D329F815A5EA}" srcOrd="3" destOrd="0" parTransId="{306ADD47-E9D3-42D9-9D42-45D4AACBDC24}" sibTransId="{2288F092-60C3-4016-ACAA-F9C2E794F7CF}"/>
    <dgm:cxn modelId="{3D14F163-7FF4-461F-BA1F-AC1FF4496A62}" srcId="{16FA14FC-FB04-4828-96D5-004C91BC6BCF}" destId="{113F305E-9233-401D-A292-08624FA456B7}" srcOrd="1" destOrd="0" parTransId="{7B35681C-F2FD-49BA-9A16-EB3822B583A0}" sibTransId="{DBA44052-C1D5-4279-83F3-ABD8C6C269B9}"/>
    <dgm:cxn modelId="{24E0EB6C-DD33-4C78-B83F-6823B06CFA4B}" srcId="{16FA14FC-FB04-4828-96D5-004C91BC6BCF}" destId="{6745AAFF-0CC0-40A1-B22E-0B7D5CFAC25F}" srcOrd="2" destOrd="0" parTransId="{C438E745-AF61-4163-9EB0-A8F3A484B41A}" sibTransId="{8871E276-0C12-48DE-AE24-DD955C253ACA}"/>
    <dgm:cxn modelId="{50997E84-2948-4B11-8269-89478ECC1844}" type="presOf" srcId="{16FA14FC-FB04-4828-96D5-004C91BC6BCF}" destId="{6BD78094-2EAB-49A9-9994-E4C1C9BAB182}" srcOrd="1" destOrd="0" presId="urn:microsoft.com/office/officeart/2005/8/layout/target3"/>
    <dgm:cxn modelId="{787AB68D-66B0-47BC-8B86-295C594F1FBE}" type="presOf" srcId="{7E30ED0B-3660-427C-BD43-55E329DFEC51}" destId="{A11AC563-6FDA-436B-AAAB-3BA6DA70D05C}" srcOrd="0" destOrd="0" presId="urn:microsoft.com/office/officeart/2005/8/layout/target3"/>
    <dgm:cxn modelId="{A56972B8-A371-41B7-83ED-E05F4171E717}" type="presOf" srcId="{113F305E-9233-401D-A292-08624FA456B7}" destId="{2D3F8570-78BC-42CF-BFB8-9734275AAEF8}" srcOrd="0" destOrd="1" presId="urn:microsoft.com/office/officeart/2005/8/layout/target3"/>
    <dgm:cxn modelId="{BBDC03BB-271F-4834-8AD9-1C38BAF355AE}" type="presOf" srcId="{16FA14FC-FB04-4828-96D5-004C91BC6BCF}" destId="{1EAE1A2A-BA33-48BF-BAB8-8170B445E691}" srcOrd="0" destOrd="0" presId="urn:microsoft.com/office/officeart/2005/8/layout/target3"/>
    <dgm:cxn modelId="{8C2C9ECC-A806-4498-82F6-467E5C50D393}" type="presOf" srcId="{6745AAFF-0CC0-40A1-B22E-0B7D5CFAC25F}" destId="{2D3F8570-78BC-42CF-BFB8-9734275AAEF8}" srcOrd="0" destOrd="2" presId="urn:microsoft.com/office/officeart/2005/8/layout/target3"/>
    <dgm:cxn modelId="{E5C9F7DC-A3A1-410F-B18B-2E39627BB1B2}" srcId="{16FA14FC-FB04-4828-96D5-004C91BC6BCF}" destId="{670BBA16-C3C3-4125-9D2F-C5D787D01BFF}" srcOrd="0" destOrd="0" parTransId="{7A3B9606-E3E5-4DCF-8E14-805BF95B8104}" sibTransId="{9EEFC09F-48CC-443E-A495-A01F3276C0C5}"/>
    <dgm:cxn modelId="{3929B3E7-8546-42DC-9BFE-7184EB40C06F}" type="presOf" srcId="{670BBA16-C3C3-4125-9D2F-C5D787D01BFF}" destId="{2D3F8570-78BC-42CF-BFB8-9734275AAEF8}" srcOrd="0" destOrd="0" presId="urn:microsoft.com/office/officeart/2005/8/layout/target3"/>
    <dgm:cxn modelId="{BA805BF5-9DEB-4F06-8C7D-201D31412F37}" type="presOf" srcId="{25DB347A-B512-4784-AB7D-D329F815A5EA}" destId="{2D3F8570-78BC-42CF-BFB8-9734275AAEF8}" srcOrd="0" destOrd="3" presId="urn:microsoft.com/office/officeart/2005/8/layout/target3"/>
    <dgm:cxn modelId="{C2A6BAE4-BB6D-4C8F-B150-C5642BB2B3E3}" type="presParOf" srcId="{A11AC563-6FDA-436B-AAAB-3BA6DA70D05C}" destId="{01F0EC35-4626-45BA-AB38-6C4694BEC751}" srcOrd="0" destOrd="0" presId="urn:microsoft.com/office/officeart/2005/8/layout/target3"/>
    <dgm:cxn modelId="{8E7FAEAD-FFA0-4500-A767-E2843A98D979}" type="presParOf" srcId="{A11AC563-6FDA-436B-AAAB-3BA6DA70D05C}" destId="{C3878817-51AF-438E-9DE3-B8F60F8AA78E}" srcOrd="1" destOrd="0" presId="urn:microsoft.com/office/officeart/2005/8/layout/target3"/>
    <dgm:cxn modelId="{4D2E38FE-E39C-451D-A044-C08F3E188B2E}" type="presParOf" srcId="{A11AC563-6FDA-436B-AAAB-3BA6DA70D05C}" destId="{1EAE1A2A-BA33-48BF-BAB8-8170B445E691}" srcOrd="2" destOrd="0" presId="urn:microsoft.com/office/officeart/2005/8/layout/target3"/>
    <dgm:cxn modelId="{90FA8076-1A9C-495F-A866-48DB8BC57E67}" type="presParOf" srcId="{A11AC563-6FDA-436B-AAAB-3BA6DA70D05C}" destId="{6BD78094-2EAB-49A9-9994-E4C1C9BAB182}" srcOrd="3" destOrd="0" presId="urn:microsoft.com/office/officeart/2005/8/layout/target3"/>
    <dgm:cxn modelId="{713A30B4-FCA3-4427-99C7-E2CE3DBE11A3}" type="presParOf" srcId="{A11AC563-6FDA-436B-AAAB-3BA6DA70D05C}" destId="{2D3F8570-78BC-42CF-BFB8-9734275AAEF8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94C01F-EB0B-4C8F-9386-CAC86FFEA1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FF7A4FA-EA02-416D-9079-98102959A3D9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Visualizations: Matplotlib, Seaborn ,Folium for mapping</a:t>
          </a:r>
        </a:p>
      </dgm:t>
    </dgm:pt>
    <dgm:pt modelId="{088A3144-6D24-4625-AFB0-B8E634501994}" type="parTrans" cxnId="{125C82A0-FA3D-4A9A-A31E-33EDD72E8688}">
      <dgm:prSet/>
      <dgm:spPr/>
      <dgm:t>
        <a:bodyPr/>
        <a:lstStyle/>
        <a:p>
          <a:endParaRPr lang="fr-FR"/>
        </a:p>
      </dgm:t>
    </dgm:pt>
    <dgm:pt modelId="{74307B30-3761-4566-9779-6837DDCA2909}" type="sibTrans" cxnId="{125C82A0-FA3D-4A9A-A31E-33EDD72E8688}">
      <dgm:prSet/>
      <dgm:spPr/>
      <dgm:t>
        <a:bodyPr/>
        <a:lstStyle/>
        <a:p>
          <a:endParaRPr lang="fr-FR"/>
        </a:p>
      </dgm:t>
    </dgm:pt>
    <dgm:pt modelId="{579E1045-1684-4AFA-A7EA-3AE158012D60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PowerBI: interactive dashboard with filters (category, geo, model score)</a:t>
          </a:r>
        </a:p>
      </dgm:t>
    </dgm:pt>
    <dgm:pt modelId="{37FAF20A-2A69-46EB-BD53-21817753B066}" type="parTrans" cxnId="{665A93EA-0203-41A3-9DC7-6E62D6852D1C}">
      <dgm:prSet/>
      <dgm:spPr/>
      <dgm:t>
        <a:bodyPr/>
        <a:lstStyle/>
        <a:p>
          <a:endParaRPr lang="fr-FR"/>
        </a:p>
      </dgm:t>
    </dgm:pt>
    <dgm:pt modelId="{98C26B3B-F804-4EC0-8ABF-E470520B2ABC}" type="sibTrans" cxnId="{665A93EA-0203-41A3-9DC7-6E62D6852D1C}">
      <dgm:prSet/>
      <dgm:spPr/>
      <dgm:t>
        <a:bodyPr/>
        <a:lstStyle/>
        <a:p>
          <a:endParaRPr lang="fr-FR"/>
        </a:p>
      </dgm:t>
    </dgm:pt>
    <dgm:pt modelId="{2CEEF31B-F52E-4291-93E4-9560623E4E27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Business view to facilitate monitoring</a:t>
          </a:r>
        </a:p>
      </dgm:t>
    </dgm:pt>
    <dgm:pt modelId="{F1DE9797-D933-4965-ACA2-E11498D05685}" type="parTrans" cxnId="{9773326B-F6A2-49B8-80B6-0A19DF1FBA01}">
      <dgm:prSet/>
      <dgm:spPr/>
      <dgm:t>
        <a:bodyPr/>
        <a:lstStyle/>
        <a:p>
          <a:endParaRPr lang="fr-FR"/>
        </a:p>
      </dgm:t>
    </dgm:pt>
    <dgm:pt modelId="{6F0F72B7-B763-4FE0-9ACD-66DEACE52BFB}" type="sibTrans" cxnId="{9773326B-F6A2-49B8-80B6-0A19DF1FBA01}">
      <dgm:prSet/>
      <dgm:spPr/>
      <dgm:t>
        <a:bodyPr/>
        <a:lstStyle/>
        <a:p>
          <a:endParaRPr lang="fr-FR"/>
        </a:p>
      </dgm:t>
    </dgm:pt>
    <dgm:pt modelId="{1B9F3C80-C6D3-4AB8-9DB4-33D0CA993343}" type="pres">
      <dgm:prSet presAssocID="{0394C01F-EB0B-4C8F-9386-CAC86FFEA1C8}" presName="linear" presStyleCnt="0">
        <dgm:presLayoutVars>
          <dgm:animLvl val="lvl"/>
          <dgm:resizeHandles val="exact"/>
        </dgm:presLayoutVars>
      </dgm:prSet>
      <dgm:spPr/>
    </dgm:pt>
    <dgm:pt modelId="{17A0E4D3-187C-4443-9B0F-60048BFF892A}" type="pres">
      <dgm:prSet presAssocID="{4FF7A4FA-EA02-416D-9079-98102959A3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EEF946-F0C0-4846-8FA8-79B7C3147D53}" type="pres">
      <dgm:prSet presAssocID="{74307B30-3761-4566-9779-6837DDCA2909}" presName="spacer" presStyleCnt="0"/>
      <dgm:spPr/>
    </dgm:pt>
    <dgm:pt modelId="{DE0F2AA3-53C2-40F4-9EDF-A6C34DD0DF3C}" type="pres">
      <dgm:prSet presAssocID="{579E1045-1684-4AFA-A7EA-3AE158012D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90450E-52EC-4513-9C03-751693495475}" type="pres">
      <dgm:prSet presAssocID="{98C26B3B-F804-4EC0-8ABF-E470520B2ABC}" presName="spacer" presStyleCnt="0"/>
      <dgm:spPr/>
    </dgm:pt>
    <dgm:pt modelId="{572B27D9-08BB-43DE-9050-D9850498C2FE}" type="pres">
      <dgm:prSet presAssocID="{2CEEF31B-F52E-4291-93E4-9560623E4E2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73326B-F6A2-49B8-80B6-0A19DF1FBA01}" srcId="{0394C01F-EB0B-4C8F-9386-CAC86FFEA1C8}" destId="{2CEEF31B-F52E-4291-93E4-9560623E4E27}" srcOrd="2" destOrd="0" parTransId="{F1DE9797-D933-4965-ACA2-E11498D05685}" sibTransId="{6F0F72B7-B763-4FE0-9ACD-66DEACE52BFB}"/>
    <dgm:cxn modelId="{855EFE7D-3519-4CF8-8E23-21427FEFB5A7}" type="presOf" srcId="{2CEEF31B-F52E-4291-93E4-9560623E4E27}" destId="{572B27D9-08BB-43DE-9050-D9850498C2FE}" srcOrd="0" destOrd="0" presId="urn:microsoft.com/office/officeart/2005/8/layout/vList2"/>
    <dgm:cxn modelId="{645A8988-A88D-47CD-B9BB-9F379BB98D53}" type="presOf" srcId="{579E1045-1684-4AFA-A7EA-3AE158012D60}" destId="{DE0F2AA3-53C2-40F4-9EDF-A6C34DD0DF3C}" srcOrd="0" destOrd="0" presId="urn:microsoft.com/office/officeart/2005/8/layout/vList2"/>
    <dgm:cxn modelId="{125C82A0-FA3D-4A9A-A31E-33EDD72E8688}" srcId="{0394C01F-EB0B-4C8F-9386-CAC86FFEA1C8}" destId="{4FF7A4FA-EA02-416D-9079-98102959A3D9}" srcOrd="0" destOrd="0" parTransId="{088A3144-6D24-4625-AFB0-B8E634501994}" sibTransId="{74307B30-3761-4566-9779-6837DDCA2909}"/>
    <dgm:cxn modelId="{4797A6D9-1085-4A71-A402-A2855B2E0DC0}" type="presOf" srcId="{4FF7A4FA-EA02-416D-9079-98102959A3D9}" destId="{17A0E4D3-187C-4443-9B0F-60048BFF892A}" srcOrd="0" destOrd="0" presId="urn:microsoft.com/office/officeart/2005/8/layout/vList2"/>
    <dgm:cxn modelId="{665A93EA-0203-41A3-9DC7-6E62D6852D1C}" srcId="{0394C01F-EB0B-4C8F-9386-CAC86FFEA1C8}" destId="{579E1045-1684-4AFA-A7EA-3AE158012D60}" srcOrd="1" destOrd="0" parTransId="{37FAF20A-2A69-46EB-BD53-21817753B066}" sibTransId="{98C26B3B-F804-4EC0-8ABF-E470520B2ABC}"/>
    <dgm:cxn modelId="{663EDDF9-10DF-4C65-BC53-3F9F569FDC8F}" type="presOf" srcId="{0394C01F-EB0B-4C8F-9386-CAC86FFEA1C8}" destId="{1B9F3C80-C6D3-4AB8-9DB4-33D0CA993343}" srcOrd="0" destOrd="0" presId="urn:microsoft.com/office/officeart/2005/8/layout/vList2"/>
    <dgm:cxn modelId="{00B0A801-0AD6-46D6-B08D-6134A26E0F00}" type="presParOf" srcId="{1B9F3C80-C6D3-4AB8-9DB4-33D0CA993343}" destId="{17A0E4D3-187C-4443-9B0F-60048BFF892A}" srcOrd="0" destOrd="0" presId="urn:microsoft.com/office/officeart/2005/8/layout/vList2"/>
    <dgm:cxn modelId="{2D70AF5B-B312-4387-8494-A0EFA65761E8}" type="presParOf" srcId="{1B9F3C80-C6D3-4AB8-9DB4-33D0CA993343}" destId="{D5EEF946-F0C0-4846-8FA8-79B7C3147D53}" srcOrd="1" destOrd="0" presId="urn:microsoft.com/office/officeart/2005/8/layout/vList2"/>
    <dgm:cxn modelId="{BA1A94C4-C5B4-4347-AD73-C2BB2D7F7D36}" type="presParOf" srcId="{1B9F3C80-C6D3-4AB8-9DB4-33D0CA993343}" destId="{DE0F2AA3-53C2-40F4-9EDF-A6C34DD0DF3C}" srcOrd="2" destOrd="0" presId="urn:microsoft.com/office/officeart/2005/8/layout/vList2"/>
    <dgm:cxn modelId="{2F65E304-F5AD-40F3-9EBC-7A2043CFB18B}" type="presParOf" srcId="{1B9F3C80-C6D3-4AB8-9DB4-33D0CA993343}" destId="{2F90450E-52EC-4513-9C03-751693495475}" srcOrd="3" destOrd="0" presId="urn:microsoft.com/office/officeart/2005/8/layout/vList2"/>
    <dgm:cxn modelId="{9D9068C4-87D8-4E00-A076-3FF6B3BD7CC3}" type="presParOf" srcId="{1B9F3C80-C6D3-4AB8-9DB4-33D0CA993343}" destId="{572B27D9-08BB-43DE-9050-D9850498C2F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B19601-E6DF-478F-8E5C-D368B21E5CB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8B2DB7C-B4FD-465E-81FB-D1DCBDA594F8}">
      <dgm:prSet/>
      <dgm:spPr/>
      <dgm:t>
        <a:bodyPr/>
        <a:lstStyle/>
        <a:p>
          <a:r>
            <a:rPr lang="en"/>
            <a:t>Proposed strategies:</a:t>
          </a:r>
        </a:p>
      </dgm:t>
    </dgm:pt>
    <dgm:pt modelId="{90E009CA-D0F1-42B7-9DF8-771791767D23}" type="parTrans" cxnId="{F5A0ACEE-B11B-4CD2-87DB-1B2CCADE03B8}">
      <dgm:prSet/>
      <dgm:spPr/>
      <dgm:t>
        <a:bodyPr/>
        <a:lstStyle/>
        <a:p>
          <a:endParaRPr lang="fr-FR"/>
        </a:p>
      </dgm:t>
    </dgm:pt>
    <dgm:pt modelId="{179E8DA6-ACD3-4432-8C59-F476D0D06219}" type="sibTrans" cxnId="{F5A0ACEE-B11B-4CD2-87DB-1B2CCADE03B8}">
      <dgm:prSet/>
      <dgm:spPr/>
      <dgm:t>
        <a:bodyPr/>
        <a:lstStyle/>
        <a:p>
          <a:endParaRPr lang="fr-FR"/>
        </a:p>
      </dgm:t>
    </dgm:pt>
    <dgm:pt modelId="{48AB516A-7CFB-4887-8251-BEEBD3BF08FE}">
      <dgm:prSet/>
      <dgm:spPr/>
      <dgm:t>
        <a:bodyPr/>
        <a:lstStyle/>
        <a:p>
          <a:r>
            <a:rPr lang="en"/>
            <a:t>Dynamic thresholds on time, distance, merchants</a:t>
          </a:r>
        </a:p>
      </dgm:t>
    </dgm:pt>
    <dgm:pt modelId="{B4BC80D9-7A44-47FC-93B2-A34B0F885162}" type="parTrans" cxnId="{B4DC8817-8CAF-4180-BB97-ABD29F24ACE0}">
      <dgm:prSet/>
      <dgm:spPr/>
      <dgm:t>
        <a:bodyPr/>
        <a:lstStyle/>
        <a:p>
          <a:endParaRPr lang="fr-FR"/>
        </a:p>
      </dgm:t>
    </dgm:pt>
    <dgm:pt modelId="{19197C21-72E2-4A89-9F14-C06A3B932F10}" type="sibTrans" cxnId="{B4DC8817-8CAF-4180-BB97-ABD29F24ACE0}">
      <dgm:prSet/>
      <dgm:spPr/>
      <dgm:t>
        <a:bodyPr/>
        <a:lstStyle/>
        <a:p>
          <a:endParaRPr lang="fr-FR"/>
        </a:p>
      </dgm:t>
    </dgm:pt>
    <dgm:pt modelId="{6EC77DD4-E8FE-4027-8133-D14A6DB24650}">
      <dgm:prSet/>
      <dgm:spPr/>
      <dgm:t>
        <a:bodyPr/>
        <a:lstStyle/>
        <a:p>
          <a:r>
            <a:rPr lang="en"/>
            <a:t>Alert in case of spikes or sudden changes in behavior</a:t>
          </a:r>
        </a:p>
      </dgm:t>
    </dgm:pt>
    <dgm:pt modelId="{F8F7C6BB-70FA-42F5-98A4-15F1B764AD66}" type="parTrans" cxnId="{3E6B2A79-8040-4B3A-99AE-A58D70E9D928}">
      <dgm:prSet/>
      <dgm:spPr/>
      <dgm:t>
        <a:bodyPr/>
        <a:lstStyle/>
        <a:p>
          <a:endParaRPr lang="fr-FR"/>
        </a:p>
      </dgm:t>
    </dgm:pt>
    <dgm:pt modelId="{5F023A0A-1FB6-49A6-9BE1-0AC2985748A0}" type="sibTrans" cxnId="{3E6B2A79-8040-4B3A-99AE-A58D70E9D928}">
      <dgm:prSet/>
      <dgm:spPr/>
      <dgm:t>
        <a:bodyPr/>
        <a:lstStyle/>
        <a:p>
          <a:endParaRPr lang="fr-FR"/>
        </a:p>
      </dgm:t>
    </dgm:pt>
    <dgm:pt modelId="{F5B5BD99-F571-43EF-ABCE-3FF42A1D70BF}">
      <dgm:prSet/>
      <dgm:spPr/>
      <dgm:t>
        <a:bodyPr/>
        <a:lstStyle/>
        <a:p>
          <a:r>
            <a:rPr lang="en" dirty="0"/>
            <a:t>Additional data suggested:</a:t>
          </a:r>
        </a:p>
      </dgm:t>
    </dgm:pt>
    <dgm:pt modelId="{DC0DF431-6B73-4DF5-BE6A-EBFE1804860F}" type="parTrans" cxnId="{E9D2BBF5-97E6-4B4C-8F41-F5EAB5A459A6}">
      <dgm:prSet/>
      <dgm:spPr/>
      <dgm:t>
        <a:bodyPr/>
        <a:lstStyle/>
        <a:p>
          <a:endParaRPr lang="fr-FR"/>
        </a:p>
      </dgm:t>
    </dgm:pt>
    <dgm:pt modelId="{F8EFEF46-DBD5-4C6C-85D1-3049D91A0585}" type="sibTrans" cxnId="{E9D2BBF5-97E6-4B4C-8F41-F5EAB5A459A6}">
      <dgm:prSet/>
      <dgm:spPr/>
      <dgm:t>
        <a:bodyPr/>
        <a:lstStyle/>
        <a:p>
          <a:endParaRPr lang="fr-FR"/>
        </a:p>
      </dgm:t>
    </dgm:pt>
    <dgm:pt modelId="{F0B197FC-9EA2-4639-8FF0-613254896BF3}">
      <dgm:prSet/>
      <dgm:spPr/>
      <dgm:t>
        <a:bodyPr/>
        <a:lstStyle/>
        <a:p>
          <a:r>
            <a:rPr lang="en" dirty="0"/>
            <a:t>Fingerprinting, merchant blacklist, network analysis</a:t>
          </a:r>
        </a:p>
      </dgm:t>
    </dgm:pt>
    <dgm:pt modelId="{8DE9E687-98F5-416A-B8F3-4FCE8DF5A150}" type="parTrans" cxnId="{EBF67116-AC81-4F67-BAED-9373B85E3FDF}">
      <dgm:prSet/>
      <dgm:spPr/>
      <dgm:t>
        <a:bodyPr/>
        <a:lstStyle/>
        <a:p>
          <a:endParaRPr lang="fr-FR"/>
        </a:p>
      </dgm:t>
    </dgm:pt>
    <dgm:pt modelId="{B1D91321-83FA-4337-A6A4-87CAB9008982}" type="sibTrans" cxnId="{EBF67116-AC81-4F67-BAED-9373B85E3FDF}">
      <dgm:prSet/>
      <dgm:spPr/>
      <dgm:t>
        <a:bodyPr/>
        <a:lstStyle/>
        <a:p>
          <a:endParaRPr lang="fr-FR"/>
        </a:p>
      </dgm:t>
    </dgm:pt>
    <dgm:pt modelId="{093689C5-8A9A-4C04-B677-D7313D7FAF49}" type="pres">
      <dgm:prSet presAssocID="{FEB19601-E6DF-478F-8E5C-D368B21E5CB9}" presName="compositeShape" presStyleCnt="0">
        <dgm:presLayoutVars>
          <dgm:dir/>
          <dgm:resizeHandles/>
        </dgm:presLayoutVars>
      </dgm:prSet>
      <dgm:spPr/>
    </dgm:pt>
    <dgm:pt modelId="{5E561FFD-D023-4797-8C14-89A0E92BF46D}" type="pres">
      <dgm:prSet presAssocID="{FEB19601-E6DF-478F-8E5C-D368B21E5CB9}" presName="pyramid" presStyleLbl="node1" presStyleIdx="0" presStyleCnt="1"/>
      <dgm:spPr/>
    </dgm:pt>
    <dgm:pt modelId="{AC977D34-308F-4AF2-B7DE-F29E6E65ED2F}" type="pres">
      <dgm:prSet presAssocID="{FEB19601-E6DF-478F-8E5C-D368B21E5CB9}" presName="theList" presStyleCnt="0"/>
      <dgm:spPr/>
    </dgm:pt>
    <dgm:pt modelId="{4C6D1194-9CBE-4114-9C4C-E3B2D97EB694}" type="pres">
      <dgm:prSet presAssocID="{88B2DB7C-B4FD-465E-81FB-D1DCBDA594F8}" presName="aNode" presStyleLbl="fgAcc1" presStyleIdx="0" presStyleCnt="2">
        <dgm:presLayoutVars>
          <dgm:bulletEnabled val="1"/>
        </dgm:presLayoutVars>
      </dgm:prSet>
      <dgm:spPr/>
    </dgm:pt>
    <dgm:pt modelId="{D9442477-7991-4187-B256-7C9FB1E71647}" type="pres">
      <dgm:prSet presAssocID="{88B2DB7C-B4FD-465E-81FB-D1DCBDA594F8}" presName="aSpace" presStyleCnt="0"/>
      <dgm:spPr/>
    </dgm:pt>
    <dgm:pt modelId="{0C2ED273-B20C-4BFE-B5C9-101B6016EB0D}" type="pres">
      <dgm:prSet presAssocID="{F5B5BD99-F571-43EF-ABCE-3FF42A1D70BF}" presName="aNode" presStyleLbl="fgAcc1" presStyleIdx="1" presStyleCnt="2">
        <dgm:presLayoutVars>
          <dgm:bulletEnabled val="1"/>
        </dgm:presLayoutVars>
      </dgm:prSet>
      <dgm:spPr/>
    </dgm:pt>
    <dgm:pt modelId="{43F8E86B-CDE4-4057-BC2B-2F5D44111620}" type="pres">
      <dgm:prSet presAssocID="{F5B5BD99-F571-43EF-ABCE-3FF42A1D70BF}" presName="aSpace" presStyleCnt="0"/>
      <dgm:spPr/>
    </dgm:pt>
  </dgm:ptLst>
  <dgm:cxnLst>
    <dgm:cxn modelId="{EBF67116-AC81-4F67-BAED-9373B85E3FDF}" srcId="{F5B5BD99-F571-43EF-ABCE-3FF42A1D70BF}" destId="{F0B197FC-9EA2-4639-8FF0-613254896BF3}" srcOrd="0" destOrd="0" parTransId="{8DE9E687-98F5-416A-B8F3-4FCE8DF5A150}" sibTransId="{B1D91321-83FA-4337-A6A4-87CAB9008982}"/>
    <dgm:cxn modelId="{B4DC8817-8CAF-4180-BB97-ABD29F24ACE0}" srcId="{88B2DB7C-B4FD-465E-81FB-D1DCBDA594F8}" destId="{48AB516A-7CFB-4887-8251-BEEBD3BF08FE}" srcOrd="0" destOrd="0" parTransId="{B4BC80D9-7A44-47FC-93B2-A34B0F885162}" sibTransId="{19197C21-72E2-4A89-9F14-C06A3B932F10}"/>
    <dgm:cxn modelId="{FAA93721-F45A-4E6E-8A6C-B32CEA5F790E}" type="presOf" srcId="{FEB19601-E6DF-478F-8E5C-D368B21E5CB9}" destId="{093689C5-8A9A-4C04-B677-D7313D7FAF49}" srcOrd="0" destOrd="0" presId="urn:microsoft.com/office/officeart/2005/8/layout/pyramid2"/>
    <dgm:cxn modelId="{44628B35-0665-4C12-BAF3-9FD037087B66}" type="presOf" srcId="{F5B5BD99-F571-43EF-ABCE-3FF42A1D70BF}" destId="{0C2ED273-B20C-4BFE-B5C9-101B6016EB0D}" srcOrd="0" destOrd="0" presId="urn:microsoft.com/office/officeart/2005/8/layout/pyramid2"/>
    <dgm:cxn modelId="{68531543-1CBF-4FA5-8B58-A806A25BC780}" type="presOf" srcId="{6EC77DD4-E8FE-4027-8133-D14A6DB24650}" destId="{4C6D1194-9CBE-4114-9C4C-E3B2D97EB694}" srcOrd="0" destOrd="2" presId="urn:microsoft.com/office/officeart/2005/8/layout/pyramid2"/>
    <dgm:cxn modelId="{CDBFF158-CB49-46D6-A5F3-22BFD15C3260}" type="presOf" srcId="{F0B197FC-9EA2-4639-8FF0-613254896BF3}" destId="{0C2ED273-B20C-4BFE-B5C9-101B6016EB0D}" srcOrd="0" destOrd="1" presId="urn:microsoft.com/office/officeart/2005/8/layout/pyramid2"/>
    <dgm:cxn modelId="{3E6B2A79-8040-4B3A-99AE-A58D70E9D928}" srcId="{88B2DB7C-B4FD-465E-81FB-D1DCBDA594F8}" destId="{6EC77DD4-E8FE-4027-8133-D14A6DB24650}" srcOrd="1" destOrd="0" parTransId="{F8F7C6BB-70FA-42F5-98A4-15F1B764AD66}" sibTransId="{5F023A0A-1FB6-49A6-9BE1-0AC2985748A0}"/>
    <dgm:cxn modelId="{327D1D8C-F965-4AC9-A16B-DC41F31AF641}" type="presOf" srcId="{48AB516A-7CFB-4887-8251-BEEBD3BF08FE}" destId="{4C6D1194-9CBE-4114-9C4C-E3B2D97EB694}" srcOrd="0" destOrd="1" presId="urn:microsoft.com/office/officeart/2005/8/layout/pyramid2"/>
    <dgm:cxn modelId="{3F6495D2-7527-493C-8227-59001889A3B4}" type="presOf" srcId="{88B2DB7C-B4FD-465E-81FB-D1DCBDA594F8}" destId="{4C6D1194-9CBE-4114-9C4C-E3B2D97EB694}" srcOrd="0" destOrd="0" presId="urn:microsoft.com/office/officeart/2005/8/layout/pyramid2"/>
    <dgm:cxn modelId="{F5A0ACEE-B11B-4CD2-87DB-1B2CCADE03B8}" srcId="{FEB19601-E6DF-478F-8E5C-D368B21E5CB9}" destId="{88B2DB7C-B4FD-465E-81FB-D1DCBDA594F8}" srcOrd="0" destOrd="0" parTransId="{90E009CA-D0F1-42B7-9DF8-771791767D23}" sibTransId="{179E8DA6-ACD3-4432-8C59-F476D0D06219}"/>
    <dgm:cxn modelId="{E9D2BBF5-97E6-4B4C-8F41-F5EAB5A459A6}" srcId="{FEB19601-E6DF-478F-8E5C-D368B21E5CB9}" destId="{F5B5BD99-F571-43EF-ABCE-3FF42A1D70BF}" srcOrd="1" destOrd="0" parTransId="{DC0DF431-6B73-4DF5-BE6A-EBFE1804860F}" sibTransId="{F8EFEF46-DBD5-4C6C-85D1-3049D91A0585}"/>
    <dgm:cxn modelId="{0280CF15-F8FE-4761-9803-006344C44658}" type="presParOf" srcId="{093689C5-8A9A-4C04-B677-D7313D7FAF49}" destId="{5E561FFD-D023-4797-8C14-89A0E92BF46D}" srcOrd="0" destOrd="0" presId="urn:microsoft.com/office/officeart/2005/8/layout/pyramid2"/>
    <dgm:cxn modelId="{5415BE25-324C-4E29-8CBD-62DACEC445C1}" type="presParOf" srcId="{093689C5-8A9A-4C04-B677-D7313D7FAF49}" destId="{AC977D34-308F-4AF2-B7DE-F29E6E65ED2F}" srcOrd="1" destOrd="0" presId="urn:microsoft.com/office/officeart/2005/8/layout/pyramid2"/>
    <dgm:cxn modelId="{A44A1126-1278-4413-9074-0D6C51F99E25}" type="presParOf" srcId="{AC977D34-308F-4AF2-B7DE-F29E6E65ED2F}" destId="{4C6D1194-9CBE-4114-9C4C-E3B2D97EB694}" srcOrd="0" destOrd="0" presId="urn:microsoft.com/office/officeart/2005/8/layout/pyramid2"/>
    <dgm:cxn modelId="{C4450312-5CB2-4A46-BD7A-75F7F9437F8A}" type="presParOf" srcId="{AC977D34-308F-4AF2-B7DE-F29E6E65ED2F}" destId="{D9442477-7991-4187-B256-7C9FB1E71647}" srcOrd="1" destOrd="0" presId="urn:microsoft.com/office/officeart/2005/8/layout/pyramid2"/>
    <dgm:cxn modelId="{485AC89A-7212-4C6F-A837-98A121EC9247}" type="presParOf" srcId="{AC977D34-308F-4AF2-B7DE-F29E6E65ED2F}" destId="{0C2ED273-B20C-4BFE-B5C9-101B6016EB0D}" srcOrd="2" destOrd="0" presId="urn:microsoft.com/office/officeart/2005/8/layout/pyramid2"/>
    <dgm:cxn modelId="{9D43426D-6665-4314-8EC0-0CFC0DB6084D}" type="presParOf" srcId="{AC977D34-308F-4AF2-B7DE-F29E6E65ED2F}" destId="{43F8E86B-CDE4-4057-BC2B-2F5D44111620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FD1EAD-D5F4-4457-904B-72D4591B195B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7B3E7F4-BED7-49AC-9232-512EDA395122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1. </a:t>
          </a:r>
          <a:r>
            <a:rPr lang="en" b="1" dirty="0">
              <a:solidFill>
                <a:schemeClr val="bg1"/>
              </a:solidFill>
            </a:rPr>
            <a:t>Know how to recognize a fraudulent site</a:t>
          </a:r>
          <a:endParaRPr lang="fr-FR" dirty="0">
            <a:solidFill>
              <a:schemeClr val="bg1"/>
            </a:solidFill>
          </a:endParaRPr>
        </a:p>
      </dgm:t>
    </dgm:pt>
    <dgm:pt modelId="{0ED6D63C-38F9-4300-9C10-4731029CD753}" type="parTrans" cxnId="{4CB9BA8B-9B61-4B15-BECA-3414B67CB4A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08CDFFC-77E4-40D6-AF69-32C07946A6D9}" type="sibTrans" cxnId="{4CB9BA8B-9B61-4B15-BECA-3414B67CB4A2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BF75774-F317-4B87-A370-69E36CEE1BD1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Check the URL, the presence of HTTPS, and avoid poorly translated or overly aggressive sites.</a:t>
          </a:r>
        </a:p>
      </dgm:t>
    </dgm:pt>
    <dgm:pt modelId="{F2EAE485-34EC-4D14-BDD7-D7FF426FE707}" type="parTrans" cxnId="{4DAEB86D-D095-4330-A742-0A74FBA2C70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1D5DC052-ADEE-40E6-A707-5FDB7460D8DD}" type="sibTrans" cxnId="{4DAEB86D-D095-4330-A742-0A74FBA2C709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3862C7B-5ABB-4812-B108-C776236DAAC6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2. </a:t>
          </a:r>
          <a:r>
            <a:rPr lang="en" b="1" dirty="0">
              <a:solidFill>
                <a:schemeClr val="bg1"/>
              </a:solidFill>
            </a:rPr>
            <a:t>Know phishing techniques</a:t>
          </a:r>
          <a:endParaRPr lang="fr-FR" dirty="0">
            <a:solidFill>
              <a:schemeClr val="bg1"/>
            </a:solidFill>
          </a:endParaRPr>
        </a:p>
      </dgm:t>
    </dgm:pt>
    <dgm:pt modelId="{A9CF62D3-2AB9-419B-94FB-5CB93E716779}" type="parTrans" cxnId="{C82D6F0A-B812-4E3A-9054-BE142D88F4FB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7E0D91FC-F89C-42AF-A484-DA86D9356311}" type="sibTrans" cxnId="{C82D6F0A-B812-4E3A-9054-BE142D88F4FB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C03A6C0-1933-49A9-A133-B85E8D23F11B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Never click on a suspicious email link (banks, fake fines, etc.).</a:t>
          </a:r>
        </a:p>
      </dgm:t>
    </dgm:pt>
    <dgm:pt modelId="{611F41E7-3D25-4FBB-929F-DB911D74A4DA}" type="parTrans" cxnId="{94E8B5A6-E3E9-497B-972E-5BFF8D06BCE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17688BE-28EF-4CE4-A8E6-9ECCEBD0FC47}" type="sibTrans" cxnId="{94E8B5A6-E3E9-497B-972E-5BFF8D06BCE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EB29649-CD8F-48C4-A377-3454B3A8B77E}">
      <dgm:prSet/>
      <dgm:spPr/>
      <dgm:t>
        <a:bodyPr/>
        <a:lstStyle/>
        <a:p>
          <a:r>
            <a:rPr lang="en">
              <a:solidFill>
                <a:schemeClr val="bg1"/>
              </a:solidFill>
            </a:rPr>
            <a:t>3. </a:t>
          </a:r>
          <a:r>
            <a:rPr lang="en" b="1">
              <a:solidFill>
                <a:schemeClr val="bg1"/>
              </a:solidFill>
            </a:rPr>
            <a:t>Understand how two-factor authentication (2FA) works</a:t>
          </a:r>
          <a:endParaRPr lang="fr-FR">
            <a:solidFill>
              <a:schemeClr val="bg1"/>
            </a:solidFill>
          </a:endParaRPr>
        </a:p>
      </dgm:t>
    </dgm:pt>
    <dgm:pt modelId="{80115186-21DA-47EA-B592-C66B48088990}" type="parTrans" cxnId="{B5AFB548-C383-4016-9011-F1BAE6BCC5D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5A0FBB3-DB2A-407F-B1A8-3A08D1F5FEA3}" type="sibTrans" cxnId="{B5AFB548-C383-4016-9011-F1BAE6BCC5D7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032460B2-A6C9-41B0-B324-3E6BEB0963A1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Know how to activate it and why it blocks most fraud.</a:t>
          </a:r>
        </a:p>
      </dgm:t>
    </dgm:pt>
    <dgm:pt modelId="{73CAA784-592F-4F04-84A9-999B424E23C7}" type="parTrans" cxnId="{AFFEEF7B-32C5-4D3D-8C45-3A97E49D9DE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A6905116-59E4-497C-8609-35B777A0D872}" type="sibTrans" cxnId="{AFFEEF7B-32C5-4D3D-8C45-3A97E49D9DE1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2244A3A7-7CA2-41F1-84CD-401C25E06EC5}">
      <dgm:prSet/>
      <dgm:spPr/>
      <dgm:t>
        <a:bodyPr/>
        <a:lstStyle/>
        <a:p>
          <a:r>
            <a:rPr lang="en">
              <a:solidFill>
                <a:schemeClr val="bg1"/>
              </a:solidFill>
            </a:rPr>
            <a:t>4. </a:t>
          </a:r>
          <a:r>
            <a:rPr lang="en" b="1">
              <a:solidFill>
                <a:schemeClr val="bg1"/>
              </a:solidFill>
            </a:rPr>
            <a:t>Be aware of weak signs of fraud</a:t>
          </a:r>
          <a:endParaRPr lang="fr-FR">
            <a:solidFill>
              <a:schemeClr val="bg1"/>
            </a:solidFill>
          </a:endParaRPr>
        </a:p>
      </dgm:t>
    </dgm:pt>
    <dgm:pt modelId="{AB0A5588-EA83-4FFD-B169-CF89ADA214D0}" type="parTrans" cxnId="{F18EE6B3-45F7-4D30-A894-51EA3E0C0DF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18B3517-0974-4633-8413-C1CC16276167}" type="sibTrans" cxnId="{F18EE6B3-45F7-4D30-A894-51EA3E0C0DF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076F8DAF-BE1D-4EB8-AE61-0A7CE9D7187B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Repeated very low amounts, unusual location, activity outside of hours.</a:t>
          </a:r>
        </a:p>
      </dgm:t>
    </dgm:pt>
    <dgm:pt modelId="{E1AFFD7D-B12E-48F1-9D3D-66200275AC96}" type="parTrans" cxnId="{C86B9BA7-AF78-4DDA-95BC-553E2807058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4EE80202-6246-4A51-BB69-00C9FEED1AC3}" type="sibTrans" cxnId="{C86B9BA7-AF78-4DDA-95BC-553E28070580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C64FC32A-7382-4134-A981-5F8D4DF2DD5D}">
      <dgm:prSet/>
      <dgm:spPr/>
      <dgm:t>
        <a:bodyPr/>
        <a:lstStyle/>
        <a:p>
          <a:r>
            <a:rPr lang="en" b="1" dirty="0">
              <a:solidFill>
                <a:schemeClr val="bg1"/>
              </a:solidFill>
            </a:rPr>
            <a:t>5. Know your rights and reflexes in the event of fraud</a:t>
          </a:r>
          <a:endParaRPr lang="fr-FR" dirty="0">
            <a:solidFill>
              <a:schemeClr val="bg1"/>
            </a:solidFill>
          </a:endParaRPr>
        </a:p>
      </dgm:t>
    </dgm:pt>
    <dgm:pt modelId="{1C614601-C87F-4492-98F4-A299168F1444}" type="parTrans" cxnId="{CC4813A2-786E-4C2E-8DC4-AA05FCA1C90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8ED17A27-A002-445D-B18D-229011790BDC}" type="sibTrans" cxnId="{CC4813A2-786E-4C2E-8DC4-AA05FCA1C90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25763F0-F677-4604-A692-64F9175FE80D}">
      <dgm:prSet/>
      <dgm:spPr/>
      <dgm:t>
        <a:bodyPr/>
        <a:lstStyle/>
        <a:p>
          <a:r>
            <a:rPr lang="en" dirty="0">
              <a:solidFill>
                <a:schemeClr val="bg1"/>
              </a:solidFill>
            </a:rPr>
            <a:t>Know that you can dispute a transaction and that the bank has obligations.</a:t>
          </a:r>
        </a:p>
      </dgm:t>
    </dgm:pt>
    <dgm:pt modelId="{6F23922F-295D-4470-B20E-FE07598C7856}" type="parTrans" cxnId="{B96F3BD5-631B-48E1-9FB0-37B864A5BFC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EF7222F1-1E24-4B54-AB04-F89E3C48CDC9}" type="sibTrans" cxnId="{B96F3BD5-631B-48E1-9FB0-37B864A5BFC8}">
      <dgm:prSet/>
      <dgm:spPr/>
      <dgm:t>
        <a:bodyPr/>
        <a:lstStyle/>
        <a:p>
          <a:endParaRPr lang="fr-FR">
            <a:solidFill>
              <a:schemeClr val="bg1"/>
            </a:solidFill>
          </a:endParaRPr>
        </a:p>
      </dgm:t>
    </dgm:pt>
    <dgm:pt modelId="{9D883639-1F65-4CC9-8490-6A84D58FC95E}" type="pres">
      <dgm:prSet presAssocID="{6DFD1EAD-D5F4-4457-904B-72D4591B195B}" presName="diagram" presStyleCnt="0">
        <dgm:presLayoutVars>
          <dgm:dir/>
          <dgm:resizeHandles val="exact"/>
        </dgm:presLayoutVars>
      </dgm:prSet>
      <dgm:spPr/>
    </dgm:pt>
    <dgm:pt modelId="{EEC400DA-566C-48A7-AA86-EA4E76282A1A}" type="pres">
      <dgm:prSet presAssocID="{F7B3E7F4-BED7-49AC-9232-512EDA395122}" presName="node" presStyleLbl="node1" presStyleIdx="0" presStyleCnt="5">
        <dgm:presLayoutVars>
          <dgm:bulletEnabled val="1"/>
        </dgm:presLayoutVars>
      </dgm:prSet>
      <dgm:spPr/>
    </dgm:pt>
    <dgm:pt modelId="{4030F7ED-5493-4118-9269-A7C85F035B12}" type="pres">
      <dgm:prSet presAssocID="{C08CDFFC-77E4-40D6-AF69-32C07946A6D9}" presName="sibTrans" presStyleCnt="0"/>
      <dgm:spPr/>
    </dgm:pt>
    <dgm:pt modelId="{7D055EAD-29E6-40E0-9007-E4D6B9B3AF86}" type="pres">
      <dgm:prSet presAssocID="{C3862C7B-5ABB-4812-B108-C776236DAAC6}" presName="node" presStyleLbl="node1" presStyleIdx="1" presStyleCnt="5">
        <dgm:presLayoutVars>
          <dgm:bulletEnabled val="1"/>
        </dgm:presLayoutVars>
      </dgm:prSet>
      <dgm:spPr/>
    </dgm:pt>
    <dgm:pt modelId="{392CCA37-0F8F-4DFB-851C-25F6AC6D776C}" type="pres">
      <dgm:prSet presAssocID="{7E0D91FC-F89C-42AF-A484-DA86D9356311}" presName="sibTrans" presStyleCnt="0"/>
      <dgm:spPr/>
    </dgm:pt>
    <dgm:pt modelId="{ED43F56E-E77A-40C7-9BF5-620E0DFD1785}" type="pres">
      <dgm:prSet presAssocID="{2EB29649-CD8F-48C4-A377-3454B3A8B77E}" presName="node" presStyleLbl="node1" presStyleIdx="2" presStyleCnt="5">
        <dgm:presLayoutVars>
          <dgm:bulletEnabled val="1"/>
        </dgm:presLayoutVars>
      </dgm:prSet>
      <dgm:spPr/>
    </dgm:pt>
    <dgm:pt modelId="{ADE65407-F265-418E-A158-6699C4076C09}" type="pres">
      <dgm:prSet presAssocID="{85A0FBB3-DB2A-407F-B1A8-3A08D1F5FEA3}" presName="sibTrans" presStyleCnt="0"/>
      <dgm:spPr/>
    </dgm:pt>
    <dgm:pt modelId="{FD3F5192-5FDC-484A-8C71-70FDED912282}" type="pres">
      <dgm:prSet presAssocID="{2244A3A7-7CA2-41F1-84CD-401C25E06EC5}" presName="node" presStyleLbl="node1" presStyleIdx="3" presStyleCnt="5">
        <dgm:presLayoutVars>
          <dgm:bulletEnabled val="1"/>
        </dgm:presLayoutVars>
      </dgm:prSet>
      <dgm:spPr/>
    </dgm:pt>
    <dgm:pt modelId="{6369E560-827E-4412-8DA7-4CF9B2699BA8}" type="pres">
      <dgm:prSet presAssocID="{818B3517-0974-4633-8413-C1CC16276167}" presName="sibTrans" presStyleCnt="0"/>
      <dgm:spPr/>
    </dgm:pt>
    <dgm:pt modelId="{D20352C1-6BED-4A40-A101-02B248A6E2CF}" type="pres">
      <dgm:prSet presAssocID="{C64FC32A-7382-4134-A981-5F8D4DF2DD5D}" presName="node" presStyleLbl="node1" presStyleIdx="4" presStyleCnt="5">
        <dgm:presLayoutVars>
          <dgm:bulletEnabled val="1"/>
        </dgm:presLayoutVars>
      </dgm:prSet>
      <dgm:spPr/>
    </dgm:pt>
  </dgm:ptLst>
  <dgm:cxnLst>
    <dgm:cxn modelId="{C82D6F0A-B812-4E3A-9054-BE142D88F4FB}" srcId="{6DFD1EAD-D5F4-4457-904B-72D4591B195B}" destId="{C3862C7B-5ABB-4812-B108-C776236DAAC6}" srcOrd="1" destOrd="0" parTransId="{A9CF62D3-2AB9-419B-94FB-5CB93E716779}" sibTransId="{7E0D91FC-F89C-42AF-A484-DA86D9356311}"/>
    <dgm:cxn modelId="{D1CEDB0B-8D24-497D-B753-5FB827D10DCD}" type="presOf" srcId="{F7B3E7F4-BED7-49AC-9232-512EDA395122}" destId="{EEC400DA-566C-48A7-AA86-EA4E76282A1A}" srcOrd="0" destOrd="0" presId="urn:microsoft.com/office/officeart/2005/8/layout/default"/>
    <dgm:cxn modelId="{0F30D32E-D701-4BB8-AA95-0C549452FC9C}" type="presOf" srcId="{E25763F0-F677-4604-A692-64F9175FE80D}" destId="{D20352C1-6BED-4A40-A101-02B248A6E2CF}" srcOrd="0" destOrd="1" presId="urn:microsoft.com/office/officeart/2005/8/layout/default"/>
    <dgm:cxn modelId="{F1D06B32-5505-4336-A920-7035A841800A}" type="presOf" srcId="{076F8DAF-BE1D-4EB8-AE61-0A7CE9D7187B}" destId="{FD3F5192-5FDC-484A-8C71-70FDED912282}" srcOrd="0" destOrd="1" presId="urn:microsoft.com/office/officeart/2005/8/layout/default"/>
    <dgm:cxn modelId="{9FB5E25D-D9DC-4DE9-A848-574B4970386C}" type="presOf" srcId="{CC03A6C0-1933-49A9-A133-B85E8D23F11B}" destId="{7D055EAD-29E6-40E0-9007-E4D6B9B3AF86}" srcOrd="0" destOrd="1" presId="urn:microsoft.com/office/officeart/2005/8/layout/default"/>
    <dgm:cxn modelId="{24CA1248-A541-4F6F-9ACE-627F0B2D2607}" type="presOf" srcId="{2244A3A7-7CA2-41F1-84CD-401C25E06EC5}" destId="{FD3F5192-5FDC-484A-8C71-70FDED912282}" srcOrd="0" destOrd="0" presId="urn:microsoft.com/office/officeart/2005/8/layout/default"/>
    <dgm:cxn modelId="{B5AFB548-C383-4016-9011-F1BAE6BCC5D7}" srcId="{6DFD1EAD-D5F4-4457-904B-72D4591B195B}" destId="{2EB29649-CD8F-48C4-A377-3454B3A8B77E}" srcOrd="2" destOrd="0" parTransId="{80115186-21DA-47EA-B592-C66B48088990}" sibTransId="{85A0FBB3-DB2A-407F-B1A8-3A08D1F5FEA3}"/>
    <dgm:cxn modelId="{4DAEB86D-D095-4330-A742-0A74FBA2C709}" srcId="{F7B3E7F4-BED7-49AC-9232-512EDA395122}" destId="{1BF75774-F317-4B87-A370-69E36CEE1BD1}" srcOrd="0" destOrd="0" parTransId="{F2EAE485-34EC-4D14-BDD7-D7FF426FE707}" sibTransId="{1D5DC052-ADEE-40E6-A707-5FDB7460D8DD}"/>
    <dgm:cxn modelId="{70550D73-C989-426A-A398-B1836436504B}" type="presOf" srcId="{2EB29649-CD8F-48C4-A377-3454B3A8B77E}" destId="{ED43F56E-E77A-40C7-9BF5-620E0DFD1785}" srcOrd="0" destOrd="0" presId="urn:microsoft.com/office/officeart/2005/8/layout/default"/>
    <dgm:cxn modelId="{2FCF3957-B503-4DF5-A16A-DA5FE4759389}" type="presOf" srcId="{6DFD1EAD-D5F4-4457-904B-72D4591B195B}" destId="{9D883639-1F65-4CC9-8490-6A84D58FC95E}" srcOrd="0" destOrd="0" presId="urn:microsoft.com/office/officeart/2005/8/layout/default"/>
    <dgm:cxn modelId="{A1359A58-29CA-46C7-8324-3D5E780104D2}" type="presOf" srcId="{032460B2-A6C9-41B0-B324-3E6BEB0963A1}" destId="{ED43F56E-E77A-40C7-9BF5-620E0DFD1785}" srcOrd="0" destOrd="1" presId="urn:microsoft.com/office/officeart/2005/8/layout/default"/>
    <dgm:cxn modelId="{AFFEEF7B-32C5-4D3D-8C45-3A97E49D9DE1}" srcId="{2EB29649-CD8F-48C4-A377-3454B3A8B77E}" destId="{032460B2-A6C9-41B0-B324-3E6BEB0963A1}" srcOrd="0" destOrd="0" parTransId="{73CAA784-592F-4F04-84A9-999B424E23C7}" sibTransId="{A6905116-59E4-497C-8609-35B777A0D872}"/>
    <dgm:cxn modelId="{4CB9BA8B-9B61-4B15-BECA-3414B67CB4A2}" srcId="{6DFD1EAD-D5F4-4457-904B-72D4591B195B}" destId="{F7B3E7F4-BED7-49AC-9232-512EDA395122}" srcOrd="0" destOrd="0" parTransId="{0ED6D63C-38F9-4300-9C10-4731029CD753}" sibTransId="{C08CDFFC-77E4-40D6-AF69-32C07946A6D9}"/>
    <dgm:cxn modelId="{CC4813A2-786E-4C2E-8DC4-AA05FCA1C908}" srcId="{6DFD1EAD-D5F4-4457-904B-72D4591B195B}" destId="{C64FC32A-7382-4134-A981-5F8D4DF2DD5D}" srcOrd="4" destOrd="0" parTransId="{1C614601-C87F-4492-98F4-A299168F1444}" sibTransId="{8ED17A27-A002-445D-B18D-229011790BDC}"/>
    <dgm:cxn modelId="{94E8B5A6-E3E9-497B-972E-5BFF8D06BCE8}" srcId="{C3862C7B-5ABB-4812-B108-C776236DAAC6}" destId="{CC03A6C0-1933-49A9-A133-B85E8D23F11B}" srcOrd="0" destOrd="0" parTransId="{611F41E7-3D25-4FBB-929F-DB911D74A4DA}" sibTransId="{E17688BE-28EF-4CE4-A8E6-9ECCEBD0FC47}"/>
    <dgm:cxn modelId="{041483A7-C2B8-4E8F-87D5-97892CD8A4EC}" type="presOf" srcId="{C64FC32A-7382-4134-A981-5F8D4DF2DD5D}" destId="{D20352C1-6BED-4A40-A101-02B248A6E2CF}" srcOrd="0" destOrd="0" presId="urn:microsoft.com/office/officeart/2005/8/layout/default"/>
    <dgm:cxn modelId="{C86B9BA7-AF78-4DDA-95BC-553E28070580}" srcId="{2244A3A7-7CA2-41F1-84CD-401C25E06EC5}" destId="{076F8DAF-BE1D-4EB8-AE61-0A7CE9D7187B}" srcOrd="0" destOrd="0" parTransId="{E1AFFD7D-B12E-48F1-9D3D-66200275AC96}" sibTransId="{4EE80202-6246-4A51-BB69-00C9FEED1AC3}"/>
    <dgm:cxn modelId="{7AC69BB1-8907-45F7-86A3-FA98A9DCE005}" type="presOf" srcId="{1BF75774-F317-4B87-A370-69E36CEE1BD1}" destId="{EEC400DA-566C-48A7-AA86-EA4E76282A1A}" srcOrd="0" destOrd="1" presId="urn:microsoft.com/office/officeart/2005/8/layout/default"/>
    <dgm:cxn modelId="{F18EE6B3-45F7-4D30-A894-51EA3E0C0DF8}" srcId="{6DFD1EAD-D5F4-4457-904B-72D4591B195B}" destId="{2244A3A7-7CA2-41F1-84CD-401C25E06EC5}" srcOrd="3" destOrd="0" parTransId="{AB0A5588-EA83-4FFD-B169-CF89ADA214D0}" sibTransId="{818B3517-0974-4633-8413-C1CC16276167}"/>
    <dgm:cxn modelId="{B96F3BD5-631B-48E1-9FB0-37B864A5BFC8}" srcId="{C64FC32A-7382-4134-A981-5F8D4DF2DD5D}" destId="{E25763F0-F677-4604-A692-64F9175FE80D}" srcOrd="0" destOrd="0" parTransId="{6F23922F-295D-4470-B20E-FE07598C7856}" sibTransId="{EF7222F1-1E24-4B54-AB04-F89E3C48CDC9}"/>
    <dgm:cxn modelId="{4AB5F8E4-3360-4299-99B5-34EC1B8868E7}" type="presOf" srcId="{C3862C7B-5ABB-4812-B108-C776236DAAC6}" destId="{7D055EAD-29E6-40E0-9007-E4D6B9B3AF86}" srcOrd="0" destOrd="0" presId="urn:microsoft.com/office/officeart/2005/8/layout/default"/>
    <dgm:cxn modelId="{B0629645-F9BB-419D-BA82-48A07FD77893}" type="presParOf" srcId="{9D883639-1F65-4CC9-8490-6A84D58FC95E}" destId="{EEC400DA-566C-48A7-AA86-EA4E76282A1A}" srcOrd="0" destOrd="0" presId="urn:microsoft.com/office/officeart/2005/8/layout/default"/>
    <dgm:cxn modelId="{D46E952E-9625-448E-919E-3EF0B98F13A5}" type="presParOf" srcId="{9D883639-1F65-4CC9-8490-6A84D58FC95E}" destId="{4030F7ED-5493-4118-9269-A7C85F035B12}" srcOrd="1" destOrd="0" presId="urn:microsoft.com/office/officeart/2005/8/layout/default"/>
    <dgm:cxn modelId="{A2203AD9-E890-47BD-BE2C-6097969272D7}" type="presParOf" srcId="{9D883639-1F65-4CC9-8490-6A84D58FC95E}" destId="{7D055EAD-29E6-40E0-9007-E4D6B9B3AF86}" srcOrd="2" destOrd="0" presId="urn:microsoft.com/office/officeart/2005/8/layout/default"/>
    <dgm:cxn modelId="{B1A62942-9F84-4E5F-BA4B-DF9B9E8E1DCB}" type="presParOf" srcId="{9D883639-1F65-4CC9-8490-6A84D58FC95E}" destId="{392CCA37-0F8F-4DFB-851C-25F6AC6D776C}" srcOrd="3" destOrd="0" presId="urn:microsoft.com/office/officeart/2005/8/layout/default"/>
    <dgm:cxn modelId="{AD5AACB6-53FF-43A1-A03A-EE4A985F91A4}" type="presParOf" srcId="{9D883639-1F65-4CC9-8490-6A84D58FC95E}" destId="{ED43F56E-E77A-40C7-9BF5-620E0DFD1785}" srcOrd="4" destOrd="0" presId="urn:microsoft.com/office/officeart/2005/8/layout/default"/>
    <dgm:cxn modelId="{1D755031-DFE9-49C0-BF16-8E7256F86491}" type="presParOf" srcId="{9D883639-1F65-4CC9-8490-6A84D58FC95E}" destId="{ADE65407-F265-418E-A158-6699C4076C09}" srcOrd="5" destOrd="0" presId="urn:microsoft.com/office/officeart/2005/8/layout/default"/>
    <dgm:cxn modelId="{35BBE83B-803E-461F-8054-1E28868FA7AD}" type="presParOf" srcId="{9D883639-1F65-4CC9-8490-6A84D58FC95E}" destId="{FD3F5192-5FDC-484A-8C71-70FDED912282}" srcOrd="6" destOrd="0" presId="urn:microsoft.com/office/officeart/2005/8/layout/default"/>
    <dgm:cxn modelId="{9142DC3F-89C2-488F-A95C-D0AC944C4E2F}" type="presParOf" srcId="{9D883639-1F65-4CC9-8490-6A84D58FC95E}" destId="{6369E560-827E-4412-8DA7-4CF9B2699BA8}" srcOrd="7" destOrd="0" presId="urn:microsoft.com/office/officeart/2005/8/layout/default"/>
    <dgm:cxn modelId="{44ACC30D-4BCB-4168-9BAC-25A6C8230EAD}" type="presParOf" srcId="{9D883639-1F65-4CC9-8490-6A84D58FC95E}" destId="{D20352C1-6BED-4A40-A101-02B248A6E2C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D98E3D-C8D2-4DA8-9B70-BD4188C04D3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40B63D3A-32AE-4163-88FE-C350D511C724}">
      <dgm:prSet/>
      <dgm:spPr/>
      <dgm:t>
        <a:bodyPr/>
        <a:lstStyle/>
        <a:p>
          <a:r>
            <a:rPr lang="en" dirty="0"/>
            <a:t>Questions</a:t>
          </a:r>
        </a:p>
      </dgm:t>
    </dgm:pt>
    <dgm:pt modelId="{A2F07EAE-C85E-43B9-98E9-A7A2C50E0F02}" type="parTrans" cxnId="{58DCF24B-7E1C-43D9-B287-7D7BBA4987D7}">
      <dgm:prSet/>
      <dgm:spPr/>
      <dgm:t>
        <a:bodyPr/>
        <a:lstStyle/>
        <a:p>
          <a:endParaRPr lang="fr-FR"/>
        </a:p>
      </dgm:t>
    </dgm:pt>
    <dgm:pt modelId="{E4D72117-3287-49F9-AA5A-284A7FFC45AD}" type="sibTrans" cxnId="{58DCF24B-7E1C-43D9-B287-7D7BBA4987D7}">
      <dgm:prSet/>
      <dgm:spPr/>
      <dgm:t>
        <a:bodyPr/>
        <a:lstStyle/>
        <a:p>
          <a:endParaRPr lang="fr-FR"/>
        </a:p>
      </dgm:t>
    </dgm:pt>
    <dgm:pt modelId="{DA813115-CF2F-4338-9186-368A66EE24C5}">
      <dgm:prSet/>
      <dgm:spPr/>
      <dgm:t>
        <a:bodyPr/>
        <a:lstStyle/>
        <a:p>
          <a:r>
            <a:rPr lang="en"/>
            <a:t>Useful links (GitHub, Notebook, Template)</a:t>
          </a:r>
        </a:p>
      </dgm:t>
    </dgm:pt>
    <dgm:pt modelId="{35618B18-D9D8-4138-98ED-79A13B02A928}" type="parTrans" cxnId="{25FAADC0-582F-4F44-8138-8DD43E821313}">
      <dgm:prSet/>
      <dgm:spPr/>
      <dgm:t>
        <a:bodyPr/>
        <a:lstStyle/>
        <a:p>
          <a:endParaRPr lang="fr-FR"/>
        </a:p>
      </dgm:t>
    </dgm:pt>
    <dgm:pt modelId="{E86C2097-7A15-4508-B6A7-073EDF6F8120}" type="sibTrans" cxnId="{25FAADC0-582F-4F44-8138-8DD43E821313}">
      <dgm:prSet/>
      <dgm:spPr/>
      <dgm:t>
        <a:bodyPr/>
        <a:lstStyle/>
        <a:p>
          <a:endParaRPr lang="fr-FR"/>
        </a:p>
      </dgm:t>
    </dgm:pt>
    <dgm:pt modelId="{B3DC6AA3-34AE-4FAD-AFC7-29408D6977EE}" type="pres">
      <dgm:prSet presAssocID="{B2D98E3D-C8D2-4DA8-9B70-BD4188C04D39}" presName="Name0" presStyleCnt="0">
        <dgm:presLayoutVars>
          <dgm:dir/>
          <dgm:resizeHandles val="exact"/>
        </dgm:presLayoutVars>
      </dgm:prSet>
      <dgm:spPr/>
    </dgm:pt>
    <dgm:pt modelId="{4FB1032D-7F02-460D-86F4-5ECA516CD96F}" type="pres">
      <dgm:prSet presAssocID="{B2D98E3D-C8D2-4DA8-9B70-BD4188C04D39}" presName="arrow" presStyleLbl="bgShp" presStyleIdx="0" presStyleCnt="1"/>
      <dgm:spPr/>
    </dgm:pt>
    <dgm:pt modelId="{D6A54234-8E4F-4FDA-A448-B17237A444BC}" type="pres">
      <dgm:prSet presAssocID="{B2D98E3D-C8D2-4DA8-9B70-BD4188C04D39}" presName="points" presStyleCnt="0"/>
      <dgm:spPr/>
    </dgm:pt>
    <dgm:pt modelId="{1E46743A-12F8-4A55-8D4C-A4BF3E659490}" type="pres">
      <dgm:prSet presAssocID="{40B63D3A-32AE-4163-88FE-C350D511C724}" presName="compositeA" presStyleCnt="0"/>
      <dgm:spPr/>
    </dgm:pt>
    <dgm:pt modelId="{C70A729A-D13F-4FD3-BF1F-A53702B2D1E5}" type="pres">
      <dgm:prSet presAssocID="{40B63D3A-32AE-4163-88FE-C350D511C724}" presName="textA" presStyleLbl="revTx" presStyleIdx="0" presStyleCnt="2">
        <dgm:presLayoutVars>
          <dgm:bulletEnabled val="1"/>
        </dgm:presLayoutVars>
      </dgm:prSet>
      <dgm:spPr/>
    </dgm:pt>
    <dgm:pt modelId="{971B1A8D-AA49-4FC9-90EB-4828C9405319}" type="pres">
      <dgm:prSet presAssocID="{40B63D3A-32AE-4163-88FE-C350D511C724}" presName="circleA" presStyleLbl="node1" presStyleIdx="0" presStyleCnt="2"/>
      <dgm:spPr/>
    </dgm:pt>
    <dgm:pt modelId="{6F88B5D5-6CC1-4304-ACE5-ADBED539598B}" type="pres">
      <dgm:prSet presAssocID="{40B63D3A-32AE-4163-88FE-C350D511C724}" presName="spaceA" presStyleCnt="0"/>
      <dgm:spPr/>
    </dgm:pt>
    <dgm:pt modelId="{FB06C6B6-B7E0-4E44-8979-70A3AE988641}" type="pres">
      <dgm:prSet presAssocID="{E4D72117-3287-49F9-AA5A-284A7FFC45AD}" presName="space" presStyleCnt="0"/>
      <dgm:spPr/>
    </dgm:pt>
    <dgm:pt modelId="{28A8DF88-17EC-4235-933A-A781A30DE74C}" type="pres">
      <dgm:prSet presAssocID="{DA813115-CF2F-4338-9186-368A66EE24C5}" presName="compositeB" presStyleCnt="0"/>
      <dgm:spPr/>
    </dgm:pt>
    <dgm:pt modelId="{7EAFDBF8-8B53-4D3E-AD1C-B376297E3E15}" type="pres">
      <dgm:prSet presAssocID="{DA813115-CF2F-4338-9186-368A66EE24C5}" presName="textB" presStyleLbl="revTx" presStyleIdx="1" presStyleCnt="2">
        <dgm:presLayoutVars>
          <dgm:bulletEnabled val="1"/>
        </dgm:presLayoutVars>
      </dgm:prSet>
      <dgm:spPr/>
    </dgm:pt>
    <dgm:pt modelId="{1FC24821-0101-4AC2-87A3-D99635EE66CB}" type="pres">
      <dgm:prSet presAssocID="{DA813115-CF2F-4338-9186-368A66EE24C5}" presName="circleB" presStyleLbl="node1" presStyleIdx="1" presStyleCnt="2"/>
      <dgm:spPr/>
    </dgm:pt>
    <dgm:pt modelId="{47047A8C-1C97-410B-BA17-D502179F9417}" type="pres">
      <dgm:prSet presAssocID="{DA813115-CF2F-4338-9186-368A66EE24C5}" presName="spaceB" presStyleCnt="0"/>
      <dgm:spPr/>
    </dgm:pt>
  </dgm:ptLst>
  <dgm:cxnLst>
    <dgm:cxn modelId="{0C503803-086E-4EDC-A4A7-C681EA5873F8}" type="presOf" srcId="{40B63D3A-32AE-4163-88FE-C350D511C724}" destId="{C70A729A-D13F-4FD3-BF1F-A53702B2D1E5}" srcOrd="0" destOrd="0" presId="urn:microsoft.com/office/officeart/2005/8/layout/hProcess11"/>
    <dgm:cxn modelId="{58DCF24B-7E1C-43D9-B287-7D7BBA4987D7}" srcId="{B2D98E3D-C8D2-4DA8-9B70-BD4188C04D39}" destId="{40B63D3A-32AE-4163-88FE-C350D511C724}" srcOrd="0" destOrd="0" parTransId="{A2F07EAE-C85E-43B9-98E9-A7A2C50E0F02}" sibTransId="{E4D72117-3287-49F9-AA5A-284A7FFC45AD}"/>
    <dgm:cxn modelId="{A2D1747C-6F28-42F6-9A71-8849433F71F4}" type="presOf" srcId="{DA813115-CF2F-4338-9186-368A66EE24C5}" destId="{7EAFDBF8-8B53-4D3E-AD1C-B376297E3E15}" srcOrd="0" destOrd="0" presId="urn:microsoft.com/office/officeart/2005/8/layout/hProcess11"/>
    <dgm:cxn modelId="{25FAADC0-582F-4F44-8138-8DD43E821313}" srcId="{B2D98E3D-C8D2-4DA8-9B70-BD4188C04D39}" destId="{DA813115-CF2F-4338-9186-368A66EE24C5}" srcOrd="1" destOrd="0" parTransId="{35618B18-D9D8-4138-98ED-79A13B02A928}" sibTransId="{E86C2097-7A15-4508-B6A7-073EDF6F8120}"/>
    <dgm:cxn modelId="{81FD6FF5-BF8A-4B30-A71A-CDE0A759BE57}" type="presOf" srcId="{B2D98E3D-C8D2-4DA8-9B70-BD4188C04D39}" destId="{B3DC6AA3-34AE-4FAD-AFC7-29408D6977EE}" srcOrd="0" destOrd="0" presId="urn:microsoft.com/office/officeart/2005/8/layout/hProcess11"/>
    <dgm:cxn modelId="{979693A9-08C6-4A6C-AA90-D2E2043151C3}" type="presParOf" srcId="{B3DC6AA3-34AE-4FAD-AFC7-29408D6977EE}" destId="{4FB1032D-7F02-460D-86F4-5ECA516CD96F}" srcOrd="0" destOrd="0" presId="urn:microsoft.com/office/officeart/2005/8/layout/hProcess11"/>
    <dgm:cxn modelId="{DEE0B664-6A08-4552-8CE1-01BC0787DFFA}" type="presParOf" srcId="{B3DC6AA3-34AE-4FAD-AFC7-29408D6977EE}" destId="{D6A54234-8E4F-4FDA-A448-B17237A444BC}" srcOrd="1" destOrd="0" presId="urn:microsoft.com/office/officeart/2005/8/layout/hProcess11"/>
    <dgm:cxn modelId="{5AFCF26C-6FF2-4C8E-A8DB-81F3DF067DD1}" type="presParOf" srcId="{D6A54234-8E4F-4FDA-A448-B17237A444BC}" destId="{1E46743A-12F8-4A55-8D4C-A4BF3E659490}" srcOrd="0" destOrd="0" presId="urn:microsoft.com/office/officeart/2005/8/layout/hProcess11"/>
    <dgm:cxn modelId="{C905984A-D259-498E-BC4E-9346181540BB}" type="presParOf" srcId="{1E46743A-12F8-4A55-8D4C-A4BF3E659490}" destId="{C70A729A-D13F-4FD3-BF1F-A53702B2D1E5}" srcOrd="0" destOrd="0" presId="urn:microsoft.com/office/officeart/2005/8/layout/hProcess11"/>
    <dgm:cxn modelId="{4B3A3FA6-8BCA-4E92-8E37-EC698841294D}" type="presParOf" srcId="{1E46743A-12F8-4A55-8D4C-A4BF3E659490}" destId="{971B1A8D-AA49-4FC9-90EB-4828C9405319}" srcOrd="1" destOrd="0" presId="urn:microsoft.com/office/officeart/2005/8/layout/hProcess11"/>
    <dgm:cxn modelId="{DCEDF881-0DB3-4B49-9BF5-F913808BF1A5}" type="presParOf" srcId="{1E46743A-12F8-4A55-8D4C-A4BF3E659490}" destId="{6F88B5D5-6CC1-4304-ACE5-ADBED539598B}" srcOrd="2" destOrd="0" presId="urn:microsoft.com/office/officeart/2005/8/layout/hProcess11"/>
    <dgm:cxn modelId="{7B4D59D1-0617-4AAC-BD44-D431A1B29C50}" type="presParOf" srcId="{D6A54234-8E4F-4FDA-A448-B17237A444BC}" destId="{FB06C6B6-B7E0-4E44-8979-70A3AE988641}" srcOrd="1" destOrd="0" presId="urn:microsoft.com/office/officeart/2005/8/layout/hProcess11"/>
    <dgm:cxn modelId="{70C2501F-3078-4D68-B631-4AD5C097F5E4}" type="presParOf" srcId="{D6A54234-8E4F-4FDA-A448-B17237A444BC}" destId="{28A8DF88-17EC-4235-933A-A781A30DE74C}" srcOrd="2" destOrd="0" presId="urn:microsoft.com/office/officeart/2005/8/layout/hProcess11"/>
    <dgm:cxn modelId="{87CC3E5F-C302-42BF-9EF3-2D4FA2962F42}" type="presParOf" srcId="{28A8DF88-17EC-4235-933A-A781A30DE74C}" destId="{7EAFDBF8-8B53-4D3E-AD1C-B376297E3E15}" srcOrd="0" destOrd="0" presId="urn:microsoft.com/office/officeart/2005/8/layout/hProcess11"/>
    <dgm:cxn modelId="{49F79281-9A27-41ED-B3F7-2AB2B6F88446}" type="presParOf" srcId="{28A8DF88-17EC-4235-933A-A781A30DE74C}" destId="{1FC24821-0101-4AC2-87A3-D99635EE66CB}" srcOrd="1" destOrd="0" presId="urn:microsoft.com/office/officeart/2005/8/layout/hProcess11"/>
    <dgm:cxn modelId="{F87FB411-0B39-4AE6-B03F-29FC38DCB03F}" type="presParOf" srcId="{28A8DF88-17EC-4235-933A-A781A30DE74C}" destId="{47047A8C-1C97-410B-BA17-D502179F941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1AF92-2A1E-435E-BFF4-B55D47C4919A}">
      <dsp:nvSpPr>
        <dsp:cNvPr id="0" name=""/>
        <dsp:cNvSpPr/>
      </dsp:nvSpPr>
      <dsp:spPr>
        <a:xfrm>
          <a:off x="19003" y="401"/>
          <a:ext cx="3853952" cy="1541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Background</a:t>
          </a:r>
          <a:r>
            <a:rPr lang="en" sz="1900" kern="1200" dirty="0">
              <a:solidFill>
                <a:schemeClr val="bg1"/>
              </a:solidFill>
            </a:rPr>
            <a:t>: Simulated dataset covering two years of banking transactions (2019-2020)</a:t>
          </a:r>
        </a:p>
      </dsp:txBody>
      <dsp:txXfrm>
        <a:off x="789794" y="401"/>
        <a:ext cx="2312371" cy="1541581"/>
      </dsp:txXfrm>
    </dsp:sp>
    <dsp:sp modelId="{DDBDF3AE-0B30-4C31-B724-22A806694AAA}">
      <dsp:nvSpPr>
        <dsp:cNvPr id="0" name=""/>
        <dsp:cNvSpPr/>
      </dsp:nvSpPr>
      <dsp:spPr>
        <a:xfrm>
          <a:off x="19003" y="1757803"/>
          <a:ext cx="3853952" cy="1541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Volume</a:t>
          </a:r>
          <a:r>
            <a:rPr lang="en" sz="1900" kern="1200" dirty="0">
              <a:solidFill>
                <a:schemeClr val="bg1"/>
              </a:solidFill>
            </a:rPr>
            <a:t>: More than 1.2 million transactions, involving 1,000 customers and 800 merchants</a:t>
          </a:r>
        </a:p>
      </dsp:txBody>
      <dsp:txXfrm>
        <a:off x="789794" y="1757803"/>
        <a:ext cx="2312371" cy="1541581"/>
      </dsp:txXfrm>
    </dsp:sp>
    <dsp:sp modelId="{294E4F0E-500C-45D3-A8E6-E2BEEA52984A}">
      <dsp:nvSpPr>
        <dsp:cNvPr id="0" name=""/>
        <dsp:cNvSpPr/>
      </dsp:nvSpPr>
      <dsp:spPr>
        <a:xfrm>
          <a:off x="19003" y="3515205"/>
          <a:ext cx="3853952" cy="1541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Challenge</a:t>
          </a:r>
          <a:r>
            <a:rPr lang="en" sz="1900" kern="1200" dirty="0">
              <a:solidFill>
                <a:schemeClr val="bg1"/>
              </a:solidFill>
            </a:rPr>
            <a:t>: Effectively identify rare frauds while minimizing false positives</a:t>
          </a:r>
        </a:p>
      </dsp:txBody>
      <dsp:txXfrm>
        <a:off x="789794" y="3515205"/>
        <a:ext cx="2312371" cy="1541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24C25-06B6-40D4-9D49-2C5CBF9005E7}">
      <dsp:nvSpPr>
        <dsp:cNvPr id="0" name=""/>
        <dsp:cNvSpPr/>
      </dsp:nvSpPr>
      <dsp:spPr>
        <a:xfrm>
          <a:off x="1227191" y="180347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 dirty="0">
              <a:solidFill>
                <a:schemeClr val="tx1"/>
              </a:solidFill>
            </a:rPr>
            <a:t>Fraud represents barely 0.58% of cases, resulting in a marked imbalance.</a:t>
          </a:r>
        </a:p>
      </dsp:txBody>
      <dsp:txXfrm>
        <a:off x="1533988" y="538278"/>
        <a:ext cx="2045318" cy="843693"/>
      </dsp:txXfrm>
    </dsp:sp>
    <dsp:sp modelId="{4B3FD5A9-3D8A-44B4-9303-407CEB0AE6D9}">
      <dsp:nvSpPr>
        <dsp:cNvPr id="0" name=""/>
        <dsp:cNvSpPr/>
      </dsp:nvSpPr>
      <dsp:spPr>
        <a:xfrm>
          <a:off x="2403249" y="1362707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>
              <a:solidFill>
                <a:schemeClr val="tx1"/>
              </a:solidFill>
            </a:rPr>
            <a:t>Temporal analysis: fraud peaks observed between 10 p.m. and 2 a.m.</a:t>
          </a:r>
        </a:p>
      </dsp:txBody>
      <dsp:txXfrm>
        <a:off x="3834971" y="1669505"/>
        <a:ext cx="1022659" cy="2045318"/>
      </dsp:txXfrm>
    </dsp:sp>
    <dsp:sp modelId="{EA7E1CBE-C565-49D9-ABD5-2AC4449EBD03}">
      <dsp:nvSpPr>
        <dsp:cNvPr id="0" name=""/>
        <dsp:cNvSpPr/>
      </dsp:nvSpPr>
      <dsp:spPr>
        <a:xfrm>
          <a:off x="1227191" y="2538765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 dirty="0">
              <a:solidFill>
                <a:schemeClr val="tx1"/>
              </a:solidFill>
            </a:rPr>
            <a:t>Geographic analysis: Low-population postal codes are more vulnerable</a:t>
          </a:r>
        </a:p>
      </dsp:txBody>
      <dsp:txXfrm>
        <a:off x="1533988" y="3996054"/>
        <a:ext cx="2045318" cy="843693"/>
      </dsp:txXfrm>
    </dsp:sp>
    <dsp:sp modelId="{0CE4C12A-4D9A-430F-8014-8D6ED1DCCDAF}">
      <dsp:nvSpPr>
        <dsp:cNvPr id="0" name=""/>
        <dsp:cNvSpPr/>
      </dsp:nvSpPr>
      <dsp:spPr>
        <a:xfrm>
          <a:off x="51132" y="1362707"/>
          <a:ext cx="2658913" cy="265891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200" b="1" kern="1200" dirty="0">
              <a:solidFill>
                <a:schemeClr val="tx1"/>
              </a:solidFill>
            </a:rPr>
            <a:t>Behavioral analysis: sensitive categories ('shopping_net', 'grocery_pos')</a:t>
          </a:r>
        </a:p>
      </dsp:txBody>
      <dsp:txXfrm>
        <a:off x="255664" y="1669505"/>
        <a:ext cx="1022659" cy="2045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B4384-82DB-4B47-B764-B9EF1D3D0922}">
      <dsp:nvSpPr>
        <dsp:cNvPr id="0" name=""/>
        <dsp:cNvSpPr/>
      </dsp:nvSpPr>
      <dsp:spPr>
        <a:xfrm rot="16200000">
          <a:off x="-1648357" y="1648989"/>
          <a:ext cx="4942112" cy="16441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5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>
              <a:solidFill>
                <a:schemeClr val="bg1"/>
              </a:solidFill>
            </a:rPr>
            <a:t>No missing values in the dataset</a:t>
          </a:r>
        </a:p>
      </dsp:txBody>
      <dsp:txXfrm rot="5400000">
        <a:off x="632" y="988422"/>
        <a:ext cx="1644133" cy="2965268"/>
      </dsp:txXfrm>
    </dsp:sp>
    <dsp:sp modelId="{5F18D538-2DEC-49D4-BC39-104E94DCD570}">
      <dsp:nvSpPr>
        <dsp:cNvPr id="0" name=""/>
        <dsp:cNvSpPr/>
      </dsp:nvSpPr>
      <dsp:spPr>
        <a:xfrm rot="16200000">
          <a:off x="119086" y="1648989"/>
          <a:ext cx="4942112" cy="16441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5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>
              <a:solidFill>
                <a:schemeClr val="bg1"/>
              </a:solidFill>
            </a:rPr>
            <a:t>Standardization of transaction amounts to harmonize data</a:t>
          </a:r>
        </a:p>
      </dsp:txBody>
      <dsp:txXfrm rot="5400000">
        <a:off x="1768075" y="988422"/>
        <a:ext cx="1644133" cy="2965268"/>
      </dsp:txXfrm>
    </dsp:sp>
    <dsp:sp modelId="{7C61B811-C69D-4A62-AEF6-FA5DAEBF99D1}">
      <dsp:nvSpPr>
        <dsp:cNvPr id="0" name=""/>
        <dsp:cNvSpPr/>
      </dsp:nvSpPr>
      <dsp:spPr>
        <a:xfrm rot="16200000">
          <a:off x="1886530" y="1648989"/>
          <a:ext cx="4942112" cy="164413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58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>
              <a:solidFill>
                <a:schemeClr val="bg1"/>
              </a:solidFill>
            </a:rPr>
            <a:t>SMOTE applied to balance the training game (cheating/non-cheating)</a:t>
          </a:r>
        </a:p>
      </dsp:txBody>
      <dsp:txXfrm rot="5400000">
        <a:off x="3535519" y="988422"/>
        <a:ext cx="1644133" cy="2965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0EC35-4626-45BA-AB38-6C4694BEC751}">
      <dsp:nvSpPr>
        <dsp:cNvPr id="0" name=""/>
        <dsp:cNvSpPr/>
      </dsp:nvSpPr>
      <dsp:spPr>
        <a:xfrm>
          <a:off x="0" y="0"/>
          <a:ext cx="2190101" cy="219010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E1A2A-BA33-48BF-BAB8-8170B445E691}">
      <dsp:nvSpPr>
        <dsp:cNvPr id="0" name=""/>
        <dsp:cNvSpPr/>
      </dsp:nvSpPr>
      <dsp:spPr>
        <a:xfrm>
          <a:off x="1095050" y="0"/>
          <a:ext cx="4635028" cy="21901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3200" kern="1200"/>
            <a:t>Creating key variables:</a:t>
          </a:r>
        </a:p>
      </dsp:txBody>
      <dsp:txXfrm>
        <a:off x="1095050" y="0"/>
        <a:ext cx="2317514" cy="2190101"/>
      </dsp:txXfrm>
    </dsp:sp>
    <dsp:sp modelId="{2D3F8570-78BC-42CF-BFB8-9734275AAEF8}">
      <dsp:nvSpPr>
        <dsp:cNvPr id="0" name=""/>
        <dsp:cNvSpPr/>
      </dsp:nvSpPr>
      <dsp:spPr>
        <a:xfrm>
          <a:off x="3412564" y="0"/>
          <a:ext cx="2317514" cy="2190101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/>
            <a:t>Customer ↔ merchant distance (GPS coordinates)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/>
            <a:t>Temporal spikes (&lt;60s)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/>
            <a:t>Hours/days, age, occupation, city population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400" kern="1200" dirty="0" err="1"/>
            <a:t>Binning </a:t>
          </a:r>
          <a:r>
            <a:rPr lang="en" sz="1400" kern="1200" dirty="0"/>
            <a:t>(age, population) and categorization of amounts (round, atypical)</a:t>
          </a:r>
        </a:p>
      </dsp:txBody>
      <dsp:txXfrm>
        <a:off x="3412564" y="0"/>
        <a:ext cx="2317514" cy="21901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0E4D3-187C-4443-9B0F-60048BFF892A}">
      <dsp:nvSpPr>
        <dsp:cNvPr id="0" name=""/>
        <dsp:cNvSpPr/>
      </dsp:nvSpPr>
      <dsp:spPr>
        <a:xfrm>
          <a:off x="0" y="95586"/>
          <a:ext cx="3327454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bg1"/>
              </a:solidFill>
            </a:rPr>
            <a:t>Visualizations: Matplotlib, Seaborn ,Folium for mapping</a:t>
          </a:r>
        </a:p>
      </dsp:txBody>
      <dsp:txXfrm>
        <a:off x="69153" y="164739"/>
        <a:ext cx="3189148" cy="1278308"/>
      </dsp:txXfrm>
    </dsp:sp>
    <dsp:sp modelId="{DE0F2AA3-53C2-40F4-9EDF-A6C34DD0DF3C}">
      <dsp:nvSpPr>
        <dsp:cNvPr id="0" name=""/>
        <dsp:cNvSpPr/>
      </dsp:nvSpPr>
      <dsp:spPr>
        <a:xfrm>
          <a:off x="0" y="1572680"/>
          <a:ext cx="3327454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bg1"/>
              </a:solidFill>
            </a:rPr>
            <a:t>PowerBI: interactive dashboard with filters (category, geo, model score)</a:t>
          </a:r>
        </a:p>
      </dsp:txBody>
      <dsp:txXfrm>
        <a:off x="69153" y="1641833"/>
        <a:ext cx="3189148" cy="1278308"/>
      </dsp:txXfrm>
    </dsp:sp>
    <dsp:sp modelId="{572B27D9-08BB-43DE-9050-D9850498C2FE}">
      <dsp:nvSpPr>
        <dsp:cNvPr id="0" name=""/>
        <dsp:cNvSpPr/>
      </dsp:nvSpPr>
      <dsp:spPr>
        <a:xfrm>
          <a:off x="0" y="3049774"/>
          <a:ext cx="3327454" cy="14166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100" kern="1200" dirty="0">
              <a:solidFill>
                <a:schemeClr val="bg1"/>
              </a:solidFill>
            </a:rPr>
            <a:t>Business view to facilitate monitoring</a:t>
          </a:r>
        </a:p>
      </dsp:txBody>
      <dsp:txXfrm>
        <a:off x="69153" y="3118927"/>
        <a:ext cx="3189148" cy="1278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1FFD-D023-4797-8C14-89A0E92BF46D}">
      <dsp:nvSpPr>
        <dsp:cNvPr id="0" name=""/>
        <dsp:cNvSpPr/>
      </dsp:nvSpPr>
      <dsp:spPr>
        <a:xfrm>
          <a:off x="0" y="0"/>
          <a:ext cx="2333472" cy="581506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D1194-9CBE-4114-9C4C-E3B2D97EB694}">
      <dsp:nvSpPr>
        <dsp:cNvPr id="0" name=""/>
        <dsp:cNvSpPr/>
      </dsp:nvSpPr>
      <dsp:spPr>
        <a:xfrm>
          <a:off x="1166736" y="582074"/>
          <a:ext cx="1516756" cy="2067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/>
            <a:t>Proposed strategies: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200" kern="1200"/>
            <a:t>Dynamic thresholds on time, distance, merchants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200" kern="1200"/>
            <a:t>Alert in case of spikes or sudden changes in behavior</a:t>
          </a:r>
        </a:p>
      </dsp:txBody>
      <dsp:txXfrm>
        <a:off x="1240778" y="656116"/>
        <a:ext cx="1368672" cy="1918989"/>
      </dsp:txXfrm>
    </dsp:sp>
    <dsp:sp modelId="{0C2ED273-B20C-4BFE-B5C9-101B6016EB0D}">
      <dsp:nvSpPr>
        <dsp:cNvPr id="0" name=""/>
        <dsp:cNvSpPr/>
      </dsp:nvSpPr>
      <dsp:spPr>
        <a:xfrm>
          <a:off x="1166736" y="2907532"/>
          <a:ext cx="1516756" cy="206707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kern="1200" dirty="0"/>
            <a:t>Additional data suggested: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200" kern="1200" dirty="0"/>
            <a:t>Fingerprinting, merchant blacklist, network analysis</a:t>
          </a:r>
        </a:p>
      </dsp:txBody>
      <dsp:txXfrm>
        <a:off x="1240778" y="2981574"/>
        <a:ext cx="1368672" cy="1918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00DA-566C-48A7-AA86-EA4E76282A1A}">
      <dsp:nvSpPr>
        <dsp:cNvPr id="0" name=""/>
        <dsp:cNvSpPr/>
      </dsp:nvSpPr>
      <dsp:spPr>
        <a:xfrm>
          <a:off x="0" y="933887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 dirty="0">
              <a:solidFill>
                <a:schemeClr val="bg1"/>
              </a:solidFill>
            </a:rPr>
            <a:t>1. </a:t>
          </a:r>
          <a:r>
            <a:rPr lang="en" sz="1900" b="1" kern="1200" dirty="0">
              <a:solidFill>
                <a:schemeClr val="bg1"/>
              </a:solidFill>
            </a:rPr>
            <a:t>Know how to recognize a fraudulent site</a:t>
          </a:r>
          <a:endParaRPr lang="fr-FR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Check the URL, the presence of HTTPS, and avoid poorly translated or overly aggressive sites.</a:t>
          </a:r>
        </a:p>
      </dsp:txBody>
      <dsp:txXfrm>
        <a:off x="0" y="933887"/>
        <a:ext cx="2986507" cy="1791904"/>
      </dsp:txXfrm>
    </dsp:sp>
    <dsp:sp modelId="{7D055EAD-29E6-40E0-9007-E4D6B9B3AF86}">
      <dsp:nvSpPr>
        <dsp:cNvPr id="0" name=""/>
        <dsp:cNvSpPr/>
      </dsp:nvSpPr>
      <dsp:spPr>
        <a:xfrm>
          <a:off x="3285157" y="933887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 dirty="0">
              <a:solidFill>
                <a:schemeClr val="bg1"/>
              </a:solidFill>
            </a:rPr>
            <a:t>2. </a:t>
          </a:r>
          <a:r>
            <a:rPr lang="en" sz="1900" b="1" kern="1200" dirty="0">
              <a:solidFill>
                <a:schemeClr val="bg1"/>
              </a:solidFill>
            </a:rPr>
            <a:t>Know phishing techniques</a:t>
          </a:r>
          <a:endParaRPr lang="fr-FR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Never click on a suspicious email link (banks, fake fines, etc.).</a:t>
          </a:r>
        </a:p>
      </dsp:txBody>
      <dsp:txXfrm>
        <a:off x="3285157" y="933887"/>
        <a:ext cx="2986507" cy="1791904"/>
      </dsp:txXfrm>
    </dsp:sp>
    <dsp:sp modelId="{ED43F56E-E77A-40C7-9BF5-620E0DFD1785}">
      <dsp:nvSpPr>
        <dsp:cNvPr id="0" name=""/>
        <dsp:cNvSpPr/>
      </dsp:nvSpPr>
      <dsp:spPr>
        <a:xfrm>
          <a:off x="6570315" y="933887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>
              <a:solidFill>
                <a:schemeClr val="bg1"/>
              </a:solidFill>
            </a:rPr>
            <a:t>3. </a:t>
          </a:r>
          <a:r>
            <a:rPr lang="en" sz="1900" b="1" kern="1200">
              <a:solidFill>
                <a:schemeClr val="bg1"/>
              </a:solidFill>
            </a:rPr>
            <a:t>Understand how two-factor authentication (2FA) works</a:t>
          </a:r>
          <a:endParaRPr lang="fr-FR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Know how to activate it and why it blocks most fraud.</a:t>
          </a:r>
        </a:p>
      </dsp:txBody>
      <dsp:txXfrm>
        <a:off x="6570315" y="933887"/>
        <a:ext cx="2986507" cy="1791904"/>
      </dsp:txXfrm>
    </dsp:sp>
    <dsp:sp modelId="{FD3F5192-5FDC-484A-8C71-70FDED912282}">
      <dsp:nvSpPr>
        <dsp:cNvPr id="0" name=""/>
        <dsp:cNvSpPr/>
      </dsp:nvSpPr>
      <dsp:spPr>
        <a:xfrm>
          <a:off x="1642578" y="3024442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kern="1200">
              <a:solidFill>
                <a:schemeClr val="bg1"/>
              </a:solidFill>
            </a:rPr>
            <a:t>4. </a:t>
          </a:r>
          <a:r>
            <a:rPr lang="en" sz="1900" b="1" kern="1200">
              <a:solidFill>
                <a:schemeClr val="bg1"/>
              </a:solidFill>
            </a:rPr>
            <a:t>Be aware of weak signs of fraud</a:t>
          </a:r>
          <a:endParaRPr lang="fr-FR" sz="1900" kern="120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Repeated very low amounts, unusual location, activity outside of hours.</a:t>
          </a:r>
        </a:p>
      </dsp:txBody>
      <dsp:txXfrm>
        <a:off x="1642578" y="3024442"/>
        <a:ext cx="2986507" cy="1791904"/>
      </dsp:txXfrm>
    </dsp:sp>
    <dsp:sp modelId="{D20352C1-6BED-4A40-A101-02B248A6E2CF}">
      <dsp:nvSpPr>
        <dsp:cNvPr id="0" name=""/>
        <dsp:cNvSpPr/>
      </dsp:nvSpPr>
      <dsp:spPr>
        <a:xfrm>
          <a:off x="4927736" y="3024442"/>
          <a:ext cx="2986507" cy="17919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900" b="1" kern="1200" dirty="0">
              <a:solidFill>
                <a:schemeClr val="bg1"/>
              </a:solidFill>
            </a:rPr>
            <a:t>5. Know your rights and reflexes in the event of fraud</a:t>
          </a:r>
          <a:endParaRPr lang="fr-FR" sz="19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>
              <a:solidFill>
                <a:schemeClr val="bg1"/>
              </a:solidFill>
            </a:rPr>
            <a:t>Know that you can dispute a transaction and that the bank has obligations.</a:t>
          </a:r>
        </a:p>
      </dsp:txBody>
      <dsp:txXfrm>
        <a:off x="4927736" y="3024442"/>
        <a:ext cx="2986507" cy="1791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1032D-7F02-460D-86F4-5ECA516CD96F}">
      <dsp:nvSpPr>
        <dsp:cNvPr id="0" name=""/>
        <dsp:cNvSpPr/>
      </dsp:nvSpPr>
      <dsp:spPr>
        <a:xfrm>
          <a:off x="0" y="1199348"/>
          <a:ext cx="7796540" cy="159913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A729A-D13F-4FD3-BF1F-A53702B2D1E5}">
      <dsp:nvSpPr>
        <dsp:cNvPr id="0" name=""/>
        <dsp:cNvSpPr/>
      </dsp:nvSpPr>
      <dsp:spPr>
        <a:xfrm>
          <a:off x="85" y="0"/>
          <a:ext cx="3422787" cy="159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b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 dirty="0"/>
            <a:t>Questions</a:t>
          </a:r>
        </a:p>
      </dsp:txBody>
      <dsp:txXfrm>
        <a:off x="85" y="0"/>
        <a:ext cx="3422787" cy="1599131"/>
      </dsp:txXfrm>
    </dsp:sp>
    <dsp:sp modelId="{971B1A8D-AA49-4FC9-90EB-4828C9405319}">
      <dsp:nvSpPr>
        <dsp:cNvPr id="0" name=""/>
        <dsp:cNvSpPr/>
      </dsp:nvSpPr>
      <dsp:spPr>
        <a:xfrm>
          <a:off x="1511588" y="1799022"/>
          <a:ext cx="399782" cy="39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FDBF8-8B53-4D3E-AD1C-B376297E3E15}">
      <dsp:nvSpPr>
        <dsp:cNvPr id="0" name=""/>
        <dsp:cNvSpPr/>
      </dsp:nvSpPr>
      <dsp:spPr>
        <a:xfrm>
          <a:off x="3594012" y="2398696"/>
          <a:ext cx="3422787" cy="1599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700" kern="1200"/>
            <a:t>Useful links (GitHub, Notebook, Template)</a:t>
          </a:r>
        </a:p>
      </dsp:txBody>
      <dsp:txXfrm>
        <a:off x="3594012" y="2398696"/>
        <a:ext cx="3422787" cy="1599131"/>
      </dsp:txXfrm>
    </dsp:sp>
    <dsp:sp modelId="{1FC24821-0101-4AC2-87A3-D99635EE66CB}">
      <dsp:nvSpPr>
        <dsp:cNvPr id="0" name=""/>
        <dsp:cNvSpPr/>
      </dsp:nvSpPr>
      <dsp:spPr>
        <a:xfrm>
          <a:off x="5105515" y="1799022"/>
          <a:ext cx="399782" cy="3997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CAF25-4543-431B-B9D4-765BF388E3CC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DBEDD-BC4E-4401-9243-0B7385E7B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60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C3FE-39CD-42BE-BBA1-864C7431CFC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3430" y="6535149"/>
            <a:ext cx="636727" cy="322851"/>
          </a:xfrm>
        </p:spPr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B775D-9863-4AA7-A2C8-9E8CDB28B23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144D-5455-47E7-94B9-18A6C89648B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3354-8DA0-4E75-81BF-28E02433BA7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5273" y="6529259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9C47-B5F5-4F97-8DAA-52716E15AD3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09CF9-1EB3-4444-9326-AB8EEDA765A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55273" y="6535149"/>
            <a:ext cx="636727" cy="322851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5AB5-B9C0-486B-A60A-FD5BE6964E9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5D972-8FD4-4AF5-BC53-BE592FCB6D7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CE4F-CA87-4DBD-8366-A5099902A880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221-D8F9-49F1-934E-B91FD2EFCCB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F4EC-584B-4A25-A305-719730396FC9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8BBA76E-A4A5-4CD8-A7C4-6CB171433FD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9FD74-9E66-8F10-E6A1-304B286E7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551" y="1293523"/>
            <a:ext cx="5518066" cy="2268559"/>
          </a:xfrm>
        </p:spPr>
        <p:txBody>
          <a:bodyPr>
            <a:normAutofit fontScale="90000"/>
          </a:bodyPr>
          <a:lstStyle/>
          <a:p>
            <a:pPr algn="ctr"/>
            <a:r>
              <a:rPr lang="en" b="1" i="1" dirty="0">
                <a:solidFill>
                  <a:srgbClr val="F0506E"/>
                </a:solidFill>
                <a:effectLst/>
                <a:latin typeface="gotham-rounded"/>
              </a:rPr>
              <a:t>Credit Card Fraud Detection and Prevention </a:t>
            </a:r>
            <a:br>
              <a:rPr lang="en-US" b="1" i="0" dirty="0">
                <a:solidFill>
                  <a:srgbClr val="3E416D"/>
                </a:solidFill>
                <a:effectLst/>
                <a:latin typeface="gotham-rounded"/>
              </a:rPr>
            </a:br>
            <a:br>
              <a:rPr lang="en-US" b="1" i="0" dirty="0">
                <a:solidFill>
                  <a:srgbClr val="3E416D"/>
                </a:solidFill>
                <a:effectLst/>
                <a:latin typeface="gotham-rounded"/>
              </a:rPr>
            </a:br>
            <a:br>
              <a:rPr lang="en-US" sz="4000" b="1" i="0" dirty="0">
                <a:solidFill>
                  <a:srgbClr val="3E416D"/>
                </a:solidFill>
                <a:effectLst/>
                <a:latin typeface="gotham-rounded"/>
              </a:rPr>
            </a:br>
            <a:r>
              <a:rPr lang="en" sz="1800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gotham-rounded"/>
              </a:rPr>
              <a:t>Hackathon #1: PSTB Gen AI Bootcamp 2025-Team “Mirage”</a:t>
            </a:r>
            <a:endParaRPr lang="fr-F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3786C5-CDDE-1CCC-0AA2-2E0520F8E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017" y="3164408"/>
            <a:ext cx="5357600" cy="1160213"/>
          </a:xfrm>
        </p:spPr>
        <p:txBody>
          <a:bodyPr/>
          <a:lstStyle/>
          <a:p>
            <a:pPr algn="ctr"/>
            <a:r>
              <a:rPr lang="en" i="1" dirty="0"/>
              <a:t>Predictive Analytics and Visualization for Proactive Banking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95902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8DA81-AE94-AA13-D0A3-A1700046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62" y="151563"/>
            <a:ext cx="7958331" cy="1077229"/>
          </a:xfrm>
        </p:spPr>
        <p:txBody>
          <a:bodyPr/>
          <a:lstStyle/>
          <a:p>
            <a:pPr algn="l"/>
            <a:r>
              <a:rPr lang="en" sz="2800" b="1" kern="0" dirty="0">
                <a:latin typeface="Aptos" panose="020B0004020202020204" pitchFamily="34" charset="0"/>
              </a:rPr>
              <a:t>9-Behavioral Guide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84620E63-B8E8-F12B-C6B4-E9A26D7F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599" y="1072662"/>
            <a:ext cx="10008801" cy="5398477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56F00E-BE2D-0C54-52FF-23E09E67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1CE364-8BB6-3460-C185-51EAE2F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B4FE2-1CEC-6ABD-7C96-DC08EAA3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473" y="1038716"/>
            <a:ext cx="7958331" cy="1077229"/>
          </a:xfrm>
        </p:spPr>
        <p:txBody>
          <a:bodyPr/>
          <a:lstStyle/>
          <a:p>
            <a:pPr algn="ctr"/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THANKS !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022B001-0DA7-EB63-CEF7-3B4E06082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296574"/>
              </p:ext>
            </p:extLst>
          </p:nvPr>
        </p:nvGraphicFramePr>
        <p:xfrm>
          <a:off x="2058491" y="1577331"/>
          <a:ext cx="779654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BCB3D7-B4A0-9688-7CA2-BB513BF7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2EA46-5CC3-8DD6-3E00-E3E3B21A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7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3274BFC-52C5-951E-F44D-04EEBE13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50" y="159431"/>
            <a:ext cx="9828352" cy="1081705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</a:rPr>
              <a:t>1-Dataset</a:t>
            </a:r>
          </a:p>
        </p:txBody>
      </p:sp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103BD44E-0BB0-19F6-8A5B-533AD7A8243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23069555"/>
              </p:ext>
            </p:extLst>
          </p:nvPr>
        </p:nvGraphicFramePr>
        <p:xfrm>
          <a:off x="1107650" y="1327846"/>
          <a:ext cx="3891960" cy="5057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59D24B2E-FD0D-6596-F87C-1F65760E3B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3727" y="1331737"/>
            <a:ext cx="5602275" cy="505718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A8F4B1-53D9-8420-A7B7-73E329A7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222BD-F1B6-1489-3303-56A64851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6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66C7C-EE4A-6CB8-CF3B-4C958744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21" y="269441"/>
            <a:ext cx="9937545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2-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Exploratory Analysis (EDA)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2AB0BCE-EAA9-5C36-BE98-D492914BD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36994"/>
              </p:ext>
            </p:extLst>
          </p:nvPr>
        </p:nvGraphicFramePr>
        <p:xfrm>
          <a:off x="1130011" y="993373"/>
          <a:ext cx="5113296" cy="5384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2ACBF3DF-AB66-7E07-DACA-A8CFD372A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2301" y="691570"/>
            <a:ext cx="4991882" cy="19519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DC116B8-2847-1DCF-9F33-4CBEF539C3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2299" y="4727539"/>
            <a:ext cx="4991883" cy="19519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A18CB77-538A-65F5-F53D-A35AACAA74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2300" y="2709555"/>
            <a:ext cx="4991883" cy="195196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1F0F1B-078F-F015-9F61-6C27B6BE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43809C-B68F-D931-B093-47461EFD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48828-528D-7807-5749-2F54C290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034" y="183732"/>
            <a:ext cx="10198662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3-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Pretreatment &amp; Balancing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AC4CFE8-3EA9-F83C-60C4-2EEEF6182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983705"/>
              </p:ext>
            </p:extLst>
          </p:nvPr>
        </p:nvGraphicFramePr>
        <p:xfrm>
          <a:off x="1258615" y="1377043"/>
          <a:ext cx="5180286" cy="494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10DD6DBF-2D19-D0D1-30B3-42811BA12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5266" y="408654"/>
            <a:ext cx="4138120" cy="31621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F9BD32-77D1-7745-4550-2C46BB9E6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5265" y="3570802"/>
            <a:ext cx="4138121" cy="31621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E0E675-BBD8-6ED7-1086-1864EBF4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370AF1-937C-DCD4-8012-3E0E7950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9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B20DA-AA31-0FAE-F9CF-D06538A8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380" y="208967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4-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Feature Engineering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5862A7A-C583-E46B-D874-EBA191247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98019"/>
              </p:ext>
            </p:extLst>
          </p:nvPr>
        </p:nvGraphicFramePr>
        <p:xfrm>
          <a:off x="3230960" y="881345"/>
          <a:ext cx="5730079" cy="2190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7A15B9F3-30E7-D959-4AEF-9E27B2F88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757" y="3260271"/>
            <a:ext cx="10294883" cy="357251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C2C838-E21C-83F0-C5BB-96FD24DB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9D9264-80D7-F8DA-0BD4-994D15F7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5E2BC5-5508-3FE6-C6EF-CF659EBA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05" y="106491"/>
            <a:ext cx="7958331" cy="1077229"/>
          </a:xfrm>
        </p:spPr>
        <p:txBody>
          <a:bodyPr/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 &amp; Evaluation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364D5D-BD91-AD57-F875-49B1CB2C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49" y="973070"/>
            <a:ext cx="2259736" cy="5667215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 tested: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Forest: good recall but slower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(GPU): Best overall results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Actual (test) results for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= 0.98,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80%, </a:t>
            </a:r>
            <a:r>
              <a:rPr lang="en" sz="19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" sz="1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41%</a:t>
            </a:r>
            <a:endParaRPr lang="fr-FR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B193AC-9ADD-1359-90FD-7ABC4AF8E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129" y="944654"/>
            <a:ext cx="7790811" cy="566721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D466E0-1289-FDE1-E35C-BDE792CA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92258D-31C9-C270-A33E-1BC80A56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91B25-E8EC-FC5D-08C0-916FB4F9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92" y="130139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6-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Visualization &amp; Dashboard</a:t>
            </a:r>
            <a:endParaRPr lang="fr-FR" sz="4400" dirty="0">
              <a:latin typeface="Aptos" panose="020B000402020202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31E4085F-F65E-A857-B3E6-3F6A0C79C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055803"/>
              </p:ext>
            </p:extLst>
          </p:nvPr>
        </p:nvGraphicFramePr>
        <p:xfrm>
          <a:off x="1158298" y="1552445"/>
          <a:ext cx="3327454" cy="456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age 8" descr="Une image contenant texte, carte, capture d’écran, diagramme">
            <a:extLst>
              <a:ext uri="{FF2B5EF4-FFF2-40B4-BE49-F238E27FC236}">
                <a16:creationId xmlns:a16="http://schemas.microsoft.com/office/drawing/2014/main" id="{47A9E58A-DE1E-0FBE-9AE6-809EE19E6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4657" y="1207368"/>
            <a:ext cx="6641979" cy="499414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D02952-F850-1794-9652-A09D4C67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7A278-27E2-5C26-26BC-E1E75D76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10662-E824-B71C-F2B5-EF83710F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70" y="116395"/>
            <a:ext cx="7958331" cy="1077229"/>
          </a:xfrm>
        </p:spPr>
        <p:txBody>
          <a:bodyPr/>
          <a:lstStyle/>
          <a:p>
            <a:pPr algn="l"/>
            <a:r>
              <a:rPr lang="en" sz="2800" b="1" kern="0" dirty="0">
                <a:latin typeface="Aptos" panose="020B0004020202020204" pitchFamily="34" charset="0"/>
                <a:ea typeface="Times New Roman" panose="02020603050405020304" pitchFamily="18" charset="0"/>
              </a:rPr>
              <a:t>7- </a:t>
            </a:r>
            <a:r>
              <a:rPr lang="en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Prevention</a:t>
            </a:r>
            <a:endParaRPr lang="fr-FR" dirty="0">
              <a:latin typeface="Aptos" panose="020B0004020202020204" pitchFamily="34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C8C398B-3778-1BC9-67F2-17606CF36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903624"/>
              </p:ext>
            </p:extLst>
          </p:nvPr>
        </p:nvGraphicFramePr>
        <p:xfrm>
          <a:off x="1161676" y="615043"/>
          <a:ext cx="2683493" cy="5815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0113AF3E-1F8B-1C4D-CF98-5AB70329D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571" y="116395"/>
            <a:ext cx="6992815" cy="3491708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651A8F2-07DD-F136-858C-9D5858435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540997"/>
              </p:ext>
            </p:extLst>
          </p:nvPr>
        </p:nvGraphicFramePr>
        <p:xfrm>
          <a:off x="4145668" y="3651737"/>
          <a:ext cx="7102623" cy="2977954"/>
        </p:xfrm>
        <a:graphic>
          <a:graphicData uri="http://schemas.openxmlformats.org/drawingml/2006/table">
            <a:tbl>
              <a:tblPr/>
              <a:tblGrid>
                <a:gridCol w="2367541">
                  <a:extLst>
                    <a:ext uri="{9D8B030D-6E8A-4147-A177-3AD203B41FA5}">
                      <a16:colId xmlns:a16="http://schemas.microsoft.com/office/drawing/2014/main" val="2493019217"/>
                    </a:ext>
                  </a:extLst>
                </a:gridCol>
                <a:gridCol w="2367541">
                  <a:extLst>
                    <a:ext uri="{9D8B030D-6E8A-4147-A177-3AD203B41FA5}">
                      <a16:colId xmlns:a16="http://schemas.microsoft.com/office/drawing/2014/main" val="1616706069"/>
                    </a:ext>
                  </a:extLst>
                </a:gridCol>
                <a:gridCol w="2367541">
                  <a:extLst>
                    <a:ext uri="{9D8B030D-6E8A-4147-A177-3AD203B41FA5}">
                      <a16:colId xmlns:a16="http://schemas.microsoft.com/office/drawing/2014/main" val="2137495203"/>
                    </a:ext>
                  </a:extLst>
                </a:gridCol>
              </a:tblGrid>
              <a:tr h="171726">
                <a:tc>
                  <a:txBody>
                    <a:bodyPr/>
                    <a:lstStyle/>
                    <a:p>
                      <a:r>
                        <a:rPr lang="en" sz="1200" b="1"/>
                        <a:t>Data type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1"/>
                        <a:t>Examples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 b="1"/>
                        <a:t>Main utility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200569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Fingerprinting Device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Device ID, OS type, resolution, browser, session ID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Identify devices shared between accounts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01373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User behavior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Session time, clicks, typing speed, mouse movements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Detect unusual or suspicious behavior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176248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Blacklist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Risky merchants, banned IPs, fraudulent emails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Block or alert upon detection of a known element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402255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Graph analysis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Shared cards/IDs, common IPs, similar addresses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Identify organized groups or related frauds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019080"/>
                  </a:ext>
                </a:extLst>
              </a:tr>
              <a:tr h="549146">
                <a:tc>
                  <a:txBody>
                    <a:bodyPr/>
                    <a:lstStyle/>
                    <a:p>
                      <a:r>
                        <a:rPr lang="en" sz="1200" b="1"/>
                        <a:t>Geolocation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Customer distance ↔ transaction, country/time inconsistencies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Alert in case of impossible movements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49442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" sz="1200" b="1"/>
                        <a:t>User history</a:t>
                      </a:r>
                      <a:endParaRPr lang="fr-FR" sz="1200"/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/>
                        <a:t>Purchase frequency, usual times, usual amounts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sz="1200" dirty="0"/>
                        <a:t>Detect behavioral disruptions</a:t>
                      </a:r>
                    </a:p>
                  </a:txBody>
                  <a:tcPr marL="59662" marR="59662" marT="29831" marB="298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61048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7A126C-BDBC-CB00-9DA4-ABEC68C5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D1E9A4E-86B0-02B1-8902-4F1F4A67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9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5754E-330B-FDC1-5FC2-6B0725DF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392" y="12805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" sz="2800" b="1" kern="0" dirty="0">
                <a:latin typeface="Aptos" panose="020B0004020202020204" pitchFamily="34" charset="0"/>
              </a:rPr>
              <a:t>8-Top 5 protections through knowledge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D99A9DE-2E73-2FA4-741C-0C962F17D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566770"/>
              </p:ext>
            </p:extLst>
          </p:nvPr>
        </p:nvGraphicFramePr>
        <p:xfrm>
          <a:off x="1421420" y="718457"/>
          <a:ext cx="9556823" cy="5750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985DAF-290F-0FEB-6A6F-48E8CFD2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9A100-463A-CAC2-74D0-AC6E68D4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70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{724EA053-F76F-4D51-8211-8024F9F9F54E}tf16401375</Template>
  <TotalTime>364</TotalTime>
  <Words>588</Words>
  <Application>Microsoft Office PowerPoint</Application>
  <PresentationFormat>Grand écran</PresentationFormat>
  <Paragraphs>94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Aptos</vt:lpstr>
      <vt:lpstr>Arial</vt:lpstr>
      <vt:lpstr>Courier New</vt:lpstr>
      <vt:lpstr>gotham-rounded</vt:lpstr>
      <vt:lpstr>MS Shell Dlg 2</vt:lpstr>
      <vt:lpstr>Symbol</vt:lpstr>
      <vt:lpstr>Times New Roman</vt:lpstr>
      <vt:lpstr>Wingdings</vt:lpstr>
      <vt:lpstr>Wingdings 3</vt:lpstr>
      <vt:lpstr>Madison</vt:lpstr>
      <vt:lpstr>Credit Card Fraud Detection and Prevention    Hackathon #1: PSTB Gen AI Bootcamp 2025-Team “Mirage”</vt:lpstr>
      <vt:lpstr>1-Dataset</vt:lpstr>
      <vt:lpstr>2- Exploratory Analysis (EDA)</vt:lpstr>
      <vt:lpstr>3- Pretreatment &amp; Balancing</vt:lpstr>
      <vt:lpstr>4- Feature Engineering</vt:lpstr>
      <vt:lpstr>5- Modeling &amp; Evaluation </vt:lpstr>
      <vt:lpstr>6- Visualization &amp; Dashboard</vt:lpstr>
      <vt:lpstr>7- Prevention</vt:lpstr>
      <vt:lpstr>8-Top 5 protections through knowledge</vt:lpstr>
      <vt:lpstr>9-Behavioral Guide</vt:lpstr>
      <vt:lpstr>THANKS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 melville</dc:creator>
  <cp:lastModifiedBy>chu melville</cp:lastModifiedBy>
  <cp:revision>49</cp:revision>
  <dcterms:created xsi:type="dcterms:W3CDTF">2025-06-29T06:42:03Z</dcterms:created>
  <dcterms:modified xsi:type="dcterms:W3CDTF">2025-06-30T08:00:27Z</dcterms:modified>
</cp:coreProperties>
</file>