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482" r:id="rId7"/>
    <p:sldId id="483" r:id="rId8"/>
    <p:sldId id="489" r:id="rId9"/>
    <p:sldId id="486" r:id="rId10"/>
    <p:sldId id="267" r:id="rId11"/>
    <p:sldId id="484" r:id="rId12"/>
    <p:sldId id="492" r:id="rId13"/>
    <p:sldId id="493" r:id="rId14"/>
    <p:sldId id="490" r:id="rId15"/>
    <p:sldId id="491" r:id="rId16"/>
    <p:sldId id="481" r:id="rId17"/>
    <p:sldId id="263" r:id="rId18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507">
          <p15:clr>
            <a:srgbClr val="A4A3A4"/>
          </p15:clr>
        </p15:guide>
        <p15:guide id="4" pos="2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hms, H.M. (Michel)" initials="BH(" lastIdx="2" clrIdx="0">
    <p:extLst>
      <p:ext uri="{19B8F6BF-5375-455C-9EA6-DF929625EA0E}">
        <p15:presenceInfo xmlns:p15="http://schemas.microsoft.com/office/powerpoint/2012/main" userId="S::michel.bohms@tno.nl::f0b80a2c-ca6a-4850-9433-81e4d17ec5c1" providerId="AD"/>
      </p:ext>
    </p:extLst>
  </p:cmAuthor>
  <p:cmAuthor id="2" name="Auteur" initials="A" lastIdx="3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90509-1006-4EE6-9F58-260039324B59}" v="28" dt="2020-03-25T08:28:55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660" y="114"/>
      </p:cViewPr>
      <p:guideLst>
        <p:guide orient="horz" pos="1620"/>
        <p:guide pos="2880"/>
        <p:guide pos="5507"/>
        <p:guide pos="2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NL"/>
              <a:t>CEN TC442/WG4/TG3 SML Property Modelling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Michel Böhms</a:t>
            </a:r>
          </a:p>
        </p:txBody>
      </p:sp>
      <p:sp>
        <p:nvSpPr>
          <p:cNvPr id="5" name="Tijdelijke aanduiding voor dianummer 4" hidden="1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F07F6-6E14-D248-825A-817D385E6DD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7981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NL"/>
              <a:t>CEN TC442/WG4/TG3 SML Property Modelling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nl-NL"/>
              <a:t>26 January 2021</a:t>
            </a:r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Michel Böhms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D591-63B3-884E-AA10-ECC4233D92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4324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ep 8"/>
          <p:cNvGrpSpPr/>
          <p:nvPr userDrawn="1"/>
        </p:nvGrpSpPr>
        <p:grpSpPr>
          <a:xfrm>
            <a:off x="713399" y="1344920"/>
            <a:ext cx="58382" cy="2033280"/>
            <a:chOff x="713399" y="1344920"/>
            <a:chExt cx="58382" cy="2033280"/>
          </a:xfrm>
        </p:grpSpPr>
        <p:pic>
          <p:nvPicPr>
            <p:cNvPr id="5" name="Afbeelding 4" descr="timeline_pijl_wi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399" y="1344920"/>
              <a:ext cx="58382" cy="213591"/>
            </a:xfrm>
            <a:prstGeom prst="rect">
              <a:avLst/>
            </a:prstGeom>
          </p:spPr>
        </p:pic>
        <p:cxnSp>
          <p:nvCxnSpPr>
            <p:cNvPr id="6" name="Rechte verbindingslijn 5"/>
            <p:cNvCxnSpPr/>
            <p:nvPr/>
          </p:nvCxnSpPr>
          <p:spPr>
            <a:xfrm flipV="1">
              <a:off x="728639" y="1651000"/>
              <a:ext cx="0" cy="172720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905741" y="1212851"/>
            <a:ext cx="7065818" cy="1316038"/>
          </a:xfrm>
          <a:prstGeom prst="rect">
            <a:avLst/>
          </a:prstGeom>
        </p:spPr>
        <p:txBody>
          <a:bodyPr/>
          <a:lstStyle>
            <a:lvl1pPr>
              <a:defRPr sz="3000" b="0" spc="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4604400"/>
            <a:ext cx="9144000" cy="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5"/>
            <a:ext cx="9144000" cy="38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_blac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6" y="1344920"/>
            <a:ext cx="57847" cy="213591"/>
          </a:xfrm>
          <a:prstGeom prst="rect">
            <a:avLst/>
          </a:prstGeom>
        </p:spPr>
      </p:pic>
      <p:cxnSp>
        <p:nvCxnSpPr>
          <p:cNvPr id="5" name="Rechte verbindingslijn 4"/>
          <p:cNvCxnSpPr/>
          <p:nvPr userDrawn="1"/>
        </p:nvCxnSpPr>
        <p:spPr>
          <a:xfrm flipV="1">
            <a:off x="728639" y="1651000"/>
            <a:ext cx="0" cy="172720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5741" y="1212851"/>
            <a:ext cx="7065818" cy="1316038"/>
          </a:xfrm>
          <a:prstGeom prst="rect">
            <a:avLst/>
          </a:prstGeom>
        </p:spPr>
        <p:txBody>
          <a:bodyPr/>
          <a:lstStyle>
            <a:lvl1pPr>
              <a:defRPr sz="3000" b="0" spc="0" baseline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6" name="Rechthoek 5"/>
          <p:cNvSpPr/>
          <p:nvPr userDrawn="1"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hthoek 6"/>
          <p:cNvSpPr/>
          <p:nvPr userDrawn="1"/>
        </p:nvSpPr>
        <p:spPr>
          <a:xfrm>
            <a:off x="0" y="4604400"/>
            <a:ext cx="9144000" cy="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3479395"/>
            <a:ext cx="9143993" cy="115869"/>
          </a:xfrm>
          <a:prstGeom prst="rect">
            <a:avLst/>
          </a:prstGeom>
        </p:spPr>
      </p:pic>
      <p:sp>
        <p:nvSpPr>
          <p:cNvPr id="9" name="Tijdelijke aanduiding voor afbeelding 8"/>
          <p:cNvSpPr>
            <a:spLocks noGrp="1"/>
          </p:cNvSpPr>
          <p:nvPr>
            <p:ph type="pic" sz="quarter" idx="10"/>
          </p:nvPr>
        </p:nvSpPr>
        <p:spPr>
          <a:xfrm>
            <a:off x="8676000" y="4932001"/>
            <a:ext cx="69230" cy="1439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370749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_Targ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 userDrawn="1"/>
        </p:nvSpPr>
        <p:spPr>
          <a:xfrm>
            <a:off x="0" y="4873481"/>
            <a:ext cx="9144000" cy="2709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63"/>
          <a:stretch/>
        </p:blipFill>
        <p:spPr>
          <a:xfrm>
            <a:off x="-1" y="-3117"/>
            <a:ext cx="9144000" cy="168586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4800" y="900000"/>
            <a:ext cx="822960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26 January 2021</a:t>
            </a:r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0C7132D-954B-4AD3-943E-B9E501B8144D}" type="slidenum">
              <a:rPr lang="en-GB" smtClean="0"/>
              <a:pPr/>
              <a:t>‹nr.›</a:t>
            </a:fld>
            <a:r>
              <a:rPr lang="en-GB" dirty="0"/>
              <a:t> | CEN TC442/WG4/TG3 SML Property Modelling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B602-CD3E-AC41-8242-DD367490E7D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3"/>
          </p:nvPr>
        </p:nvSpPr>
        <p:spPr>
          <a:xfrm>
            <a:off x="423863" y="1682750"/>
            <a:ext cx="8301037" cy="318452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GB" dirty="0" err="1"/>
              <a:t>Klikken</a:t>
            </a:r>
            <a:r>
              <a:rPr lang="en-GB" dirty="0"/>
              <a:t> om de </a:t>
            </a:r>
            <a:r>
              <a:rPr lang="en-GB" dirty="0" err="1"/>
              <a:t>tekststijl</a:t>
            </a:r>
            <a:r>
              <a:rPr lang="en-GB" dirty="0"/>
              <a:t> van het model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1" name="Tijdelijke aanduiding voor afbeelding 8"/>
          <p:cNvSpPr>
            <a:spLocks noGrp="1"/>
          </p:cNvSpPr>
          <p:nvPr>
            <p:ph type="pic" sz="quarter" idx="14"/>
          </p:nvPr>
        </p:nvSpPr>
        <p:spPr>
          <a:xfrm>
            <a:off x="8778410" y="4910400"/>
            <a:ext cx="69230" cy="1439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3" name="Rechthoek 2"/>
          <p:cNvSpPr/>
          <p:nvPr userDrawn="1"/>
        </p:nvSpPr>
        <p:spPr>
          <a:xfrm>
            <a:off x="-7200" y="1682750"/>
            <a:ext cx="9158400" cy="3190731"/>
          </a:xfrm>
          <a:prstGeom prst="rect">
            <a:avLst/>
          </a:prstGeom>
          <a:noFill/>
          <a:ln w="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53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Navigation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Afbeelding 7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18"/>
            <a:ext cx="9143999" cy="5149735"/>
          </a:xfrm>
          <a:prstGeom prst="rect">
            <a:avLst/>
          </a:prstGeom>
        </p:spPr>
      </p:pic>
      <p:sp>
        <p:nvSpPr>
          <p:cNvPr id="5" name="Rechthoek 4"/>
          <p:cNvSpPr/>
          <p:nvPr userDrawn="1"/>
        </p:nvSpPr>
        <p:spPr>
          <a:xfrm>
            <a:off x="413305" y="819927"/>
            <a:ext cx="1194116" cy="117976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23" y="896184"/>
            <a:ext cx="30314" cy="110356"/>
          </a:xfrm>
          <a:prstGeom prst="rect">
            <a:avLst/>
          </a:prstGeom>
        </p:spPr>
      </p:pic>
      <p:sp>
        <p:nvSpPr>
          <p:cNvPr id="155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423136" y="4867994"/>
            <a:ext cx="271098" cy="16899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5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D44126-CD28-6A41-8849-1FDC38168F7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58" name="Tijdelijke aanduiding voor afbeelding 157"/>
          <p:cNvSpPr>
            <a:spLocks noGrp="1"/>
          </p:cNvSpPr>
          <p:nvPr>
            <p:ph type="pic" sz="quarter" idx="10"/>
          </p:nvPr>
        </p:nvSpPr>
        <p:spPr>
          <a:xfrm>
            <a:off x="491373" y="1365250"/>
            <a:ext cx="1040400" cy="563563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160" name="Tijdelijke aanduiding voor tekst 159"/>
          <p:cNvSpPr>
            <a:spLocks noGrp="1"/>
          </p:cNvSpPr>
          <p:nvPr>
            <p:ph type="body" sz="quarter" idx="11" hasCustomPrompt="1"/>
          </p:nvPr>
        </p:nvSpPr>
        <p:spPr>
          <a:xfrm>
            <a:off x="492125" y="877135"/>
            <a:ext cx="100012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161" name="Rechthoek 160"/>
          <p:cNvSpPr/>
          <p:nvPr userDrawn="1"/>
        </p:nvSpPr>
        <p:spPr>
          <a:xfrm>
            <a:off x="7535465" y="819927"/>
            <a:ext cx="1194116" cy="117976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2" name="Afbeelding 16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058" y="896184"/>
            <a:ext cx="30314" cy="110356"/>
          </a:xfrm>
          <a:prstGeom prst="rect">
            <a:avLst/>
          </a:prstGeom>
        </p:spPr>
      </p:pic>
      <p:sp>
        <p:nvSpPr>
          <p:cNvPr id="163" name="Tijdelijke aanduiding voor afbeelding 157"/>
          <p:cNvSpPr>
            <a:spLocks noGrp="1"/>
          </p:cNvSpPr>
          <p:nvPr>
            <p:ph type="pic" sz="quarter" idx="12"/>
          </p:nvPr>
        </p:nvSpPr>
        <p:spPr>
          <a:xfrm>
            <a:off x="7616708" y="1365250"/>
            <a:ext cx="1040400" cy="563563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164" name="Tijdelijke aanduiding voor tekst 159"/>
          <p:cNvSpPr>
            <a:spLocks noGrp="1"/>
          </p:cNvSpPr>
          <p:nvPr>
            <p:ph type="body" sz="quarter" idx="13" hasCustomPrompt="1"/>
          </p:nvPr>
        </p:nvSpPr>
        <p:spPr>
          <a:xfrm>
            <a:off x="7617460" y="877135"/>
            <a:ext cx="100012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165" name="Rechthoek 164"/>
          <p:cNvSpPr/>
          <p:nvPr userDrawn="1"/>
        </p:nvSpPr>
        <p:spPr>
          <a:xfrm>
            <a:off x="1837737" y="819927"/>
            <a:ext cx="1194116" cy="117976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6" name="Afbeelding 16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23" y="896184"/>
            <a:ext cx="30314" cy="110356"/>
          </a:xfrm>
          <a:prstGeom prst="rect">
            <a:avLst/>
          </a:prstGeom>
        </p:spPr>
      </p:pic>
      <p:sp>
        <p:nvSpPr>
          <p:cNvPr id="167" name="Tijdelijke aanduiding voor afbeelding 157"/>
          <p:cNvSpPr>
            <a:spLocks noGrp="1"/>
          </p:cNvSpPr>
          <p:nvPr>
            <p:ph type="pic" sz="quarter" idx="14"/>
          </p:nvPr>
        </p:nvSpPr>
        <p:spPr>
          <a:xfrm>
            <a:off x="1913773" y="1365250"/>
            <a:ext cx="1040400" cy="563563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168" name="Tijdelijke aanduiding voor tekst 159"/>
          <p:cNvSpPr>
            <a:spLocks noGrp="1"/>
          </p:cNvSpPr>
          <p:nvPr>
            <p:ph type="body" sz="quarter" idx="15" hasCustomPrompt="1"/>
          </p:nvPr>
        </p:nvSpPr>
        <p:spPr>
          <a:xfrm>
            <a:off x="1914525" y="877135"/>
            <a:ext cx="100012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169" name="Rechthoek 168"/>
          <p:cNvSpPr/>
          <p:nvPr userDrawn="1"/>
        </p:nvSpPr>
        <p:spPr>
          <a:xfrm>
            <a:off x="3262169" y="819927"/>
            <a:ext cx="1194116" cy="117976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0" name="Afbeelding 16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39" y="896184"/>
            <a:ext cx="30314" cy="110356"/>
          </a:xfrm>
          <a:prstGeom prst="rect">
            <a:avLst/>
          </a:prstGeom>
        </p:spPr>
      </p:pic>
      <p:sp>
        <p:nvSpPr>
          <p:cNvPr id="171" name="Tijdelijke aanduiding voor afbeelding 157"/>
          <p:cNvSpPr>
            <a:spLocks noGrp="1"/>
          </p:cNvSpPr>
          <p:nvPr>
            <p:ph type="pic" sz="quarter" idx="16"/>
          </p:nvPr>
        </p:nvSpPr>
        <p:spPr>
          <a:xfrm>
            <a:off x="3336489" y="1365250"/>
            <a:ext cx="1040400" cy="563563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172" name="Tijdelijke aanduiding voor tekst 159"/>
          <p:cNvSpPr>
            <a:spLocks noGrp="1"/>
          </p:cNvSpPr>
          <p:nvPr>
            <p:ph type="body" sz="quarter" idx="17" hasCustomPrompt="1"/>
          </p:nvPr>
        </p:nvSpPr>
        <p:spPr>
          <a:xfrm>
            <a:off x="3337241" y="877135"/>
            <a:ext cx="100012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173" name="Rechthoek 172"/>
          <p:cNvSpPr/>
          <p:nvPr userDrawn="1"/>
        </p:nvSpPr>
        <p:spPr>
          <a:xfrm>
            <a:off x="4686601" y="819927"/>
            <a:ext cx="1194116" cy="117976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4" name="Afbeelding 17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463" y="896184"/>
            <a:ext cx="30314" cy="110356"/>
          </a:xfrm>
          <a:prstGeom prst="rect">
            <a:avLst/>
          </a:prstGeom>
        </p:spPr>
      </p:pic>
      <p:sp>
        <p:nvSpPr>
          <p:cNvPr id="175" name="Tijdelijke aanduiding voor afbeelding 157"/>
          <p:cNvSpPr>
            <a:spLocks noGrp="1"/>
          </p:cNvSpPr>
          <p:nvPr>
            <p:ph type="pic" sz="quarter" idx="18"/>
          </p:nvPr>
        </p:nvSpPr>
        <p:spPr>
          <a:xfrm>
            <a:off x="4761113" y="1365250"/>
            <a:ext cx="1040400" cy="563563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176" name="Tijdelijke aanduiding voor tekst 159"/>
          <p:cNvSpPr>
            <a:spLocks noGrp="1"/>
          </p:cNvSpPr>
          <p:nvPr>
            <p:ph type="body" sz="quarter" idx="19" hasCustomPrompt="1"/>
          </p:nvPr>
        </p:nvSpPr>
        <p:spPr>
          <a:xfrm>
            <a:off x="4761865" y="877135"/>
            <a:ext cx="100012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177" name="Rechthoek 176"/>
          <p:cNvSpPr/>
          <p:nvPr userDrawn="1"/>
        </p:nvSpPr>
        <p:spPr>
          <a:xfrm>
            <a:off x="6111033" y="819927"/>
            <a:ext cx="1194116" cy="117976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8" name="Afbeelding 17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133" y="896184"/>
            <a:ext cx="30314" cy="110356"/>
          </a:xfrm>
          <a:prstGeom prst="rect">
            <a:avLst/>
          </a:prstGeom>
        </p:spPr>
      </p:pic>
      <p:sp>
        <p:nvSpPr>
          <p:cNvPr id="179" name="Tijdelijke aanduiding voor afbeelding 157"/>
          <p:cNvSpPr>
            <a:spLocks noGrp="1"/>
          </p:cNvSpPr>
          <p:nvPr>
            <p:ph type="pic" sz="quarter" idx="20"/>
          </p:nvPr>
        </p:nvSpPr>
        <p:spPr>
          <a:xfrm>
            <a:off x="6184783" y="1365250"/>
            <a:ext cx="1040400" cy="563563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180" name="Tijdelijke aanduiding voor tekst 159"/>
          <p:cNvSpPr>
            <a:spLocks noGrp="1"/>
          </p:cNvSpPr>
          <p:nvPr>
            <p:ph type="body" sz="quarter" idx="21" hasCustomPrompt="1"/>
          </p:nvPr>
        </p:nvSpPr>
        <p:spPr>
          <a:xfrm>
            <a:off x="6185535" y="877135"/>
            <a:ext cx="100012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181" name="Rechthoek 180"/>
          <p:cNvSpPr/>
          <p:nvPr userDrawn="1"/>
        </p:nvSpPr>
        <p:spPr>
          <a:xfrm>
            <a:off x="413305" y="2182813"/>
            <a:ext cx="1194116" cy="117976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2" name="Afbeelding 18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23" y="2259070"/>
            <a:ext cx="30314" cy="110356"/>
          </a:xfrm>
          <a:prstGeom prst="rect">
            <a:avLst/>
          </a:prstGeom>
        </p:spPr>
      </p:pic>
      <p:sp>
        <p:nvSpPr>
          <p:cNvPr id="183" name="Tijdelijke aanduiding voor afbeelding 157"/>
          <p:cNvSpPr>
            <a:spLocks noGrp="1"/>
          </p:cNvSpPr>
          <p:nvPr>
            <p:ph type="pic" sz="quarter" idx="22"/>
          </p:nvPr>
        </p:nvSpPr>
        <p:spPr>
          <a:xfrm>
            <a:off x="491373" y="2728136"/>
            <a:ext cx="1040400" cy="563563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184" name="Tijdelijke aanduiding voor tekst 159"/>
          <p:cNvSpPr>
            <a:spLocks noGrp="1"/>
          </p:cNvSpPr>
          <p:nvPr>
            <p:ph type="body" sz="quarter" idx="23" hasCustomPrompt="1"/>
          </p:nvPr>
        </p:nvSpPr>
        <p:spPr>
          <a:xfrm>
            <a:off x="492125" y="2240021"/>
            <a:ext cx="100012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185" name="Rechthoek 184"/>
          <p:cNvSpPr/>
          <p:nvPr userDrawn="1"/>
        </p:nvSpPr>
        <p:spPr>
          <a:xfrm>
            <a:off x="7535465" y="2182813"/>
            <a:ext cx="1194116" cy="117976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6" name="Afbeelding 18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058" y="2259070"/>
            <a:ext cx="30314" cy="110356"/>
          </a:xfrm>
          <a:prstGeom prst="rect">
            <a:avLst/>
          </a:prstGeom>
        </p:spPr>
      </p:pic>
      <p:sp>
        <p:nvSpPr>
          <p:cNvPr id="187" name="Tijdelijke aanduiding voor afbeelding 157"/>
          <p:cNvSpPr>
            <a:spLocks noGrp="1"/>
          </p:cNvSpPr>
          <p:nvPr>
            <p:ph type="pic" sz="quarter" idx="24"/>
          </p:nvPr>
        </p:nvSpPr>
        <p:spPr>
          <a:xfrm>
            <a:off x="7616708" y="2728136"/>
            <a:ext cx="1040400" cy="563563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188" name="Tijdelijke aanduiding voor tekst 159"/>
          <p:cNvSpPr>
            <a:spLocks noGrp="1"/>
          </p:cNvSpPr>
          <p:nvPr>
            <p:ph type="body" sz="quarter" idx="25" hasCustomPrompt="1"/>
          </p:nvPr>
        </p:nvSpPr>
        <p:spPr>
          <a:xfrm>
            <a:off x="7617460" y="2240021"/>
            <a:ext cx="100012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189" name="Rechthoek 188"/>
          <p:cNvSpPr/>
          <p:nvPr userDrawn="1"/>
        </p:nvSpPr>
        <p:spPr>
          <a:xfrm>
            <a:off x="1837737" y="2182813"/>
            <a:ext cx="1194116" cy="117976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0" name="Afbeelding 18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23" y="2259070"/>
            <a:ext cx="30314" cy="110356"/>
          </a:xfrm>
          <a:prstGeom prst="rect">
            <a:avLst/>
          </a:prstGeom>
        </p:spPr>
      </p:pic>
      <p:sp>
        <p:nvSpPr>
          <p:cNvPr id="191" name="Tijdelijke aanduiding voor afbeelding 157"/>
          <p:cNvSpPr>
            <a:spLocks noGrp="1"/>
          </p:cNvSpPr>
          <p:nvPr>
            <p:ph type="pic" sz="quarter" idx="26"/>
          </p:nvPr>
        </p:nvSpPr>
        <p:spPr>
          <a:xfrm>
            <a:off x="1913773" y="2728136"/>
            <a:ext cx="1040400" cy="563563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192" name="Tijdelijke aanduiding voor tekst 159"/>
          <p:cNvSpPr>
            <a:spLocks noGrp="1"/>
          </p:cNvSpPr>
          <p:nvPr>
            <p:ph type="body" sz="quarter" idx="27" hasCustomPrompt="1"/>
          </p:nvPr>
        </p:nvSpPr>
        <p:spPr>
          <a:xfrm>
            <a:off x="1914525" y="2240021"/>
            <a:ext cx="100012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193" name="Rechthoek 192"/>
          <p:cNvSpPr/>
          <p:nvPr userDrawn="1"/>
        </p:nvSpPr>
        <p:spPr>
          <a:xfrm>
            <a:off x="3262169" y="2182813"/>
            <a:ext cx="1194116" cy="117976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4" name="Afbeelding 19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39" y="2259070"/>
            <a:ext cx="30314" cy="110356"/>
          </a:xfrm>
          <a:prstGeom prst="rect">
            <a:avLst/>
          </a:prstGeom>
        </p:spPr>
      </p:pic>
      <p:sp>
        <p:nvSpPr>
          <p:cNvPr id="195" name="Tijdelijke aanduiding voor afbeelding 157"/>
          <p:cNvSpPr>
            <a:spLocks noGrp="1"/>
          </p:cNvSpPr>
          <p:nvPr>
            <p:ph type="pic" sz="quarter" idx="28"/>
          </p:nvPr>
        </p:nvSpPr>
        <p:spPr>
          <a:xfrm>
            <a:off x="3336489" y="2728136"/>
            <a:ext cx="1040400" cy="563563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196" name="Tijdelijke aanduiding voor tekst 159"/>
          <p:cNvSpPr>
            <a:spLocks noGrp="1"/>
          </p:cNvSpPr>
          <p:nvPr>
            <p:ph type="body" sz="quarter" idx="29" hasCustomPrompt="1"/>
          </p:nvPr>
        </p:nvSpPr>
        <p:spPr>
          <a:xfrm>
            <a:off x="3337241" y="2240021"/>
            <a:ext cx="100012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197" name="Rechthoek 196"/>
          <p:cNvSpPr/>
          <p:nvPr userDrawn="1"/>
        </p:nvSpPr>
        <p:spPr>
          <a:xfrm>
            <a:off x="4686601" y="2182813"/>
            <a:ext cx="1194116" cy="117976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8" name="Afbeelding 19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463" y="2259070"/>
            <a:ext cx="30314" cy="110356"/>
          </a:xfrm>
          <a:prstGeom prst="rect">
            <a:avLst/>
          </a:prstGeom>
        </p:spPr>
      </p:pic>
      <p:sp>
        <p:nvSpPr>
          <p:cNvPr id="199" name="Tijdelijke aanduiding voor afbeelding 157"/>
          <p:cNvSpPr>
            <a:spLocks noGrp="1"/>
          </p:cNvSpPr>
          <p:nvPr>
            <p:ph type="pic" sz="quarter" idx="30"/>
          </p:nvPr>
        </p:nvSpPr>
        <p:spPr>
          <a:xfrm>
            <a:off x="4761113" y="2728136"/>
            <a:ext cx="1040400" cy="563563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200" name="Tijdelijke aanduiding voor tekst 159"/>
          <p:cNvSpPr>
            <a:spLocks noGrp="1"/>
          </p:cNvSpPr>
          <p:nvPr>
            <p:ph type="body" sz="quarter" idx="31" hasCustomPrompt="1"/>
          </p:nvPr>
        </p:nvSpPr>
        <p:spPr>
          <a:xfrm>
            <a:off x="4761865" y="2240021"/>
            <a:ext cx="100012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201" name="Rechthoek 200"/>
          <p:cNvSpPr/>
          <p:nvPr userDrawn="1"/>
        </p:nvSpPr>
        <p:spPr>
          <a:xfrm>
            <a:off x="6111033" y="2182813"/>
            <a:ext cx="1194116" cy="117976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2" name="Afbeelding 20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133" y="2259070"/>
            <a:ext cx="30314" cy="110356"/>
          </a:xfrm>
          <a:prstGeom prst="rect">
            <a:avLst/>
          </a:prstGeom>
        </p:spPr>
      </p:pic>
      <p:sp>
        <p:nvSpPr>
          <p:cNvPr id="203" name="Tijdelijke aanduiding voor afbeelding 157"/>
          <p:cNvSpPr>
            <a:spLocks noGrp="1"/>
          </p:cNvSpPr>
          <p:nvPr>
            <p:ph type="pic" sz="quarter" idx="32"/>
          </p:nvPr>
        </p:nvSpPr>
        <p:spPr>
          <a:xfrm>
            <a:off x="6184783" y="2728136"/>
            <a:ext cx="1040400" cy="563563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204" name="Tijdelijke aanduiding voor tekst 159"/>
          <p:cNvSpPr>
            <a:spLocks noGrp="1"/>
          </p:cNvSpPr>
          <p:nvPr>
            <p:ph type="body" sz="quarter" idx="33" hasCustomPrompt="1"/>
          </p:nvPr>
        </p:nvSpPr>
        <p:spPr>
          <a:xfrm>
            <a:off x="6185535" y="2240021"/>
            <a:ext cx="100012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205" name="Rechthoek 204"/>
          <p:cNvSpPr/>
          <p:nvPr userDrawn="1"/>
        </p:nvSpPr>
        <p:spPr>
          <a:xfrm>
            <a:off x="413305" y="3540373"/>
            <a:ext cx="1194116" cy="117976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6" name="Afbeelding 20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23" y="3616630"/>
            <a:ext cx="30314" cy="110356"/>
          </a:xfrm>
          <a:prstGeom prst="rect">
            <a:avLst/>
          </a:prstGeom>
        </p:spPr>
      </p:pic>
      <p:sp>
        <p:nvSpPr>
          <p:cNvPr id="207" name="Tijdelijke aanduiding voor afbeelding 157"/>
          <p:cNvSpPr>
            <a:spLocks noGrp="1"/>
          </p:cNvSpPr>
          <p:nvPr>
            <p:ph type="pic" sz="quarter" idx="34"/>
          </p:nvPr>
        </p:nvSpPr>
        <p:spPr>
          <a:xfrm>
            <a:off x="491373" y="4085696"/>
            <a:ext cx="1040400" cy="563563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208" name="Tijdelijke aanduiding voor tekst 159"/>
          <p:cNvSpPr>
            <a:spLocks noGrp="1"/>
          </p:cNvSpPr>
          <p:nvPr>
            <p:ph type="body" sz="quarter" idx="35" hasCustomPrompt="1"/>
          </p:nvPr>
        </p:nvSpPr>
        <p:spPr>
          <a:xfrm>
            <a:off x="492125" y="3597581"/>
            <a:ext cx="100012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209" name="Rechthoek 208"/>
          <p:cNvSpPr/>
          <p:nvPr userDrawn="1"/>
        </p:nvSpPr>
        <p:spPr>
          <a:xfrm>
            <a:off x="7535465" y="3540373"/>
            <a:ext cx="1194116" cy="117976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0" name="Afbeelding 20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058" y="3616630"/>
            <a:ext cx="30314" cy="110356"/>
          </a:xfrm>
          <a:prstGeom prst="rect">
            <a:avLst/>
          </a:prstGeom>
        </p:spPr>
      </p:pic>
      <p:sp>
        <p:nvSpPr>
          <p:cNvPr id="211" name="Tijdelijke aanduiding voor afbeelding 157"/>
          <p:cNvSpPr>
            <a:spLocks noGrp="1"/>
          </p:cNvSpPr>
          <p:nvPr>
            <p:ph type="pic" sz="quarter" idx="36"/>
          </p:nvPr>
        </p:nvSpPr>
        <p:spPr>
          <a:xfrm>
            <a:off x="7616708" y="4085696"/>
            <a:ext cx="1040400" cy="563563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212" name="Tijdelijke aanduiding voor tekst 159"/>
          <p:cNvSpPr>
            <a:spLocks noGrp="1"/>
          </p:cNvSpPr>
          <p:nvPr>
            <p:ph type="body" sz="quarter" idx="37" hasCustomPrompt="1"/>
          </p:nvPr>
        </p:nvSpPr>
        <p:spPr>
          <a:xfrm>
            <a:off x="7617460" y="3597581"/>
            <a:ext cx="100012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213" name="Rechthoek 212"/>
          <p:cNvSpPr/>
          <p:nvPr userDrawn="1"/>
        </p:nvSpPr>
        <p:spPr>
          <a:xfrm>
            <a:off x="1837737" y="3540373"/>
            <a:ext cx="1194116" cy="117976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4" name="Afbeelding 2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23" y="3616630"/>
            <a:ext cx="30314" cy="110356"/>
          </a:xfrm>
          <a:prstGeom prst="rect">
            <a:avLst/>
          </a:prstGeom>
        </p:spPr>
      </p:pic>
      <p:sp>
        <p:nvSpPr>
          <p:cNvPr id="215" name="Tijdelijke aanduiding voor afbeelding 157"/>
          <p:cNvSpPr>
            <a:spLocks noGrp="1"/>
          </p:cNvSpPr>
          <p:nvPr>
            <p:ph type="pic" sz="quarter" idx="38"/>
          </p:nvPr>
        </p:nvSpPr>
        <p:spPr>
          <a:xfrm>
            <a:off x="1913773" y="4085696"/>
            <a:ext cx="1040400" cy="563563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216" name="Tijdelijke aanduiding voor tekst 159"/>
          <p:cNvSpPr>
            <a:spLocks noGrp="1"/>
          </p:cNvSpPr>
          <p:nvPr>
            <p:ph type="body" sz="quarter" idx="39" hasCustomPrompt="1"/>
          </p:nvPr>
        </p:nvSpPr>
        <p:spPr>
          <a:xfrm>
            <a:off x="1914525" y="3597581"/>
            <a:ext cx="100012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217" name="Rechthoek 216"/>
          <p:cNvSpPr/>
          <p:nvPr userDrawn="1"/>
        </p:nvSpPr>
        <p:spPr>
          <a:xfrm>
            <a:off x="3262169" y="3540373"/>
            <a:ext cx="1194116" cy="117976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8" name="Afbeelding 2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839" y="3616630"/>
            <a:ext cx="30314" cy="110356"/>
          </a:xfrm>
          <a:prstGeom prst="rect">
            <a:avLst/>
          </a:prstGeom>
        </p:spPr>
      </p:pic>
      <p:sp>
        <p:nvSpPr>
          <p:cNvPr id="219" name="Tijdelijke aanduiding voor afbeelding 157"/>
          <p:cNvSpPr>
            <a:spLocks noGrp="1"/>
          </p:cNvSpPr>
          <p:nvPr>
            <p:ph type="pic" sz="quarter" idx="40"/>
          </p:nvPr>
        </p:nvSpPr>
        <p:spPr>
          <a:xfrm>
            <a:off x="3336489" y="4085696"/>
            <a:ext cx="1040400" cy="563563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220" name="Tijdelijke aanduiding voor tekst 159"/>
          <p:cNvSpPr>
            <a:spLocks noGrp="1"/>
          </p:cNvSpPr>
          <p:nvPr>
            <p:ph type="body" sz="quarter" idx="41" hasCustomPrompt="1"/>
          </p:nvPr>
        </p:nvSpPr>
        <p:spPr>
          <a:xfrm>
            <a:off x="3337241" y="3597581"/>
            <a:ext cx="100012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221" name="Rechthoek 220"/>
          <p:cNvSpPr/>
          <p:nvPr userDrawn="1"/>
        </p:nvSpPr>
        <p:spPr>
          <a:xfrm>
            <a:off x="4686601" y="3540373"/>
            <a:ext cx="1194116" cy="117976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22" name="Afbeelding 2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463" y="3616630"/>
            <a:ext cx="30314" cy="110356"/>
          </a:xfrm>
          <a:prstGeom prst="rect">
            <a:avLst/>
          </a:prstGeom>
        </p:spPr>
      </p:pic>
      <p:sp>
        <p:nvSpPr>
          <p:cNvPr id="223" name="Tijdelijke aanduiding voor afbeelding 157"/>
          <p:cNvSpPr>
            <a:spLocks noGrp="1"/>
          </p:cNvSpPr>
          <p:nvPr>
            <p:ph type="pic" sz="quarter" idx="42"/>
          </p:nvPr>
        </p:nvSpPr>
        <p:spPr>
          <a:xfrm>
            <a:off x="4761113" y="4085696"/>
            <a:ext cx="1040400" cy="563563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224" name="Tijdelijke aanduiding voor tekst 159"/>
          <p:cNvSpPr>
            <a:spLocks noGrp="1"/>
          </p:cNvSpPr>
          <p:nvPr>
            <p:ph type="body" sz="quarter" idx="43" hasCustomPrompt="1"/>
          </p:nvPr>
        </p:nvSpPr>
        <p:spPr>
          <a:xfrm>
            <a:off x="4761865" y="3597581"/>
            <a:ext cx="100012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225" name="Rechthoek 224"/>
          <p:cNvSpPr/>
          <p:nvPr userDrawn="1"/>
        </p:nvSpPr>
        <p:spPr>
          <a:xfrm>
            <a:off x="6111033" y="3540373"/>
            <a:ext cx="1194116" cy="1179760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26" name="Afbeelding 2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133" y="3616630"/>
            <a:ext cx="30314" cy="110356"/>
          </a:xfrm>
          <a:prstGeom prst="rect">
            <a:avLst/>
          </a:prstGeom>
        </p:spPr>
      </p:pic>
      <p:sp>
        <p:nvSpPr>
          <p:cNvPr id="227" name="Tijdelijke aanduiding voor afbeelding 157"/>
          <p:cNvSpPr>
            <a:spLocks noGrp="1"/>
          </p:cNvSpPr>
          <p:nvPr>
            <p:ph type="pic" sz="quarter" idx="44"/>
          </p:nvPr>
        </p:nvSpPr>
        <p:spPr>
          <a:xfrm>
            <a:off x="6184783" y="4085696"/>
            <a:ext cx="1040400" cy="563563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228" name="Tijdelijke aanduiding voor tekst 159"/>
          <p:cNvSpPr>
            <a:spLocks noGrp="1"/>
          </p:cNvSpPr>
          <p:nvPr>
            <p:ph type="body" sz="quarter" idx="45" hasCustomPrompt="1"/>
          </p:nvPr>
        </p:nvSpPr>
        <p:spPr>
          <a:xfrm>
            <a:off x="6185535" y="3597581"/>
            <a:ext cx="100012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46"/>
          </p:nvPr>
        </p:nvSpPr>
        <p:spPr/>
        <p:txBody>
          <a:bodyPr/>
          <a:lstStyle/>
          <a:p>
            <a:r>
              <a:rPr lang="en-GB" dirty="0"/>
              <a:t>26 January 2021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fld id="{9815582F-B595-4260-BBF3-ADD7A1D75EED}" type="slidenum">
              <a:rPr lang="en-GB" smtClean="0"/>
              <a:pPr/>
              <a:t>‹nr.›</a:t>
            </a:fld>
            <a:r>
              <a:rPr lang="en-GB" dirty="0"/>
              <a:t> | CEN TC442/WG4/TG3 SML Property Modelling</a:t>
            </a:r>
          </a:p>
        </p:txBody>
      </p:sp>
    </p:spTree>
    <p:extLst>
      <p:ext uri="{BB962C8B-B14F-4D97-AF65-F5344CB8AC3E}">
        <p14:creationId xmlns:p14="http://schemas.microsoft.com/office/powerpoint/2010/main" val="16988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naviga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Afbeelding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18"/>
            <a:ext cx="9143999" cy="5149735"/>
          </a:xfrm>
          <a:prstGeom prst="rect">
            <a:avLst/>
          </a:prstGeom>
        </p:spPr>
      </p:pic>
      <p:sp>
        <p:nvSpPr>
          <p:cNvPr id="5" name="Rechthoek 4"/>
          <p:cNvSpPr/>
          <p:nvPr userDrawn="1"/>
        </p:nvSpPr>
        <p:spPr>
          <a:xfrm>
            <a:off x="413305" y="819927"/>
            <a:ext cx="2558496" cy="1675623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25" y="896184"/>
            <a:ext cx="30314" cy="110356"/>
          </a:xfrm>
          <a:prstGeom prst="rect">
            <a:avLst/>
          </a:prstGeom>
        </p:spPr>
      </p:pic>
      <p:sp>
        <p:nvSpPr>
          <p:cNvPr id="155" name="Tijdelijke aanduiding voor dianummer 5"/>
          <p:cNvSpPr>
            <a:spLocks noGrp="1"/>
          </p:cNvSpPr>
          <p:nvPr userDrawn="1">
            <p:ph type="sldNum" sz="quarter" idx="4"/>
          </p:nvPr>
        </p:nvSpPr>
        <p:spPr>
          <a:xfrm>
            <a:off x="423136" y="4867994"/>
            <a:ext cx="271098" cy="16899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5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D44126-CD28-6A41-8849-1FDC38168F7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58" name="Tijdelijke aanduiding voor afbeelding 157"/>
          <p:cNvSpPr>
            <a:spLocks noGrp="1"/>
          </p:cNvSpPr>
          <p:nvPr>
            <p:ph type="pic" sz="quarter" idx="10"/>
          </p:nvPr>
        </p:nvSpPr>
        <p:spPr>
          <a:xfrm>
            <a:off x="491372" y="1365250"/>
            <a:ext cx="2397877" cy="1050925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160" name="Tijdelijke aanduiding voor tekst 159"/>
          <p:cNvSpPr>
            <a:spLocks noGrp="1"/>
          </p:cNvSpPr>
          <p:nvPr>
            <p:ph type="body" sz="quarter" idx="11" hasCustomPrompt="1"/>
          </p:nvPr>
        </p:nvSpPr>
        <p:spPr>
          <a:xfrm>
            <a:off x="492125" y="877135"/>
            <a:ext cx="231457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99" name="Rechthoek 98"/>
          <p:cNvSpPr/>
          <p:nvPr userDrawn="1"/>
        </p:nvSpPr>
        <p:spPr>
          <a:xfrm>
            <a:off x="3283505" y="819927"/>
            <a:ext cx="2558496" cy="1675623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0" name="Afbeelding 9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25" y="896184"/>
            <a:ext cx="30314" cy="110356"/>
          </a:xfrm>
          <a:prstGeom prst="rect">
            <a:avLst/>
          </a:prstGeom>
        </p:spPr>
      </p:pic>
      <p:sp>
        <p:nvSpPr>
          <p:cNvPr id="101" name="Tijdelijke aanduiding voor afbeelding 157"/>
          <p:cNvSpPr>
            <a:spLocks noGrp="1"/>
          </p:cNvSpPr>
          <p:nvPr>
            <p:ph type="pic" sz="quarter" idx="12"/>
          </p:nvPr>
        </p:nvSpPr>
        <p:spPr>
          <a:xfrm>
            <a:off x="3361572" y="1365250"/>
            <a:ext cx="2397877" cy="1050925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102" name="Tijdelijke aanduiding voor tekst 159"/>
          <p:cNvSpPr>
            <a:spLocks noGrp="1"/>
          </p:cNvSpPr>
          <p:nvPr>
            <p:ph type="body" sz="quarter" idx="13" hasCustomPrompt="1"/>
          </p:nvPr>
        </p:nvSpPr>
        <p:spPr>
          <a:xfrm>
            <a:off x="3362325" y="877135"/>
            <a:ext cx="231457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103" name="Rechthoek 102"/>
          <p:cNvSpPr/>
          <p:nvPr userDrawn="1"/>
        </p:nvSpPr>
        <p:spPr>
          <a:xfrm>
            <a:off x="6166405" y="819927"/>
            <a:ext cx="2558496" cy="1675623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4" name="Afbeelding 10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125" y="896184"/>
            <a:ext cx="30314" cy="110356"/>
          </a:xfrm>
          <a:prstGeom prst="rect">
            <a:avLst/>
          </a:prstGeom>
        </p:spPr>
      </p:pic>
      <p:sp>
        <p:nvSpPr>
          <p:cNvPr id="105" name="Tijdelijke aanduiding voor afbeelding 157"/>
          <p:cNvSpPr>
            <a:spLocks noGrp="1"/>
          </p:cNvSpPr>
          <p:nvPr>
            <p:ph type="pic" sz="quarter" idx="14"/>
          </p:nvPr>
        </p:nvSpPr>
        <p:spPr>
          <a:xfrm>
            <a:off x="6244472" y="1365250"/>
            <a:ext cx="2397877" cy="1050925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106" name="Tijdelijke aanduiding voor tekst 159"/>
          <p:cNvSpPr>
            <a:spLocks noGrp="1"/>
          </p:cNvSpPr>
          <p:nvPr>
            <p:ph type="body" sz="quarter" idx="15" hasCustomPrompt="1"/>
          </p:nvPr>
        </p:nvSpPr>
        <p:spPr>
          <a:xfrm>
            <a:off x="6245225" y="877135"/>
            <a:ext cx="231457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107" name="Rechthoek 106"/>
          <p:cNvSpPr/>
          <p:nvPr userDrawn="1"/>
        </p:nvSpPr>
        <p:spPr>
          <a:xfrm>
            <a:off x="413305" y="2790825"/>
            <a:ext cx="2558496" cy="1675623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8" name="Afbeelding 10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025" y="2867082"/>
            <a:ext cx="30314" cy="110356"/>
          </a:xfrm>
          <a:prstGeom prst="rect">
            <a:avLst/>
          </a:prstGeom>
        </p:spPr>
      </p:pic>
      <p:sp>
        <p:nvSpPr>
          <p:cNvPr id="109" name="Tijdelijke aanduiding voor afbeelding 157"/>
          <p:cNvSpPr>
            <a:spLocks noGrp="1"/>
          </p:cNvSpPr>
          <p:nvPr>
            <p:ph type="pic" sz="quarter" idx="16"/>
          </p:nvPr>
        </p:nvSpPr>
        <p:spPr>
          <a:xfrm>
            <a:off x="491372" y="3336148"/>
            <a:ext cx="2397877" cy="1050925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110" name="Tijdelijke aanduiding voor tekst 159"/>
          <p:cNvSpPr>
            <a:spLocks noGrp="1"/>
          </p:cNvSpPr>
          <p:nvPr>
            <p:ph type="body" sz="quarter" idx="17" hasCustomPrompt="1"/>
          </p:nvPr>
        </p:nvSpPr>
        <p:spPr>
          <a:xfrm>
            <a:off x="492125" y="2848033"/>
            <a:ext cx="231457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111" name="Rechthoek 110"/>
          <p:cNvSpPr/>
          <p:nvPr userDrawn="1"/>
        </p:nvSpPr>
        <p:spPr>
          <a:xfrm>
            <a:off x="3283505" y="2790825"/>
            <a:ext cx="2558496" cy="1675623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2" name="Afbeelding 1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25" y="2867082"/>
            <a:ext cx="30314" cy="110356"/>
          </a:xfrm>
          <a:prstGeom prst="rect">
            <a:avLst/>
          </a:prstGeom>
        </p:spPr>
      </p:pic>
      <p:sp>
        <p:nvSpPr>
          <p:cNvPr id="113" name="Tijdelijke aanduiding voor afbeelding 157"/>
          <p:cNvSpPr>
            <a:spLocks noGrp="1"/>
          </p:cNvSpPr>
          <p:nvPr>
            <p:ph type="pic" sz="quarter" idx="18"/>
          </p:nvPr>
        </p:nvSpPr>
        <p:spPr>
          <a:xfrm>
            <a:off x="3361572" y="3336148"/>
            <a:ext cx="2397877" cy="1050925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114" name="Tijdelijke aanduiding voor tekst 159"/>
          <p:cNvSpPr>
            <a:spLocks noGrp="1"/>
          </p:cNvSpPr>
          <p:nvPr>
            <p:ph type="body" sz="quarter" idx="19" hasCustomPrompt="1"/>
          </p:nvPr>
        </p:nvSpPr>
        <p:spPr>
          <a:xfrm>
            <a:off x="3362325" y="2848033"/>
            <a:ext cx="231457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115" name="Rechthoek 114"/>
          <p:cNvSpPr/>
          <p:nvPr userDrawn="1"/>
        </p:nvSpPr>
        <p:spPr>
          <a:xfrm>
            <a:off x="6166405" y="2790825"/>
            <a:ext cx="2558496" cy="1675623"/>
          </a:xfrm>
          <a:prstGeom prst="rect">
            <a:avLst/>
          </a:prstGeom>
          <a:noFill/>
          <a:ln w="381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6" name="Afbeelding 1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125" y="2867082"/>
            <a:ext cx="30314" cy="110356"/>
          </a:xfrm>
          <a:prstGeom prst="rect">
            <a:avLst/>
          </a:prstGeom>
        </p:spPr>
      </p:pic>
      <p:sp>
        <p:nvSpPr>
          <p:cNvPr id="117" name="Tijdelijke aanduiding voor afbeelding 157"/>
          <p:cNvSpPr>
            <a:spLocks noGrp="1"/>
          </p:cNvSpPr>
          <p:nvPr>
            <p:ph type="pic" sz="quarter" idx="20"/>
          </p:nvPr>
        </p:nvSpPr>
        <p:spPr>
          <a:xfrm>
            <a:off x="6244472" y="3336148"/>
            <a:ext cx="2397877" cy="1050925"/>
          </a:xfrm>
        </p:spPr>
        <p:txBody>
          <a:bodyPr/>
          <a:lstStyle>
            <a:lvl1pPr marL="0" indent="0">
              <a:buFont typeface="Arial"/>
              <a:buNone/>
              <a:defRPr sz="550"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  <p:sp>
        <p:nvSpPr>
          <p:cNvPr id="118" name="Tijdelijke aanduiding voor tekst 159"/>
          <p:cNvSpPr>
            <a:spLocks noGrp="1"/>
          </p:cNvSpPr>
          <p:nvPr>
            <p:ph type="body" sz="quarter" idx="21" hasCustomPrompt="1"/>
          </p:nvPr>
        </p:nvSpPr>
        <p:spPr>
          <a:xfrm>
            <a:off x="6245225" y="2848033"/>
            <a:ext cx="2314575" cy="456366"/>
          </a:xfrm>
        </p:spPr>
        <p:txBody>
          <a:bodyPr/>
          <a:lstStyle>
            <a:lvl1pPr marL="0" indent="0">
              <a:buFont typeface="Arial"/>
              <a:buNone/>
              <a:defRPr sz="900" b="1" cap="all">
                <a:solidFill>
                  <a:schemeClr val="tx2"/>
                </a:solidFill>
                <a:latin typeface="+mj-lt"/>
              </a:defRPr>
            </a:lvl1pPr>
            <a:lvl2pPr marL="361950" indent="0">
              <a:buFont typeface="Arial"/>
              <a:buNone/>
              <a:defRPr sz="900" b="1">
                <a:solidFill>
                  <a:schemeClr val="tx2"/>
                </a:solidFill>
              </a:defRPr>
            </a:lvl2pPr>
            <a:lvl3pPr marL="806450" indent="0">
              <a:buFont typeface="Arial"/>
              <a:buNone/>
              <a:defRPr sz="900" b="1">
                <a:solidFill>
                  <a:schemeClr val="tx2"/>
                </a:solidFill>
              </a:defRPr>
            </a:lvl3pPr>
            <a:lvl4pPr marL="1257300" indent="0">
              <a:buFont typeface="Arial"/>
              <a:buNone/>
              <a:defRPr sz="900" b="1">
                <a:solidFill>
                  <a:schemeClr val="tx2"/>
                </a:solidFill>
              </a:defRPr>
            </a:lvl4pPr>
            <a:lvl5pPr marL="1701800" indent="0">
              <a:buFont typeface="Arial"/>
              <a:buNone/>
              <a:defRPr sz="9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passen</a:t>
            </a:r>
            <a:endParaRPr lang="en-GB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GB" dirty="0"/>
              <a:t>26 January 2021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fld id="{A2DEB4F6-7309-4002-8050-C9F15D5C091D}" type="slidenum">
              <a:rPr lang="en-GB" smtClean="0"/>
              <a:pPr/>
              <a:t>‹nr.›</a:t>
            </a:fld>
            <a:r>
              <a:rPr lang="en-GB" dirty="0"/>
              <a:t> | CEN TC442/WG4/TG3 SML Property Modelling</a:t>
            </a:r>
          </a:p>
        </p:txBody>
      </p:sp>
    </p:spTree>
    <p:extLst>
      <p:ext uri="{BB962C8B-B14F-4D97-AF65-F5344CB8AC3E}">
        <p14:creationId xmlns:p14="http://schemas.microsoft.com/office/powerpoint/2010/main" val="35910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ep 8"/>
          <p:cNvGrpSpPr/>
          <p:nvPr userDrawn="1"/>
        </p:nvGrpSpPr>
        <p:grpSpPr>
          <a:xfrm>
            <a:off x="713399" y="1344920"/>
            <a:ext cx="58382" cy="2033280"/>
            <a:chOff x="713399" y="1344920"/>
            <a:chExt cx="58382" cy="2033280"/>
          </a:xfrm>
        </p:grpSpPr>
        <p:pic>
          <p:nvPicPr>
            <p:cNvPr id="5" name="Afbeelding 4" descr="timeline_pijl_wi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399" y="1344920"/>
              <a:ext cx="58382" cy="213591"/>
            </a:xfrm>
            <a:prstGeom prst="rect">
              <a:avLst/>
            </a:prstGeom>
          </p:spPr>
        </p:pic>
        <p:cxnSp>
          <p:nvCxnSpPr>
            <p:cNvPr id="6" name="Rechte verbindingslijn 5"/>
            <p:cNvCxnSpPr/>
            <p:nvPr/>
          </p:nvCxnSpPr>
          <p:spPr>
            <a:xfrm flipV="1">
              <a:off x="728639" y="1651000"/>
              <a:ext cx="0" cy="172720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905741" y="1212851"/>
            <a:ext cx="7065818" cy="1316038"/>
          </a:xfrm>
          <a:prstGeom prst="rect">
            <a:avLst/>
          </a:prstGeom>
        </p:spPr>
        <p:txBody>
          <a:bodyPr/>
          <a:lstStyle>
            <a:lvl1pPr>
              <a:defRPr sz="3000" b="0" spc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4604400"/>
            <a:ext cx="9144000" cy="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5"/>
            <a:ext cx="9144000" cy="386230"/>
          </a:xfrm>
          <a:prstGeom prst="rect">
            <a:avLst/>
          </a:prstGeom>
        </p:spPr>
      </p:pic>
      <p:sp>
        <p:nvSpPr>
          <p:cNvPr id="10" name="Tijdelijke aanduiding voor tekst 9"/>
          <p:cNvSpPr>
            <a:spLocks noGrp="1"/>
          </p:cNvSpPr>
          <p:nvPr>
            <p:ph type="body" sz="quarter" idx="10"/>
          </p:nvPr>
        </p:nvSpPr>
        <p:spPr>
          <a:xfrm>
            <a:off x="905741" y="2804652"/>
            <a:ext cx="3665537" cy="60100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err="1"/>
              <a:t>Klikken</a:t>
            </a:r>
            <a:r>
              <a:rPr lang="en-GB" dirty="0"/>
              <a:t> om de </a:t>
            </a:r>
            <a:r>
              <a:rPr lang="en-GB" dirty="0" err="1"/>
              <a:t>tekststijl</a:t>
            </a:r>
            <a:r>
              <a:rPr lang="en-GB" dirty="0"/>
              <a:t> van het model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38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_blac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/>
          <p:cNvGrpSpPr/>
          <p:nvPr userDrawn="1"/>
        </p:nvGrpSpPr>
        <p:grpSpPr>
          <a:xfrm>
            <a:off x="713666" y="1344920"/>
            <a:ext cx="57847" cy="2033280"/>
            <a:chOff x="713666" y="1344920"/>
            <a:chExt cx="57847" cy="2033280"/>
          </a:xfrm>
        </p:grpSpPr>
        <p:pic>
          <p:nvPicPr>
            <p:cNvPr id="5" name="Afbeelding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66" y="1344920"/>
              <a:ext cx="57847" cy="213591"/>
            </a:xfrm>
            <a:prstGeom prst="rect">
              <a:avLst/>
            </a:prstGeom>
          </p:spPr>
        </p:pic>
        <p:cxnSp>
          <p:nvCxnSpPr>
            <p:cNvPr id="6" name="Rechte verbindingslijn 5"/>
            <p:cNvCxnSpPr/>
            <p:nvPr/>
          </p:nvCxnSpPr>
          <p:spPr>
            <a:xfrm flipV="1">
              <a:off x="728639" y="1651000"/>
              <a:ext cx="0" cy="17272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905741" y="1212851"/>
            <a:ext cx="7065818" cy="1316038"/>
          </a:xfrm>
          <a:prstGeom prst="rect">
            <a:avLst/>
          </a:prstGeom>
        </p:spPr>
        <p:txBody>
          <a:bodyPr/>
          <a:lstStyle>
            <a:lvl1pPr>
              <a:defRPr sz="3000" b="0" spc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4604400"/>
            <a:ext cx="9144000" cy="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3212545"/>
            <a:ext cx="9143993" cy="386230"/>
          </a:xfrm>
          <a:prstGeom prst="rect">
            <a:avLst/>
          </a:prstGeom>
        </p:spPr>
      </p:pic>
      <p:sp>
        <p:nvSpPr>
          <p:cNvPr id="9" name="Tijdelijke aanduiding voor tekst 9"/>
          <p:cNvSpPr>
            <a:spLocks noGrp="1"/>
          </p:cNvSpPr>
          <p:nvPr>
            <p:ph type="body" sz="quarter" idx="10"/>
          </p:nvPr>
        </p:nvSpPr>
        <p:spPr>
          <a:xfrm>
            <a:off x="905741" y="2804652"/>
            <a:ext cx="3665537" cy="60100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 err="1"/>
              <a:t>Klikken</a:t>
            </a:r>
            <a:r>
              <a:rPr lang="en-GB" dirty="0"/>
              <a:t> om de </a:t>
            </a:r>
            <a:r>
              <a:rPr lang="en-GB" dirty="0" err="1"/>
              <a:t>tekststijl</a:t>
            </a:r>
            <a:r>
              <a:rPr lang="en-GB" dirty="0"/>
              <a:t> van het model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3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lac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/>
          <p:cNvGrpSpPr/>
          <p:nvPr userDrawn="1"/>
        </p:nvGrpSpPr>
        <p:grpSpPr>
          <a:xfrm>
            <a:off x="713666" y="1344920"/>
            <a:ext cx="57847" cy="2033280"/>
            <a:chOff x="713666" y="1344920"/>
            <a:chExt cx="57847" cy="2033280"/>
          </a:xfrm>
        </p:grpSpPr>
        <p:pic>
          <p:nvPicPr>
            <p:cNvPr id="5" name="Afbeelding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66" y="1344920"/>
              <a:ext cx="57847" cy="213591"/>
            </a:xfrm>
            <a:prstGeom prst="rect">
              <a:avLst/>
            </a:prstGeom>
          </p:spPr>
        </p:pic>
        <p:cxnSp>
          <p:nvCxnSpPr>
            <p:cNvPr id="6" name="Rechte verbindingslijn 5"/>
            <p:cNvCxnSpPr/>
            <p:nvPr/>
          </p:nvCxnSpPr>
          <p:spPr>
            <a:xfrm flipV="1">
              <a:off x="728639" y="1651000"/>
              <a:ext cx="0" cy="17272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905741" y="1212851"/>
            <a:ext cx="7065818" cy="1316038"/>
          </a:xfrm>
          <a:prstGeom prst="rect">
            <a:avLst/>
          </a:prstGeom>
        </p:spPr>
        <p:txBody>
          <a:bodyPr/>
          <a:lstStyle>
            <a:lvl1pPr>
              <a:defRPr sz="3000" b="0" spc="0" baseline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4604400"/>
            <a:ext cx="9144000" cy="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3212545"/>
            <a:ext cx="9143993" cy="38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_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/>
          <p:cNvGrpSpPr/>
          <p:nvPr userDrawn="1"/>
        </p:nvGrpSpPr>
        <p:grpSpPr>
          <a:xfrm>
            <a:off x="713666" y="1344920"/>
            <a:ext cx="57847" cy="2033280"/>
            <a:chOff x="713666" y="1344920"/>
            <a:chExt cx="57847" cy="2033280"/>
          </a:xfrm>
        </p:grpSpPr>
        <p:pic>
          <p:nvPicPr>
            <p:cNvPr id="5" name="Afbeelding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66" y="1344920"/>
              <a:ext cx="57847" cy="213591"/>
            </a:xfrm>
            <a:prstGeom prst="rect">
              <a:avLst/>
            </a:prstGeom>
          </p:spPr>
        </p:pic>
        <p:cxnSp>
          <p:nvCxnSpPr>
            <p:cNvPr id="6" name="Rechte verbindingslijn 5"/>
            <p:cNvCxnSpPr/>
            <p:nvPr/>
          </p:nvCxnSpPr>
          <p:spPr>
            <a:xfrm flipV="1">
              <a:off x="728639" y="1651000"/>
              <a:ext cx="0" cy="17272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905741" y="1212851"/>
            <a:ext cx="7065818" cy="1316038"/>
          </a:xfrm>
          <a:prstGeom prst="rect">
            <a:avLst/>
          </a:prstGeom>
        </p:spPr>
        <p:txBody>
          <a:bodyPr/>
          <a:lstStyle>
            <a:lvl1pPr>
              <a:defRPr sz="3000" b="0" spc="0" baseline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hthoek 7"/>
          <p:cNvSpPr/>
          <p:nvPr userDrawn="1"/>
        </p:nvSpPr>
        <p:spPr>
          <a:xfrm>
            <a:off x="0" y="4604400"/>
            <a:ext cx="9144000" cy="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3212545"/>
            <a:ext cx="9143993" cy="38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5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18"/>
            <a:ext cx="9143999" cy="514973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4800" y="900000"/>
            <a:ext cx="830160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4800" y="1746000"/>
            <a:ext cx="8301600" cy="3021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 err="1"/>
              <a:t>Klikken</a:t>
            </a:r>
            <a:r>
              <a:rPr lang="en-GB" dirty="0"/>
              <a:t> om de </a:t>
            </a:r>
            <a:r>
              <a:rPr lang="en-GB" dirty="0" err="1"/>
              <a:t>tekststijl</a:t>
            </a:r>
            <a:r>
              <a:rPr lang="en-GB" dirty="0"/>
              <a:t> van het model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23136" y="4867994"/>
            <a:ext cx="271098" cy="16899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5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D44126-CD28-6A41-8849-1FDC38168F7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26 January 2021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FAAA58F-DC4F-44FC-9C0D-50F4CDA4012E}" type="slidenum">
              <a:rPr lang="en-GB" smtClean="0"/>
              <a:pPr/>
              <a:t>‹nr.›</a:t>
            </a:fld>
            <a:r>
              <a:rPr lang="en-GB" dirty="0"/>
              <a:t> | CEN TC442/WG4/TG3 SML Property Modelling</a:t>
            </a:r>
          </a:p>
        </p:txBody>
      </p:sp>
    </p:spTree>
    <p:extLst>
      <p:ext uri="{BB962C8B-B14F-4D97-AF65-F5344CB8AC3E}">
        <p14:creationId xmlns:p14="http://schemas.microsoft.com/office/powerpoint/2010/main" val="36084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18"/>
            <a:ext cx="9143999" cy="514973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4800" y="900000"/>
            <a:ext cx="822960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0" y="1682750"/>
            <a:ext cx="9144000" cy="31852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 noProof="1"/>
              <a:t>Insert image here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26 January 2021</a:t>
            </a:r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6865E9D-30AA-4560-897E-A820FA8C615F}" type="slidenum">
              <a:rPr lang="en-GB" smtClean="0"/>
              <a:pPr/>
              <a:t>‹nr.›</a:t>
            </a:fld>
            <a:r>
              <a:rPr lang="en-GB" dirty="0"/>
              <a:t> | CEN TC442/WG4/TG3 SML Property Modelling</a:t>
            </a:r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B602-CD3E-AC41-8242-DD367490E7D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43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18"/>
            <a:ext cx="9143999" cy="514973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4800" y="900000"/>
            <a:ext cx="830160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4800" y="1746000"/>
            <a:ext cx="3949200" cy="3021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 err="1"/>
              <a:t>Klikken</a:t>
            </a:r>
            <a:r>
              <a:rPr lang="en-GB" dirty="0"/>
              <a:t> om de </a:t>
            </a:r>
            <a:r>
              <a:rPr lang="en-GB" dirty="0" err="1"/>
              <a:t>tekststijl</a:t>
            </a:r>
            <a:r>
              <a:rPr lang="en-GB" dirty="0"/>
              <a:t> van het model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23136" y="4867994"/>
            <a:ext cx="271098" cy="16899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55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D44126-CD28-6A41-8849-1FDC38168F7B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26 January 2021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5CF848C-C455-4480-8FFD-61475ABC7C89}" type="slidenum">
              <a:rPr lang="en-GB" smtClean="0"/>
              <a:pPr/>
              <a:t>‹nr.›</a:t>
            </a:fld>
            <a:r>
              <a:rPr lang="en-GB" dirty="0"/>
              <a:t> | CEN TC442/WG4/TG3 SML Property Modelling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2" hasCustomPrompt="1"/>
          </p:nvPr>
        </p:nvSpPr>
        <p:spPr>
          <a:xfrm>
            <a:off x="4773600" y="1746249"/>
            <a:ext cx="3949200" cy="3020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428566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18"/>
            <a:ext cx="9143999" cy="5149736"/>
          </a:xfrm>
          <a:prstGeom prst="rect">
            <a:avLst/>
          </a:prstGeom>
        </p:spPr>
      </p:pic>
      <p:grpSp>
        <p:nvGrpSpPr>
          <p:cNvPr id="3" name="Groep 2"/>
          <p:cNvGrpSpPr/>
          <p:nvPr userDrawn="1"/>
        </p:nvGrpSpPr>
        <p:grpSpPr>
          <a:xfrm>
            <a:off x="401387" y="678180"/>
            <a:ext cx="41656" cy="2134859"/>
            <a:chOff x="401387" y="678180"/>
            <a:chExt cx="41656" cy="2134859"/>
          </a:xfrm>
        </p:grpSpPr>
        <p:cxnSp>
          <p:nvCxnSpPr>
            <p:cNvPr id="6" name="Rechte verbindingslijn 5"/>
            <p:cNvCxnSpPr/>
            <p:nvPr userDrawn="1"/>
          </p:nvCxnSpPr>
          <p:spPr>
            <a:xfrm flipV="1">
              <a:off x="413679" y="678180"/>
              <a:ext cx="0" cy="191160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Afbeelding 6" descr="timeline_pijl_wit.png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387" y="2660639"/>
              <a:ext cx="41656" cy="152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536" y="1035050"/>
            <a:ext cx="8301764" cy="1920240"/>
          </a:xfrm>
        </p:spPr>
        <p:txBody>
          <a:bodyPr anchor="b" anchorCtr="0"/>
          <a:lstStyle>
            <a:lvl1pPr>
              <a:defRPr sz="6000" spc="0" baseline="0">
                <a:solidFill>
                  <a:srgbClr val="FFFFFF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92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blac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295"/>
            <a:ext cx="9143999" cy="205989"/>
          </a:xfrm>
          <a:prstGeom prst="rect">
            <a:avLst/>
          </a:prstGeom>
        </p:spPr>
      </p:pic>
      <p:grpSp>
        <p:nvGrpSpPr>
          <p:cNvPr id="9" name="Groep 8"/>
          <p:cNvGrpSpPr/>
          <p:nvPr userDrawn="1"/>
        </p:nvGrpSpPr>
        <p:grpSpPr>
          <a:xfrm>
            <a:off x="401578" y="678180"/>
            <a:ext cx="41274" cy="2134859"/>
            <a:chOff x="401578" y="678180"/>
            <a:chExt cx="41274" cy="2134859"/>
          </a:xfrm>
        </p:grpSpPr>
        <p:cxnSp>
          <p:nvCxnSpPr>
            <p:cNvPr id="6" name="Rechte verbindingslijn 5"/>
            <p:cNvCxnSpPr/>
            <p:nvPr userDrawn="1"/>
          </p:nvCxnSpPr>
          <p:spPr>
            <a:xfrm flipV="1">
              <a:off x="413679" y="678180"/>
              <a:ext cx="0" cy="1911600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Afbeelding 6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78" y="2660639"/>
              <a:ext cx="41274" cy="152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575536" y="1035050"/>
            <a:ext cx="8301764" cy="1920240"/>
          </a:xfrm>
        </p:spPr>
        <p:txBody>
          <a:bodyPr anchor="b" anchorCtr="0"/>
          <a:lstStyle>
            <a:lvl1pPr>
              <a:defRPr sz="6000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30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4604400"/>
            <a:ext cx="9144000" cy="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Afbeelding 3" descr="timeline_pijl_wi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99" y="1344920"/>
            <a:ext cx="58382" cy="213591"/>
          </a:xfrm>
          <a:prstGeom prst="rect">
            <a:avLst/>
          </a:prstGeom>
        </p:spPr>
      </p:pic>
      <p:cxnSp>
        <p:nvCxnSpPr>
          <p:cNvPr id="5" name="Rechte verbindingslijn 4"/>
          <p:cNvCxnSpPr/>
          <p:nvPr userDrawn="1"/>
        </p:nvCxnSpPr>
        <p:spPr>
          <a:xfrm flipV="1">
            <a:off x="728639" y="1651000"/>
            <a:ext cx="0" cy="172720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5741" y="1212851"/>
            <a:ext cx="7065818" cy="1316038"/>
          </a:xfrm>
          <a:prstGeom prst="rect">
            <a:avLst/>
          </a:prstGeom>
        </p:spPr>
        <p:txBody>
          <a:bodyPr/>
          <a:lstStyle>
            <a:lvl1pPr>
              <a:defRPr sz="3000" b="0" spc="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6" name="Rechthoek 5"/>
          <p:cNvSpPr/>
          <p:nvPr userDrawn="1"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9395"/>
            <a:ext cx="9144000" cy="115869"/>
          </a:xfrm>
          <a:prstGeom prst="rect">
            <a:avLst/>
          </a:prstGeom>
        </p:spPr>
      </p:pic>
      <p:sp>
        <p:nvSpPr>
          <p:cNvPr id="9" name="Tijdelijke aanduiding voor afbeelding 8"/>
          <p:cNvSpPr>
            <a:spLocks noGrp="1"/>
          </p:cNvSpPr>
          <p:nvPr>
            <p:ph type="pic" sz="quarter" idx="10"/>
          </p:nvPr>
        </p:nvSpPr>
        <p:spPr>
          <a:xfrm>
            <a:off x="8676000" y="4932001"/>
            <a:ext cx="69230" cy="1439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1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400757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423136" y="4867994"/>
            <a:ext cx="4148864" cy="16840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>
              <a:defRPr lang="nl-NL" sz="550" b="1"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23136" y="4867994"/>
            <a:ext cx="4148864" cy="16840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55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0A1B602-CD3E-AC41-8242-DD367490E7D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Tijdelijke aanduiding voor titel 1"/>
          <p:cNvSpPr>
            <a:spLocks noGrp="1"/>
          </p:cNvSpPr>
          <p:nvPr>
            <p:ph type="title"/>
          </p:nvPr>
        </p:nvSpPr>
        <p:spPr>
          <a:xfrm>
            <a:off x="423136" y="898300"/>
            <a:ext cx="83016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2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23136" y="1746250"/>
            <a:ext cx="8301600" cy="308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2"/>
          </p:nvPr>
        </p:nvSpPr>
        <p:spPr>
          <a:xfrm>
            <a:off x="7168896" y="4867200"/>
            <a:ext cx="1556004" cy="1692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lang="nl-NL" sz="550" b="1" smtClean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26 January 2021</a:t>
            </a:r>
          </a:p>
        </p:txBody>
      </p:sp>
    </p:spTree>
    <p:extLst>
      <p:ext uri="{BB962C8B-B14F-4D97-AF65-F5344CB8AC3E}">
        <p14:creationId xmlns:p14="http://schemas.microsoft.com/office/powerpoint/2010/main" val="113656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3" r:id="rId3"/>
    <p:sldLayoutId id="2147483650" r:id="rId4"/>
    <p:sldLayoutId id="2147483652" r:id="rId5"/>
    <p:sldLayoutId id="2147483661" r:id="rId6"/>
    <p:sldLayoutId id="2147483658" r:id="rId7"/>
    <p:sldLayoutId id="2147483651" r:id="rId8"/>
    <p:sldLayoutId id="2147483653" r:id="rId9"/>
    <p:sldLayoutId id="2147483659" r:id="rId10"/>
    <p:sldLayoutId id="2147483662" r:id="rId11"/>
    <p:sldLayoutId id="2147483654" r:id="rId12"/>
    <p:sldLayoutId id="2147483655" r:id="rId13"/>
    <p:sldLayoutId id="2147483656" r:id="rId14"/>
    <p:sldLayoutId id="2147483660" r:id="rId15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2300" b="0" kern="1200" cap="all" spc="0" baseline="0">
          <a:solidFill>
            <a:schemeClr val="tx2"/>
          </a:solidFill>
          <a:latin typeface="Arial Black"/>
          <a:ea typeface="+mj-ea"/>
          <a:cs typeface="Arial Black"/>
        </a:defRPr>
      </a:lvl1pPr>
    </p:titleStyle>
    <p:bodyStyle>
      <a:lvl1pPr marL="177800" indent="-1778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1pPr>
      <a:lvl2pPr marL="539750" indent="-1778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2pPr>
      <a:lvl3pPr marL="984250" indent="-1778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1435100" indent="-1778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885950" indent="-18415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-lbd-cg/bot/releases/tag/v0.3.2" TargetMode="External"/><Relationship Id="rId2" Type="http://schemas.openxmlformats.org/officeDocument/2006/relationships/hyperlink" Target="https://w3c-lbd-cg.github.io/op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buildingSMART/bSDD/blob/master/2020%20prototype/import-model/bsdd-import-model.json" TargetMode="External"/><Relationship Id="rId5" Type="http://schemas.openxmlformats.org/officeDocument/2006/relationships/hyperlink" Target="https://github.com/buildingSMART/bSDD/tree/master/2020%20prototype" TargetMode="External"/><Relationship Id="rId4" Type="http://schemas.openxmlformats.org/officeDocument/2006/relationships/hyperlink" Target="https://w3c.github.io/rdf-star/rdf-star-cg-spec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CEN TC442/WG4/TG3 SML Property Modelling</a:t>
            </a:r>
            <a:br>
              <a:rPr lang="en-GB" dirty="0">
                <a:latin typeface="Arial Black" panose="020B0A04020102020204" pitchFamily="34" charset="0"/>
              </a:rPr>
            </a:br>
            <a:r>
              <a:rPr lang="en-GB" sz="1200" cap="none" dirty="0">
                <a:latin typeface="Arial" panose="020B0604020202020204" pitchFamily="34" charset="0"/>
              </a:rPr>
              <a:t>A proposal for a common linked data approach for CEN &amp; bSI  | Michel Böhms</a:t>
            </a:r>
          </a:p>
        </p:txBody>
      </p:sp>
    </p:spTree>
    <p:extLst>
      <p:ext uri="{BB962C8B-B14F-4D97-AF65-F5344CB8AC3E}">
        <p14:creationId xmlns:p14="http://schemas.microsoft.com/office/powerpoint/2010/main" val="422693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FBDAB-D041-4F81-A4A0-A6B78C8C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12006-3 &amp; SML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62F5AB-B266-420D-8FEE-68F496C2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 January 2021</a:t>
            </a:r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245B5B-D198-46CE-9E8F-E8EF3BE7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FAAA58F-DC4F-44FC-9C0D-50F4CDA4012E}" type="slidenum">
              <a:rPr lang="en-GB" smtClean="0"/>
              <a:pPr/>
              <a:t>10</a:t>
            </a:fld>
            <a:r>
              <a:rPr lang="en-GB"/>
              <a:t> | CEN TC442/WG4/TG3 SML Property Modelling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00338B-0E30-48DC-95DC-2FAE10919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527" y="1941140"/>
            <a:ext cx="38862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4CCF48F-1B88-4FFE-9AA7-C2062217EE62}"/>
              </a:ext>
            </a:extLst>
          </p:cNvPr>
          <p:cNvSpPr txBox="1"/>
          <p:nvPr/>
        </p:nvSpPr>
        <p:spPr>
          <a:xfrm>
            <a:off x="685800" y="196188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2012 update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1FBEBBF-555D-4F26-AB22-0802CC1789ED}"/>
              </a:ext>
            </a:extLst>
          </p:cNvPr>
          <p:cNvSpPr txBox="1"/>
          <p:nvPr/>
        </p:nvSpPr>
        <p:spPr>
          <a:xfrm>
            <a:off x="6042212" y="2387084"/>
            <a:ext cx="2933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or RDFS+OWL</a:t>
            </a:r>
          </a:p>
          <a:p>
            <a:r>
              <a:rPr lang="en-GB" dirty="0">
                <a:solidFill>
                  <a:srgbClr val="FF0000"/>
                </a:solidFill>
              </a:rPr>
              <a:t>as in 12006-3:2021 CD</a:t>
            </a:r>
          </a:p>
          <a:p>
            <a:r>
              <a:rPr lang="en-GB" dirty="0">
                <a:solidFill>
                  <a:srgbClr val="FF0000"/>
                </a:solidFill>
              </a:rPr>
              <a:t>(not compliant to SML yet!)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4A2F707-2042-4E5D-AD73-6C7C6D0A0EFD}"/>
              </a:ext>
            </a:extLst>
          </p:cNvPr>
          <p:cNvSpPr txBox="1"/>
          <p:nvPr/>
        </p:nvSpPr>
        <p:spPr>
          <a:xfrm>
            <a:off x="570383" y="2987248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Separate or as</a:t>
            </a:r>
          </a:p>
          <a:p>
            <a:r>
              <a:rPr lang="en-GB" dirty="0">
                <a:solidFill>
                  <a:srgbClr val="FF0000"/>
                </a:solidFill>
              </a:rPr>
              <a:t>part of </a:t>
            </a:r>
            <a:r>
              <a:rPr lang="en-GB" dirty="0" err="1">
                <a:solidFill>
                  <a:srgbClr val="FF0000"/>
                </a:solidFill>
              </a:rPr>
              <a:t>bSDD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3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AD15B-9CC0-453E-AFC6-B21434AE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00" y="93017"/>
            <a:ext cx="8301600" cy="720000"/>
          </a:xfrm>
        </p:spPr>
        <p:txBody>
          <a:bodyPr/>
          <a:lstStyle/>
          <a:p>
            <a:r>
              <a:rPr lang="en-GB" dirty="0"/>
              <a:t>Current bSI </a:t>
            </a:r>
            <a:r>
              <a:rPr lang="en-GB" dirty="0" err="1"/>
              <a:t>bSDD</a:t>
            </a:r>
            <a:r>
              <a:rPr lang="en-GB" dirty="0"/>
              <a:t>: JSON</a:t>
            </a:r>
            <a:r>
              <a:rPr lang="en-GB" sz="2000" dirty="0"/>
              <a:t> (Swagger API/Graph-QL)</a:t>
            </a:r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C22A98-636D-4F9B-A09F-DD0AD40D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 January 2021</a:t>
            </a:r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915CF9-432B-4E41-BAD4-11813B73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FAAA58F-DC4F-44FC-9C0D-50F4CDA4012E}" type="slidenum">
              <a:rPr lang="en-GB" smtClean="0"/>
              <a:pPr/>
              <a:t>11</a:t>
            </a:fld>
            <a:r>
              <a:rPr lang="en-GB"/>
              <a:t> | CEN TC442/WG4/TG3 SML Property Modelling</a:t>
            </a:r>
            <a:endParaRPr lang="en-GB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B47665F-FFED-4BB5-B38E-7E27E7168B32}"/>
              </a:ext>
            </a:extLst>
          </p:cNvPr>
          <p:cNvSpPr/>
          <p:nvPr/>
        </p:nvSpPr>
        <p:spPr>
          <a:xfrm>
            <a:off x="4957548" y="713900"/>
            <a:ext cx="4572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/>
              <a:t> "Properties": [{</a:t>
            </a:r>
          </a:p>
          <a:p>
            <a:r>
              <a:rPr lang="en-GB" sz="600" dirty="0"/>
              <a:t>        "Code": "",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OwnedUri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"Name": "",</a:t>
            </a:r>
          </a:p>
          <a:p>
            <a:r>
              <a:rPr lang="en-GB" sz="600" dirty="0"/>
              <a:t>        "Definition": "",</a:t>
            </a:r>
          </a:p>
          <a:p>
            <a:r>
              <a:rPr lang="en-GB" sz="600" dirty="0"/>
              <a:t>        "Status": "Active",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ActivationDateUtc</a:t>
            </a:r>
            <a:r>
              <a:rPr lang="en-GB" sz="600" dirty="0"/>
              <a:t>": "2020-12-09T00:00:00+01:00",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RevisionDateUtc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VersionDateUtc</a:t>
            </a:r>
            <a:r>
              <a:rPr lang="en-GB" sz="600" dirty="0"/>
              <a:t>": "2020-12-09T00:00:00+01:00",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DeActivationDateUtc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VersionNumber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RevisionNumber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ReplacedObjectCodes</a:t>
            </a:r>
            <a:r>
              <a:rPr lang="en-GB" sz="600" dirty="0"/>
              <a:t>": [],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ReplacingObjectCodes</a:t>
            </a:r>
            <a:r>
              <a:rPr lang="en-GB" sz="600" dirty="0"/>
              <a:t>": [],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DeprecationExplanation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CreatorLanguageIsoCode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VisualRepresentationUri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CountriesOfUse</a:t>
            </a:r>
            <a:r>
              <a:rPr lang="en-GB" sz="600" dirty="0"/>
              <a:t>": [],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SubdivisionsOfUse</a:t>
            </a:r>
            <a:r>
              <a:rPr lang="en-GB" sz="600" dirty="0"/>
              <a:t>": [],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CountryOfOrigin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DocumentReference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"Description": "",</a:t>
            </a:r>
          </a:p>
          <a:p>
            <a:r>
              <a:rPr lang="en-GB" sz="600" dirty="0"/>
              <a:t>        "Example": "",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ConnectedPropertyCodes</a:t>
            </a:r>
            <a:r>
              <a:rPr lang="en-GB" sz="600" dirty="0"/>
              <a:t>": [],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PhysicalQuantity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"Dimension": "",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DimensionLength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DimensionMass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DimensionTime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DimensionElectricCurrent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DimensionThermodynamicTemperature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DimensionAmountOfSubstance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DimensionLuminousIntensity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MethodOfMeasurement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DataType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MinInclusive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MaxInclusive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MinExclusive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MaxExclusive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"Pattern": "",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IsDynamic</a:t>
            </a:r>
            <a:r>
              <a:rPr lang="en-GB" sz="600" dirty="0"/>
              <a:t>": false,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DynamicParameterPropertyCodes</a:t>
            </a:r>
            <a:r>
              <a:rPr lang="en-GB" sz="600" dirty="0"/>
              <a:t>": [],</a:t>
            </a:r>
          </a:p>
          <a:p>
            <a:r>
              <a:rPr lang="en-GB" sz="600" dirty="0"/>
              <a:t>        "Units": [],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PossibleValues</a:t>
            </a:r>
            <a:r>
              <a:rPr lang="en-GB" sz="600" dirty="0"/>
              <a:t>": [],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TextFormat</a:t>
            </a:r>
            <a:r>
              <a:rPr lang="en-GB" sz="600" dirty="0"/>
              <a:t>": ""</a:t>
            </a:r>
          </a:p>
          <a:p>
            <a:r>
              <a:rPr lang="en-GB" sz="600" dirty="0"/>
              <a:t>    }]</a:t>
            </a:r>
          </a:p>
          <a:p>
            <a:r>
              <a:rPr lang="en-GB" sz="600" dirty="0"/>
              <a:t>}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E78F7DF-3455-495D-B476-A9DF3B636FC0}"/>
              </a:ext>
            </a:extLst>
          </p:cNvPr>
          <p:cNvSpPr/>
          <p:nvPr/>
        </p:nvSpPr>
        <p:spPr>
          <a:xfrm>
            <a:off x="863600" y="614850"/>
            <a:ext cx="4572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/>
              <a:t>{</a:t>
            </a:r>
          </a:p>
          <a:p>
            <a:r>
              <a:rPr lang="en-GB" sz="600" dirty="0"/>
              <a:t>    "</a:t>
            </a:r>
            <a:r>
              <a:rPr lang="en-GB" sz="600" dirty="0" err="1"/>
              <a:t>OrganizationCode</a:t>
            </a:r>
            <a:r>
              <a:rPr lang="en-GB" sz="600" dirty="0"/>
              <a:t>": "",</a:t>
            </a:r>
          </a:p>
          <a:p>
            <a:r>
              <a:rPr lang="en-GB" sz="600" dirty="0"/>
              <a:t>    "</a:t>
            </a:r>
            <a:r>
              <a:rPr lang="en-GB" sz="600" dirty="0" err="1"/>
              <a:t>DomainCode</a:t>
            </a:r>
            <a:r>
              <a:rPr lang="en-GB" sz="600" dirty="0"/>
              <a:t>": "",</a:t>
            </a:r>
          </a:p>
          <a:p>
            <a:r>
              <a:rPr lang="en-GB" sz="600" dirty="0"/>
              <a:t>    "</a:t>
            </a:r>
            <a:r>
              <a:rPr lang="en-GB" sz="600" dirty="0" err="1"/>
              <a:t>DomainVersion</a:t>
            </a:r>
            <a:r>
              <a:rPr lang="en-GB" sz="600" dirty="0"/>
              <a:t>": "",</a:t>
            </a:r>
          </a:p>
          <a:p>
            <a:r>
              <a:rPr lang="en-GB" sz="600" dirty="0"/>
              <a:t>    "DomainName": "",</a:t>
            </a:r>
          </a:p>
          <a:p>
            <a:r>
              <a:rPr lang="en-GB" sz="600" dirty="0"/>
              <a:t>    "</a:t>
            </a:r>
            <a:r>
              <a:rPr lang="en-GB" sz="600" dirty="0" err="1"/>
              <a:t>ReleaseDate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"Status": "",</a:t>
            </a:r>
          </a:p>
          <a:p>
            <a:r>
              <a:rPr lang="en-GB" sz="600" dirty="0"/>
              <a:t>    "</a:t>
            </a:r>
            <a:r>
              <a:rPr lang="en-GB" sz="600" dirty="0" err="1"/>
              <a:t>MoreInfoUrl</a:t>
            </a:r>
            <a:r>
              <a:rPr lang="en-GB" sz="600" dirty="0"/>
              <a:t>": "",</a:t>
            </a:r>
          </a:p>
          <a:p>
            <a:r>
              <a:rPr lang="en-GB" sz="600" dirty="0"/>
              <a:t>    "</a:t>
            </a:r>
            <a:r>
              <a:rPr lang="en-GB" sz="600" dirty="0" err="1"/>
              <a:t>UseOwnUri</a:t>
            </a:r>
            <a:r>
              <a:rPr lang="en-GB" sz="600" dirty="0"/>
              <a:t>": false,</a:t>
            </a:r>
          </a:p>
          <a:p>
            <a:r>
              <a:rPr lang="en-GB" sz="600" dirty="0"/>
              <a:t>    "</a:t>
            </a:r>
            <a:r>
              <a:rPr lang="en-GB" sz="600" dirty="0" err="1"/>
              <a:t>DomainNamespaceUri</a:t>
            </a:r>
            <a:r>
              <a:rPr lang="en-GB" sz="600" dirty="0"/>
              <a:t>": "",</a:t>
            </a:r>
          </a:p>
          <a:p>
            <a:r>
              <a:rPr lang="en-GB" sz="600" dirty="0"/>
              <a:t>    "</a:t>
            </a:r>
            <a:r>
              <a:rPr lang="en-GB" sz="600" dirty="0" err="1"/>
              <a:t>LanguageIsoCode</a:t>
            </a:r>
            <a:r>
              <a:rPr lang="en-GB" sz="600" dirty="0"/>
              <a:t>": "",</a:t>
            </a:r>
          </a:p>
          <a:p>
            <a:r>
              <a:rPr lang="en-GB" sz="600" dirty="0"/>
              <a:t>    "</a:t>
            </a:r>
            <a:r>
              <a:rPr lang="en-GB" sz="600" dirty="0" err="1"/>
              <a:t>LanguageOnly</a:t>
            </a:r>
            <a:r>
              <a:rPr lang="en-GB" sz="600" dirty="0"/>
              <a:t>": false,</a:t>
            </a:r>
          </a:p>
          <a:p>
            <a:r>
              <a:rPr lang="en-GB" sz="600" dirty="0"/>
              <a:t>    "License": "",</a:t>
            </a:r>
          </a:p>
          <a:p>
            <a:r>
              <a:rPr lang="en-GB" sz="600" dirty="0"/>
              <a:t>    "</a:t>
            </a:r>
            <a:r>
              <a:rPr lang="en-GB" sz="600" dirty="0" err="1"/>
              <a:t>LicenseUrl</a:t>
            </a:r>
            <a:r>
              <a:rPr lang="en-GB" sz="600" dirty="0"/>
              <a:t>": "",</a:t>
            </a:r>
          </a:p>
          <a:p>
            <a:r>
              <a:rPr lang="en-GB" sz="600" dirty="0"/>
              <a:t>    "</a:t>
            </a:r>
            <a:r>
              <a:rPr lang="en-GB" sz="600" dirty="0" err="1"/>
              <a:t>QualityAssuranceProcedure</a:t>
            </a:r>
            <a:r>
              <a:rPr lang="en-GB" sz="600" dirty="0"/>
              <a:t>": "",</a:t>
            </a:r>
          </a:p>
          <a:p>
            <a:r>
              <a:rPr lang="en-GB" sz="600" dirty="0"/>
              <a:t>    "</a:t>
            </a:r>
            <a:r>
              <a:rPr lang="en-GB" sz="600" dirty="0" err="1"/>
              <a:t>QualityAssuranceProcedureUrl</a:t>
            </a:r>
            <a:r>
              <a:rPr lang="en-GB" sz="600" dirty="0"/>
              <a:t>": "",</a:t>
            </a:r>
          </a:p>
          <a:p>
            <a:r>
              <a:rPr lang="en-GB" sz="600" dirty="0"/>
              <a:t>    "Classifications": [{</a:t>
            </a:r>
          </a:p>
          <a:p>
            <a:r>
              <a:rPr lang="en-GB" sz="600" dirty="0"/>
              <a:t>        "Code": "",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OwnedUri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"Name": "",</a:t>
            </a:r>
          </a:p>
          <a:p>
            <a:r>
              <a:rPr lang="en-GB" sz="600" dirty="0"/>
              <a:t>        "Definition": "",</a:t>
            </a:r>
          </a:p>
          <a:p>
            <a:r>
              <a:rPr lang="en-GB" sz="600" dirty="0"/>
              <a:t>        "Status": "Active",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ActivationDateUtc</a:t>
            </a:r>
            <a:r>
              <a:rPr lang="en-GB" sz="600" dirty="0"/>
              <a:t>": "2020-12-09T00:00:00+01:00",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RevisionDateUtc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VersionDateUtc</a:t>
            </a:r>
            <a:r>
              <a:rPr lang="en-GB" sz="600" dirty="0"/>
              <a:t>": "2020-12-09T00:00:00+01:00",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DeActivationDateUtc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VersionNumber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RevisionNumber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ReplacedObjectCodes</a:t>
            </a:r>
            <a:r>
              <a:rPr lang="en-GB" sz="600" dirty="0"/>
              <a:t>": [],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ReplacingObjectCodes</a:t>
            </a:r>
            <a:r>
              <a:rPr lang="en-GB" sz="600" dirty="0"/>
              <a:t>": [],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DeprecationExplanation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CreatorLanguageIsoCode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VisualRepresentationUri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CountriesOfUse</a:t>
            </a:r>
            <a:r>
              <a:rPr lang="en-GB" sz="600" dirty="0"/>
              <a:t>": [],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SubdivisionsOfUse</a:t>
            </a:r>
            <a:r>
              <a:rPr lang="en-GB" sz="600" dirty="0"/>
              <a:t>": [],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CountryOfOrigin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DocumentReference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ClassificationType</a:t>
            </a:r>
            <a:r>
              <a:rPr lang="en-GB" sz="600" dirty="0"/>
              <a:t>": "Class",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ParentClassificationCode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RelatedIfcEntityNamesList</a:t>
            </a:r>
            <a:r>
              <a:rPr lang="en-GB" sz="600" dirty="0"/>
              <a:t>": [],</a:t>
            </a:r>
          </a:p>
          <a:p>
            <a:r>
              <a:rPr lang="en-GB" sz="600" dirty="0"/>
              <a:t>        "Synonyms": [],</a:t>
            </a:r>
          </a:p>
          <a:p>
            <a:r>
              <a:rPr lang="en-GB" sz="600" dirty="0"/>
              <a:t>        "</a:t>
            </a:r>
            <a:r>
              <a:rPr lang="en-GB" sz="600" dirty="0" err="1"/>
              <a:t>ClassificationRelations</a:t>
            </a:r>
            <a:r>
              <a:rPr lang="en-GB" sz="600" dirty="0"/>
              <a:t>": [{</a:t>
            </a:r>
          </a:p>
          <a:p>
            <a:r>
              <a:rPr lang="en-GB" sz="600" dirty="0"/>
              <a:t>            "</a:t>
            </a:r>
            <a:r>
              <a:rPr lang="en-GB" sz="600" dirty="0" err="1"/>
              <a:t>RelationType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    "</a:t>
            </a:r>
            <a:r>
              <a:rPr lang="en-GB" sz="600" dirty="0" err="1"/>
              <a:t>RelatedClassificationUri</a:t>
            </a:r>
            <a:r>
              <a:rPr lang="en-GB" sz="600" dirty="0"/>
              <a:t>": ""</a:t>
            </a:r>
          </a:p>
          <a:p>
            <a:r>
              <a:rPr lang="en-GB" sz="600" dirty="0"/>
              <a:t>        }],</a:t>
            </a:r>
          </a:p>
          <a:p>
            <a:endParaRPr lang="en-GB" sz="600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588AA02C-2758-47E1-811A-610E1E161499}"/>
              </a:ext>
            </a:extLst>
          </p:cNvPr>
          <p:cNvSpPr/>
          <p:nvPr/>
        </p:nvSpPr>
        <p:spPr>
          <a:xfrm>
            <a:off x="3022600" y="713900"/>
            <a:ext cx="19751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" dirty="0"/>
              <a:t> "</a:t>
            </a:r>
            <a:r>
              <a:rPr lang="en-GB" sz="600" dirty="0" err="1"/>
              <a:t>ClassificationProperties</a:t>
            </a:r>
            <a:r>
              <a:rPr lang="en-GB" sz="600" dirty="0"/>
              <a:t>": [{</a:t>
            </a:r>
          </a:p>
          <a:p>
            <a:r>
              <a:rPr lang="en-GB" sz="600" dirty="0"/>
              <a:t>            "Code": "",</a:t>
            </a:r>
          </a:p>
          <a:p>
            <a:r>
              <a:rPr lang="en-GB" sz="600" dirty="0"/>
              <a:t>            "</a:t>
            </a:r>
            <a:r>
              <a:rPr lang="en-GB" sz="600" dirty="0" err="1"/>
              <a:t>PropertyCode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    "</a:t>
            </a:r>
            <a:r>
              <a:rPr lang="en-GB" sz="600" dirty="0" err="1"/>
              <a:t>PropertySet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    "</a:t>
            </a:r>
            <a:r>
              <a:rPr lang="en-GB" sz="600" dirty="0" err="1"/>
              <a:t>ExternalPropertyUri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    "Unit": "",</a:t>
            </a:r>
          </a:p>
          <a:p>
            <a:r>
              <a:rPr lang="en-GB" sz="600" dirty="0"/>
              <a:t>            "</a:t>
            </a:r>
            <a:r>
              <a:rPr lang="en-GB" sz="600" dirty="0" err="1"/>
              <a:t>SortNumber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    "Symbol": "",</a:t>
            </a:r>
          </a:p>
          <a:p>
            <a:r>
              <a:rPr lang="en-GB" sz="600" dirty="0"/>
              <a:t>            "</a:t>
            </a:r>
            <a:r>
              <a:rPr lang="en-GB" sz="600" dirty="0" err="1"/>
              <a:t>PropertyType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    "</a:t>
            </a:r>
            <a:r>
              <a:rPr lang="en-GB" sz="600" dirty="0" err="1"/>
              <a:t>PredefinedValue</a:t>
            </a:r>
            <a:r>
              <a:rPr lang="en-GB" sz="600" dirty="0"/>
              <a:t>": "",</a:t>
            </a:r>
          </a:p>
          <a:p>
            <a:r>
              <a:rPr lang="en-GB" sz="600" dirty="0"/>
              <a:t>            "</a:t>
            </a:r>
            <a:r>
              <a:rPr lang="en-GB" sz="600" dirty="0" err="1"/>
              <a:t>MinInclusive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    "</a:t>
            </a:r>
            <a:r>
              <a:rPr lang="en-GB" sz="600" dirty="0" err="1"/>
              <a:t>MaxInclusive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    "</a:t>
            </a:r>
            <a:r>
              <a:rPr lang="en-GB" sz="600" dirty="0" err="1"/>
              <a:t>MinExclusive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    "</a:t>
            </a:r>
            <a:r>
              <a:rPr lang="en-GB" sz="600" dirty="0" err="1"/>
              <a:t>MaxExclusive</a:t>
            </a:r>
            <a:r>
              <a:rPr lang="en-GB" sz="600" dirty="0"/>
              <a:t>": null,</a:t>
            </a:r>
          </a:p>
          <a:p>
            <a:r>
              <a:rPr lang="en-GB" sz="600" dirty="0"/>
              <a:t>            "Pattern": "",</a:t>
            </a:r>
          </a:p>
          <a:p>
            <a:r>
              <a:rPr lang="en-GB" sz="600" dirty="0"/>
              <a:t>            "Values": []</a:t>
            </a:r>
          </a:p>
          <a:p>
            <a:r>
              <a:rPr lang="en-GB" sz="600" dirty="0"/>
              <a:t>        }]</a:t>
            </a:r>
          </a:p>
          <a:p>
            <a:r>
              <a:rPr lang="en-GB" sz="600" dirty="0"/>
              <a:t>    }],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0048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AD15B-9CC0-453E-AFC6-B21434AE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7F41B0-3966-409C-9E90-FCBF67AC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City of Amsterdam Ontology (OTL)</a:t>
            </a:r>
          </a:p>
          <a:p>
            <a:pPr lvl="1"/>
            <a:r>
              <a:rPr lang="en-GB" dirty="0"/>
              <a:t>“otl-0.31_Civiele_constructies.ttl”</a:t>
            </a:r>
          </a:p>
          <a:p>
            <a:pPr lvl="1"/>
            <a:r>
              <a:rPr lang="en-GB" dirty="0"/>
              <a:t>CEN SML compliant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Send to bSI for </a:t>
            </a:r>
            <a:r>
              <a:rPr lang="en-GB" dirty="0" err="1"/>
              <a:t>bSDD</a:t>
            </a:r>
            <a:r>
              <a:rPr lang="en-GB" dirty="0"/>
              <a:t> (prototype):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C22A98-636D-4F9B-A09F-DD0AD40D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 January 2021</a:t>
            </a:r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915CF9-432B-4E41-BAD4-11813B73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FAAA58F-DC4F-44FC-9C0D-50F4CDA4012E}" type="slidenum">
              <a:rPr lang="en-GB" smtClean="0"/>
              <a:pPr/>
              <a:t>12</a:t>
            </a:fld>
            <a:r>
              <a:rPr lang="en-GB"/>
              <a:t> | CEN TC442/WG4/TG3 SML Property Modelling</a:t>
            </a:r>
            <a:endParaRPr lang="en-GB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88EFE94-05F0-4014-96A9-05E821A1D781}"/>
              </a:ext>
            </a:extLst>
          </p:cNvPr>
          <p:cNvSpPr/>
          <p:nvPr/>
        </p:nvSpPr>
        <p:spPr>
          <a:xfrm>
            <a:off x="4343400" y="1371190"/>
            <a:ext cx="4572000" cy="1015663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GB" sz="1200" dirty="0" err="1"/>
              <a:t>adam-p:constructietype</a:t>
            </a:r>
            <a:r>
              <a:rPr lang="en-GB" sz="1200" dirty="0"/>
              <a:t> a </a:t>
            </a:r>
            <a:r>
              <a:rPr lang="en-GB" sz="1200" dirty="0" err="1"/>
              <a:t>owl:ObjectProperty</a:t>
            </a:r>
            <a:r>
              <a:rPr lang="en-GB" sz="1200" dirty="0"/>
              <a:t> ;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skos:definition</a:t>
            </a:r>
            <a:r>
              <a:rPr lang="en-GB" sz="1200" dirty="0"/>
              <a:t> "</a:t>
            </a:r>
            <a:r>
              <a:rPr lang="en-GB" sz="1200" dirty="0" err="1"/>
              <a:t>Constructietype</a:t>
            </a:r>
            <a:r>
              <a:rPr lang="en-GB" sz="1200" dirty="0"/>
              <a:t> van </a:t>
            </a:r>
            <a:r>
              <a:rPr lang="en-GB" sz="1200" dirty="0" err="1"/>
              <a:t>een</a:t>
            </a:r>
            <a:r>
              <a:rPr lang="en-GB" sz="1200" dirty="0"/>
              <a:t> </a:t>
            </a:r>
            <a:r>
              <a:rPr lang="en-GB" sz="1200" dirty="0" err="1"/>
              <a:t>civiele</a:t>
            </a:r>
            <a:r>
              <a:rPr lang="en-GB" sz="1200" dirty="0"/>
              <a:t> 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constructie</a:t>
            </a:r>
            <a:r>
              <a:rPr lang="en-GB" sz="1200" dirty="0"/>
              <a:t>."@</a:t>
            </a:r>
            <a:r>
              <a:rPr lang="en-GB" sz="1200" dirty="0" err="1"/>
              <a:t>nl</a:t>
            </a:r>
            <a:r>
              <a:rPr lang="en-GB" sz="1200" dirty="0"/>
              <a:t> ;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skos:prefLabel</a:t>
            </a:r>
            <a:r>
              <a:rPr lang="en-GB" sz="1200" dirty="0"/>
              <a:t> "</a:t>
            </a:r>
            <a:r>
              <a:rPr lang="en-GB" sz="1200" dirty="0" err="1"/>
              <a:t>Constructietype</a:t>
            </a:r>
            <a:r>
              <a:rPr lang="en-GB" sz="1200" dirty="0"/>
              <a:t>"@</a:t>
            </a:r>
            <a:r>
              <a:rPr lang="en-GB" sz="1200" dirty="0" err="1"/>
              <a:t>nl</a:t>
            </a:r>
            <a:r>
              <a:rPr lang="en-GB" sz="1200" dirty="0"/>
              <a:t> ;</a:t>
            </a:r>
          </a:p>
          <a:p>
            <a:r>
              <a:rPr lang="en-GB" sz="1200" dirty="0"/>
              <a:t>  </a:t>
            </a:r>
            <a:r>
              <a:rPr lang="en-GB" sz="1200" dirty="0" err="1"/>
              <a:t>skos:related</a:t>
            </a:r>
            <a:r>
              <a:rPr lang="en-GB" sz="1200" dirty="0"/>
              <a:t> imborp:P676 .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C9CC531E-A66B-4926-98BA-EAD3B28898AD}"/>
              </a:ext>
            </a:extLst>
          </p:cNvPr>
          <p:cNvCxnSpPr/>
          <p:nvPr/>
        </p:nvCxnSpPr>
        <p:spPr>
          <a:xfrm>
            <a:off x="2904565" y="2386853"/>
            <a:ext cx="1304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02B7969-9E46-40C8-B004-C590E0A86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64" y="3256631"/>
            <a:ext cx="4840941" cy="1441459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06AA7A07-0DEC-4F19-ADBE-7FC49D236640}"/>
              </a:ext>
            </a:extLst>
          </p:cNvPr>
          <p:cNvSpPr txBox="1"/>
          <p:nvPr/>
        </p:nvSpPr>
        <p:spPr>
          <a:xfrm>
            <a:off x="6534240" y="3129363"/>
            <a:ext cx="1803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Nice, but many conversion issues towards simpler JSON!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A5397073-0220-4389-89E8-3A3BF35BBEAB}"/>
              </a:ext>
            </a:extLst>
          </p:cNvPr>
          <p:cNvCxnSpPr>
            <a:cxnSpLocks/>
          </p:cNvCxnSpPr>
          <p:nvPr/>
        </p:nvCxnSpPr>
        <p:spPr>
          <a:xfrm flipH="1">
            <a:off x="3306965" y="2539253"/>
            <a:ext cx="2722575" cy="1517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1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539B9-AC60-47BA-8FE9-7F68CA7F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16B91F-16EB-43D3-9505-E8EA97E77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00" y="1490816"/>
            <a:ext cx="8301600" cy="3021263"/>
          </a:xfrm>
        </p:spPr>
        <p:txBody>
          <a:bodyPr/>
          <a:lstStyle/>
          <a:p>
            <a:pPr marL="361950" lvl="1" indent="0">
              <a:buNone/>
            </a:pPr>
            <a:endParaRPr lang="en-GB" dirty="0"/>
          </a:p>
          <a:p>
            <a:r>
              <a:rPr lang="en-GB" dirty="0"/>
              <a:t>(Even) more reuse of QUDT, beyond quantity kinds and units, like for </a:t>
            </a:r>
            <a:r>
              <a:rPr lang="en-GB" dirty="0" err="1"/>
              <a:t>smls:quantityKind</a:t>
            </a:r>
            <a:r>
              <a:rPr lang="en-GB" dirty="0"/>
              <a:t> &amp; </a:t>
            </a:r>
            <a:r>
              <a:rPr lang="en-GB" dirty="0" err="1"/>
              <a:t>smls:unit</a:t>
            </a:r>
            <a:endParaRPr lang="en-GB" dirty="0"/>
          </a:p>
          <a:p>
            <a:endParaRPr lang="en-GB" dirty="0"/>
          </a:p>
          <a:p>
            <a:r>
              <a:rPr lang="en-GB" dirty="0"/>
              <a:t>Harmonize / align with current 12006-3 / bSI approach!?</a:t>
            </a:r>
          </a:p>
          <a:p>
            <a:endParaRPr lang="en-GB" dirty="0"/>
          </a:p>
          <a:p>
            <a:r>
              <a:rPr lang="en-GB" dirty="0"/>
              <a:t>Now: how to deal with more complex/structured/technical properties?</a:t>
            </a:r>
          </a:p>
          <a:p>
            <a:pPr lvl="1"/>
            <a:r>
              <a:rPr lang="en-GB" dirty="0"/>
              <a:t>Big (sensor) data properties (spacetime series)</a:t>
            </a:r>
          </a:p>
          <a:p>
            <a:pPr lvl="1"/>
            <a:r>
              <a:rPr lang="en-GB" dirty="0"/>
              <a:t>Geometries</a:t>
            </a:r>
          </a:p>
          <a:p>
            <a:pPr lvl="1"/>
            <a:r>
              <a:rPr lang="en-GB" dirty="0"/>
              <a:t>Dependent properties</a:t>
            </a:r>
          </a:p>
          <a:p>
            <a:pPr marL="361950" lvl="1" indent="0">
              <a:buNone/>
            </a:pPr>
            <a:r>
              <a:rPr lang="en-GB" dirty="0"/>
              <a:t>&gt;&gt;&gt; Richard Pinka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28E834-F07F-477F-8F93-83CF52E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26 January 2021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85813A-9A88-4E89-B9A1-293FBFB3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00E8B9C-C965-4003-B86F-AD84BF92F0E9}" type="slidenum">
              <a:rPr lang="en-GB" smtClean="0"/>
              <a:t>13</a:t>
            </a:fld>
            <a:r>
              <a:rPr lang="en-GB" dirty="0"/>
              <a:t> | CEN TC442/WG4/TG3 SML Property Modelling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6981425-52B1-402A-8933-EFD070DC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28" y="3418625"/>
            <a:ext cx="2699657" cy="10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8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for your attention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Take a look:</a:t>
            </a:r>
          </a:p>
          <a:p>
            <a:pPr lvl="1"/>
            <a:r>
              <a:rPr lang="en-US"/>
              <a:t>TNO.NL/TNO-INSIGHTS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86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1200" y="137796"/>
            <a:ext cx="8301600" cy="720000"/>
          </a:xfrm>
        </p:spPr>
        <p:txBody>
          <a:bodyPr/>
          <a:lstStyle/>
          <a:p>
            <a:r>
              <a:rPr lang="en-GB" sz="1800" dirty="0"/>
              <a:t>Landscape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4799" y="771185"/>
            <a:ext cx="9015036" cy="30212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1000" dirty="0"/>
              <a:t>ISO TC 59SC 13WG 6 </a:t>
            </a:r>
            <a:endParaRPr lang="en-GB" sz="1000" dirty="0"/>
          </a:p>
          <a:p>
            <a:pPr lvl="1">
              <a:spcBef>
                <a:spcPts val="0"/>
              </a:spcBef>
            </a:pPr>
            <a:r>
              <a:rPr lang="nl-NL" sz="1000" dirty="0"/>
              <a:t>ISO 12006-3:2007</a:t>
            </a:r>
          </a:p>
          <a:p>
            <a:pPr lvl="1">
              <a:spcBef>
                <a:spcPts val="0"/>
              </a:spcBef>
            </a:pPr>
            <a:r>
              <a:rPr lang="nl-NL" sz="1000" dirty="0"/>
              <a:t>ISO 12006-3:2021 (</a:t>
            </a:r>
            <a:r>
              <a:rPr lang="nl-NL" sz="1000" dirty="0" err="1"/>
              <a:t>committee</a:t>
            </a:r>
            <a:r>
              <a:rPr lang="nl-NL" sz="1000" dirty="0"/>
              <a:t> draft: </a:t>
            </a:r>
            <a:r>
              <a:rPr lang="nl-NL" sz="1000" dirty="0" err="1"/>
              <a:t>added</a:t>
            </a:r>
            <a:r>
              <a:rPr lang="nl-NL" sz="1000" dirty="0"/>
              <a:t> UML, </a:t>
            </a:r>
            <a:r>
              <a:rPr lang="nl-NL" sz="1000" dirty="0" err="1"/>
              <a:t>updated</a:t>
            </a:r>
            <a:r>
              <a:rPr lang="nl-NL" sz="1000" dirty="0"/>
              <a:t> </a:t>
            </a:r>
            <a:r>
              <a:rPr lang="nl-NL" sz="1000" dirty="0" err="1"/>
              <a:t>spec</a:t>
            </a:r>
            <a:r>
              <a:rPr lang="nl-NL" sz="1000" dirty="0"/>
              <a:t>, </a:t>
            </a:r>
            <a:r>
              <a:rPr lang="nl-NL" sz="1000" dirty="0" err="1"/>
              <a:t>Turtle</a:t>
            </a:r>
            <a:r>
              <a:rPr lang="nl-NL" sz="1000" dirty="0"/>
              <a:t> annex)</a:t>
            </a:r>
          </a:p>
          <a:p>
            <a:pPr lvl="1">
              <a:spcBef>
                <a:spcPts val="0"/>
              </a:spcBef>
            </a:pPr>
            <a:endParaRPr lang="en-GB" sz="1000" dirty="0"/>
          </a:p>
          <a:p>
            <a:pPr>
              <a:spcBef>
                <a:spcPts val="0"/>
              </a:spcBef>
            </a:pPr>
            <a:r>
              <a:rPr lang="en-GB" sz="1000" dirty="0"/>
              <a:t>CEN TC442/WG4</a:t>
            </a:r>
          </a:p>
          <a:p>
            <a:pPr lvl="1">
              <a:spcBef>
                <a:spcPts val="0"/>
              </a:spcBef>
            </a:pPr>
            <a:r>
              <a:rPr lang="en-GB" sz="1000" dirty="0"/>
              <a:t>EN ISO 23386: “International version of French PPBIM”, “set of attributes for properties”, conceptual</a:t>
            </a:r>
          </a:p>
          <a:p>
            <a:pPr lvl="1">
              <a:spcBef>
                <a:spcPts val="0"/>
              </a:spcBef>
            </a:pPr>
            <a:r>
              <a:rPr lang="en-GB" sz="1000" dirty="0"/>
              <a:t>EN ISO 23387: ISO 12006-3:2007 “implementation” of “EN ISO 23386”</a:t>
            </a:r>
          </a:p>
          <a:p>
            <a:pPr lvl="1">
              <a:spcBef>
                <a:spcPts val="0"/>
              </a:spcBef>
            </a:pPr>
            <a:r>
              <a:rPr lang="en-GB" sz="1000" b="1" dirty="0"/>
              <a:t>TG3 Semantic Modelling and Linking (SML) Standard (in </a:t>
            </a:r>
            <a:r>
              <a:rPr lang="en-GB" sz="1000" b="1" dirty="0" err="1"/>
              <a:t>enquirey</a:t>
            </a:r>
            <a:r>
              <a:rPr lang="en-GB" sz="1000" b="1" dirty="0"/>
              <a:t> phase)</a:t>
            </a:r>
          </a:p>
          <a:p>
            <a:pPr lvl="2">
              <a:spcBef>
                <a:spcPts val="0"/>
              </a:spcBef>
            </a:pPr>
            <a:r>
              <a:rPr lang="en-GB" sz="1000" b="1" dirty="0"/>
              <a:t>Including modelling pattern for Quantities inspired by OPM Level 2 &amp; 3</a:t>
            </a:r>
          </a:p>
          <a:p>
            <a:pPr lvl="2">
              <a:spcBef>
                <a:spcPts val="0"/>
              </a:spcBef>
            </a:pPr>
            <a:r>
              <a:rPr lang="en-GB" sz="1000" b="1" dirty="0"/>
              <a:t>Annex on 12006-3:2021 integration (complementary)</a:t>
            </a:r>
          </a:p>
          <a:p>
            <a:pPr marL="806450" lvl="2" indent="0">
              <a:spcBef>
                <a:spcPts val="0"/>
              </a:spcBef>
              <a:buNone/>
            </a:pPr>
            <a:endParaRPr lang="en-GB" sz="1000" b="1" dirty="0"/>
          </a:p>
          <a:p>
            <a:pPr>
              <a:spcBef>
                <a:spcPts val="0"/>
              </a:spcBef>
            </a:pPr>
            <a:r>
              <a:rPr lang="en-GB" sz="1000" dirty="0"/>
              <a:t>W3C Linked Building</a:t>
            </a:r>
          </a:p>
          <a:p>
            <a:pPr lvl="1">
              <a:spcBef>
                <a:spcPts val="0"/>
              </a:spcBef>
            </a:pPr>
            <a:r>
              <a:rPr lang="en-GB" sz="1000" dirty="0"/>
              <a:t>Data (LBD) Community Group</a:t>
            </a:r>
          </a:p>
          <a:p>
            <a:pPr lvl="2">
              <a:spcBef>
                <a:spcPts val="0"/>
              </a:spcBef>
            </a:pPr>
            <a:r>
              <a:rPr lang="en-GB" sz="1000" dirty="0"/>
              <a:t>OPM: </a:t>
            </a:r>
            <a:r>
              <a:rPr lang="en-GB" sz="1000" dirty="0">
                <a:hlinkClick r:id="rId2"/>
              </a:rPr>
              <a:t>https://w3c-lbd-cg.github.io/opm/</a:t>
            </a:r>
            <a:endParaRPr lang="en-GB" sz="1000" dirty="0"/>
          </a:p>
          <a:p>
            <a:pPr lvl="2">
              <a:spcBef>
                <a:spcPts val="0"/>
              </a:spcBef>
            </a:pPr>
            <a:r>
              <a:rPr lang="en-GB" sz="1000" dirty="0"/>
              <a:t>BOT 0.3.2: </a:t>
            </a:r>
            <a:r>
              <a:rPr lang="en-GB" sz="1000" dirty="0">
                <a:hlinkClick r:id="rId3"/>
              </a:rPr>
              <a:t>https://github.com/w3c-lbd-cg/bot/releases/tag/v0.3.2</a:t>
            </a:r>
            <a:endParaRPr lang="en-GB" sz="1000" dirty="0"/>
          </a:p>
          <a:p>
            <a:pPr lvl="1">
              <a:spcBef>
                <a:spcPts val="0"/>
              </a:spcBef>
            </a:pPr>
            <a:r>
              <a:rPr lang="en-GB" sz="1000" dirty="0"/>
              <a:t>RDF-DEV COMMUNITY GROUP</a:t>
            </a:r>
          </a:p>
          <a:p>
            <a:pPr lvl="2">
              <a:spcBef>
                <a:spcPts val="0"/>
              </a:spcBef>
            </a:pPr>
            <a:r>
              <a:rPr lang="en-GB" sz="1000" dirty="0">
                <a:hlinkClick r:id="rId4"/>
              </a:rPr>
              <a:t>https://w3c.github.io/rdf-star/rdf-star-cg-spec.html</a:t>
            </a:r>
            <a:r>
              <a:rPr lang="en-GB" sz="1000" dirty="0"/>
              <a:t> </a:t>
            </a:r>
          </a:p>
          <a:p>
            <a:pPr marL="361950" lvl="1" indent="0">
              <a:spcBef>
                <a:spcPts val="0"/>
              </a:spcBef>
              <a:buNone/>
            </a:pPr>
            <a:endParaRPr lang="en-GB" sz="1000" dirty="0"/>
          </a:p>
          <a:p>
            <a:pPr>
              <a:spcBef>
                <a:spcPts val="0"/>
              </a:spcBef>
            </a:pPr>
            <a:r>
              <a:rPr lang="en-GB" sz="1000" dirty="0"/>
              <a:t>bSI </a:t>
            </a:r>
            <a:r>
              <a:rPr lang="en-GB" sz="1000" dirty="0" err="1"/>
              <a:t>bSDD</a:t>
            </a:r>
            <a:endParaRPr lang="en-GB" sz="1000" dirty="0"/>
          </a:p>
          <a:p>
            <a:pPr lvl="1">
              <a:spcBef>
                <a:spcPts val="0"/>
              </a:spcBef>
            </a:pPr>
            <a:r>
              <a:rPr lang="en-GB" sz="1000" dirty="0">
                <a:hlinkClick r:id="rId5"/>
              </a:rPr>
              <a:t>https://github.com/buildingSMART/bSDD/tree/master/2020%20prototype</a:t>
            </a:r>
            <a:endParaRPr lang="en-GB" sz="1000" dirty="0"/>
          </a:p>
          <a:p>
            <a:pPr lvl="1">
              <a:spcBef>
                <a:spcPts val="0"/>
              </a:spcBef>
            </a:pPr>
            <a:r>
              <a:rPr lang="en-GB" sz="1000" dirty="0"/>
              <a:t>JSON Schema / API (link to 12006-3/23387: unclear, some properties of 23386)</a:t>
            </a:r>
          </a:p>
          <a:p>
            <a:pPr lvl="2">
              <a:spcBef>
                <a:spcPts val="0"/>
              </a:spcBef>
            </a:pPr>
            <a:r>
              <a:rPr lang="en-GB" sz="1000" dirty="0">
                <a:hlinkClick r:id="rId6"/>
              </a:rPr>
              <a:t>https://github.com/buildingSMART/bSDD/blob/master/2020%20prototype/import-model/bsdd-import-model.json</a:t>
            </a:r>
            <a:r>
              <a:rPr lang="en-GB" sz="1000" dirty="0"/>
              <a:t> </a:t>
            </a:r>
          </a:p>
          <a:p>
            <a:pPr>
              <a:spcBef>
                <a:spcPts val="0"/>
              </a:spcBef>
            </a:pPr>
            <a:endParaRPr lang="en-GB" sz="1000" dirty="0"/>
          </a:p>
          <a:p>
            <a:pPr>
              <a:spcBef>
                <a:spcPts val="0"/>
              </a:spcBef>
            </a:pPr>
            <a:r>
              <a:rPr lang="en-GB" sz="1200" b="1" dirty="0"/>
              <a:t>Hope: One future-proof, ‘Linked Data’-based approach for property modelling !</a:t>
            </a:r>
          </a:p>
          <a:p>
            <a:pPr marL="0" indent="0">
              <a:spcBef>
                <a:spcPts val="0"/>
              </a:spcBef>
              <a:buNone/>
            </a:pPr>
            <a:endParaRPr lang="en-GB" sz="100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B37F35-940C-4AE5-8C9D-A8E085F4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97B7464-8672-4D4E-88AC-F22440CA182A}" type="slidenum">
              <a:rPr lang="en-GB" smtClean="0"/>
              <a:t>2</a:t>
            </a:fld>
            <a:r>
              <a:rPr lang="en-GB" dirty="0"/>
              <a:t> | CEN TC442/WG4/TG3 SML Property Modelling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ABE51B5-9F0E-4101-9523-0DCC4324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26 January 2021</a:t>
            </a:r>
          </a:p>
        </p:txBody>
      </p:sp>
    </p:spTree>
    <p:extLst>
      <p:ext uri="{BB962C8B-B14F-4D97-AF65-F5344CB8AC3E}">
        <p14:creationId xmlns:p14="http://schemas.microsoft.com/office/powerpoint/2010/main" val="319958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61348-B4F4-4D81-AA86-945AF995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 SML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B1958F-D280-4782-B80B-EC9CA0AC1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00" y="1276171"/>
            <a:ext cx="8301600" cy="3021263"/>
          </a:xfrm>
        </p:spPr>
        <p:txBody>
          <a:bodyPr/>
          <a:lstStyle/>
          <a:p>
            <a:r>
              <a:rPr lang="en-GB" dirty="0"/>
              <a:t>Scope</a:t>
            </a:r>
          </a:p>
          <a:p>
            <a:pPr lvl="1"/>
            <a:r>
              <a:rPr lang="en-GB" dirty="0"/>
              <a:t>Conceptual Meta Model (CMM)</a:t>
            </a:r>
          </a:p>
          <a:p>
            <a:pPr lvl="2"/>
            <a:r>
              <a:rPr lang="en-GB" dirty="0"/>
              <a:t>Language-bindings for RDF + (SKOS, RDFS+OWL &amp; RDFS+SHACL)</a:t>
            </a:r>
          </a:p>
          <a:p>
            <a:pPr lvl="3"/>
            <a:r>
              <a:rPr lang="en-GB" dirty="0"/>
              <a:t>OPM Level 1-based by default</a:t>
            </a:r>
          </a:p>
          <a:p>
            <a:pPr lvl="2"/>
            <a:r>
              <a:rPr lang="en-GB" dirty="0"/>
              <a:t>Identification/URI, naming/labels and annotation conventions</a:t>
            </a:r>
          </a:p>
          <a:p>
            <a:pPr lvl="2"/>
            <a:r>
              <a:rPr lang="en-GB" dirty="0"/>
              <a:t>Enumeration Datatypes (</a:t>
            </a:r>
            <a:r>
              <a:rPr lang="en-GB" dirty="0" err="1"/>
              <a:t>smls:EnumerationType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Decomposition (</a:t>
            </a:r>
            <a:r>
              <a:rPr lang="en-GB" dirty="0" err="1"/>
              <a:t>smls:hasPart</a:t>
            </a:r>
            <a:r>
              <a:rPr lang="en-GB" dirty="0"/>
              <a:t>)</a:t>
            </a:r>
          </a:p>
          <a:p>
            <a:pPr lvl="2"/>
            <a:r>
              <a:rPr lang="en-GB" b="1" dirty="0"/>
              <a:t>Quantities</a:t>
            </a:r>
          </a:p>
          <a:p>
            <a:pPr lvl="3"/>
            <a:r>
              <a:rPr lang="en-GB" dirty="0"/>
              <a:t>OPM Level 2/3 based (via relations having range smls:QuantityValue)</a:t>
            </a:r>
          </a:p>
          <a:p>
            <a:pPr lvl="3"/>
            <a:r>
              <a:rPr lang="en-GB" dirty="0"/>
              <a:t>Quantity kinds &amp; Units &gt; QUDT version 2.1.2</a:t>
            </a:r>
          </a:p>
          <a:p>
            <a:pPr lvl="2"/>
            <a:r>
              <a:rPr lang="en-GB" dirty="0"/>
              <a:t>Grouping (SKOS/RDFS-based)</a:t>
            </a:r>
          </a:p>
          <a:p>
            <a:pPr lvl="1"/>
            <a:r>
              <a:rPr lang="en-GB" dirty="0"/>
              <a:t>Conceptual Modelling (CM) Patterns</a:t>
            </a:r>
          </a:p>
          <a:p>
            <a:pPr lvl="2"/>
            <a:r>
              <a:rPr lang="en-GB" dirty="0"/>
              <a:t>Top Level taxonomy and relations</a:t>
            </a:r>
          </a:p>
          <a:p>
            <a:pPr lvl="1"/>
            <a:r>
              <a:rPr lang="en-GB" dirty="0"/>
              <a:t>Linking approaches for both data and ontology level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CE5BD9-728F-4C8D-B959-4A490C89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26 January 2021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EE4B4E-A49A-4B12-81B5-FC2A994D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2978C16-70DD-40A2-B9E5-A971C6DFF066}" type="slidenum">
              <a:rPr lang="en-GB" smtClean="0"/>
              <a:t>3</a:t>
            </a:fld>
            <a:r>
              <a:rPr lang="en-GB" dirty="0"/>
              <a:t> | CEN TC442/WG4/TG3 SML Property Modelling</a:t>
            </a:r>
          </a:p>
        </p:txBody>
      </p:sp>
    </p:spTree>
    <p:extLst>
      <p:ext uri="{BB962C8B-B14F-4D97-AF65-F5344CB8AC3E}">
        <p14:creationId xmlns:p14="http://schemas.microsoft.com/office/powerpoint/2010/main" val="329577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8448B-3096-4A2B-ABDA-B2636396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112530"/>
            <a:ext cx="8301600" cy="720000"/>
          </a:xfrm>
        </p:spPr>
        <p:txBody>
          <a:bodyPr/>
          <a:lstStyle/>
          <a:p>
            <a:r>
              <a:rPr lang="en-GB" dirty="0"/>
              <a:t>The SML property proposal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3E93CE-31F2-4209-9176-790750D5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279" y="1303057"/>
            <a:ext cx="8301600" cy="3021263"/>
          </a:xfrm>
        </p:spPr>
        <p:txBody>
          <a:bodyPr/>
          <a:lstStyle/>
          <a:p>
            <a:r>
              <a:rPr lang="en-GB" sz="1200" dirty="0"/>
              <a:t>Attribute</a:t>
            </a:r>
          </a:p>
          <a:p>
            <a:pPr lvl="1"/>
            <a:r>
              <a:rPr lang="en-GB" sz="1200" dirty="0"/>
              <a:t>Annotation				&gt; owl:AnnotationProperty</a:t>
            </a:r>
          </a:p>
          <a:p>
            <a:pPr lvl="1"/>
            <a:r>
              <a:rPr lang="en-GB" sz="1200" dirty="0"/>
              <a:t>Quality (non-enumeration)	&gt; owl:DatatypeProperty</a:t>
            </a:r>
          </a:p>
          <a:p>
            <a:pPr lvl="1"/>
            <a:r>
              <a:rPr lang="en-GB" sz="1200" dirty="0"/>
              <a:t>Quality (enumeration)		&gt; owl:ObjectProperty wit rdfs:range (subclass of </a:t>
            </a:r>
            <a:r>
              <a:rPr lang="en-GB" sz="1200" dirty="0" err="1"/>
              <a:t>smls:EnumerationType</a:t>
            </a:r>
            <a:r>
              <a:rPr lang="en-GB" sz="1200" dirty="0"/>
              <a:t>)</a:t>
            </a:r>
          </a:p>
          <a:p>
            <a:pPr lvl="1"/>
            <a:r>
              <a:rPr lang="en-GB" sz="1200" dirty="0"/>
              <a:t>Quantity				&gt; owl:ObjectProperty with rdfs:range smls:QuantityValue</a:t>
            </a:r>
          </a:p>
          <a:p>
            <a:pPr marL="806450" lvl="2" indent="0">
              <a:buNone/>
            </a:pPr>
            <a:endParaRPr lang="en-GB" sz="1100" dirty="0">
              <a:latin typeface="Courier New" panose="02070309020205020404" pitchFamily="49" charset="0"/>
            </a:endParaRPr>
          </a:p>
          <a:p>
            <a:pPr marL="177800" lvl="2"/>
            <a:r>
              <a:rPr lang="en-GB" sz="1200" dirty="0"/>
              <a:t>Relation					&gt; owl:ObjectProperty</a:t>
            </a:r>
          </a:p>
          <a:p>
            <a:pPr marL="177800" lvl="2"/>
            <a:endParaRPr lang="en-GB" sz="1200" dirty="0"/>
          </a:p>
          <a:p>
            <a:r>
              <a:rPr lang="en-GB" sz="1200" dirty="0"/>
              <a:t>Grouping					&gt; rdfs:Container, rdfs:member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BD2DE1-85DA-4EF2-9FBF-B85F61CE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26 January 2021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43BB98-5D57-4499-BAC2-2D48BE57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B90F3F8-422E-473D-8753-1CC0F3B27506}" type="slidenum">
              <a:rPr lang="en-GB" smtClean="0"/>
              <a:t>4</a:t>
            </a:fld>
            <a:r>
              <a:rPr lang="en-GB" dirty="0"/>
              <a:t> | CEN TC442/WG4/TG3 SML Property Modelling</a:t>
            </a:r>
          </a:p>
        </p:txBody>
      </p:sp>
    </p:spTree>
    <p:extLst>
      <p:ext uri="{BB962C8B-B14F-4D97-AF65-F5344CB8AC3E}">
        <p14:creationId xmlns:p14="http://schemas.microsoft.com/office/powerpoint/2010/main" val="261485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C4590-13A4-4E5B-B9AB-66982D8B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Smls:QuantityValue (in OWL &amp; Turtle)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D36E08-507C-4DE7-AACB-103D8108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00" y="1332348"/>
            <a:ext cx="8301600" cy="3021263"/>
          </a:xfrm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smls:QuantityValue</a:t>
            </a:r>
          </a:p>
          <a:p>
            <a:pPr marL="0" indent="0">
              <a:buNone/>
            </a:pPr>
            <a:r>
              <a:rPr lang="en-GB" sz="1200" dirty="0"/>
              <a:t>  a </a:t>
            </a:r>
            <a:r>
              <a:rPr lang="en-GB" sz="1200" dirty="0" err="1"/>
              <a:t>owl:Class</a:t>
            </a:r>
            <a:r>
              <a:rPr lang="en-GB" sz="1200" dirty="0"/>
              <a:t> ;</a:t>
            </a:r>
          </a:p>
          <a:p>
            <a:pPr marL="0" indent="0">
              <a:buNone/>
            </a:pPr>
            <a:r>
              <a:rPr lang="en-GB" sz="1200" dirty="0"/>
              <a:t>  </a:t>
            </a:r>
            <a:r>
              <a:rPr lang="en-GB" sz="1200" dirty="0" err="1"/>
              <a:t>rdfs:subClassOf</a:t>
            </a:r>
            <a:r>
              <a:rPr lang="en-GB" sz="1200" dirty="0"/>
              <a:t> [</a:t>
            </a:r>
          </a:p>
          <a:p>
            <a:pPr marL="0" indent="0">
              <a:buNone/>
            </a:pPr>
            <a:r>
              <a:rPr lang="en-GB" sz="1200" dirty="0"/>
              <a:t>      a </a:t>
            </a:r>
            <a:r>
              <a:rPr lang="en-GB" sz="1200" dirty="0" err="1"/>
              <a:t>owl:Restriction</a:t>
            </a:r>
            <a:r>
              <a:rPr lang="en-GB" sz="1200" dirty="0"/>
              <a:t> ;</a:t>
            </a:r>
          </a:p>
          <a:p>
            <a:pPr marL="0" indent="0">
              <a:buNone/>
            </a:pPr>
            <a:r>
              <a:rPr lang="en-GB" sz="1200" dirty="0"/>
              <a:t>      </a:t>
            </a:r>
            <a:r>
              <a:rPr lang="en-GB" sz="1200" dirty="0" err="1"/>
              <a:t>owl:allValuesFrom</a:t>
            </a:r>
            <a:r>
              <a:rPr lang="en-GB" sz="1200" dirty="0"/>
              <a:t> </a:t>
            </a:r>
            <a:r>
              <a:rPr lang="en-GB" sz="1200" dirty="0" err="1"/>
              <a:t>xsd:float</a:t>
            </a:r>
            <a:r>
              <a:rPr lang="en-GB" sz="1200" dirty="0"/>
              <a:t> ;</a:t>
            </a:r>
          </a:p>
          <a:p>
            <a:pPr marL="0" indent="0">
              <a:buNone/>
            </a:pPr>
            <a:r>
              <a:rPr lang="en-GB" sz="1200" dirty="0"/>
              <a:t>      </a:t>
            </a:r>
            <a:r>
              <a:rPr lang="en-GB" sz="1200" dirty="0" err="1"/>
              <a:t>owl:onProperty</a:t>
            </a:r>
            <a:r>
              <a:rPr lang="en-GB" sz="1200" dirty="0"/>
              <a:t> </a:t>
            </a:r>
            <a:r>
              <a:rPr lang="en-GB" sz="1200" dirty="0" err="1"/>
              <a:t>rdf:value</a:t>
            </a:r>
            <a:r>
              <a:rPr lang="en-GB" sz="1200" dirty="0"/>
              <a:t> ;</a:t>
            </a:r>
          </a:p>
          <a:p>
            <a:pPr marL="0" indent="0">
              <a:buNone/>
            </a:pPr>
            <a:r>
              <a:rPr lang="en-GB" sz="1200" dirty="0"/>
              <a:t>    ] ;</a:t>
            </a:r>
          </a:p>
          <a:p>
            <a:pPr marL="0" indent="0">
              <a:buNone/>
            </a:pPr>
            <a:r>
              <a:rPr lang="en-GB" sz="1200" dirty="0"/>
              <a:t>  </a:t>
            </a:r>
            <a:r>
              <a:rPr lang="en-GB" sz="1200" dirty="0" err="1"/>
              <a:t>rdfs:subClassOf</a:t>
            </a:r>
            <a:r>
              <a:rPr lang="en-GB" sz="1200" dirty="0"/>
              <a:t> [</a:t>
            </a:r>
          </a:p>
          <a:p>
            <a:pPr marL="0" indent="0">
              <a:buNone/>
            </a:pPr>
            <a:r>
              <a:rPr lang="en-GB" sz="1200" dirty="0"/>
              <a:t>      a </a:t>
            </a:r>
            <a:r>
              <a:rPr lang="en-GB" sz="1200" dirty="0" err="1"/>
              <a:t>owl:Restriction</a:t>
            </a:r>
            <a:r>
              <a:rPr lang="en-GB" sz="1200" dirty="0"/>
              <a:t> ;</a:t>
            </a:r>
          </a:p>
          <a:p>
            <a:pPr marL="0" indent="0">
              <a:buNone/>
            </a:pPr>
            <a:r>
              <a:rPr lang="en-GB" sz="1200" dirty="0"/>
              <a:t>      </a:t>
            </a:r>
            <a:r>
              <a:rPr lang="en-GB" sz="1200" dirty="0" err="1"/>
              <a:t>owl:cardinality</a:t>
            </a:r>
            <a:r>
              <a:rPr lang="en-GB" sz="1200" dirty="0"/>
              <a:t> "1"^^</a:t>
            </a:r>
            <a:r>
              <a:rPr lang="en-GB" sz="1200" dirty="0" err="1"/>
              <a:t>xsd:nonNegativeInteger</a:t>
            </a:r>
            <a:r>
              <a:rPr lang="en-GB" sz="1200" dirty="0"/>
              <a:t> ;</a:t>
            </a:r>
          </a:p>
          <a:p>
            <a:pPr marL="0" indent="0">
              <a:buNone/>
            </a:pPr>
            <a:r>
              <a:rPr lang="en-GB" sz="1200" dirty="0"/>
              <a:t>      </a:t>
            </a:r>
            <a:r>
              <a:rPr lang="en-GB" sz="1200" dirty="0" err="1"/>
              <a:t>owl:onProperty</a:t>
            </a:r>
            <a:r>
              <a:rPr lang="en-GB" sz="1200" dirty="0"/>
              <a:t> </a:t>
            </a:r>
            <a:r>
              <a:rPr lang="en-GB" sz="1200" dirty="0" err="1"/>
              <a:t>rdf:value</a:t>
            </a:r>
            <a:r>
              <a:rPr lang="en-GB" sz="1200" dirty="0"/>
              <a:t> ;</a:t>
            </a:r>
          </a:p>
          <a:p>
            <a:pPr marL="0" indent="0">
              <a:buNone/>
            </a:pPr>
            <a:r>
              <a:rPr lang="en-GB" sz="1200" dirty="0"/>
              <a:t>    ] ;</a:t>
            </a:r>
          </a:p>
          <a:p>
            <a:pPr marL="0" indent="0">
              <a:buNone/>
            </a:pPr>
            <a:r>
              <a:rPr lang="en-GB" sz="1200" dirty="0" err="1"/>
              <a:t>skos:prefLabel</a:t>
            </a:r>
            <a:r>
              <a:rPr lang="en-GB" sz="1200" dirty="0"/>
              <a:t> “Quantity </a:t>
            </a:r>
            <a:r>
              <a:rPr lang="en-GB" sz="1200" dirty="0" err="1"/>
              <a:t>value"@en</a:t>
            </a:r>
            <a:r>
              <a:rPr lang="en-GB" sz="1200" dirty="0"/>
              <a:t> .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42E03DA-2A4D-4879-AD78-B9052195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26 January 2021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B307C8-B5C7-4ED8-8133-E0FA824A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9B9EF6A-2FB8-48BC-AD02-4D21233954EF}" type="slidenum">
              <a:rPr lang="en-GB" smtClean="0"/>
              <a:t>5</a:t>
            </a:fld>
            <a:r>
              <a:rPr lang="en-GB" dirty="0"/>
              <a:t> | CEN TC442/WG4/TG3 SML Property Modelling</a:t>
            </a:r>
          </a:p>
        </p:txBody>
      </p:sp>
    </p:spTree>
    <p:extLst>
      <p:ext uri="{BB962C8B-B14F-4D97-AF65-F5344CB8AC3E}">
        <p14:creationId xmlns:p14="http://schemas.microsoft.com/office/powerpoint/2010/main" val="64684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C41E56-2D3B-4DB6-BFED-34650AD1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26 January 2021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3195B5-9C02-417F-B67D-24AB26D3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CA22B9F-8132-4389-A7D0-F24B6B61C1D8}" type="slidenum">
              <a:rPr lang="en-GB" smtClean="0"/>
              <a:t>6</a:t>
            </a:fld>
            <a:r>
              <a:rPr lang="en-GB" dirty="0"/>
              <a:t> | CEN TC442/WG4/TG3 SML Property Modelling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7DBEB73A-ED32-4264-A748-BFFD354FCCE6}"/>
              </a:ext>
            </a:extLst>
          </p:cNvPr>
          <p:cNvSpPr/>
          <p:nvPr/>
        </p:nvSpPr>
        <p:spPr>
          <a:xfrm>
            <a:off x="2313252" y="3678054"/>
            <a:ext cx="753243" cy="72706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algn="ctr" defTabSz="685800">
              <a:defRPr/>
            </a:pPr>
            <a:r>
              <a:rPr lang="en-GB" sz="1013" kern="0" dirty="0">
                <a:solidFill>
                  <a:prstClr val="black"/>
                </a:solidFill>
                <a:latin typeface="Arial"/>
              </a:rPr>
              <a:t>ex:Door_1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AC4E3598-470E-4411-9788-CE7DCAE5BF80}"/>
              </a:ext>
            </a:extLst>
          </p:cNvPr>
          <p:cNvSpPr/>
          <p:nvPr/>
        </p:nvSpPr>
        <p:spPr>
          <a:xfrm>
            <a:off x="5520302" y="3693076"/>
            <a:ext cx="753243" cy="72706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algn="ctr" defTabSz="685800">
              <a:defRPr/>
            </a:pPr>
            <a:r>
              <a:rPr lang="en-GB" sz="1013" kern="0" dirty="0">
                <a:solidFill>
                  <a:prstClr val="black"/>
                </a:solidFill>
                <a:latin typeface="Arial"/>
              </a:rPr>
              <a:t>_:height1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2F852682-CBE4-4C3E-8652-62EF4085C6BD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066496" y="4041588"/>
            <a:ext cx="2453808" cy="1502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F23FAC22-3F5C-466B-8B59-21ED9DB9F3EC}"/>
              </a:ext>
            </a:extLst>
          </p:cNvPr>
          <p:cNvSpPr txBox="1"/>
          <p:nvPr/>
        </p:nvSpPr>
        <p:spPr>
          <a:xfrm>
            <a:off x="3989784" y="3843743"/>
            <a:ext cx="663577" cy="22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 defTabSz="685800">
              <a:defRPr/>
            </a:pPr>
            <a:r>
              <a:rPr lang="en-GB" sz="1013" b="0" kern="0" dirty="0" err="1">
                <a:solidFill>
                  <a:prstClr val="black"/>
                </a:solidFill>
              </a:rPr>
              <a:t>ex:height</a:t>
            </a:r>
            <a:endParaRPr lang="en-GB" sz="1013" b="0" kern="0" dirty="0">
              <a:solidFill>
                <a:prstClr val="black"/>
              </a:solidFill>
            </a:endParaRPr>
          </a:p>
        </p:txBody>
      </p:sp>
      <p:sp>
        <p:nvSpPr>
          <p:cNvPr id="10" name="Ovaal 4">
            <a:extLst>
              <a:ext uri="{FF2B5EF4-FFF2-40B4-BE49-F238E27FC236}">
                <a16:creationId xmlns:a16="http://schemas.microsoft.com/office/drawing/2014/main" id="{6B05B928-3332-49C9-B8D2-C703C3A99E2C}"/>
              </a:ext>
            </a:extLst>
          </p:cNvPr>
          <p:cNvSpPr/>
          <p:nvPr/>
        </p:nvSpPr>
        <p:spPr>
          <a:xfrm>
            <a:off x="6947967" y="4225775"/>
            <a:ext cx="753243" cy="72706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algn="ctr" defTabSz="685800">
              <a:defRPr/>
            </a:pPr>
            <a:r>
              <a:rPr lang="en-GB" sz="1013" kern="0" dirty="0">
                <a:solidFill>
                  <a:prstClr val="black"/>
                </a:solidFill>
                <a:latin typeface="Arial"/>
              </a:rPr>
              <a:t>2.40</a:t>
            </a:r>
          </a:p>
        </p:txBody>
      </p:sp>
      <p:cxnSp>
        <p:nvCxnSpPr>
          <p:cNvPr id="11" name="Rechte verbindingslijn met pijl 3">
            <a:extLst>
              <a:ext uri="{FF2B5EF4-FFF2-40B4-BE49-F238E27FC236}">
                <a16:creationId xmlns:a16="http://schemas.microsoft.com/office/drawing/2014/main" id="{66D917E7-EF90-4A59-B124-EC134DE43CF6}"/>
              </a:ext>
            </a:extLst>
          </p:cNvPr>
          <p:cNvCxnSpPr>
            <a:cxnSpLocks/>
            <a:stCxn id="7" idx="5"/>
            <a:endCxn id="10" idx="2"/>
          </p:cNvCxnSpPr>
          <p:nvPr/>
        </p:nvCxnSpPr>
        <p:spPr>
          <a:xfrm>
            <a:off x="6163235" y="4313667"/>
            <a:ext cx="784732" cy="27564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2" name="Tekstvak 5">
            <a:extLst>
              <a:ext uri="{FF2B5EF4-FFF2-40B4-BE49-F238E27FC236}">
                <a16:creationId xmlns:a16="http://schemas.microsoft.com/office/drawing/2014/main" id="{3E1C86DA-3930-47BA-A49F-BD6AE9B72A02}"/>
              </a:ext>
            </a:extLst>
          </p:cNvPr>
          <p:cNvSpPr txBox="1"/>
          <p:nvPr/>
        </p:nvSpPr>
        <p:spPr>
          <a:xfrm>
            <a:off x="6374446" y="4206353"/>
            <a:ext cx="636748" cy="22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 defTabSz="685800">
              <a:defRPr/>
            </a:pPr>
            <a:r>
              <a:rPr lang="en-GB" sz="1013" b="0" kern="0" dirty="0" err="1">
                <a:solidFill>
                  <a:prstClr val="black"/>
                </a:solidFill>
              </a:rPr>
              <a:t>rdf:value</a:t>
            </a:r>
            <a:endParaRPr lang="en-GB" sz="1013" b="0" kern="0" dirty="0">
              <a:solidFill>
                <a:prstClr val="black"/>
              </a:solidFill>
            </a:endParaRPr>
          </a:p>
        </p:txBody>
      </p:sp>
      <p:sp>
        <p:nvSpPr>
          <p:cNvPr id="13" name="Ovaal 4">
            <a:extLst>
              <a:ext uri="{FF2B5EF4-FFF2-40B4-BE49-F238E27FC236}">
                <a16:creationId xmlns:a16="http://schemas.microsoft.com/office/drawing/2014/main" id="{48F7AEA1-EC31-4A95-A4CB-A8624CCB832D}"/>
              </a:ext>
            </a:extLst>
          </p:cNvPr>
          <p:cNvSpPr/>
          <p:nvPr/>
        </p:nvSpPr>
        <p:spPr>
          <a:xfrm>
            <a:off x="6206638" y="1713388"/>
            <a:ext cx="753243" cy="72706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algn="ctr" defTabSz="685800">
              <a:defRPr/>
            </a:pPr>
            <a:r>
              <a:rPr lang="en-GB" sz="1013" kern="0" dirty="0" err="1">
                <a:solidFill>
                  <a:prstClr val="black"/>
                </a:solidFill>
                <a:latin typeface="Arial"/>
              </a:rPr>
              <a:t>smls</a:t>
            </a:r>
            <a:r>
              <a:rPr lang="en-GB" sz="1013" kern="0" dirty="0">
                <a:solidFill>
                  <a:prstClr val="black"/>
                </a:solidFill>
                <a:latin typeface="Arial"/>
              </a:rPr>
              <a:t>:</a:t>
            </a:r>
          </a:p>
          <a:p>
            <a:pPr algn="ctr" defTabSz="685800">
              <a:defRPr/>
            </a:pPr>
            <a:r>
              <a:rPr lang="en-GB" sz="1013" kern="0" dirty="0">
                <a:solidFill>
                  <a:prstClr val="black"/>
                </a:solidFill>
                <a:latin typeface="Arial"/>
              </a:rPr>
              <a:t>Quantity</a:t>
            </a:r>
          </a:p>
          <a:p>
            <a:pPr algn="ctr" defTabSz="685800">
              <a:defRPr/>
            </a:pPr>
            <a:r>
              <a:rPr lang="en-GB" sz="1013" kern="0" dirty="0">
                <a:solidFill>
                  <a:prstClr val="black"/>
                </a:solidFill>
                <a:latin typeface="Arial"/>
              </a:rPr>
              <a:t>Value</a:t>
            </a:r>
          </a:p>
        </p:txBody>
      </p:sp>
      <p:sp>
        <p:nvSpPr>
          <p:cNvPr id="14" name="Ovaal 4">
            <a:extLst>
              <a:ext uri="{FF2B5EF4-FFF2-40B4-BE49-F238E27FC236}">
                <a16:creationId xmlns:a16="http://schemas.microsoft.com/office/drawing/2014/main" id="{1995D356-FFAC-4328-84DA-EF18A45AF622}"/>
              </a:ext>
            </a:extLst>
          </p:cNvPr>
          <p:cNvSpPr/>
          <p:nvPr/>
        </p:nvSpPr>
        <p:spPr>
          <a:xfrm>
            <a:off x="6947967" y="3097738"/>
            <a:ext cx="753243" cy="72706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algn="ctr" defTabSz="685800">
              <a:defRPr/>
            </a:pPr>
            <a:r>
              <a:rPr lang="en-GB" sz="1013" kern="0" dirty="0">
                <a:solidFill>
                  <a:prstClr val="black"/>
                </a:solidFill>
                <a:latin typeface="Arial"/>
              </a:rPr>
              <a:t>unit:M</a:t>
            </a:r>
          </a:p>
        </p:txBody>
      </p:sp>
      <p:cxnSp>
        <p:nvCxnSpPr>
          <p:cNvPr id="15" name="Rechte verbindingslijn met pijl 3">
            <a:extLst>
              <a:ext uri="{FF2B5EF4-FFF2-40B4-BE49-F238E27FC236}">
                <a16:creationId xmlns:a16="http://schemas.microsoft.com/office/drawing/2014/main" id="{89FA200C-1821-43D0-8DEF-6EABE7E24F37}"/>
              </a:ext>
            </a:extLst>
          </p:cNvPr>
          <p:cNvCxnSpPr>
            <a:cxnSpLocks/>
            <a:stCxn id="7" idx="7"/>
            <a:endCxn id="14" idx="2"/>
          </p:cNvCxnSpPr>
          <p:nvPr/>
        </p:nvCxnSpPr>
        <p:spPr>
          <a:xfrm flipV="1">
            <a:off x="6163235" y="3461272"/>
            <a:ext cx="784732" cy="33828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6" name="Tekstvak 5">
            <a:extLst>
              <a:ext uri="{FF2B5EF4-FFF2-40B4-BE49-F238E27FC236}">
                <a16:creationId xmlns:a16="http://schemas.microsoft.com/office/drawing/2014/main" id="{70EABA40-AFE9-4B05-9BB1-6EF9D6B52CE5}"/>
              </a:ext>
            </a:extLst>
          </p:cNvPr>
          <p:cNvSpPr txBox="1"/>
          <p:nvPr/>
        </p:nvSpPr>
        <p:spPr>
          <a:xfrm>
            <a:off x="6380953" y="3664563"/>
            <a:ext cx="70083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 defTabSz="685800">
              <a:defRPr/>
            </a:pPr>
            <a:r>
              <a:rPr lang="en-GB" sz="1013" b="0" kern="0" dirty="0" err="1">
                <a:solidFill>
                  <a:prstClr val="black"/>
                </a:solidFill>
              </a:rPr>
              <a:t>smls:unit</a:t>
            </a:r>
            <a:endParaRPr lang="en-GB" sz="1013" b="0" kern="0" dirty="0">
              <a:solidFill>
                <a:prstClr val="black"/>
              </a:solidFill>
            </a:endParaRPr>
          </a:p>
        </p:txBody>
      </p:sp>
      <p:sp>
        <p:nvSpPr>
          <p:cNvPr id="17" name="Ovaal 1">
            <a:extLst>
              <a:ext uri="{FF2B5EF4-FFF2-40B4-BE49-F238E27FC236}">
                <a16:creationId xmlns:a16="http://schemas.microsoft.com/office/drawing/2014/main" id="{68CF80DE-D363-42F6-ACAF-0AF450360D73}"/>
              </a:ext>
            </a:extLst>
          </p:cNvPr>
          <p:cNvSpPr/>
          <p:nvPr/>
        </p:nvSpPr>
        <p:spPr>
          <a:xfrm>
            <a:off x="2313252" y="2707220"/>
            <a:ext cx="753243" cy="72706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algn="ctr" defTabSz="685800">
              <a:defRPr/>
            </a:pPr>
            <a:r>
              <a:rPr lang="en-GB" sz="1013" kern="0" dirty="0" err="1">
                <a:solidFill>
                  <a:prstClr val="black"/>
                </a:solidFill>
                <a:latin typeface="Arial"/>
              </a:rPr>
              <a:t>ex:Door</a:t>
            </a:r>
            <a:endParaRPr lang="en-GB" sz="1013" kern="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18" name="Rechte verbindingslijn met pijl 3">
            <a:extLst>
              <a:ext uri="{FF2B5EF4-FFF2-40B4-BE49-F238E27FC236}">
                <a16:creationId xmlns:a16="http://schemas.microsoft.com/office/drawing/2014/main" id="{C1973391-8718-4F28-9A74-E035D9F57731}"/>
              </a:ext>
            </a:extLst>
          </p:cNvPr>
          <p:cNvCxnSpPr>
            <a:cxnSpLocks/>
          </p:cNvCxnSpPr>
          <p:nvPr/>
        </p:nvCxnSpPr>
        <p:spPr>
          <a:xfrm flipV="1">
            <a:off x="2689029" y="3450914"/>
            <a:ext cx="0" cy="22714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9" name="Tekstvak 5">
            <a:extLst>
              <a:ext uri="{FF2B5EF4-FFF2-40B4-BE49-F238E27FC236}">
                <a16:creationId xmlns:a16="http://schemas.microsoft.com/office/drawing/2014/main" id="{8DD08094-B167-41E3-AB90-66CA25D0237D}"/>
              </a:ext>
            </a:extLst>
          </p:cNvPr>
          <p:cNvSpPr txBox="1"/>
          <p:nvPr/>
        </p:nvSpPr>
        <p:spPr>
          <a:xfrm>
            <a:off x="2119255" y="3438055"/>
            <a:ext cx="577127" cy="22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GB" sz="1013" kern="0" dirty="0">
                <a:solidFill>
                  <a:prstClr val="black"/>
                </a:solidFill>
              </a:rPr>
              <a:t>rdf:type</a:t>
            </a:r>
          </a:p>
        </p:txBody>
      </p:sp>
      <p:cxnSp>
        <p:nvCxnSpPr>
          <p:cNvPr id="20" name="Rechte verbindingslijn met pijl 3">
            <a:extLst>
              <a:ext uri="{FF2B5EF4-FFF2-40B4-BE49-F238E27FC236}">
                <a16:creationId xmlns:a16="http://schemas.microsoft.com/office/drawing/2014/main" id="{8FA62DDF-C081-48D4-AA0D-7E9B8CB87F19}"/>
              </a:ext>
            </a:extLst>
          </p:cNvPr>
          <p:cNvCxnSpPr>
            <a:cxnSpLocks/>
            <a:stCxn id="26" idx="2"/>
            <a:endCxn id="21" idx="6"/>
          </p:cNvCxnSpPr>
          <p:nvPr/>
        </p:nvCxnSpPr>
        <p:spPr>
          <a:xfrm flipH="1">
            <a:off x="2888906" y="2072770"/>
            <a:ext cx="105041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21" name="Ovaal 20">
            <a:extLst>
              <a:ext uri="{FF2B5EF4-FFF2-40B4-BE49-F238E27FC236}">
                <a16:creationId xmlns:a16="http://schemas.microsoft.com/office/drawing/2014/main" id="{241F9813-27DC-4D8A-966C-9862B619B7B4}"/>
              </a:ext>
            </a:extLst>
          </p:cNvPr>
          <p:cNvSpPr/>
          <p:nvPr/>
        </p:nvSpPr>
        <p:spPr>
          <a:xfrm>
            <a:off x="2135663" y="1709236"/>
            <a:ext cx="753243" cy="72706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algn="ctr" defTabSz="685800">
              <a:defRPr/>
            </a:pPr>
            <a:r>
              <a:rPr lang="en-GB" sz="1013" kern="0" dirty="0">
                <a:solidFill>
                  <a:prstClr val="black"/>
                </a:solidFill>
                <a:latin typeface="Arial"/>
              </a:rPr>
              <a:t>quantity</a:t>
            </a:r>
          </a:p>
          <a:p>
            <a:pPr algn="ctr" defTabSz="685800">
              <a:defRPr/>
            </a:pPr>
            <a:r>
              <a:rPr lang="en-GB" sz="1013" kern="0" dirty="0">
                <a:solidFill>
                  <a:prstClr val="black"/>
                </a:solidFill>
                <a:latin typeface="Arial"/>
              </a:rPr>
              <a:t>Kind:</a:t>
            </a:r>
          </a:p>
          <a:p>
            <a:pPr algn="ctr" defTabSz="685800">
              <a:defRPr/>
            </a:pPr>
            <a:r>
              <a:rPr lang="en-GB" sz="1013" kern="0" dirty="0">
                <a:solidFill>
                  <a:prstClr val="black"/>
                </a:solidFill>
                <a:latin typeface="Arial"/>
              </a:rPr>
              <a:t>Length</a:t>
            </a:r>
          </a:p>
        </p:txBody>
      </p:sp>
      <p:cxnSp>
        <p:nvCxnSpPr>
          <p:cNvPr id="22" name="Rechte verbindingslijn met pijl 3">
            <a:extLst>
              <a:ext uri="{FF2B5EF4-FFF2-40B4-BE49-F238E27FC236}">
                <a16:creationId xmlns:a16="http://schemas.microsoft.com/office/drawing/2014/main" id="{4D20919D-8053-4797-9DD6-2FF7893C7D26}"/>
              </a:ext>
            </a:extLst>
          </p:cNvPr>
          <p:cNvCxnSpPr>
            <a:cxnSpLocks/>
            <a:stCxn id="26" idx="6"/>
            <a:endCxn id="13" idx="2"/>
          </p:cNvCxnSpPr>
          <p:nvPr/>
        </p:nvCxnSpPr>
        <p:spPr>
          <a:xfrm>
            <a:off x="4692566" y="2072770"/>
            <a:ext cx="1514072" cy="415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23" name="Tekstvak 5">
            <a:extLst>
              <a:ext uri="{FF2B5EF4-FFF2-40B4-BE49-F238E27FC236}">
                <a16:creationId xmlns:a16="http://schemas.microsoft.com/office/drawing/2014/main" id="{DD28C7E5-3089-4195-856E-3B924866A34A}"/>
              </a:ext>
            </a:extLst>
          </p:cNvPr>
          <p:cNvSpPr txBox="1"/>
          <p:nvPr/>
        </p:nvSpPr>
        <p:spPr>
          <a:xfrm>
            <a:off x="2812670" y="1786314"/>
            <a:ext cx="120738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GB" sz="1013" kern="0" dirty="0" err="1">
                <a:solidFill>
                  <a:prstClr val="black"/>
                </a:solidFill>
              </a:rPr>
              <a:t>smls:quantityKind</a:t>
            </a:r>
            <a:endParaRPr lang="en-GB" sz="1013" kern="0" dirty="0">
              <a:solidFill>
                <a:prstClr val="black"/>
              </a:solidFill>
            </a:endParaRPr>
          </a:p>
        </p:txBody>
      </p:sp>
      <p:sp>
        <p:nvSpPr>
          <p:cNvPr id="24" name="Tekstvak 5">
            <a:extLst>
              <a:ext uri="{FF2B5EF4-FFF2-40B4-BE49-F238E27FC236}">
                <a16:creationId xmlns:a16="http://schemas.microsoft.com/office/drawing/2014/main" id="{092A1101-8C86-4EF4-87AA-E16E0A68B423}"/>
              </a:ext>
            </a:extLst>
          </p:cNvPr>
          <p:cNvSpPr txBox="1"/>
          <p:nvPr/>
        </p:nvSpPr>
        <p:spPr>
          <a:xfrm>
            <a:off x="4692566" y="1842121"/>
            <a:ext cx="717235" cy="22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GB" sz="1013" kern="0" dirty="0">
                <a:solidFill>
                  <a:prstClr val="black"/>
                </a:solidFill>
              </a:rPr>
              <a:t>rdfs:range</a:t>
            </a:r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2D5CC24C-2F78-4A0D-A706-455CC0A80BCB}"/>
              </a:ext>
            </a:extLst>
          </p:cNvPr>
          <p:cNvSpPr/>
          <p:nvPr/>
        </p:nvSpPr>
        <p:spPr>
          <a:xfrm>
            <a:off x="3939323" y="764986"/>
            <a:ext cx="753243" cy="72706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algn="ctr" defTabSz="685800">
              <a:defRPr/>
            </a:pPr>
            <a:r>
              <a:rPr lang="en-GB" sz="1013" kern="0" dirty="0" err="1">
                <a:solidFill>
                  <a:prstClr val="black"/>
                </a:solidFill>
                <a:latin typeface="Arial"/>
              </a:rPr>
              <a:t>owl:Object</a:t>
            </a:r>
            <a:endParaRPr lang="en-GB" sz="1013" kern="0" dirty="0">
              <a:solidFill>
                <a:prstClr val="black"/>
              </a:solidFill>
              <a:latin typeface="Arial"/>
            </a:endParaRPr>
          </a:p>
          <a:p>
            <a:pPr algn="ctr" defTabSz="685800">
              <a:defRPr/>
            </a:pPr>
            <a:r>
              <a:rPr lang="en-GB" sz="1013" kern="0" dirty="0">
                <a:solidFill>
                  <a:prstClr val="black"/>
                </a:solidFill>
                <a:latin typeface="Arial"/>
              </a:rPr>
              <a:t>Property</a:t>
            </a:r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AC439313-8DFF-4B39-B253-1AC189E4C331}"/>
              </a:ext>
            </a:extLst>
          </p:cNvPr>
          <p:cNvSpPr/>
          <p:nvPr/>
        </p:nvSpPr>
        <p:spPr>
          <a:xfrm>
            <a:off x="3939323" y="1709236"/>
            <a:ext cx="753243" cy="72706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algn="ctr" defTabSz="685800">
              <a:defRPr/>
            </a:pPr>
            <a:r>
              <a:rPr lang="en-GB" sz="1013" kern="0" dirty="0" err="1">
                <a:solidFill>
                  <a:prstClr val="black"/>
                </a:solidFill>
                <a:latin typeface="Arial"/>
              </a:rPr>
              <a:t>ex:height</a:t>
            </a:r>
            <a:endParaRPr lang="en-GB" sz="1013" kern="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27" name="Rechte verbindingslijn met pijl 3">
            <a:extLst>
              <a:ext uri="{FF2B5EF4-FFF2-40B4-BE49-F238E27FC236}">
                <a16:creationId xmlns:a16="http://schemas.microsoft.com/office/drawing/2014/main" id="{BC9B9600-75B3-4639-9C86-319A531119A8}"/>
              </a:ext>
            </a:extLst>
          </p:cNvPr>
          <p:cNvCxnSpPr>
            <a:cxnSpLocks/>
            <a:stCxn id="26" idx="0"/>
            <a:endCxn id="25" idx="4"/>
          </p:cNvCxnSpPr>
          <p:nvPr/>
        </p:nvCxnSpPr>
        <p:spPr>
          <a:xfrm flipV="1">
            <a:off x="4315945" y="1492054"/>
            <a:ext cx="0" cy="21718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28" name="Tekstvak 5">
            <a:extLst>
              <a:ext uri="{FF2B5EF4-FFF2-40B4-BE49-F238E27FC236}">
                <a16:creationId xmlns:a16="http://schemas.microsoft.com/office/drawing/2014/main" id="{8A99215B-FB46-48EE-BF65-81703D5DA7CC}"/>
              </a:ext>
            </a:extLst>
          </p:cNvPr>
          <p:cNvSpPr txBox="1"/>
          <p:nvPr/>
        </p:nvSpPr>
        <p:spPr>
          <a:xfrm>
            <a:off x="4329494" y="1460070"/>
            <a:ext cx="577127" cy="22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GB" sz="1013" kern="0" dirty="0">
                <a:solidFill>
                  <a:prstClr val="black"/>
                </a:solidFill>
              </a:rPr>
              <a:t>rdf:type</a:t>
            </a:r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3497B8F9-90EE-4237-B684-FCBA2DC9C001}"/>
              </a:ext>
            </a:extLst>
          </p:cNvPr>
          <p:cNvCxnSpPr/>
          <p:nvPr/>
        </p:nvCxnSpPr>
        <p:spPr>
          <a:xfrm>
            <a:off x="4315945" y="2535339"/>
            <a:ext cx="0" cy="130840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9BE6FC5E-6145-4658-A4E0-C131389A6AF0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 flipH="1">
            <a:off x="5896924" y="2440456"/>
            <a:ext cx="686336" cy="12526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5">
            <a:extLst>
              <a:ext uri="{FF2B5EF4-FFF2-40B4-BE49-F238E27FC236}">
                <a16:creationId xmlns:a16="http://schemas.microsoft.com/office/drawing/2014/main" id="{FEB506C8-807E-4A82-B60C-6903F23FD9A7}"/>
              </a:ext>
            </a:extLst>
          </p:cNvPr>
          <p:cNvSpPr txBox="1"/>
          <p:nvPr/>
        </p:nvSpPr>
        <p:spPr>
          <a:xfrm>
            <a:off x="5539827" y="2754561"/>
            <a:ext cx="697627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GB" sz="1013" kern="0" dirty="0">
                <a:solidFill>
                  <a:prstClr val="black"/>
                </a:solidFill>
              </a:rPr>
              <a:t>rdf:type</a:t>
            </a:r>
          </a:p>
          <a:p>
            <a:pPr defTabSz="685800">
              <a:defRPr/>
            </a:pPr>
            <a:r>
              <a:rPr lang="en-GB" sz="1013" kern="0" dirty="0">
                <a:solidFill>
                  <a:prstClr val="black"/>
                </a:solidFill>
              </a:rPr>
              <a:t>(derived)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66C61905-0A50-438B-B274-B88C3162B958}"/>
              </a:ext>
            </a:extLst>
          </p:cNvPr>
          <p:cNvSpPr txBox="1"/>
          <p:nvPr/>
        </p:nvSpPr>
        <p:spPr>
          <a:xfrm>
            <a:off x="4373729" y="2990636"/>
            <a:ext cx="637675" cy="372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Implicit</a:t>
            </a:r>
          </a:p>
          <a:p>
            <a:r>
              <a:rPr lang="en-GB" sz="1050" dirty="0"/>
              <a:t>in RDF</a:t>
            </a:r>
          </a:p>
        </p:txBody>
      </p:sp>
      <p:sp>
        <p:nvSpPr>
          <p:cNvPr id="39" name="Ovaal 38">
            <a:extLst>
              <a:ext uri="{FF2B5EF4-FFF2-40B4-BE49-F238E27FC236}">
                <a16:creationId xmlns:a16="http://schemas.microsoft.com/office/drawing/2014/main" id="{37F3C101-7210-40CF-88FD-FB78C89EF5C4}"/>
              </a:ext>
            </a:extLst>
          </p:cNvPr>
          <p:cNvSpPr/>
          <p:nvPr/>
        </p:nvSpPr>
        <p:spPr>
          <a:xfrm>
            <a:off x="937748" y="784807"/>
            <a:ext cx="753243" cy="72706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algn="ctr" defTabSz="685800">
              <a:defRPr/>
            </a:pPr>
            <a:r>
              <a:rPr lang="en-GB" sz="1013" kern="0" dirty="0" err="1">
                <a:solidFill>
                  <a:prstClr val="black"/>
                </a:solidFill>
                <a:latin typeface="Arial"/>
              </a:rPr>
              <a:t>ex:clear</a:t>
            </a:r>
            <a:endParaRPr lang="en-GB" sz="1013" kern="0" dirty="0">
              <a:solidFill>
                <a:prstClr val="black"/>
              </a:solidFill>
              <a:latin typeface="Arial"/>
            </a:endParaRPr>
          </a:p>
          <a:p>
            <a:pPr algn="ctr" defTabSz="685800">
              <a:defRPr/>
            </a:pPr>
            <a:r>
              <a:rPr lang="en-GB" sz="1013" kern="0" dirty="0">
                <a:solidFill>
                  <a:prstClr val="black"/>
                </a:solidFill>
                <a:latin typeface="Arial"/>
              </a:rPr>
              <a:t>Opening</a:t>
            </a:r>
          </a:p>
          <a:p>
            <a:pPr algn="ctr" defTabSz="685800">
              <a:defRPr/>
            </a:pPr>
            <a:r>
              <a:rPr lang="en-GB" sz="1013" kern="0" dirty="0">
                <a:solidFill>
                  <a:prstClr val="black"/>
                </a:solidFill>
                <a:latin typeface="Arial"/>
              </a:rPr>
              <a:t>Height</a:t>
            </a:r>
          </a:p>
        </p:txBody>
      </p:sp>
      <p:cxnSp>
        <p:nvCxnSpPr>
          <p:cNvPr id="40" name="Rechte verbindingslijn met pijl 3">
            <a:extLst>
              <a:ext uri="{FF2B5EF4-FFF2-40B4-BE49-F238E27FC236}">
                <a16:creationId xmlns:a16="http://schemas.microsoft.com/office/drawing/2014/main" id="{62584431-3E58-414E-97EA-86E05DEDA2D5}"/>
              </a:ext>
            </a:extLst>
          </p:cNvPr>
          <p:cNvCxnSpPr>
            <a:cxnSpLocks/>
            <a:stCxn id="26" idx="1"/>
            <a:endCxn id="39" idx="6"/>
          </p:cNvCxnSpPr>
          <p:nvPr/>
        </p:nvCxnSpPr>
        <p:spPr>
          <a:xfrm flipH="1" flipV="1">
            <a:off x="1690991" y="1148341"/>
            <a:ext cx="2358642" cy="66737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42" name="Tekstvak 5">
            <a:extLst>
              <a:ext uri="{FF2B5EF4-FFF2-40B4-BE49-F238E27FC236}">
                <a16:creationId xmlns:a16="http://schemas.microsoft.com/office/drawing/2014/main" id="{CB3B6A0C-B265-4940-9C52-6F0FE45CD225}"/>
              </a:ext>
            </a:extLst>
          </p:cNvPr>
          <p:cNvSpPr txBox="1"/>
          <p:nvPr/>
        </p:nvSpPr>
        <p:spPr>
          <a:xfrm>
            <a:off x="1831737" y="939663"/>
            <a:ext cx="12795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GB" sz="1013" kern="0" dirty="0" err="1">
                <a:solidFill>
                  <a:prstClr val="black"/>
                </a:solidFill>
              </a:rPr>
              <a:t>rdfs:subPropertyOf</a:t>
            </a:r>
            <a:endParaRPr lang="en-GB" sz="1013" kern="0" dirty="0">
              <a:solidFill>
                <a:prstClr val="black"/>
              </a:solidFill>
            </a:endParaRPr>
          </a:p>
        </p:txBody>
      </p:sp>
      <p:cxnSp>
        <p:nvCxnSpPr>
          <p:cNvPr id="43" name="Rechte verbindingslijn met pijl 3">
            <a:extLst>
              <a:ext uri="{FF2B5EF4-FFF2-40B4-BE49-F238E27FC236}">
                <a16:creationId xmlns:a16="http://schemas.microsoft.com/office/drawing/2014/main" id="{CE87BF6A-83C3-4524-8F6C-0B903B569B03}"/>
              </a:ext>
            </a:extLst>
          </p:cNvPr>
          <p:cNvCxnSpPr>
            <a:cxnSpLocks/>
            <a:stCxn id="39" idx="4"/>
            <a:endCxn id="17" idx="1"/>
          </p:cNvCxnSpPr>
          <p:nvPr/>
        </p:nvCxnSpPr>
        <p:spPr>
          <a:xfrm>
            <a:off x="1314370" y="1511875"/>
            <a:ext cx="1109192" cy="130182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49" name="Tekstvak 5">
            <a:extLst>
              <a:ext uri="{FF2B5EF4-FFF2-40B4-BE49-F238E27FC236}">
                <a16:creationId xmlns:a16="http://schemas.microsoft.com/office/drawing/2014/main" id="{7D8B0C92-4957-49CE-9F57-DC3186034D2E}"/>
              </a:ext>
            </a:extLst>
          </p:cNvPr>
          <p:cNvSpPr txBox="1"/>
          <p:nvPr/>
        </p:nvSpPr>
        <p:spPr>
          <a:xfrm>
            <a:off x="748871" y="1753122"/>
            <a:ext cx="86594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GB" sz="1013" kern="0" dirty="0" err="1">
                <a:solidFill>
                  <a:prstClr val="black"/>
                </a:solidFill>
              </a:rPr>
              <a:t>rdfs:domain</a:t>
            </a:r>
            <a:endParaRPr lang="en-GB" sz="1013" kern="0" dirty="0">
              <a:solidFill>
                <a:prstClr val="black"/>
              </a:solidFill>
            </a:endParaRP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E9C3BD52-FEE4-4D9B-804C-648DFF44B2C8}"/>
              </a:ext>
            </a:extLst>
          </p:cNvPr>
          <p:cNvSpPr txBox="1">
            <a:spLocks/>
          </p:cNvSpPr>
          <p:nvPr/>
        </p:nvSpPr>
        <p:spPr>
          <a:xfrm>
            <a:off x="424800" y="124669"/>
            <a:ext cx="83016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300" b="0" kern="1200" cap="all" spc="0" baseline="0">
                <a:solidFill>
                  <a:schemeClr val="tx2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en-GB" dirty="0"/>
              <a:t>Example (graphical)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41F9677F-881F-438B-855C-02D06B9C6E3E}"/>
              </a:ext>
            </a:extLst>
          </p:cNvPr>
          <p:cNvSpPr txBox="1"/>
          <p:nvPr/>
        </p:nvSpPr>
        <p:spPr>
          <a:xfrm>
            <a:off x="2780659" y="2272324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“OWL2 Punning”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C62F286B-0EEC-44ED-A3FE-74009BDA5C30}"/>
              </a:ext>
            </a:extLst>
          </p:cNvPr>
          <p:cNvSpPr txBox="1"/>
          <p:nvPr/>
        </p:nvSpPr>
        <p:spPr>
          <a:xfrm>
            <a:off x="5262382" y="4487926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/>
              <a:t>“blank node”</a:t>
            </a:r>
          </a:p>
        </p:txBody>
      </p:sp>
    </p:spTree>
    <p:extLst>
      <p:ext uri="{BB962C8B-B14F-4D97-AF65-F5344CB8AC3E}">
        <p14:creationId xmlns:p14="http://schemas.microsoft.com/office/powerpoint/2010/main" val="48217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2CB41-DC06-4C67-962A-36C98103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00" y="124669"/>
            <a:ext cx="8301600" cy="720000"/>
          </a:xfrm>
        </p:spPr>
        <p:txBody>
          <a:bodyPr/>
          <a:lstStyle/>
          <a:p>
            <a:r>
              <a:rPr lang="en-GB" dirty="0"/>
              <a:t>Example (OWL / Turtle)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FE77A9-E0D9-4184-B925-6E38349A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26 January 2021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7BFBD7-DD42-4CD4-9523-23F1DA6C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F014B84-883E-4C47-9D3A-252F9AC3BCDA}" type="slidenum">
              <a:rPr lang="en-GB" smtClean="0"/>
              <a:t>7</a:t>
            </a:fld>
            <a:r>
              <a:rPr lang="en-GB" dirty="0"/>
              <a:t> | CEN TC442/WG4/TG3 SML Property Modelling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F335E04-1345-4E50-BED0-3F513A8A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00" y="710662"/>
            <a:ext cx="901088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ex:Door</a:t>
            </a:r>
            <a:r>
              <a:rPr lang="en-GB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owl:Class .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ex:height</a:t>
            </a:r>
            <a:r>
              <a:rPr lang="en-GB" sz="1200" dirty="0">
                <a:latin typeface="Courier New" panose="02070309020205020404" pitchFamily="49" charset="0"/>
                <a:cs typeface="Times New Roman" panose="02020603050405020304" pitchFamily="18" charset="0"/>
              </a:rPr>
              <a:t> a owl:ObjectProperty ;</a:t>
            </a:r>
          </a:p>
          <a:p>
            <a:pPr marL="184150" lvl="1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rdfs:range </a:t>
            </a: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smls:QuantityValue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GB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smls:quantityKind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quantitykind:Length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ex:clearOpeningHeight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owl:ObjectProperty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skos:definition “height measured from top threshold to bottom of </a:t>
            </a:r>
            <a:r>
              <a:rPr lang="en-GB" sz="12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stop”@en</a:t>
            </a:r>
            <a:r>
              <a:rPr lang="en-GB" sz="1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rdfs:subPropertyOf </a:t>
            </a: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ex:height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GB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rdfs:domain </a:t>
            </a: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ex:Door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GB" sz="1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rdfs:seeAlso "EN12519" ;               -- example external reference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1" dirty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pdt:languageCode</a:t>
            </a:r>
            <a:r>
              <a:rPr lang="en-GB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nace:FR</a:t>
            </a:r>
            <a:r>
              <a:rPr lang="en-GB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             </a:t>
            </a:r>
            <a:r>
              <a:rPr lang="en-GB" sz="1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-- example CEN PDT meta-data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GB" sz="12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pdt:dateOfVersion</a:t>
            </a:r>
            <a:r>
              <a:rPr lang="en-GB" sz="1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“2019-11-06T16:10” . -- example CEN PDT meta-data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ex:Door_1</a:t>
            </a:r>
            <a:r>
              <a:rPr lang="en-GB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ex:Door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ex:clearOpeningHeight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rdf:value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2.40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smls:unit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unit:M ;</a:t>
            </a:r>
            <a:endParaRPr lang="en-GB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    </a:t>
            </a:r>
            <a:r>
              <a:rPr lang="en-GB" sz="12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ex:hasAccuracy</a:t>
            </a:r>
            <a:r>
              <a:rPr lang="en-GB" sz="1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85.5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    </a:t>
            </a:r>
            <a:r>
              <a:rPr lang="en-GB" sz="12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ex:measuredBy</a:t>
            </a:r>
            <a:r>
              <a:rPr lang="en-GB" sz="1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“Somebody" ; ] .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ex:PropertyDefSet_1</a:t>
            </a:r>
            <a:r>
              <a:rPr lang="en-GB" sz="1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rdfs:Container</a:t>
            </a:r>
            <a:r>
              <a:rPr lang="en-GB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GB" sz="12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rdfs:member</a:t>
            </a:r>
            <a:r>
              <a:rPr lang="en-GB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ex:clearOpeningHeight</a:t>
            </a:r>
            <a:r>
              <a:rPr lang="en-GB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GB" sz="12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7055DE9-5886-4A8C-8FC3-D5A7112F7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2" r="33904"/>
          <a:stretch/>
        </p:blipFill>
        <p:spPr>
          <a:xfrm>
            <a:off x="7719592" y="1678448"/>
            <a:ext cx="1337008" cy="2701004"/>
          </a:xfrm>
          <a:prstGeom prst="rect">
            <a:avLst/>
          </a:prstGeom>
        </p:spPr>
      </p:pic>
      <p:sp>
        <p:nvSpPr>
          <p:cNvPr id="10" name="Rechthoek 9">
            <a:extLst>
              <a:ext uri="{FF2B5EF4-FFF2-40B4-BE49-F238E27FC236}">
                <a16:creationId xmlns:a16="http://schemas.microsoft.com/office/drawing/2014/main" id="{5E3EB3FB-0877-4B1F-AED3-70EC9E2062E9}"/>
              </a:ext>
            </a:extLst>
          </p:cNvPr>
          <p:cNvSpPr/>
          <p:nvPr/>
        </p:nvSpPr>
        <p:spPr>
          <a:xfrm>
            <a:off x="3490587" y="160754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D9CA98E5-3A14-4639-8B3F-8C99582CA26D}"/>
              </a:ext>
            </a:extLst>
          </p:cNvPr>
          <p:cNvSpPr txBox="1"/>
          <p:nvPr/>
        </p:nvSpPr>
        <p:spPr>
          <a:xfrm>
            <a:off x="5295756" y="1061330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</a:t>
            </a:r>
            <a:r>
              <a:rPr lang="en-GB" b="1" dirty="0"/>
              <a:t>bold</a:t>
            </a:r>
            <a:r>
              <a:rPr lang="en-GB" dirty="0"/>
              <a:t>: some more data added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3799262B-1AB7-4F4A-8875-A3CB7E8E1815}"/>
              </a:ext>
            </a:extLst>
          </p:cNvPr>
          <p:cNvCxnSpPr/>
          <p:nvPr/>
        </p:nvCxnSpPr>
        <p:spPr>
          <a:xfrm>
            <a:off x="7719592" y="1703267"/>
            <a:ext cx="0" cy="2676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FA2D0-083C-4697-9468-78AF71EB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Constraints on &amp; derivations from those properties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E87329-063C-4C3F-BB98-A16E614F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Best done in SHACL Core/AF (utilizing property paths, </a:t>
            </a:r>
            <a:r>
              <a:rPr lang="en-GB" dirty="0" err="1"/>
              <a:t>sh:value</a:t>
            </a:r>
            <a:r>
              <a:rPr lang="en-GB" dirty="0"/>
              <a:t> etc.!)</a:t>
            </a:r>
          </a:p>
          <a:p>
            <a:endParaRPr lang="en-GB" dirty="0"/>
          </a:p>
          <a:p>
            <a:r>
              <a:rPr lang="en-GB" dirty="0"/>
              <a:t>In OWL, options</a:t>
            </a:r>
          </a:p>
          <a:p>
            <a:pPr lvl="1"/>
            <a:r>
              <a:rPr lang="en-GB" dirty="0" err="1"/>
              <a:t>PropertyChains</a:t>
            </a:r>
            <a:endParaRPr lang="en-GB" dirty="0"/>
          </a:p>
          <a:p>
            <a:pPr lvl="1"/>
            <a:r>
              <a:rPr lang="en-GB" dirty="0"/>
              <a:t>Intersection</a:t>
            </a:r>
          </a:p>
          <a:p>
            <a:pPr lvl="1"/>
            <a:r>
              <a:rPr lang="en-GB" dirty="0"/>
              <a:t>Subclassing smls:QuantityValue</a:t>
            </a:r>
          </a:p>
          <a:p>
            <a:pPr lvl="1"/>
            <a:endParaRPr lang="en-GB" dirty="0"/>
          </a:p>
          <a:p>
            <a:pPr marL="361950" lvl="1" indent="0">
              <a:buNone/>
            </a:pPr>
            <a:r>
              <a:rPr lang="en-GB" dirty="0"/>
              <a:t>Or:</a:t>
            </a:r>
          </a:p>
          <a:p>
            <a:pPr marL="361950" lvl="1" indent="0">
              <a:buNone/>
            </a:pPr>
            <a:endParaRPr lang="en-GB" dirty="0"/>
          </a:p>
          <a:p>
            <a:r>
              <a:rPr lang="en-GB" dirty="0"/>
              <a:t>Model explicitly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A2046D-1AAB-41C1-AA17-8C02FCC2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26 January 2021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B427B7-959C-455F-9B00-2B544D57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DDBB776-EDD7-4FD2-B385-3FAE8F76B7B1}" type="slidenum">
              <a:rPr lang="en-GB" smtClean="0"/>
              <a:t>8</a:t>
            </a:fld>
            <a:r>
              <a:rPr lang="en-GB" dirty="0"/>
              <a:t> | CEN TC442/WG4/TG3 SML Property Modelling</a:t>
            </a:r>
          </a:p>
        </p:txBody>
      </p:sp>
    </p:spTree>
    <p:extLst>
      <p:ext uri="{BB962C8B-B14F-4D97-AF65-F5344CB8AC3E}">
        <p14:creationId xmlns:p14="http://schemas.microsoft.com/office/powerpoint/2010/main" val="42815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E8B8B-DD50-44A1-8BC4-86A48B14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107100"/>
            <a:ext cx="8301600" cy="720000"/>
          </a:xfrm>
        </p:spPr>
        <p:txBody>
          <a:bodyPr/>
          <a:lstStyle/>
          <a:p>
            <a:r>
              <a:rPr lang="en-GB" dirty="0"/>
              <a:t>Future Simplification in RDF*/Turtle*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7E4059-4555-43F0-9132-94534922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26 January 2021</a:t>
            </a:r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DB448B-BC78-42D1-B838-BC41E6BB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FFAAA58F-DC4F-44FC-9C0D-50F4CDA4012E}" type="slidenum">
              <a:rPr lang="en-GB" smtClean="0"/>
              <a:pPr/>
              <a:t>9</a:t>
            </a:fld>
            <a:r>
              <a:rPr lang="en-GB"/>
              <a:t> | CEN TC442/WG4/TG3 SML Property Modelling</a:t>
            </a:r>
            <a:endParaRPr lang="en-GB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F10DB7A-94DB-4952-9814-305D0A9C4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191954"/>
            <a:ext cx="90108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ex:Door</a:t>
            </a:r>
            <a:r>
              <a:rPr lang="en-GB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owl:Class .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ex:height</a:t>
            </a:r>
            <a:r>
              <a:rPr lang="en-GB" sz="1200" dirty="0">
                <a:latin typeface="Courier New" panose="02070309020205020404" pitchFamily="49" charset="0"/>
                <a:cs typeface="Times New Roman" panose="02020603050405020304" pitchFamily="18" charset="0"/>
              </a:rPr>
              <a:t> a </a:t>
            </a:r>
            <a:r>
              <a:rPr lang="en-GB" sz="12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owl:ObjectProperty</a:t>
            </a:r>
            <a:r>
              <a:rPr lang="en-GB" sz="1200" dirty="0">
                <a:latin typeface="Courier New" panose="02070309020205020404" pitchFamily="49" charset="0"/>
                <a:cs typeface="Times New Roman" panose="02020603050405020304" pitchFamily="18" charset="0"/>
              </a:rPr>
              <a:t> {| </a:t>
            </a: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smls:quantityKind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quantitykind:Length</a:t>
            </a:r>
            <a:r>
              <a:rPr lang="en-GB" sz="1200" dirty="0">
                <a:latin typeface="Courier New" panose="02070309020205020404" pitchFamily="49" charset="0"/>
                <a:cs typeface="Times New Roman" panose="02020603050405020304" pitchFamily="18" charset="0"/>
              </a:rPr>
              <a:t> |}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ex:height</a:t>
            </a:r>
            <a:r>
              <a:rPr lang="en-GB" sz="12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rdfs:range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smls:QuantityValue .</a:t>
            </a:r>
          </a:p>
          <a:p>
            <a:pPr marL="184150" lvl="1" indent="0">
              <a:spcBef>
                <a:spcPts val="0"/>
              </a:spcBef>
              <a:buNone/>
            </a:pPr>
            <a:endParaRPr lang="en-GB" sz="12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ex:clearOpeningHeight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owl:ObjectProperty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{| </a:t>
            </a: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pdt:languageCode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nace:FR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Times New Roman" panose="02020603050405020304" pitchFamily="18" charset="0"/>
              </a:rPr>
              <a:t>									 </a:t>
            </a:r>
            <a:r>
              <a:rPr lang="en-GB" sz="12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pdt:dateOfVersion</a:t>
            </a:r>
            <a:r>
              <a:rPr lang="en-GB" sz="1200" dirty="0">
                <a:latin typeface="Courier New" panose="02070309020205020404" pitchFamily="49" charset="0"/>
                <a:cs typeface="Times New Roman" panose="02020603050405020304" pitchFamily="18" charset="0"/>
              </a:rPr>
              <a:t> “2019-11-06T16:10” 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|}.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ex:clearOpeningHeight</a:t>
            </a:r>
            <a:endParaRPr lang="en-GB" sz="12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skos:definition</a:t>
            </a:r>
            <a:r>
              <a:rPr lang="en-GB" sz="1200" dirty="0">
                <a:latin typeface="Courier New" panose="02070309020205020404" pitchFamily="49" charset="0"/>
                <a:cs typeface="Times New Roman" panose="02020603050405020304" pitchFamily="18" charset="0"/>
              </a:rPr>
              <a:t> “height measured from top threshold to bottom of </a:t>
            </a:r>
            <a:r>
              <a:rPr lang="en-GB" sz="12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stop”@en</a:t>
            </a:r>
            <a:r>
              <a:rPr lang="en-GB" sz="1200" dirty="0">
                <a:latin typeface="Courier New" panose="02070309020205020404" pitchFamily="49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chemeClr val="accent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rdfs:seeAlso</a:t>
            </a:r>
            <a:r>
              <a:rPr lang="en-GB" sz="1200" dirty="0">
                <a:latin typeface="Courier New" panose="02070309020205020404" pitchFamily="49" charset="0"/>
                <a:cs typeface="Times New Roman" panose="02020603050405020304" pitchFamily="18" charset="0"/>
              </a:rPr>
              <a:t> "EN12519"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rdfs:subPropertyOf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ex:height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GB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rdfs:domain ex:Door .</a:t>
            </a:r>
            <a:endParaRPr lang="en-GB" sz="12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ex:Door_1</a:t>
            </a:r>
            <a:r>
              <a:rPr lang="en-GB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ex:Door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ex:clearOpeningHeight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2.40 {| </a:t>
            </a: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smls:unit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unit:M</a:t>
            </a:r>
            <a:r>
              <a:rPr lang="en-GB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GB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    	  </a:t>
            </a:r>
            <a:r>
              <a:rPr lang="en-GB" sz="12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ex:hasAccuracy</a:t>
            </a:r>
            <a:r>
              <a:rPr lang="en-GB" sz="1200" dirty="0">
                <a:latin typeface="Courier New" panose="02070309020205020404" pitchFamily="49" charset="0"/>
                <a:cs typeface="Times New Roman" panose="02020603050405020304" pitchFamily="18" charset="0"/>
              </a:rPr>
              <a:t> 85.5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        	  </a:t>
            </a:r>
            <a:r>
              <a:rPr lang="en-GB" sz="12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ex:measuredBy</a:t>
            </a:r>
            <a:r>
              <a:rPr lang="en-GB" sz="1200" dirty="0">
                <a:latin typeface="Courier New" panose="02070309020205020404" pitchFamily="49" charset="0"/>
                <a:cs typeface="Times New Roman" panose="02020603050405020304" pitchFamily="18" charset="0"/>
              </a:rPr>
              <a:t> “Somebody" |}.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al 4">
            <a:extLst>
              <a:ext uri="{FF2B5EF4-FFF2-40B4-BE49-F238E27FC236}">
                <a16:creationId xmlns:a16="http://schemas.microsoft.com/office/drawing/2014/main" id="{93CDAE7E-285C-4F93-B7D3-1ED79B3BCC27}"/>
              </a:ext>
            </a:extLst>
          </p:cNvPr>
          <p:cNvSpPr/>
          <p:nvPr/>
        </p:nvSpPr>
        <p:spPr>
          <a:xfrm>
            <a:off x="6912609" y="3434612"/>
            <a:ext cx="753243" cy="727068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/>
          <a:p>
            <a:pPr algn="ctr" defTabSz="685800">
              <a:defRPr/>
            </a:pPr>
            <a:r>
              <a:rPr lang="en-GB" sz="1013" kern="0" dirty="0" err="1">
                <a:solidFill>
                  <a:prstClr val="black"/>
                </a:solidFill>
                <a:latin typeface="Arial"/>
              </a:rPr>
              <a:t>smls</a:t>
            </a:r>
            <a:r>
              <a:rPr lang="en-GB" sz="1013" kern="0" dirty="0">
                <a:solidFill>
                  <a:prstClr val="black"/>
                </a:solidFill>
                <a:latin typeface="Arial"/>
              </a:rPr>
              <a:t>:</a:t>
            </a:r>
          </a:p>
          <a:p>
            <a:pPr algn="ctr" defTabSz="685800">
              <a:defRPr/>
            </a:pPr>
            <a:r>
              <a:rPr lang="en-GB" sz="1013" kern="0" dirty="0">
                <a:solidFill>
                  <a:prstClr val="black"/>
                </a:solidFill>
                <a:latin typeface="Arial"/>
              </a:rPr>
              <a:t>Quantity</a:t>
            </a:r>
          </a:p>
          <a:p>
            <a:pPr algn="ctr" defTabSz="685800">
              <a:defRPr/>
            </a:pPr>
            <a:r>
              <a:rPr lang="en-GB" sz="1013" kern="0" dirty="0">
                <a:solidFill>
                  <a:prstClr val="black"/>
                </a:solidFill>
                <a:latin typeface="Arial"/>
              </a:rPr>
              <a:t>Value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7E55A2-DC82-4B30-831A-66871331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752" y="3515300"/>
            <a:ext cx="570955" cy="57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37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NO">
  <a:themeElements>
    <a:clrScheme name="Aangepast 2">
      <a:dk1>
        <a:sysClr val="windowText" lastClr="000000"/>
      </a:dk1>
      <a:lt1>
        <a:sysClr val="window" lastClr="FFFFFF"/>
      </a:lt1>
      <a:dk2>
        <a:srgbClr val="71A4C3"/>
      </a:dk2>
      <a:lt2>
        <a:srgbClr val="9C9C9C"/>
      </a:lt2>
      <a:accent1>
        <a:srgbClr val="ED8000"/>
      </a:accent1>
      <a:accent2>
        <a:srgbClr val="CB1325"/>
      </a:accent2>
      <a:accent3>
        <a:srgbClr val="FFCB00"/>
      </a:accent3>
      <a:accent4>
        <a:srgbClr val="649EC9"/>
      </a:accent4>
      <a:accent5>
        <a:srgbClr val="D6277A"/>
      </a:accent5>
      <a:accent6>
        <a:srgbClr val="93A800"/>
      </a:accent6>
      <a:hlink>
        <a:srgbClr val="71A4C3"/>
      </a:hlink>
      <a:folHlink>
        <a:srgbClr val="71A4C3"/>
      </a:folHlink>
    </a:clrScheme>
    <a:fontScheme name="TN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NO_16_9.potx" id="{D6C71925-BC65-45D5-9519-8CC1700FF602}" vid="{00E39764-932E-41BE-A199-59128E55F121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CC21FC43F7024DB0C9F82D27EDDF03" ma:contentTypeVersion="10" ma:contentTypeDescription="Een nieuw document maken." ma:contentTypeScope="" ma:versionID="1a0321739561df548e41d39c4c4cbb61">
  <xsd:schema xmlns:xsd="http://www.w3.org/2001/XMLSchema" xmlns:xs="http://www.w3.org/2001/XMLSchema" xmlns:p="http://schemas.microsoft.com/office/2006/metadata/properties" xmlns:ns2="a87a44ec-b9c1-4b0d-9650-1f3329c94398" xmlns:ns3="c284cfbc-46e3-4aa0-83a8-f65ed78456c5" targetNamespace="http://schemas.microsoft.com/office/2006/metadata/properties" ma:root="true" ma:fieldsID="90920a82597a138b620eed5b75f9e73a" ns2:_="" ns3:_="">
    <xsd:import namespace="a87a44ec-b9c1-4b0d-9650-1f3329c94398"/>
    <xsd:import namespace="c284cfbc-46e3-4aa0-83a8-f65ed78456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7a44ec-b9c1-4b0d-9650-1f3329c943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84cfbc-46e3-4aa0-83a8-f65ed78456c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333F29-7CE9-4A1C-89A6-6D63E0FA26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7a44ec-b9c1-4b0d-9650-1f3329c94398"/>
    <ds:schemaRef ds:uri="c284cfbc-46e3-4aa0-83a8-f65ed78456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37784-AE34-435F-B698-348E5629D90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829e0527-382a-492f-a55b-01abf64fd60a"/>
    <ds:schemaRef ds:uri="http://purl.org/dc/elements/1.1/"/>
    <ds:schemaRef ds:uri="http://schemas.microsoft.com/office/infopath/2007/PartnerControls"/>
    <ds:schemaRef ds:uri="e4ecb490-576a-4d0c-922c-f269d836583e"/>
    <ds:schemaRef ds:uri="2f6a910d-138e-42c1-8e8a-320c1b7cf3f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F9CB2CE-28AF-4F82-BDAE-54FF1306C5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TNO_16_9</Template>
  <TotalTime>1605</TotalTime>
  <Words>1918</Words>
  <Application>Microsoft Office PowerPoint</Application>
  <PresentationFormat>Diavoorstelling (16:9)</PresentationFormat>
  <Paragraphs>325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TNO</vt:lpstr>
      <vt:lpstr>CEN TC442/WG4/TG3 SML Property Modelling A proposal for a common linked data approach for CEN &amp; bSI  | Michel Böhms</vt:lpstr>
      <vt:lpstr>Landscape</vt:lpstr>
      <vt:lpstr>CEN SML</vt:lpstr>
      <vt:lpstr>The SML property proposal</vt:lpstr>
      <vt:lpstr>Smls:QuantityValue (in OWL &amp; Turtle)</vt:lpstr>
      <vt:lpstr>PowerPoint-presentatie</vt:lpstr>
      <vt:lpstr>Example (OWL / Turtle)</vt:lpstr>
      <vt:lpstr>Constraints on &amp; derivations from those properties</vt:lpstr>
      <vt:lpstr>Future Simplification in RDF*/Turtle*</vt:lpstr>
      <vt:lpstr>Combining 12006-3 &amp; SML</vt:lpstr>
      <vt:lpstr>Current bSI bSDD: JSON (Swagger API/Graph-QL)</vt:lpstr>
      <vt:lpstr>Example</vt:lpstr>
      <vt:lpstr>issues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Modelling A proposal for a common linked data approach for CEN &amp; bSI | Dr. ir. H.M. Böhms</dc:title>
  <dc:creator>Michel Böhms</dc:creator>
  <cp:lastModifiedBy>Bohms, H.M. (Michel)</cp:lastModifiedBy>
  <cp:revision>106</cp:revision>
  <dcterms:created xsi:type="dcterms:W3CDTF">2019-10-24T09:10:53Z</dcterms:created>
  <dcterms:modified xsi:type="dcterms:W3CDTF">2021-01-25T16:17:24Z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TNO_169</vt:lpwstr>
  </property>
  <property fmtid="{D5CDD505-2E9C-101B-9397-08002B2CF9AE}" pid="3" name="do_LanguageID">
    <vt:lpwstr>2057</vt:lpwstr>
  </property>
  <property fmtid="{D5CDD505-2E9C-101B-9397-08002B2CF9AE}" pid="4" name="do_Title">
    <vt:lpwstr>CEN TC442/WG4/TG3 SML Property Modelling</vt:lpwstr>
  </property>
  <property fmtid="{D5CDD505-2E9C-101B-9397-08002B2CF9AE}" pid="5" name="do_Subtitle">
    <vt:lpwstr>A proposal for a common linked data approach for CEN &amp; bSI </vt:lpwstr>
  </property>
  <property fmtid="{D5CDD505-2E9C-101B-9397-08002B2CF9AE}" pid="6" name="do_Speaker">
    <vt:lpwstr>Michel Böhms</vt:lpwstr>
  </property>
  <property fmtid="{D5CDD505-2E9C-101B-9397-08002B2CF9AE}" pid="7" name="do_Date">
    <vt:lpwstr>True</vt:lpwstr>
  </property>
  <property fmtid="{D5CDD505-2E9C-101B-9397-08002B2CF9AE}" pid="8" name="do_DateHandout">
    <vt:lpwstr>False</vt:lpwstr>
  </property>
  <property fmtid="{D5CDD505-2E9C-101B-9397-08002B2CF9AE}" pid="9" name="do_DateValue">
    <vt:lpwstr>26-01-2021</vt:lpwstr>
  </property>
  <property fmtid="{D5CDD505-2E9C-101B-9397-08002B2CF9AE}" pid="10" name="do_SlideNumber">
    <vt:lpwstr>True</vt:lpwstr>
  </property>
  <property fmtid="{D5CDD505-2E9C-101B-9397-08002B2CF9AE}" pid="11" name="do_SlideNumberHandout">
    <vt:lpwstr>False</vt:lpwstr>
  </property>
  <property fmtid="{D5CDD505-2E9C-101B-9397-08002B2CF9AE}" pid="12" name="do_Language">
    <vt:lpwstr>2057</vt:lpwstr>
  </property>
  <property fmtid="{D5CDD505-2E9C-101B-9397-08002B2CF9AE}" pid="13" name="TNOC_DocumentClassification">
    <vt:lpwstr>5;#TNO Internal|1a23c89f-ef54-4907-86fd-8242403ff722</vt:lpwstr>
  </property>
  <property fmtid="{D5CDD505-2E9C-101B-9397-08002B2CF9AE}" pid="14" name="ContentTypeId">
    <vt:lpwstr>0x01010019CC21FC43F7024DB0C9F82D27EDDF03</vt:lpwstr>
  </property>
  <property fmtid="{D5CDD505-2E9C-101B-9397-08002B2CF9AE}" pid="15" name="TNOC_DocumentType">
    <vt:lpwstr/>
  </property>
  <property fmtid="{D5CDD505-2E9C-101B-9397-08002B2CF9AE}" pid="16" name="TNOC_DocumentCategory">
    <vt:lpwstr/>
  </property>
  <property fmtid="{D5CDD505-2E9C-101B-9397-08002B2CF9AE}" pid="17" name="TNOC_ClusterType">
    <vt:lpwstr>1;#Project|fa11c4c9-105f-402c-bb40-9a56b4989397</vt:lpwstr>
  </property>
  <property fmtid="{D5CDD505-2E9C-101B-9397-08002B2CF9AE}" pid="18" name="_dlc_DocIdItemGuid">
    <vt:lpwstr>57cb52c7-75f4-44c7-85f2-ac0b26d1a2e0</vt:lpwstr>
  </property>
  <property fmtid="{D5CDD505-2E9C-101B-9397-08002B2CF9AE}" pid="19" name="TNOC_DocumentSetType">
    <vt:lpwstr/>
  </property>
</Properties>
</file>