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16" r:id="rId4"/>
    <p:sldId id="317" r:id="rId5"/>
    <p:sldId id="319" r:id="rId6"/>
    <p:sldId id="318" r:id="rId7"/>
    <p:sldId id="320" r:id="rId8"/>
    <p:sldId id="321" r:id="rId9"/>
    <p:sldId id="322" r:id="rId10"/>
    <p:sldId id="323" r:id="rId11"/>
    <p:sldId id="324" r:id="rId12"/>
    <p:sldId id="327" r:id="rId13"/>
    <p:sldId id="325" r:id="rId14"/>
    <p:sldId id="326" r:id="rId15"/>
    <p:sldId id="295" r:id="rId16"/>
    <p:sldId id="296" r:id="rId17"/>
    <p:sldId id="309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4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0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0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16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38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80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8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0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3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30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8F46-960D-4D21-BBD6-7400CB069164}" type="datetimeFigureOut">
              <a:rPr lang="nl-NL" smtClean="0"/>
              <a:pPr/>
              <a:t>17-5-2019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6000-BE21-43A6-889C-949B4B0C89E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7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35061" y="1390810"/>
            <a:ext cx="9144000" cy="2387600"/>
          </a:xfrm>
        </p:spPr>
        <p:txBody>
          <a:bodyPr/>
          <a:lstStyle/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Data Management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9560" y="3962764"/>
            <a:ext cx="9144000" cy="1422967"/>
          </a:xfrm>
        </p:spPr>
        <p:txBody>
          <a:bodyPr>
            <a:normAutofit fontScale="92500" lnSpcReduction="20000"/>
          </a:bodyPr>
          <a:lstStyle/>
          <a:p>
            <a:r>
              <a:rPr lang="nl-NL" sz="2800" dirty="0">
                <a:latin typeface="Candara" panose="020E0502030303020204" pitchFamily="34" charset="0"/>
              </a:rPr>
              <a:t>The </a:t>
            </a:r>
            <a:r>
              <a:rPr lang="nl-NL" sz="2800" dirty="0" err="1">
                <a:latin typeface="Candara" panose="020E0502030303020204" pitchFamily="34" charset="0"/>
              </a:rPr>
              <a:t>Elephant</a:t>
            </a:r>
            <a:r>
              <a:rPr lang="nl-NL" sz="2800" dirty="0">
                <a:latin typeface="Candara" panose="020E0502030303020204" pitchFamily="34" charset="0"/>
              </a:rPr>
              <a:t> in </a:t>
            </a:r>
            <a:r>
              <a:rPr lang="nl-NL" sz="2800" dirty="0" err="1">
                <a:latin typeface="Candara" panose="020E0502030303020204" pitchFamily="34" charset="0"/>
              </a:rPr>
              <a:t>the</a:t>
            </a:r>
            <a:r>
              <a:rPr lang="nl-NL" sz="2800" dirty="0">
                <a:latin typeface="Candara" panose="020E0502030303020204" pitchFamily="34" charset="0"/>
              </a:rPr>
              <a:t> Data Room</a:t>
            </a:r>
          </a:p>
          <a:p>
            <a:endParaRPr lang="nl-NL" sz="2800" dirty="0">
              <a:latin typeface="Candara" panose="020E0502030303020204" pitchFamily="34" charset="0"/>
            </a:endParaRPr>
          </a:p>
          <a:p>
            <a:r>
              <a:rPr lang="nl-NL" sz="4000" i="1" dirty="0">
                <a:latin typeface="Candara" panose="020E0502030303020204" pitchFamily="34" charset="0"/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35636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2: claim on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policy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have </a:t>
            </a:r>
            <a:r>
              <a:rPr lang="nl-NL" dirty="0" err="1">
                <a:latin typeface="Candara" panose="020E0502030303020204" pitchFamily="34" charset="0"/>
              </a:rPr>
              <a:t>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policy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traveling</a:t>
            </a:r>
            <a:r>
              <a:rPr lang="nl-NL" dirty="0">
                <a:latin typeface="Candara" panose="020E0502030303020204" pitchFamily="34" charset="0"/>
              </a:rPr>
              <a:t> 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lost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expensive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sunglasses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two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years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ago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forgot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claim, but </a:t>
            </a:r>
            <a:r>
              <a:rPr lang="nl-NL" dirty="0" err="1">
                <a:latin typeface="Candara" panose="020E0502030303020204" pitchFamily="34" charset="0"/>
              </a:rPr>
              <a:t>now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do</a:t>
            </a:r>
          </a:p>
          <a:p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company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need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“go back in time”: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Did</a:t>
            </a:r>
            <a:r>
              <a:rPr lang="nl-NL" dirty="0">
                <a:latin typeface="Candara" panose="020E0502030303020204" pitchFamily="34" charset="0"/>
              </a:rPr>
              <a:t> we </a:t>
            </a:r>
            <a:r>
              <a:rPr lang="nl-NL" dirty="0" err="1">
                <a:latin typeface="Candara" panose="020E0502030303020204" pitchFamily="34" charset="0"/>
              </a:rPr>
              <a:t>know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this</a:t>
            </a:r>
            <a:r>
              <a:rPr lang="nl-NL" dirty="0">
                <a:latin typeface="Candara" panose="020E0502030303020204" pitchFamily="34" charset="0"/>
              </a:rPr>
              <a:t> customer &lt;</a:t>
            </a:r>
            <a:r>
              <a:rPr lang="nl-NL" dirty="0" err="1">
                <a:latin typeface="Candara" panose="020E0502030303020204" pitchFamily="34" charset="0"/>
              </a:rPr>
              <a:t>then</a:t>
            </a:r>
            <a:r>
              <a:rPr lang="nl-NL" dirty="0">
                <a:latin typeface="Candara" panose="020E0502030303020204" pitchFamily="34" charset="0"/>
              </a:rPr>
              <a:t>&gt;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Did</a:t>
            </a:r>
            <a:r>
              <a:rPr lang="nl-NL" dirty="0">
                <a:latin typeface="Candara" panose="020E0502030303020204" pitchFamily="34" charset="0"/>
              </a:rPr>
              <a:t> he have a </a:t>
            </a:r>
            <a:r>
              <a:rPr lang="nl-NL" dirty="0" err="1">
                <a:latin typeface="Candara" panose="020E0502030303020204" pitchFamily="34" charset="0"/>
              </a:rPr>
              <a:t>valid</a:t>
            </a:r>
            <a:r>
              <a:rPr lang="nl-NL" dirty="0">
                <a:latin typeface="Candara" panose="020E0502030303020204" pitchFamily="34" charset="0"/>
              </a:rPr>
              <a:t> policy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Did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policy cover </a:t>
            </a:r>
            <a:r>
              <a:rPr lang="nl-NL" dirty="0" err="1">
                <a:latin typeface="Candara" panose="020E0502030303020204" pitchFamily="34" charset="0"/>
              </a:rPr>
              <a:t>loss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sunglasses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What</a:t>
            </a:r>
            <a:r>
              <a:rPr lang="nl-NL" dirty="0">
                <a:latin typeface="Candara" panose="020E0502030303020204" pitchFamily="34" charset="0"/>
              </a:rPr>
              <a:t> was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own</a:t>
            </a:r>
            <a:r>
              <a:rPr lang="nl-NL" dirty="0">
                <a:latin typeface="Candara" panose="020E0502030303020204" pitchFamily="34" charset="0"/>
              </a:rPr>
              <a:t> risk </a:t>
            </a:r>
            <a:r>
              <a:rPr lang="nl-NL" dirty="0" err="1">
                <a:latin typeface="Candara" panose="020E0502030303020204" pitchFamily="34" charset="0"/>
              </a:rPr>
              <a:t>amount</a:t>
            </a:r>
            <a:r>
              <a:rPr lang="nl-NL" dirty="0">
                <a:latin typeface="Candara" panose="020E0502030303020204" pitchFamily="34" charset="0"/>
              </a:rPr>
              <a:t> &lt;</a:t>
            </a:r>
            <a:r>
              <a:rPr lang="nl-NL" dirty="0" err="1">
                <a:latin typeface="Candara" panose="020E0502030303020204" pitchFamily="34" charset="0"/>
              </a:rPr>
              <a:t>then</a:t>
            </a:r>
            <a:r>
              <a:rPr lang="nl-NL" dirty="0">
                <a:latin typeface="Candara" panose="020E0502030303020204" pitchFamily="34" charset="0"/>
              </a:rPr>
              <a:t>&gt;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reconstruct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data, different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objects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related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to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Candara" panose="020E0502030303020204" pitchFamily="34" charset="0"/>
                <a:sym typeface="Wingdings" panose="05000000000000000000" pitchFamily="2" charset="2"/>
              </a:rPr>
              <a:t>eachother</a:t>
            </a:r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2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3: plant </a:t>
            </a:r>
            <a:r>
              <a:rPr lang="nl-NL" dirty="0" err="1">
                <a:latin typeface="Candara" panose="020E0502030303020204" pitchFamily="34" charset="0"/>
              </a:rPr>
              <a:t>configuration</a:t>
            </a:r>
            <a:r>
              <a:rPr lang="nl-NL" dirty="0">
                <a:latin typeface="Candara" panose="020E0502030303020204" pitchFamily="34" charset="0"/>
              </a:rPr>
              <a:t> (CMDB)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>
                <a:latin typeface="Candara" panose="020E0502030303020204" pitchFamily="34" charset="0"/>
              </a:rPr>
              <a:t>A </a:t>
            </a:r>
            <a:r>
              <a:rPr lang="nl-NL" dirty="0" err="1">
                <a:latin typeface="Candara" panose="020E0502030303020204" pitchFamily="34" charset="0"/>
              </a:rPr>
              <a:t>production</a:t>
            </a:r>
            <a:r>
              <a:rPr lang="nl-NL" dirty="0">
                <a:latin typeface="Candara" panose="020E0502030303020204" pitchFamily="34" charset="0"/>
              </a:rPr>
              <a:t> plant is a complex </a:t>
            </a:r>
            <a:r>
              <a:rPr lang="nl-NL" dirty="0" err="1">
                <a:latin typeface="Candara" panose="020E0502030303020204" pitchFamily="34" charset="0"/>
              </a:rPr>
              <a:t>constellation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all</a:t>
            </a:r>
            <a:r>
              <a:rPr lang="nl-NL" dirty="0">
                <a:latin typeface="Candara" panose="020E0502030303020204" pitchFamily="34" charset="0"/>
              </a:rPr>
              <a:t> kinds of </a:t>
            </a:r>
            <a:r>
              <a:rPr lang="nl-NL" dirty="0" err="1">
                <a:latin typeface="Candara" panose="020E0502030303020204" pitchFamily="34" charset="0"/>
              </a:rPr>
              <a:t>machinery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>
                <a:latin typeface="Candara" panose="020E0502030303020204" pitchFamily="34" charset="0"/>
              </a:rPr>
              <a:t>Changes happen </a:t>
            </a:r>
            <a:r>
              <a:rPr lang="nl-NL" dirty="0" err="1">
                <a:latin typeface="Candara" panose="020E0502030303020204" pitchFamily="34" charset="0"/>
              </a:rPr>
              <a:t>all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time (</a:t>
            </a:r>
            <a:r>
              <a:rPr lang="nl-NL" dirty="0" err="1">
                <a:latin typeface="Candara" panose="020E0502030303020204" pitchFamily="34" charset="0"/>
              </a:rPr>
              <a:t>replacements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repairs</a:t>
            </a:r>
            <a:r>
              <a:rPr lang="nl-NL" dirty="0">
                <a:latin typeface="Candara" panose="020E0502030303020204" pitchFamily="34" charset="0"/>
              </a:rPr>
              <a:t>, updates, …)</a:t>
            </a:r>
          </a:p>
          <a:p>
            <a:r>
              <a:rPr lang="nl-NL" dirty="0" err="1">
                <a:latin typeface="Candara" panose="020E0502030303020204" pitchFamily="34" charset="0"/>
              </a:rPr>
              <a:t>Incidents</a:t>
            </a:r>
            <a:r>
              <a:rPr lang="nl-NL" dirty="0">
                <a:latin typeface="Candara" panose="020E0502030303020204" pitchFamily="34" charset="0"/>
              </a:rPr>
              <a:t> happen </a:t>
            </a:r>
            <a:r>
              <a:rPr lang="nl-NL" dirty="0" err="1">
                <a:latin typeface="Candara" panose="020E0502030303020204" pitchFamily="34" charset="0"/>
              </a:rPr>
              <a:t>all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time</a:t>
            </a:r>
          </a:p>
          <a:p>
            <a:r>
              <a:rPr lang="nl-NL" dirty="0">
                <a:latin typeface="Candara" panose="020E0502030303020204" pitchFamily="34" charset="0"/>
              </a:rPr>
              <a:t>For analysis / </a:t>
            </a:r>
            <a:r>
              <a:rPr lang="nl-NL" dirty="0" err="1">
                <a:latin typeface="Candara" panose="020E0502030303020204" pitchFamily="34" charset="0"/>
              </a:rPr>
              <a:t>predictive</a:t>
            </a:r>
            <a:r>
              <a:rPr lang="nl-NL" dirty="0">
                <a:latin typeface="Candara" panose="020E0502030303020204" pitchFamily="34" charset="0"/>
              </a:rPr>
              <a:t> maintenance </a:t>
            </a:r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need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know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*exact* </a:t>
            </a:r>
            <a:r>
              <a:rPr lang="nl-NL" dirty="0" err="1">
                <a:latin typeface="Candara" panose="020E0502030303020204" pitchFamily="34" charset="0"/>
              </a:rPr>
              <a:t>configuration</a:t>
            </a:r>
            <a:r>
              <a:rPr lang="nl-NL" dirty="0">
                <a:latin typeface="Candara" panose="020E0502030303020204" pitchFamily="34" charset="0"/>
              </a:rPr>
              <a:t> at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time of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incident</a:t>
            </a:r>
          </a:p>
          <a:p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5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4: master / </a:t>
            </a:r>
            <a:r>
              <a:rPr lang="nl-NL" dirty="0" err="1">
                <a:latin typeface="Candara" panose="020E0502030303020204" pitchFamily="34" charset="0"/>
              </a:rPr>
              <a:t>reference</a:t>
            </a:r>
            <a:r>
              <a:rPr lang="nl-NL" dirty="0">
                <a:latin typeface="Candara" panose="020E0502030303020204" pitchFamily="34" charset="0"/>
              </a:rPr>
              <a:t> data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You’ll</a:t>
            </a:r>
            <a:r>
              <a:rPr lang="nl-NL" dirty="0">
                <a:latin typeface="Candara" panose="020E0502030303020204" pitchFamily="34" charset="0"/>
              </a:rPr>
              <a:t> want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keep </a:t>
            </a:r>
            <a:r>
              <a:rPr lang="nl-NL" dirty="0" err="1">
                <a:latin typeface="Candara" panose="020E0502030303020204" pitchFamily="34" charset="0"/>
              </a:rPr>
              <a:t>history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Customer data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Supplier</a:t>
            </a:r>
            <a:r>
              <a:rPr lang="nl-NL" dirty="0">
                <a:latin typeface="Candara" panose="020E0502030303020204" pitchFamily="34" charset="0"/>
              </a:rPr>
              <a:t>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Product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Plant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Employee data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Reference </a:t>
            </a:r>
            <a:r>
              <a:rPr lang="nl-NL" dirty="0" err="1">
                <a:latin typeface="Candara" panose="020E0502030303020204" pitchFamily="34" charset="0"/>
              </a:rPr>
              <a:t>lists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0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 – base </a:t>
            </a:r>
            <a:r>
              <a:rPr lang="nl-NL" dirty="0" err="1">
                <a:latin typeface="Candara" panose="020E0502030303020204" pitchFamily="34" charset="0"/>
              </a:rPr>
              <a:t>concepts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>
                <a:latin typeface="Candara" panose="020E0502030303020204" pitchFamily="34" charset="0"/>
              </a:rPr>
              <a:t>Base </a:t>
            </a:r>
            <a:r>
              <a:rPr lang="nl-NL" dirty="0" err="1">
                <a:latin typeface="Candara" panose="020E0502030303020204" pitchFamily="34" charset="0"/>
              </a:rPr>
              <a:t>concepts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A dataset is </a:t>
            </a:r>
            <a:r>
              <a:rPr lang="nl-NL" dirty="0" err="1">
                <a:latin typeface="Candara" panose="020E0502030303020204" pitchFamily="34" charset="0"/>
              </a:rPr>
              <a:t>modelled</a:t>
            </a:r>
            <a:r>
              <a:rPr lang="nl-NL" dirty="0">
                <a:latin typeface="Candara" panose="020E0502030303020204" pitchFamily="34" charset="0"/>
              </a:rPr>
              <a:t> as a “</a:t>
            </a:r>
            <a:r>
              <a:rPr lang="nl-NL" dirty="0" err="1">
                <a:latin typeface="Candara" panose="020E0502030303020204" pitchFamily="34" charset="0"/>
              </a:rPr>
              <a:t>graph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”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These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represent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things</a:t>
            </a:r>
            <a:r>
              <a:rPr lang="nl-NL" dirty="0">
                <a:latin typeface="Candara" panose="020E0502030303020204" pitchFamily="34" charset="0"/>
              </a:rPr>
              <a:t> in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real </a:t>
            </a:r>
            <a:r>
              <a:rPr lang="nl-NL" dirty="0" err="1">
                <a:latin typeface="Candara" panose="020E0502030303020204" pitchFamily="34" charset="0"/>
              </a:rPr>
              <a:t>world</a:t>
            </a:r>
            <a:r>
              <a:rPr lang="nl-NL" dirty="0">
                <a:latin typeface="Candara" panose="020E0502030303020204" pitchFamily="34" charset="0"/>
              </a:rPr>
              <a:t> (“digital </a:t>
            </a:r>
            <a:r>
              <a:rPr lang="nl-NL" dirty="0" err="1">
                <a:latin typeface="Candara" panose="020E0502030303020204" pitchFamily="34" charset="0"/>
              </a:rPr>
              <a:t>twins</a:t>
            </a:r>
            <a:r>
              <a:rPr lang="nl-NL" dirty="0">
                <a:latin typeface="Candara" panose="020E0502030303020204" pitchFamily="34" charset="0"/>
              </a:rPr>
              <a:t>”)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various</a:t>
            </a:r>
            <a:r>
              <a:rPr lang="nl-NL" dirty="0">
                <a:latin typeface="Candara" panose="020E0502030303020204" pitchFamily="34" charset="0"/>
              </a:rPr>
              <a:t> types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have </a:t>
            </a:r>
            <a:r>
              <a:rPr lang="nl-NL" dirty="0" err="1">
                <a:latin typeface="Candara" panose="020E0502030303020204" pitchFamily="34" charset="0"/>
              </a:rPr>
              <a:t>attributes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with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values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connected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various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ways</a:t>
            </a:r>
            <a:r>
              <a:rPr lang="nl-NL" dirty="0">
                <a:latin typeface="Candara" panose="020E0502030303020204" pitchFamily="34" charset="0"/>
              </a:rPr>
              <a:t> (relations)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Attribute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values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change over time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Relations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change over time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A dataset is </a:t>
            </a:r>
            <a:r>
              <a:rPr lang="nl-NL" dirty="0" err="1">
                <a:latin typeface="Candara" panose="020E0502030303020204" pitchFamily="34" charset="0"/>
              </a:rPr>
              <a:t>managed</a:t>
            </a:r>
            <a:r>
              <a:rPr lang="nl-NL" dirty="0">
                <a:latin typeface="Candara" panose="020E0502030303020204" pitchFamily="34" charset="0"/>
              </a:rPr>
              <a:t> as a </a:t>
            </a:r>
            <a:r>
              <a:rPr lang="nl-NL" dirty="0" err="1">
                <a:latin typeface="Candara" panose="020E0502030303020204" pitchFamily="34" charset="0"/>
              </a:rPr>
              <a:t>whole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A dataset as a </a:t>
            </a:r>
            <a:r>
              <a:rPr lang="nl-NL" dirty="0" err="1">
                <a:latin typeface="Candara" panose="020E0502030303020204" pitchFamily="34" charset="0"/>
              </a:rPr>
              <a:t>whole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are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in nature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yield</a:t>
            </a:r>
            <a:r>
              <a:rPr lang="nl-NL" dirty="0">
                <a:latin typeface="Candara" panose="020E0502030303020204" pitchFamily="34" charset="0"/>
              </a:rPr>
              <a:t> a snapshot of </a:t>
            </a:r>
            <a:r>
              <a:rPr lang="nl-NL" dirty="0" err="1">
                <a:latin typeface="Candara" panose="020E0502030303020204" pitchFamily="34" charset="0"/>
              </a:rPr>
              <a:t>any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PiT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handled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by</a:t>
            </a:r>
            <a:r>
              <a:rPr lang="nl-NL" dirty="0">
                <a:latin typeface="Candara" panose="020E0502030303020204" pitchFamily="34" charset="0"/>
              </a:rPr>
              <a:t> EG</a:t>
            </a:r>
          </a:p>
          <a:p>
            <a:pPr lvl="1"/>
            <a:endParaRPr lang="nl-NL" dirty="0">
              <a:latin typeface="Candara" panose="020E0502030303020204" pitchFamily="34" charset="0"/>
            </a:endParaRPr>
          </a:p>
        </p:txBody>
      </p:sp>
      <p:pic>
        <p:nvPicPr>
          <p:cNvPr id="4" name="Picture 2" descr="http://data-informed.com/wp-content/uploads/2016/07/Figure-1-Graph-data-model-1.png">
            <a:extLst>
              <a:ext uri="{FF2B5EF4-FFF2-40B4-BE49-F238E27FC236}">
                <a16:creationId xmlns:a16="http://schemas.microsoft.com/office/drawing/2014/main" id="{D87D1D59-9F17-4D60-8D47-B7A77386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91" y="3538381"/>
            <a:ext cx="5072239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64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 – features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>
                <a:latin typeface="Candara" panose="020E0502030303020204" pitchFamily="34" charset="0"/>
              </a:rPr>
              <a:t>Features: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Manage time in a dataset, </a:t>
            </a:r>
            <a:r>
              <a:rPr lang="nl-NL" dirty="0" err="1">
                <a:latin typeface="Candara" panose="020E0502030303020204" pitchFamily="34" charset="0"/>
              </a:rPr>
              <a:t>modelled</a:t>
            </a:r>
            <a:r>
              <a:rPr lang="nl-NL" dirty="0">
                <a:latin typeface="Candara" panose="020E0502030303020204" pitchFamily="34" charset="0"/>
              </a:rPr>
              <a:t> as a “</a:t>
            </a:r>
            <a:r>
              <a:rPr lang="nl-NL" dirty="0" err="1">
                <a:latin typeface="Candara" panose="020E0502030303020204" pitchFamily="34" charset="0"/>
              </a:rPr>
              <a:t>graph</a:t>
            </a:r>
            <a:r>
              <a:rPr lang="nl-NL" dirty="0">
                <a:latin typeface="Candara" panose="020E0502030303020204" pitchFamily="34" charset="0"/>
              </a:rPr>
              <a:t> of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r>
              <a:rPr lang="nl-NL" dirty="0">
                <a:latin typeface="Candara" panose="020E0502030303020204" pitchFamily="34" charset="0"/>
              </a:rPr>
              <a:t>”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Automatic audit </a:t>
            </a:r>
            <a:r>
              <a:rPr lang="nl-NL" dirty="0" err="1">
                <a:latin typeface="Candara" panose="020E0502030303020204" pitchFamily="34" charset="0"/>
              </a:rPr>
              <a:t>trails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Automatic </a:t>
            </a:r>
            <a:r>
              <a:rPr lang="nl-NL" dirty="0" err="1">
                <a:latin typeface="Candara" panose="020E0502030303020204" pitchFamily="34" charset="0"/>
              </a:rPr>
              <a:t>lineage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attribute</a:t>
            </a:r>
            <a:r>
              <a:rPr lang="nl-NL" dirty="0">
                <a:latin typeface="Candara" panose="020E0502030303020204" pitchFamily="34" charset="0"/>
              </a:rPr>
              <a:t> level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Fine </a:t>
            </a:r>
            <a:r>
              <a:rPr lang="nl-NL" dirty="0" err="1">
                <a:latin typeface="Candara" panose="020E0502030303020204" pitchFamily="34" charset="0"/>
              </a:rPr>
              <a:t>grained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authorisation</a:t>
            </a:r>
            <a:r>
              <a:rPr lang="nl-NL" dirty="0">
                <a:latin typeface="Candara" panose="020E0502030303020204" pitchFamily="34" charset="0"/>
              </a:rPr>
              <a:t> (ABAC)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Non-</a:t>
            </a:r>
            <a:r>
              <a:rPr lang="nl-NL" dirty="0" err="1">
                <a:latin typeface="Candara" panose="020E0502030303020204" pitchFamily="34" charset="0"/>
              </a:rPr>
              <a:t>blocking</a:t>
            </a:r>
            <a:r>
              <a:rPr lang="nl-NL" dirty="0">
                <a:latin typeface="Candara" panose="020E0502030303020204" pitchFamily="34" charset="0"/>
              </a:rPr>
              <a:t> transactions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Easy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use</a:t>
            </a:r>
            <a:r>
              <a:rPr lang="nl-NL" dirty="0">
                <a:latin typeface="Candara" panose="020E0502030303020204" pitchFamily="34" charset="0"/>
              </a:rPr>
              <a:t> API (</a:t>
            </a:r>
            <a:r>
              <a:rPr lang="nl-NL" dirty="0" err="1">
                <a:latin typeface="Candara" panose="020E0502030303020204" pitchFamily="34" charset="0"/>
              </a:rPr>
              <a:t>read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write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Easy snapshot </a:t>
            </a:r>
            <a:r>
              <a:rPr lang="nl-NL" dirty="0" err="1">
                <a:latin typeface="Candara" panose="020E0502030303020204" pitchFamily="34" charset="0"/>
              </a:rPr>
              <a:t>creation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any</a:t>
            </a:r>
            <a:r>
              <a:rPr lang="nl-NL" dirty="0">
                <a:latin typeface="Candara" panose="020E0502030303020204" pitchFamily="34" charset="0"/>
              </a:rPr>
              <a:t> point in time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Removes</a:t>
            </a:r>
            <a:r>
              <a:rPr lang="nl-NL" dirty="0">
                <a:latin typeface="Candara" panose="020E0502030303020204" pitchFamily="34" charset="0"/>
              </a:rPr>
              <a:t> time handling </a:t>
            </a:r>
            <a:r>
              <a:rPr lang="nl-NL" dirty="0" err="1">
                <a:latin typeface="Candara" panose="020E0502030303020204" pitchFamily="34" charset="0"/>
              </a:rPr>
              <a:t>from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application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>
                <a:latin typeface="Candara" panose="020E0502030303020204" pitchFamily="34" charset="0"/>
              </a:rPr>
              <a:t>Ready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Blockchain (but </a:t>
            </a:r>
            <a:r>
              <a:rPr lang="nl-NL" dirty="0" err="1">
                <a:latin typeface="Candara" panose="020E0502030303020204" pitchFamily="34" charset="0"/>
              </a:rPr>
              <a:t>efficient</a:t>
            </a:r>
            <a:r>
              <a:rPr lang="nl-NL" dirty="0">
                <a:latin typeface="Candara" panose="020E0502030303020204" pitchFamily="34" charset="0"/>
              </a:rPr>
              <a:t>!)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More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two</a:t>
            </a:r>
            <a:r>
              <a:rPr lang="nl-NL" dirty="0">
                <a:latin typeface="Candara" panose="020E0502030303020204" pitchFamily="34" charset="0"/>
              </a:rPr>
              <a:t> time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endParaRPr lang="nl-NL" dirty="0">
              <a:latin typeface="Candara" panose="020E0502030303020204" pitchFamily="34" charset="0"/>
            </a:endParaRPr>
          </a:p>
          <a:p>
            <a:pPr lvl="2"/>
            <a:r>
              <a:rPr lang="nl-NL" dirty="0">
                <a:latin typeface="Candara" panose="020E0502030303020204" pitchFamily="34" charset="0"/>
              </a:rPr>
              <a:t>Multi-</a:t>
            </a:r>
            <a:r>
              <a:rPr lang="nl-NL" dirty="0" err="1">
                <a:latin typeface="Candara" panose="020E0502030303020204" pitchFamily="34" charset="0"/>
              </a:rPr>
              <a:t>dimensional</a:t>
            </a:r>
            <a:endParaRPr lang="nl-NL" dirty="0">
              <a:latin typeface="Candara" panose="020E0502030303020204" pitchFamily="34" charset="0"/>
            </a:endParaRPr>
          </a:p>
          <a:p>
            <a:pPr lvl="2"/>
            <a:r>
              <a:rPr lang="nl-NL" dirty="0">
                <a:latin typeface="Candara" panose="020E0502030303020204" pitchFamily="34" charset="0"/>
              </a:rPr>
              <a:t>Language-</a:t>
            </a:r>
            <a:r>
              <a:rPr lang="nl-NL" dirty="0" err="1">
                <a:latin typeface="Candara" panose="020E0502030303020204" pitchFamily="34" charset="0"/>
              </a:rPr>
              <a:t>dimension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already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available</a:t>
            </a:r>
            <a:endParaRPr lang="nl-NL" dirty="0">
              <a:latin typeface="Candara" panose="020E0502030303020204" pitchFamily="34" charset="0"/>
            </a:endParaRPr>
          </a:p>
          <a:p>
            <a:pPr lvl="2"/>
            <a:r>
              <a:rPr lang="nl-NL" dirty="0">
                <a:latin typeface="Candara" panose="020E0502030303020204" pitchFamily="34" charset="0"/>
              </a:rPr>
              <a:t>More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possible</a:t>
            </a:r>
            <a:r>
              <a:rPr lang="nl-NL" dirty="0">
                <a:latin typeface="Candara" panose="020E0502030303020204" pitchFamily="34" charset="0"/>
              </a:rPr>
              <a:t> (</a:t>
            </a:r>
            <a:r>
              <a:rPr lang="nl-NL" dirty="0" err="1">
                <a:latin typeface="Candara" panose="020E0502030303020204" pitchFamily="34" charset="0"/>
              </a:rPr>
              <a:t>accuracy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multi-reality</a:t>
            </a:r>
            <a:r>
              <a:rPr lang="nl-NL" dirty="0">
                <a:latin typeface="Candara" panose="020E0502030303020204" pitchFamily="34" charset="0"/>
              </a:rPr>
              <a:t>, level of detail, …)</a:t>
            </a:r>
          </a:p>
          <a:p>
            <a:pPr lvl="1"/>
            <a:endParaRPr lang="nl-NL" dirty="0">
              <a:latin typeface="Candara" panose="020E0502030303020204" pitchFamily="34" charset="0"/>
            </a:endParaRPr>
          </a:p>
        </p:txBody>
      </p:sp>
      <p:pic>
        <p:nvPicPr>
          <p:cNvPr id="4" name="Picture 2" descr="http://data-informed.com/wp-content/uploads/2016/07/Figure-1-Graph-data-model-1.png">
            <a:extLst>
              <a:ext uri="{FF2B5EF4-FFF2-40B4-BE49-F238E27FC236}">
                <a16:creationId xmlns:a16="http://schemas.microsoft.com/office/drawing/2014/main" id="{D87D1D59-9F17-4D60-8D47-B7A77386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91" y="2311010"/>
            <a:ext cx="5072239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5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Demo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7C5F1B-75C5-4663-8399-C90170FE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00" y="1647824"/>
            <a:ext cx="10845800" cy="5038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Municipalities Demo - http://145.131.1.55/munidemo/956fbae</a:t>
            </a:r>
          </a:p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 marL="0" indent="0">
              <a:buNone/>
            </a:pPr>
            <a:r>
              <a:rPr lang="en-US" dirty="0"/>
              <a:t>The Municipalities Demo is inspired by the yearly pace of changes in municipalities in The Netherlands.</a:t>
            </a:r>
            <a:br>
              <a:rPr lang="en-US" dirty="0"/>
            </a:br>
            <a:r>
              <a:rPr lang="en-US" dirty="0"/>
              <a:t>This demo is based on </a:t>
            </a:r>
            <a:r>
              <a:rPr lang="en-US" dirty="0" err="1"/>
              <a:t>EntityGrid</a:t>
            </a:r>
            <a:r>
              <a:rPr lang="en-US" dirty="0"/>
              <a:t>, a "multi dimensional datastore", capable of registering and querying data in bitemporal and language dimensions.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The dataset</a:t>
            </a:r>
          </a:p>
          <a:p>
            <a:pPr marL="0" indent="0">
              <a:buNone/>
            </a:pPr>
            <a:r>
              <a:rPr lang="en-US" dirty="0"/>
              <a:t>For this demo, data about Municipalities, Cities and Provinces have been integrated from various sources into one multi-dimensional datastore. Special attention has been paid to historic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Municipalities form an important governmental structure in a country. In The Netherlands there is a yearly pace of changes in municipalities, usually merges.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 the years some 1700 municipalities have existed, of which currently (2019) only 355 remain.</a:t>
            </a:r>
            <a:br>
              <a:rPr lang="en-US" dirty="0"/>
            </a:br>
            <a:r>
              <a:rPr lang="en-US" dirty="0"/>
              <a:t>Multilingual aspects were implemented by registering Friese and </a:t>
            </a:r>
            <a:r>
              <a:rPr lang="en-US" dirty="0" err="1"/>
              <a:t>Limburgse</a:t>
            </a:r>
            <a:r>
              <a:rPr lang="en-US" dirty="0"/>
              <a:t> names where available.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77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Wrap</a:t>
            </a:r>
            <a:r>
              <a:rPr lang="nl-NL" dirty="0">
                <a:latin typeface="Candara" panose="020E0502030303020204" pitchFamily="34" charset="0"/>
              </a:rPr>
              <a:t> up &amp; </a:t>
            </a:r>
            <a:r>
              <a:rPr lang="nl-NL" dirty="0" err="1">
                <a:latin typeface="Candara" panose="020E0502030303020204" pitchFamily="34" charset="0"/>
              </a:rPr>
              <a:t>questions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775E03C6-14A7-4AE9-818C-2BC24A01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too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often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overlooked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underestimated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and</a:t>
            </a:r>
            <a:r>
              <a:rPr lang="nl-NL" dirty="0">
                <a:latin typeface="Candara" panose="020E0502030303020204" pitchFamily="34" charset="0"/>
              </a:rPr>
              <a:t>/or </a:t>
            </a:r>
            <a:r>
              <a:rPr lang="nl-NL" dirty="0" err="1">
                <a:latin typeface="Candara" panose="020E0502030303020204" pitchFamily="34" charset="0"/>
              </a:rPr>
              <a:t>partly</a:t>
            </a:r>
            <a:r>
              <a:rPr lang="nl-NL" dirty="0">
                <a:latin typeface="Candara" panose="020E0502030303020204" pitchFamily="34" charset="0"/>
              </a:rPr>
              <a:t> / </a:t>
            </a:r>
            <a:r>
              <a:rPr lang="nl-NL" dirty="0" err="1">
                <a:latin typeface="Candara" panose="020E0502030303020204" pitchFamily="34" charset="0"/>
              </a:rPr>
              <a:t>poorly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implemented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applied</a:t>
            </a:r>
            <a:r>
              <a:rPr lang="nl-NL" dirty="0">
                <a:latin typeface="Candara" panose="020E0502030303020204" pitchFamily="34" charset="0"/>
              </a:rPr>
              <a:t> on a complete dataset, </a:t>
            </a:r>
            <a:r>
              <a:rPr lang="nl-NL" dirty="0" err="1">
                <a:latin typeface="Candara" panose="020E0502030303020204" pitchFamily="34" charset="0"/>
              </a:rPr>
              <a:t>not</a:t>
            </a:r>
            <a:r>
              <a:rPr lang="nl-NL" dirty="0">
                <a:latin typeface="Candara" panose="020E0502030303020204" pitchFamily="34" charset="0"/>
              </a:rPr>
              <a:t> on single </a:t>
            </a:r>
            <a:r>
              <a:rPr lang="nl-NL" dirty="0" err="1">
                <a:latin typeface="Candara" panose="020E0502030303020204" pitchFamily="34" charset="0"/>
              </a:rPr>
              <a:t>objects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handled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by</a:t>
            </a:r>
            <a:r>
              <a:rPr lang="nl-NL" dirty="0">
                <a:latin typeface="Candara" panose="020E0502030303020204" pitchFamily="34" charset="0"/>
              </a:rPr>
              <a:t> data </a:t>
            </a:r>
            <a:r>
              <a:rPr lang="nl-NL" dirty="0" err="1">
                <a:latin typeface="Candara" panose="020E0502030303020204" pitchFamily="34" charset="0"/>
              </a:rPr>
              <a:t>infrastructure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not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individual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applications</a:t>
            </a:r>
            <a:endParaRPr lang="nl-NL" dirty="0">
              <a:latin typeface="Candara" panose="020E0502030303020204" pitchFamily="34" charset="0"/>
            </a:endParaRPr>
          </a:p>
          <a:p>
            <a:endParaRPr lang="nl-NL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nl-NL" sz="6000" dirty="0" err="1">
                <a:latin typeface="Candara" panose="020E0502030303020204" pitchFamily="34" charset="0"/>
              </a:rPr>
              <a:t>Questions</a:t>
            </a:r>
            <a:r>
              <a:rPr lang="nl-NL" sz="6000" dirty="0">
                <a:latin typeface="Candara" panose="020E0502030303020204" pitchFamily="34" charset="0"/>
              </a:rPr>
              <a:t>?</a:t>
            </a:r>
          </a:p>
          <a:p>
            <a:endParaRPr lang="nl-NL" dirty="0">
              <a:latin typeface="Candara" panose="020E0502030303020204" pitchFamily="34" charset="0"/>
            </a:endParaRPr>
          </a:p>
          <a:p>
            <a:endParaRPr lang="nl-NL" dirty="0">
              <a:latin typeface="Candara" panose="020E0502030303020204" pitchFamily="34" charset="0"/>
            </a:endParaRPr>
          </a:p>
          <a:p>
            <a:pPr lvl="1"/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39CD2-29C7-4B59-9559-D97E5B51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   </a:t>
            </a:r>
            <a:r>
              <a:rPr lang="nl-NL" dirty="0" err="1">
                <a:latin typeface="Candara" panose="020E0502030303020204" pitchFamily="34" charset="0"/>
              </a:rPr>
              <a:t>Discussion</a:t>
            </a:r>
            <a:r>
              <a:rPr lang="nl-NL" dirty="0">
                <a:latin typeface="Candara" panose="020E0502030303020204" pitchFamily="34" charset="0"/>
              </a:rPr>
              <a:t>: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>
                <a:latin typeface="Candara" panose="020E0502030303020204" pitchFamily="34" charset="0"/>
              </a:rPr>
              <a:t>applied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1F4B6-2993-4658-AA1D-7BA69338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184739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nl-NL" dirty="0"/>
          </a:p>
        </p:txBody>
      </p:sp>
      <p:pic>
        <p:nvPicPr>
          <p:cNvPr id="4" name="Picture 2" descr="http://data-informed.com/wp-content/uploads/2016/07/Figure-1-Graph-data-model-1.png">
            <a:extLst>
              <a:ext uri="{FF2B5EF4-FFF2-40B4-BE49-F238E27FC236}">
                <a16:creationId xmlns:a16="http://schemas.microsoft.com/office/drawing/2014/main" id="{DDBF7471-41B3-437D-BFB1-7D0CBBA4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17" y="541025"/>
            <a:ext cx="9780882" cy="67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Who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502941" y="1371600"/>
            <a:ext cx="10306887" cy="54309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Rob van Dort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freelance Data Architect</a:t>
            </a:r>
          </a:p>
          <a:p>
            <a:pPr marL="0" indent="0" algn="ctr">
              <a:buFont typeface="Wingdings" charset="2"/>
              <a:buChar char="Ø"/>
            </a:pPr>
            <a:r>
              <a:rPr lang="nl-NL" sz="2200" dirty="0">
                <a:latin typeface="Candara" panose="020E0502030303020204" pitchFamily="34" charset="0"/>
              </a:rPr>
              <a:t>35 </a:t>
            </a:r>
            <a:r>
              <a:rPr lang="nl-NL" sz="2200" dirty="0" err="1">
                <a:latin typeface="Candara" panose="020E0502030303020204" pitchFamily="34" charset="0"/>
              </a:rPr>
              <a:t>years</a:t>
            </a:r>
            <a:r>
              <a:rPr lang="nl-NL" sz="2200" dirty="0">
                <a:latin typeface="Candara" panose="020E0502030303020204" pitchFamily="34" charset="0"/>
              </a:rPr>
              <a:t> ICT</a:t>
            </a:r>
          </a:p>
          <a:p>
            <a:pPr marL="0" indent="0" algn="ctr">
              <a:buNone/>
            </a:pPr>
            <a:br>
              <a:rPr lang="nl-NL" sz="2200" dirty="0">
                <a:latin typeface="Candara" panose="020E0502030303020204" pitchFamily="34" charset="0"/>
              </a:rPr>
            </a:br>
            <a:r>
              <a:rPr lang="nl-NL" sz="2200" dirty="0">
                <a:latin typeface="Candara" panose="020E0502030303020204" pitchFamily="34" charset="0"/>
              </a:rPr>
              <a:t>Pet </a:t>
            </a:r>
            <a:r>
              <a:rPr lang="nl-NL" sz="2200" dirty="0" err="1">
                <a:latin typeface="Candara" panose="020E0502030303020204" pitchFamily="34" charset="0"/>
              </a:rPr>
              <a:t>interests</a:t>
            </a:r>
            <a:r>
              <a:rPr lang="nl-NL" sz="2200" dirty="0">
                <a:latin typeface="Candara" panose="020E0502030303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data</a:t>
            </a:r>
          </a:p>
          <a:p>
            <a:pPr marL="0" indent="0" algn="ctr">
              <a:buNone/>
            </a:pPr>
            <a:r>
              <a:rPr lang="nl-NL" sz="2200" dirty="0" err="1">
                <a:latin typeface="Candara" panose="020E0502030303020204" pitchFamily="34" charset="0"/>
              </a:rPr>
              <a:t>datamodels</a:t>
            </a:r>
            <a:endParaRPr lang="nl-NL" sz="2200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metadata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(meta)data </a:t>
            </a:r>
            <a:r>
              <a:rPr lang="nl-NL" sz="2200" dirty="0" err="1">
                <a:latin typeface="Candara" panose="020E0502030303020204" pitchFamily="34" charset="0"/>
              </a:rPr>
              <a:t>applications</a:t>
            </a:r>
            <a:r>
              <a:rPr lang="nl-NL" sz="2200" dirty="0">
                <a:latin typeface="Candara" panose="020E0502030303020204" pitchFamily="34" charset="0"/>
              </a:rPr>
              <a:t>, Model </a:t>
            </a:r>
            <a:r>
              <a:rPr lang="nl-NL" sz="2200" dirty="0" err="1">
                <a:latin typeface="Candara" panose="020E0502030303020204" pitchFamily="34" charset="0"/>
              </a:rPr>
              <a:t>Driven</a:t>
            </a:r>
            <a:r>
              <a:rPr lang="nl-NL" sz="2200" dirty="0">
                <a:latin typeface="Candara" panose="020E0502030303020204" pitchFamily="34" charset="0"/>
              </a:rPr>
              <a:t> Development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(meta)data sets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“time </a:t>
            </a:r>
            <a:r>
              <a:rPr lang="nl-NL" sz="2200" dirty="0" err="1">
                <a:latin typeface="Candara" panose="020E0502030303020204" pitchFamily="34" charset="0"/>
              </a:rPr>
              <a:t>traveling</a:t>
            </a:r>
            <a:r>
              <a:rPr lang="nl-NL" sz="2200" dirty="0">
                <a:latin typeface="Candara" panose="020E0502030303020204" pitchFamily="34" charset="0"/>
              </a:rPr>
              <a:t>” / </a:t>
            </a:r>
            <a:r>
              <a:rPr lang="nl-NL" sz="2200" dirty="0" err="1">
                <a:latin typeface="Candara" panose="020E0502030303020204" pitchFamily="34" charset="0"/>
              </a:rPr>
              <a:t>bitemporal</a:t>
            </a:r>
            <a:r>
              <a:rPr lang="nl-NL" sz="2200" dirty="0">
                <a:latin typeface="Candara" panose="020E0502030303020204" pitchFamily="34" charset="0"/>
              </a:rPr>
              <a:t> – </a:t>
            </a:r>
            <a:r>
              <a:rPr lang="nl-NL" sz="2200" dirty="0" err="1">
                <a:latin typeface="Candara" panose="020E0502030303020204" pitchFamily="34" charset="0"/>
              </a:rPr>
              <a:t>multi-dimensional</a:t>
            </a:r>
            <a:r>
              <a:rPr lang="nl-NL" sz="2200" dirty="0">
                <a:latin typeface="Candara" panose="020E0502030303020204" pitchFamily="34" charset="0"/>
              </a:rPr>
              <a:t> data management</a:t>
            </a:r>
          </a:p>
          <a:p>
            <a:pPr marL="0" indent="0" algn="ctr">
              <a:buNone/>
            </a:pPr>
            <a:r>
              <a:rPr lang="nl-NL" sz="2200" dirty="0">
                <a:latin typeface="Candara" panose="020E0502030303020204" pitchFamily="34" charset="0"/>
              </a:rPr>
              <a:t>professional slogan: “data as </a:t>
            </a:r>
            <a:r>
              <a:rPr lang="nl-NL" sz="2200" dirty="0" err="1">
                <a:latin typeface="Candara" panose="020E0502030303020204" pitchFamily="34" charset="0"/>
              </a:rPr>
              <a:t>infrastructure</a:t>
            </a:r>
            <a:r>
              <a:rPr lang="nl-NL" sz="2200" dirty="0">
                <a:latin typeface="Candara" panose="020E0502030303020204" pitchFamily="34" charset="0"/>
              </a:rPr>
              <a:t>”</a:t>
            </a:r>
          </a:p>
          <a:p>
            <a:pPr algn="ctr"/>
            <a:endParaRPr lang="nl-NL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What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sz="3200" dirty="0" err="1">
                <a:latin typeface="Candara" panose="020E0502030303020204" pitchFamily="34" charset="0"/>
              </a:rPr>
              <a:t>Bitemporal</a:t>
            </a:r>
            <a:r>
              <a:rPr lang="nl-NL" sz="3200" dirty="0">
                <a:latin typeface="Candara" panose="020E0502030303020204" pitchFamily="34" charset="0"/>
              </a:rPr>
              <a:t> Data Management, </a:t>
            </a:r>
            <a:r>
              <a:rPr lang="nl-NL" sz="3200" dirty="0" err="1">
                <a:latin typeface="Candara" panose="020E0502030303020204" pitchFamily="34" charset="0"/>
              </a:rPr>
              <a:t>aka</a:t>
            </a:r>
            <a:r>
              <a:rPr lang="nl-NL" sz="3200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sz="2800" dirty="0" err="1">
                <a:latin typeface="Candara" panose="020E0502030303020204" pitchFamily="34" charset="0"/>
              </a:rPr>
              <a:t>History</a:t>
            </a:r>
            <a:r>
              <a:rPr lang="nl-NL" sz="2800" dirty="0">
                <a:latin typeface="Candara" panose="020E0502030303020204" pitchFamily="34" charset="0"/>
              </a:rPr>
              <a:t> in data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Time </a:t>
            </a:r>
            <a:r>
              <a:rPr lang="nl-NL" sz="2800" dirty="0" err="1">
                <a:latin typeface="Candara" panose="020E0502030303020204" pitchFamily="34" charset="0"/>
              </a:rPr>
              <a:t>Traveling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 err="1">
                <a:latin typeface="Candara" panose="020E0502030303020204" pitchFamily="34" charset="0"/>
              </a:rPr>
              <a:t>Slowly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Changing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Dimensions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Time </a:t>
            </a:r>
            <a:r>
              <a:rPr lang="nl-NL" sz="2800" dirty="0" err="1">
                <a:latin typeface="Candara" panose="020E0502030303020204" pitchFamily="34" charset="0"/>
              </a:rPr>
              <a:t>Varying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Graph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Total </a:t>
            </a:r>
            <a:r>
              <a:rPr lang="nl-NL" sz="2800" dirty="0" err="1">
                <a:latin typeface="Candara" panose="020E0502030303020204" pitchFamily="34" charset="0"/>
              </a:rPr>
              <a:t>Recall</a:t>
            </a:r>
            <a:endParaRPr lang="nl-NL" sz="2800" dirty="0">
              <a:latin typeface="Candara" panose="020E0502030303020204" pitchFamily="34" charset="0"/>
            </a:endParaRPr>
          </a:p>
          <a:p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Why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fontScale="92500" lnSpcReduction="20000"/>
          </a:bodyPr>
          <a:lstStyle/>
          <a:p>
            <a:r>
              <a:rPr lang="nl-NL" sz="3200" dirty="0" err="1">
                <a:latin typeface="Candara" panose="020E0502030303020204" pitchFamily="34" charset="0"/>
              </a:rPr>
              <a:t>Bitemporal</a:t>
            </a:r>
            <a:r>
              <a:rPr lang="nl-NL" sz="3200" dirty="0">
                <a:latin typeface="Candara" panose="020E0502030303020204" pitchFamily="34" charset="0"/>
              </a:rPr>
              <a:t> Data Management is: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A </a:t>
            </a:r>
            <a:r>
              <a:rPr lang="nl-NL" sz="2800" dirty="0" err="1">
                <a:latin typeface="Candara" panose="020E0502030303020204" pitchFamily="34" charset="0"/>
              </a:rPr>
              <a:t>fundamental</a:t>
            </a:r>
            <a:r>
              <a:rPr lang="nl-NL" sz="2800" dirty="0">
                <a:latin typeface="Candara" panose="020E0502030303020204" pitchFamily="34" charset="0"/>
              </a:rPr>
              <a:t> feature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An </a:t>
            </a:r>
            <a:r>
              <a:rPr lang="nl-NL" sz="2800" dirty="0" err="1">
                <a:latin typeface="Candara" panose="020E0502030303020204" pitchFamily="34" charset="0"/>
              </a:rPr>
              <a:t>essential</a:t>
            </a:r>
            <a:r>
              <a:rPr lang="nl-NL" sz="2800" dirty="0">
                <a:latin typeface="Candara" panose="020E0502030303020204" pitchFamily="34" charset="0"/>
              </a:rPr>
              <a:t> feature</a:t>
            </a:r>
          </a:p>
          <a:p>
            <a:pPr lvl="1"/>
            <a:r>
              <a:rPr lang="nl-NL" sz="2800" dirty="0">
                <a:latin typeface="Candara" panose="020E0502030303020204" pitchFamily="34" charset="0"/>
              </a:rPr>
              <a:t>Too </a:t>
            </a:r>
            <a:r>
              <a:rPr lang="nl-NL" sz="2800" dirty="0" err="1">
                <a:latin typeface="Candara" panose="020E0502030303020204" pitchFamily="34" charset="0"/>
              </a:rPr>
              <a:t>often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overlooked</a:t>
            </a:r>
            <a:endParaRPr lang="nl-NL" sz="2800" dirty="0">
              <a:latin typeface="Candara" panose="020E0502030303020204" pitchFamily="34" charset="0"/>
            </a:endParaRPr>
          </a:p>
          <a:p>
            <a:pPr lvl="1"/>
            <a:r>
              <a:rPr lang="nl-NL" sz="2800" dirty="0">
                <a:latin typeface="Candara" panose="020E0502030303020204" pitchFamily="34" charset="0"/>
                <a:sym typeface="Wingdings" panose="05000000000000000000" pitchFamily="2" charset="2"/>
              </a:rPr>
              <a:t> “The </a:t>
            </a:r>
            <a:r>
              <a:rPr lang="nl-NL" sz="2800" dirty="0" err="1">
                <a:latin typeface="Candara" panose="020E0502030303020204" pitchFamily="34" charset="0"/>
                <a:sym typeface="Wingdings" panose="05000000000000000000" pitchFamily="2" charset="2"/>
              </a:rPr>
              <a:t>elephant</a:t>
            </a:r>
            <a:r>
              <a:rPr lang="nl-NL" sz="2800" dirty="0">
                <a:latin typeface="Candara" panose="020E0502030303020204" pitchFamily="34" charset="0"/>
                <a:sym typeface="Wingdings" panose="05000000000000000000" pitchFamily="2" charset="2"/>
              </a:rPr>
              <a:t> in </a:t>
            </a:r>
            <a:r>
              <a:rPr lang="nl-NL" sz="2800" dirty="0" err="1">
                <a:latin typeface="Candara" panose="020E0502030303020204" pitchFamily="34" charset="0"/>
                <a:sym typeface="Wingdings" panose="05000000000000000000" pitchFamily="2" charset="2"/>
              </a:rPr>
              <a:t>the</a:t>
            </a:r>
            <a:r>
              <a:rPr lang="nl-NL" sz="2800" dirty="0">
                <a:latin typeface="Candara" panose="020E0502030303020204" pitchFamily="34" charset="0"/>
                <a:sym typeface="Wingdings" panose="05000000000000000000" pitchFamily="2" charset="2"/>
              </a:rPr>
              <a:t> Data Room”</a:t>
            </a:r>
          </a:p>
          <a:p>
            <a:pPr lvl="1"/>
            <a:endParaRPr lang="nl-NL" sz="2800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lvl="1"/>
            <a:endParaRPr lang="nl-NL" sz="2800" dirty="0">
              <a:latin typeface="Candara" panose="020E0502030303020204" pitchFamily="34" charset="0"/>
            </a:endParaRPr>
          </a:p>
          <a:p>
            <a:pPr lvl="1"/>
            <a:endParaRPr lang="nl-NL" sz="2800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r>
              <a:rPr lang="nl-NL" sz="2800" dirty="0">
                <a:latin typeface="Candara" panose="020E0502030303020204" pitchFamily="34" charset="0"/>
              </a:rPr>
              <a:t>Johan Cruijff, </a:t>
            </a:r>
            <a:r>
              <a:rPr lang="nl-NL" sz="2800" dirty="0" err="1">
                <a:latin typeface="Candara" panose="020E0502030303020204" pitchFamily="34" charset="0"/>
              </a:rPr>
              <a:t>known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for</a:t>
            </a:r>
            <a:r>
              <a:rPr lang="nl-NL" sz="2800" dirty="0">
                <a:latin typeface="Candara" panose="020E0502030303020204" pitchFamily="34" charset="0"/>
              </a:rPr>
              <a:t> his </a:t>
            </a:r>
          </a:p>
          <a:p>
            <a:pPr marL="457200" lvl="1" indent="0">
              <a:buNone/>
            </a:pPr>
            <a:r>
              <a:rPr lang="nl-NL" sz="2800" dirty="0" err="1">
                <a:latin typeface="Candara" panose="020E0502030303020204" pitchFamily="34" charset="0"/>
              </a:rPr>
              <a:t>peasant-philosopher</a:t>
            </a:r>
            <a:r>
              <a:rPr lang="nl-NL" sz="2800" dirty="0">
                <a:latin typeface="Candara" panose="020E0502030303020204" pitchFamily="34" charset="0"/>
              </a:rPr>
              <a:t> oneliners:</a:t>
            </a:r>
          </a:p>
          <a:p>
            <a:pPr marL="457200" lvl="1" indent="0">
              <a:buNone/>
            </a:pPr>
            <a:br>
              <a:rPr lang="nl-NL" sz="2800" dirty="0">
                <a:latin typeface="Candara" panose="020E0502030303020204" pitchFamily="34" charset="0"/>
              </a:rPr>
            </a:br>
            <a:r>
              <a:rPr lang="nl-NL" sz="2800" dirty="0">
                <a:latin typeface="Candara" panose="020E0502030303020204" pitchFamily="34" charset="0"/>
              </a:rPr>
              <a:t>“</a:t>
            </a:r>
            <a:r>
              <a:rPr lang="nl-NL" sz="2800" dirty="0" err="1">
                <a:latin typeface="Candara" panose="020E0502030303020204" pitchFamily="34" charset="0"/>
              </a:rPr>
              <a:t>You’ll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only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see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it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when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you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notice</a:t>
            </a:r>
            <a:r>
              <a:rPr lang="nl-NL" sz="2800" dirty="0">
                <a:latin typeface="Candara" panose="020E0502030303020204" pitchFamily="34" charset="0"/>
              </a:rPr>
              <a:t> </a:t>
            </a:r>
            <a:r>
              <a:rPr lang="nl-NL" sz="2800" dirty="0" err="1">
                <a:latin typeface="Candara" panose="020E0502030303020204" pitchFamily="34" charset="0"/>
              </a:rPr>
              <a:t>it</a:t>
            </a:r>
            <a:r>
              <a:rPr lang="nl-NL" sz="2800" dirty="0">
                <a:latin typeface="Candara" panose="020E0502030303020204" pitchFamily="34" charset="0"/>
              </a:rPr>
              <a:t>”</a:t>
            </a:r>
          </a:p>
          <a:p>
            <a:pPr marL="457200" lvl="1" indent="0">
              <a:buNone/>
            </a:pPr>
            <a:br>
              <a:rPr lang="nl-NL" sz="2800" dirty="0">
                <a:latin typeface="Candara" panose="020E0502030303020204" pitchFamily="34" charset="0"/>
              </a:rPr>
            </a:br>
            <a:r>
              <a:rPr lang="nl-NL" sz="2800" dirty="0">
                <a:latin typeface="Candara" panose="020E0502030303020204" pitchFamily="34" charset="0"/>
              </a:rPr>
              <a:t>Spoiler: </a:t>
            </a:r>
            <a:r>
              <a:rPr lang="nl-NL" sz="2800" dirty="0" err="1">
                <a:latin typeface="Candara" panose="020E0502030303020204" pitchFamily="34" charset="0"/>
              </a:rPr>
              <a:t>bitemporal</a:t>
            </a:r>
            <a:r>
              <a:rPr lang="nl-NL" sz="2800" dirty="0">
                <a:latin typeface="Candara" panose="020E0502030303020204" pitchFamily="34" charset="0"/>
              </a:rPr>
              <a:t> is (</a:t>
            </a:r>
            <a:r>
              <a:rPr lang="nl-NL" sz="2800" dirty="0" err="1">
                <a:latin typeface="Candara" panose="020E0502030303020204" pitchFamily="34" charset="0"/>
              </a:rPr>
              <a:t>needed</a:t>
            </a:r>
            <a:r>
              <a:rPr lang="nl-NL" sz="2800" dirty="0">
                <a:latin typeface="Candara" panose="020E0502030303020204" pitchFamily="34" charset="0"/>
              </a:rPr>
              <a:t>) (</a:t>
            </a:r>
            <a:r>
              <a:rPr lang="nl-NL" sz="2800" dirty="0" err="1">
                <a:latin typeface="Candara" panose="020E0502030303020204" pitchFamily="34" charset="0"/>
              </a:rPr>
              <a:t>almost</a:t>
            </a:r>
            <a:r>
              <a:rPr lang="nl-NL" sz="2800" dirty="0">
                <a:latin typeface="Candara" panose="020E0502030303020204" pitchFamily="34" charset="0"/>
              </a:rPr>
              <a:t>) </a:t>
            </a:r>
            <a:r>
              <a:rPr lang="nl-NL" sz="2800" dirty="0" err="1">
                <a:latin typeface="Candara" panose="020E0502030303020204" pitchFamily="34" charset="0"/>
              </a:rPr>
              <a:t>everywhere</a:t>
            </a:r>
            <a:r>
              <a:rPr lang="nl-NL" sz="28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4" name="Afbeelding 3" descr="Afbeelding met tekst, persoon, buiten, teken&#10;&#10;Beschrijving is gegenereerd met hoge betrouwbaarheid">
            <a:extLst>
              <a:ext uri="{FF2B5EF4-FFF2-40B4-BE49-F238E27FC236}">
                <a16:creationId xmlns:a16="http://schemas.microsoft.com/office/drawing/2014/main" id="{CAD76C11-4AA1-47B6-8AB6-DB2E1010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69">
            <a:off x="8620431" y="1084091"/>
            <a:ext cx="2968423" cy="47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Goals?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Educate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subject</a:t>
            </a:r>
          </a:p>
          <a:p>
            <a:r>
              <a:rPr lang="nl-NL" dirty="0" err="1">
                <a:latin typeface="Candara" panose="020E0502030303020204" pitchFamily="34" charset="0"/>
              </a:rPr>
              <a:t>Create</a:t>
            </a:r>
            <a:r>
              <a:rPr lang="nl-NL" dirty="0">
                <a:latin typeface="Candara" panose="020E0502030303020204" pitchFamily="34" charset="0"/>
              </a:rPr>
              <a:t> awareness </a:t>
            </a:r>
            <a:r>
              <a:rPr lang="nl-NL" dirty="0" err="1">
                <a:latin typeface="Candara" panose="020E0502030303020204" pitchFamily="34" charset="0"/>
              </a:rPr>
              <a:t>among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Architects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Learn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from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</a:t>
            </a:r>
          </a:p>
          <a:p>
            <a:r>
              <a:rPr lang="nl-NL" dirty="0">
                <a:latin typeface="Candara" panose="020E0502030303020204" pitchFamily="34" charset="0"/>
              </a:rPr>
              <a:t>Brainstorm on </a:t>
            </a:r>
            <a:r>
              <a:rPr lang="nl-NL" dirty="0" err="1">
                <a:latin typeface="Candara" panose="020E0502030303020204" pitchFamily="34" charset="0"/>
              </a:rPr>
              <a:t>relevance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171903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How?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>
                <a:latin typeface="Candara" panose="020E0502030303020204" pitchFamily="34" charset="0"/>
              </a:rPr>
              <a:t>The “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Maturity</a:t>
            </a:r>
            <a:r>
              <a:rPr lang="nl-NL" dirty="0">
                <a:latin typeface="Candara" panose="020E0502030303020204" pitchFamily="34" charset="0"/>
              </a:rPr>
              <a:t> Ladder” </a:t>
            </a: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introduction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Examples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>
                <a:latin typeface="Candara" panose="020E0502030303020204" pitchFamily="34" charset="0"/>
              </a:rPr>
              <a:t>The </a:t>
            </a:r>
            <a:r>
              <a:rPr lang="nl-NL" dirty="0" err="1">
                <a:latin typeface="Candara" panose="020E0502030303020204" pitchFamily="34" charset="0"/>
              </a:rPr>
              <a:t>EntityGrid</a:t>
            </a:r>
            <a:r>
              <a:rPr lang="nl-NL" dirty="0">
                <a:latin typeface="Candara" panose="020E0502030303020204" pitchFamily="34" charset="0"/>
              </a:rPr>
              <a:t> concept</a:t>
            </a:r>
          </a:p>
          <a:p>
            <a:r>
              <a:rPr lang="nl-NL" dirty="0">
                <a:latin typeface="Candara" panose="020E0502030303020204" pitchFamily="34" charset="0"/>
              </a:rPr>
              <a:t>Demo</a:t>
            </a:r>
          </a:p>
          <a:p>
            <a:r>
              <a:rPr lang="nl-NL" dirty="0" err="1">
                <a:latin typeface="Candara" panose="020E0502030303020204" pitchFamily="34" charset="0"/>
              </a:rPr>
              <a:t>Wrap</a:t>
            </a:r>
            <a:r>
              <a:rPr lang="nl-NL" dirty="0">
                <a:latin typeface="Candara" panose="020E0502030303020204" pitchFamily="34" charset="0"/>
              </a:rPr>
              <a:t> up &amp; </a:t>
            </a:r>
            <a:r>
              <a:rPr lang="nl-NL" dirty="0" err="1">
                <a:latin typeface="Candara" panose="020E0502030303020204" pitchFamily="34" charset="0"/>
              </a:rPr>
              <a:t>questions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Discussion</a:t>
            </a:r>
            <a:r>
              <a:rPr lang="nl-NL" dirty="0">
                <a:latin typeface="Candara" panose="020E0502030303020204" pitchFamily="34" charset="0"/>
              </a:rPr>
              <a:t>: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applied</a:t>
            </a:r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Candara" panose="020E0502030303020204" pitchFamily="34" charset="0"/>
              </a:rPr>
              <a:t>The “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Maturity</a:t>
            </a:r>
            <a:r>
              <a:rPr lang="nl-NL" dirty="0">
                <a:latin typeface="Candara" panose="020E0502030303020204" pitchFamily="34" charset="0"/>
              </a:rPr>
              <a:t> Ladder”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/>
          </a:bodyPr>
          <a:lstStyle/>
          <a:p>
            <a:r>
              <a:rPr lang="nl-NL" dirty="0">
                <a:latin typeface="Candara" panose="020E0502030303020204" pitchFamily="34" charset="0"/>
              </a:rPr>
              <a:t>Basic </a:t>
            </a:r>
            <a:r>
              <a:rPr lang="nl-NL" dirty="0" err="1">
                <a:latin typeface="Candara" panose="020E0502030303020204" pitchFamily="34" charset="0"/>
              </a:rPr>
              <a:t>ignorance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what</a:t>
            </a:r>
            <a:r>
              <a:rPr lang="nl-NL" dirty="0">
                <a:latin typeface="Candara" panose="020E0502030303020204" pitchFamily="34" charset="0"/>
              </a:rPr>
              <a:t> is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  <a:p>
            <a:r>
              <a:rPr lang="nl-NL" dirty="0">
                <a:latin typeface="Candara" panose="020E0502030303020204" pitchFamily="34" charset="0"/>
              </a:rPr>
              <a:t>Practical </a:t>
            </a:r>
            <a:r>
              <a:rPr lang="nl-NL" dirty="0" err="1">
                <a:latin typeface="Candara" panose="020E0502030303020204" pitchFamily="34" charset="0"/>
              </a:rPr>
              <a:t>ignorance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D</a:t>
            </a:r>
            <a:r>
              <a:rPr lang="nl-NL" dirty="0">
                <a:latin typeface="Candara" panose="020E0502030303020204" pitchFamily="34" charset="0"/>
              </a:rPr>
              <a:t>o we </a:t>
            </a:r>
            <a:r>
              <a:rPr lang="nl-NL" dirty="0" err="1">
                <a:latin typeface="Candara" panose="020E0502030303020204" pitchFamily="34" charset="0"/>
              </a:rPr>
              <a:t>need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  <a:p>
            <a:r>
              <a:rPr lang="nl-NL" dirty="0" err="1">
                <a:latin typeface="Candara" panose="020E0502030303020204" pitchFamily="34" charset="0"/>
              </a:rPr>
              <a:t>Underestimation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</a:rPr>
              <a:t>Can’t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that</a:t>
            </a:r>
            <a:r>
              <a:rPr lang="nl-NL" dirty="0">
                <a:latin typeface="Candara" panose="020E0502030303020204" pitchFamily="34" charset="0"/>
              </a:rPr>
              <a:t> hard…</a:t>
            </a:r>
          </a:p>
          <a:p>
            <a:r>
              <a:rPr lang="nl-NL" dirty="0" err="1">
                <a:latin typeface="Candara" panose="020E0502030303020204" pitchFamily="34" charset="0"/>
              </a:rPr>
              <a:t>Reality</a:t>
            </a:r>
            <a:r>
              <a:rPr lang="nl-NL" dirty="0">
                <a:latin typeface="Candara" panose="020E0502030303020204" pitchFamily="34" charset="0"/>
              </a:rPr>
              <a:t> kicks in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Candara" panose="020E0502030303020204" pitchFamily="34" charset="0"/>
              </a:rPr>
              <a:t>Ouch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it’s</a:t>
            </a:r>
            <a:r>
              <a:rPr lang="nl-NL" dirty="0">
                <a:latin typeface="Candara" panose="020E0502030303020204" pitchFamily="34" charset="0"/>
              </a:rPr>
              <a:t> complex, </a:t>
            </a:r>
            <a:r>
              <a:rPr lang="nl-NL" dirty="0" err="1">
                <a:latin typeface="Candara" panose="020E0502030303020204" pitchFamily="34" charset="0"/>
              </a:rPr>
              <a:t>can’t</a:t>
            </a:r>
            <a:r>
              <a:rPr lang="nl-NL" dirty="0">
                <a:latin typeface="Candara" panose="020E0502030303020204" pitchFamily="34" charset="0"/>
              </a:rPr>
              <a:t> we </a:t>
            </a:r>
            <a:r>
              <a:rPr lang="nl-NL" dirty="0" err="1">
                <a:latin typeface="Candara" panose="020E0502030303020204" pitchFamily="34" charset="0"/>
              </a:rPr>
              <a:t>postpone</a:t>
            </a:r>
            <a:r>
              <a:rPr lang="nl-NL" dirty="0">
                <a:latin typeface="Candara" panose="020E0502030303020204" pitchFamily="34" charset="0"/>
              </a:rPr>
              <a:t>?</a:t>
            </a:r>
          </a:p>
          <a:p>
            <a:r>
              <a:rPr lang="nl-NL" dirty="0">
                <a:latin typeface="Candara" panose="020E0502030303020204" pitchFamily="34" charset="0"/>
              </a:rPr>
              <a:t>In control</a:t>
            </a:r>
            <a:br>
              <a:rPr lang="nl-NL" dirty="0">
                <a:latin typeface="Candara" panose="020E0502030303020204" pitchFamily="34" charset="0"/>
              </a:rPr>
            </a:br>
            <a:r>
              <a:rPr lang="nl-NL" dirty="0">
                <a:latin typeface="Candara" panose="020E0502030303020204" pitchFamily="34" charset="0"/>
              </a:rPr>
              <a:t>  </a:t>
            </a:r>
            <a:r>
              <a:rPr lang="nl-NL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nl-NL" dirty="0">
                <a:latin typeface="Candara" panose="020E0502030303020204" pitchFamily="34" charset="0"/>
              </a:rPr>
              <a:t>OK, we </a:t>
            </a:r>
            <a:r>
              <a:rPr lang="nl-NL" dirty="0" err="1">
                <a:latin typeface="Candara" panose="020E0502030303020204" pitchFamily="34" charset="0"/>
              </a:rPr>
              <a:t>understand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let’s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implement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C600CB0-7323-4CFA-BA5C-BDF25B3A4491}"/>
              </a:ext>
            </a:extLst>
          </p:cNvPr>
          <p:cNvSpPr txBox="1"/>
          <p:nvPr/>
        </p:nvSpPr>
        <p:spPr>
          <a:xfrm>
            <a:off x="9303658" y="5381538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360 pages…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9C0C69-FCA0-400B-A209-7E174465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07" y="2066925"/>
            <a:ext cx="3333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4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introduction</a:t>
            </a:r>
            <a:endParaRPr lang="nl-NL" dirty="0">
              <a:latin typeface="Candara" panose="020E050203030302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History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done</a:t>
            </a:r>
            <a:r>
              <a:rPr lang="nl-NL" dirty="0">
                <a:latin typeface="Candara" panose="020E0502030303020204" pitchFamily="34" charset="0"/>
              </a:rPr>
              <a:t> well: </a:t>
            </a:r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(</a:t>
            </a:r>
            <a:r>
              <a:rPr lang="nl-NL" dirty="0" err="1">
                <a:latin typeface="Candara" panose="020E0502030303020204" pitchFamily="34" charset="0"/>
              </a:rPr>
              <a:t>two</a:t>
            </a:r>
            <a:r>
              <a:rPr lang="nl-NL" dirty="0">
                <a:latin typeface="Candara" panose="020E0502030303020204" pitchFamily="34" charset="0"/>
              </a:rPr>
              <a:t> time </a:t>
            </a:r>
            <a:r>
              <a:rPr lang="nl-NL" dirty="0" err="1">
                <a:latin typeface="Candara" panose="020E0502030303020204" pitchFamily="34" charset="0"/>
              </a:rPr>
              <a:t>dimensions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Transaction time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Valid</a:t>
            </a:r>
            <a:r>
              <a:rPr lang="nl-NL" dirty="0">
                <a:latin typeface="Candara" panose="020E0502030303020204" pitchFamily="34" charset="0"/>
              </a:rPr>
              <a:t> time (</a:t>
            </a:r>
            <a:r>
              <a:rPr lang="nl-NL" dirty="0" err="1">
                <a:latin typeface="Candara" panose="020E0502030303020204" pitchFamily="34" charset="0"/>
              </a:rPr>
              <a:t>period</a:t>
            </a:r>
            <a:r>
              <a:rPr lang="nl-NL" dirty="0">
                <a:latin typeface="Candara" panose="020E0502030303020204" pitchFamily="34" charset="0"/>
              </a:rPr>
              <a:t>, </a:t>
            </a:r>
            <a:r>
              <a:rPr lang="nl-NL" dirty="0" err="1">
                <a:latin typeface="Candara" panose="020E0502030303020204" pitchFamily="34" charset="0"/>
              </a:rPr>
              <a:t>possibly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from-to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eternity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enables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 “</a:t>
            </a:r>
            <a:r>
              <a:rPr lang="nl-NL" dirty="0" err="1">
                <a:latin typeface="Candara" panose="020E0502030303020204" pitchFamily="34" charset="0"/>
              </a:rPr>
              <a:t>now</a:t>
            </a:r>
            <a:r>
              <a:rPr lang="nl-NL" dirty="0">
                <a:latin typeface="Candara" panose="020E0502030303020204" pitchFamily="34" charset="0"/>
              </a:rPr>
              <a:t>”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Backward </a:t>
            </a:r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: data 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have been…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Forward </a:t>
            </a:r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: data </a:t>
            </a:r>
            <a:r>
              <a:rPr lang="nl-NL" dirty="0" err="1">
                <a:latin typeface="Candara" panose="020E0502030303020204" pitchFamily="34" charset="0"/>
              </a:rPr>
              <a:t>will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be</a:t>
            </a:r>
            <a:r>
              <a:rPr lang="nl-NL" dirty="0">
                <a:latin typeface="Candara" panose="020E0502030303020204" pitchFamily="34" charset="0"/>
              </a:rPr>
              <a:t>…</a:t>
            </a: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on </a:t>
            </a:r>
            <a:r>
              <a:rPr lang="nl-NL" dirty="0" err="1">
                <a:latin typeface="Candara" panose="020E0502030303020204" pitchFamily="34" charset="0"/>
              </a:rPr>
              <a:t>any</a:t>
            </a:r>
            <a:r>
              <a:rPr lang="nl-NL" dirty="0">
                <a:latin typeface="Candara" panose="020E0502030303020204" pitchFamily="34" charset="0"/>
              </a:rPr>
              <a:t> point in time</a:t>
            </a:r>
          </a:p>
          <a:p>
            <a:pPr lvl="2"/>
            <a:r>
              <a:rPr lang="nl-NL" dirty="0">
                <a:latin typeface="Candara" panose="020E0502030303020204" pitchFamily="34" charset="0"/>
              </a:rPr>
              <a:t>For </a:t>
            </a:r>
            <a:r>
              <a:rPr lang="nl-NL" dirty="0" err="1">
                <a:latin typeface="Candara" panose="020E0502030303020204" pitchFamily="34" charset="0"/>
              </a:rPr>
              <a:t>queries</a:t>
            </a:r>
            <a:r>
              <a:rPr lang="nl-NL" dirty="0">
                <a:latin typeface="Candara" panose="020E0502030303020204" pitchFamily="34" charset="0"/>
              </a:rPr>
              <a:t> in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past: </a:t>
            </a:r>
          </a:p>
          <a:p>
            <a:pPr lvl="3"/>
            <a:r>
              <a:rPr lang="nl-NL" dirty="0">
                <a:latin typeface="Candara" panose="020E0502030303020204" pitchFamily="34" charset="0"/>
              </a:rPr>
              <a:t>Data as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 *was* (never changes: </a:t>
            </a:r>
            <a:r>
              <a:rPr lang="nl-NL" dirty="0" err="1">
                <a:latin typeface="Candara" panose="020E0502030303020204" pitchFamily="34" charset="0"/>
              </a:rPr>
              <a:t>idempotence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pPr lvl="3"/>
            <a:r>
              <a:rPr lang="nl-NL" dirty="0">
                <a:latin typeface="Candara" panose="020E0502030303020204" pitchFamily="34" charset="0"/>
              </a:rPr>
              <a:t>Data as </a:t>
            </a:r>
            <a:r>
              <a:rPr lang="nl-NL" dirty="0" err="1">
                <a:latin typeface="Candara" panose="020E0502030303020204" pitchFamily="34" charset="0"/>
              </a:rPr>
              <a:t>it</a:t>
            </a:r>
            <a:r>
              <a:rPr lang="nl-NL" dirty="0">
                <a:latin typeface="Candara" panose="020E0502030303020204" pitchFamily="34" charset="0"/>
              </a:rPr>
              <a:t> *</a:t>
            </a:r>
            <a:r>
              <a:rPr lang="nl-NL" dirty="0" err="1">
                <a:latin typeface="Candara" panose="020E0502030303020204" pitchFamily="34" charset="0"/>
              </a:rPr>
              <a:t>should</a:t>
            </a:r>
            <a:r>
              <a:rPr lang="nl-NL" dirty="0">
                <a:latin typeface="Candara" panose="020E0502030303020204" pitchFamily="34" charset="0"/>
              </a:rPr>
              <a:t> have been* (</a:t>
            </a:r>
            <a:r>
              <a:rPr lang="nl-NL" dirty="0" err="1">
                <a:latin typeface="Candara" panose="020E0502030303020204" pitchFamily="34" charset="0"/>
              </a:rPr>
              <a:t>may</a:t>
            </a:r>
            <a:r>
              <a:rPr lang="nl-NL" dirty="0">
                <a:latin typeface="Candara" panose="020E0502030303020204" pitchFamily="34" charset="0"/>
              </a:rPr>
              <a:t> change </a:t>
            </a:r>
            <a:r>
              <a:rPr lang="nl-NL" dirty="0" err="1">
                <a:latin typeface="Candara" panose="020E0502030303020204" pitchFamily="34" charset="0"/>
              </a:rPr>
              <a:t>with</a:t>
            </a:r>
            <a:r>
              <a:rPr lang="nl-NL" dirty="0">
                <a:latin typeface="Candara" panose="020E0502030303020204" pitchFamily="34" charset="0"/>
              </a:rPr>
              <a:t> backward </a:t>
            </a:r>
            <a:r>
              <a:rPr lang="nl-NL" dirty="0" err="1">
                <a:latin typeface="Candara" panose="020E0502030303020204" pitchFamily="34" charset="0"/>
              </a:rPr>
              <a:t>mutations</a:t>
            </a:r>
            <a:r>
              <a:rPr lang="nl-NL" dirty="0">
                <a:latin typeface="Candara" panose="020E0502030303020204" pitchFamily="34" charset="0"/>
              </a:rPr>
              <a:t>)</a:t>
            </a:r>
          </a:p>
          <a:p>
            <a:r>
              <a:rPr lang="nl-NL" dirty="0" err="1">
                <a:latin typeface="Candara" panose="020E0502030303020204" pitchFamily="34" charset="0"/>
              </a:rPr>
              <a:t>Bitemporal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requires</a:t>
            </a:r>
            <a:r>
              <a:rPr lang="nl-NL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No </a:t>
            </a:r>
            <a:r>
              <a:rPr lang="nl-NL" dirty="0" err="1">
                <a:latin typeface="Candara" panose="020E0502030303020204" pitchFamily="34" charset="0"/>
              </a:rPr>
              <a:t>physical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deletion</a:t>
            </a:r>
            <a:r>
              <a:rPr lang="nl-NL" dirty="0">
                <a:latin typeface="Candara" panose="020E0502030303020204" pitchFamily="34" charset="0"/>
              </a:rPr>
              <a:t> of data (“Total </a:t>
            </a:r>
            <a:r>
              <a:rPr lang="nl-NL" dirty="0" err="1">
                <a:latin typeface="Candara" panose="020E0502030303020204" pitchFamily="34" charset="0"/>
              </a:rPr>
              <a:t>Recall</a:t>
            </a:r>
            <a:r>
              <a:rPr lang="nl-NL" dirty="0">
                <a:latin typeface="Candara" panose="020E0502030303020204" pitchFamily="34" charset="0"/>
              </a:rPr>
              <a:t>”)</a:t>
            </a:r>
          </a:p>
          <a:p>
            <a:pPr lvl="3"/>
            <a:endParaRPr lang="nl-NL" dirty="0">
              <a:latin typeface="Candara" panose="020E0502030303020204" pitchFamily="34" charset="0"/>
            </a:endParaRPr>
          </a:p>
          <a:p>
            <a:pPr lvl="2"/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2481" y="373514"/>
            <a:ext cx="11064021" cy="1325563"/>
          </a:xfrm>
        </p:spPr>
        <p:txBody>
          <a:bodyPr>
            <a:normAutofit/>
          </a:bodyPr>
          <a:lstStyle/>
          <a:p>
            <a:pPr algn="ctr"/>
            <a:r>
              <a:rPr lang="nl-NL" dirty="0" err="1">
                <a:latin typeface="Candara" panose="020E0502030303020204" pitchFamily="34" charset="0"/>
              </a:rPr>
              <a:t>Example</a:t>
            </a:r>
            <a:r>
              <a:rPr lang="nl-NL" dirty="0">
                <a:latin typeface="Candara" panose="020E0502030303020204" pitchFamily="34" charset="0"/>
              </a:rPr>
              <a:t> 1: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r>
              <a:rPr lang="nl-NL" dirty="0">
                <a:latin typeface="Candara" panose="020E0502030303020204" pitchFamily="34" charset="0"/>
              </a:rPr>
              <a:t> change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AFA428-76F7-4FC6-B137-6329DF4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2" y="1476462"/>
            <a:ext cx="10967907" cy="5180647"/>
          </a:xfrm>
        </p:spPr>
        <p:txBody>
          <a:bodyPr>
            <a:normAutofit lnSpcReduction="10000"/>
          </a:bodyPr>
          <a:lstStyle/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have </a:t>
            </a:r>
            <a:r>
              <a:rPr lang="nl-NL" dirty="0" err="1">
                <a:latin typeface="Candara" panose="020E0502030303020204" pitchFamily="34" charset="0"/>
              </a:rPr>
              <a:t>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policy 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move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another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forget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inform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company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don’t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receive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annual</a:t>
            </a:r>
            <a:r>
              <a:rPr lang="nl-NL" dirty="0">
                <a:latin typeface="Candara" panose="020E0502030303020204" pitchFamily="34" charset="0"/>
              </a:rPr>
              <a:t> policy copy</a:t>
            </a:r>
          </a:p>
          <a:p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call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insurance</a:t>
            </a:r>
            <a:r>
              <a:rPr lang="nl-NL" dirty="0">
                <a:latin typeface="Candara" panose="020E0502030303020204" pitchFamily="34" charset="0"/>
              </a:rPr>
              <a:t> company </a:t>
            </a:r>
            <a:r>
              <a:rPr lang="nl-NL" dirty="0" err="1">
                <a:latin typeface="Candara" panose="020E0502030303020204" pitchFamily="34" charset="0"/>
              </a:rPr>
              <a:t>and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complain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tell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sent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copy, but </a:t>
            </a:r>
            <a:r>
              <a:rPr lang="nl-NL" dirty="0" err="1">
                <a:latin typeface="Candara" panose="020E0502030303020204" pitchFamily="34" charset="0"/>
              </a:rPr>
              <a:t>appearantly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old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endParaRPr lang="nl-NL" dirty="0">
              <a:latin typeface="Candara" panose="020E0502030303020204" pitchFamily="34" charset="0"/>
            </a:endParaRPr>
          </a:p>
          <a:p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change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r>
              <a:rPr lang="nl-NL" dirty="0">
                <a:latin typeface="Candara" panose="020E0502030303020204" pitchFamily="34" charset="0"/>
              </a:rPr>
              <a:t> in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system</a:t>
            </a:r>
          </a:p>
          <a:p>
            <a:pPr lvl="1"/>
            <a:r>
              <a:rPr lang="nl-NL" dirty="0">
                <a:latin typeface="Candara" panose="020E0502030303020204" pitchFamily="34" charset="0"/>
              </a:rPr>
              <a:t>Transaction date = </a:t>
            </a:r>
            <a:r>
              <a:rPr lang="nl-NL" dirty="0" err="1">
                <a:latin typeface="Candara" panose="020E0502030303020204" pitchFamily="34" charset="0"/>
              </a:rPr>
              <a:t>now</a:t>
            </a:r>
            <a:endParaRPr lang="nl-NL" dirty="0">
              <a:latin typeface="Candara" panose="020E0502030303020204" pitchFamily="34" charset="0"/>
            </a:endParaRPr>
          </a:p>
          <a:p>
            <a:pPr lvl="1"/>
            <a:r>
              <a:rPr lang="nl-NL" dirty="0" err="1">
                <a:latin typeface="Candara" panose="020E0502030303020204" pitchFamily="34" charset="0"/>
              </a:rPr>
              <a:t>Valid</a:t>
            </a:r>
            <a:r>
              <a:rPr lang="nl-NL" dirty="0">
                <a:latin typeface="Candara" panose="020E0502030303020204" pitchFamily="34" charset="0"/>
              </a:rPr>
              <a:t> date: </a:t>
            </a:r>
            <a:r>
              <a:rPr lang="nl-NL" dirty="0" err="1">
                <a:latin typeface="Candara" panose="020E0502030303020204" pitchFamily="34" charset="0"/>
              </a:rPr>
              <a:t>from</a:t>
            </a:r>
            <a:r>
              <a:rPr lang="nl-NL" dirty="0">
                <a:latin typeface="Candara" panose="020E0502030303020204" pitchFamily="34" charset="0"/>
              </a:rPr>
              <a:t> = date of </a:t>
            </a:r>
            <a:r>
              <a:rPr lang="nl-NL" dirty="0" err="1">
                <a:latin typeface="Candara" panose="020E0502030303020204" pitchFamily="34" charset="0"/>
              </a:rPr>
              <a:t>your</a:t>
            </a:r>
            <a:r>
              <a:rPr lang="nl-NL" dirty="0">
                <a:latin typeface="Candara" panose="020E0502030303020204" pitchFamily="34" charset="0"/>
              </a:rPr>
              <a:t> move,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= &lt;</a:t>
            </a:r>
            <a:r>
              <a:rPr lang="nl-NL" dirty="0" err="1">
                <a:latin typeface="Candara" panose="020E0502030303020204" pitchFamily="34" charset="0"/>
              </a:rPr>
              <a:t>infinity</a:t>
            </a:r>
            <a:r>
              <a:rPr lang="nl-NL" dirty="0">
                <a:latin typeface="Candara" panose="020E0502030303020204" pitchFamily="34" charset="0"/>
              </a:rPr>
              <a:t>&gt;</a:t>
            </a:r>
          </a:p>
          <a:p>
            <a:r>
              <a:rPr lang="nl-NL" dirty="0" err="1">
                <a:latin typeface="Candara" panose="020E0502030303020204" pitchFamily="34" charset="0"/>
              </a:rPr>
              <a:t>They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can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always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explain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why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policy copy was sent </a:t>
            </a:r>
            <a:r>
              <a:rPr lang="nl-NL" dirty="0" err="1">
                <a:latin typeface="Candara" panose="020E0502030303020204" pitchFamily="34" charset="0"/>
              </a:rPr>
              <a:t>to</a:t>
            </a:r>
            <a:r>
              <a:rPr lang="nl-NL" dirty="0">
                <a:latin typeface="Candara" panose="020E0502030303020204" pitchFamily="34" charset="0"/>
              </a:rPr>
              <a:t> </a:t>
            </a:r>
            <a:r>
              <a:rPr lang="nl-NL" dirty="0" err="1">
                <a:latin typeface="Candara" panose="020E0502030303020204" pitchFamily="34" charset="0"/>
              </a:rPr>
              <a:t>the</a:t>
            </a:r>
            <a:r>
              <a:rPr lang="nl-NL" dirty="0">
                <a:latin typeface="Candara" panose="020E0502030303020204" pitchFamily="34" charset="0"/>
              </a:rPr>
              <a:t> wrong </a:t>
            </a:r>
            <a:r>
              <a:rPr lang="nl-NL" dirty="0" err="1">
                <a:latin typeface="Candara" panose="020E0502030303020204" pitchFamily="34" charset="0"/>
              </a:rPr>
              <a:t>address</a:t>
            </a:r>
            <a:endParaRPr lang="nl-N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554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E33A2D1838D7F947947CAE5E2EB244EC" ma:contentTypeVersion="7" ma:contentTypeDescription=" " ma:contentTypeScope="" ma:versionID="9323af3b3617076e8a29e0c1a1a86449">
  <xsd:schema xmlns:xsd="http://www.w3.org/2001/XMLSchema" xmlns:xs="http://www.w3.org/2001/XMLSchema" xmlns:p="http://schemas.microsoft.com/office/2006/metadata/properties" xmlns:ns2="e4ecb490-576a-4d0c-922c-f269d836583e" xmlns:ns3="2f6a910d-138e-42c1-8e8a-320c1b7cf3f7" xmlns:ns5="829e0527-382a-492f-a55b-01abf64fd60a" targetNamespace="http://schemas.microsoft.com/office/2006/metadata/properties" ma:root="true" ma:fieldsID="e6830c1cdf01e38ce4b70f63097a7d26" ns2:_="" ns3:_="" ns5:_="">
    <xsd:import namespace="e4ecb490-576a-4d0c-922c-f269d836583e"/>
    <xsd:import namespace="2f6a910d-138e-42c1-8e8a-320c1b7cf3f7"/>
    <xsd:import namespace="829e0527-382a-492f-a55b-01abf64fd60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cf581d8792c646118aad2c2c4ecdfa8c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cb490-576a-4d0c-922c-f269d83658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default="1;#Project|fa11c4c9-105f-402c-bb40-9a56b4989397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04f7caf6-5a06-4370-8f1f-ccedf7cb7807}" ma:internalName="TaxCatchAll" ma:showField="CatchAllData" ma:web="e4ecb490-576a-4d0c-922c-f269d8365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04f7caf6-5a06-4370-8f1f-ccedf7cb7807}" ma:internalName="TaxCatchAllLabel" ma:readOnly="true" ma:showField="CatchAllDataLabel" ma:web="e4ecb490-576a-4d0c-922c-f269d8365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default="5;#TNO Internal|1a23c89f-ef54-4907-86fd-8242403ff722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581d8792c646118aad2c2c4ecdfa8c" ma:index="22" nillable="true" ma:taxonomy="true" ma:internalName="cf581d8792c646118aad2c2c4ecdfa8c" ma:taxonomyFieldName="TNOC_DocumentSetType" ma:displayName="Document set type" ma:readOnly="false" ma:fieldId="{cf581d87-92c6-4611-8aad-2c2c4ecdfa8c}" ma:sspId="7378aa68-586f-4892-bb77-0985b40f41a6" ma:termSetId="a8d4306b-62bf-468f-9587-ff078c8643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4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default="RWS Support MLG 2019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default="060.38178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e0527-382a-492f-a55b-01abf64f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NOC_ClusterId xmlns="2f6a910d-138e-42c1-8e8a-320c1b7cf3f7">060.38178</TNOC_ClusterId>
    <h15fbb78f4cb41d290e72f301ea2865f xmlns="e4ecb490-576a-4d0c-922c-f269d83658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fa11c4c9-105f-402c-bb40-9a56b4989397</TermId>
        </TermInfo>
      </Terms>
    </h15fbb78f4cb41d290e72f301ea2865f>
    <lca20d149a844688b6abf34073d5c21d xmlns="e4ecb490-576a-4d0c-922c-f269d836583e">
      <Terms xmlns="http://schemas.microsoft.com/office/infopath/2007/PartnerControls"/>
    </lca20d149a844688b6abf34073d5c21d>
    <bac4ab11065f4f6c809c820c57e320e5 xmlns="e4ecb490-576a-4d0c-922c-f269d836583e">
      <Terms xmlns="http://schemas.microsoft.com/office/infopath/2007/PartnerControls"/>
    </bac4ab11065f4f6c809c820c57e320e5>
    <cf581d8792c646118aad2c2c4ecdfa8c xmlns="e4ecb490-576a-4d0c-922c-f269d836583e">
      <Terms xmlns="http://schemas.microsoft.com/office/infopath/2007/PartnerControls"/>
    </cf581d8792c646118aad2c2c4ecdfa8c>
    <_dlc_DocId xmlns="e4ecb490-576a-4d0c-922c-f269d836583e">TMEWFTZQRP2K-911431897-736</_dlc_DocId>
    <TaxCatchAll xmlns="e4ecb490-576a-4d0c-922c-f269d836583e">
      <Value>5</Value>
      <Value>1</Value>
    </TaxCatchAll>
    <_dlc_DocIdUrl xmlns="e4ecb490-576a-4d0c-922c-f269d836583e">
      <Url>https://365tno.sharepoint.com/teams/P060.38178/_layouts/15/DocIdRedir.aspx?ID=TMEWFTZQRP2K-911431897-736</Url>
      <Description>TMEWFTZQRP2K-911431897-736</Description>
    </_dlc_DocIdUrl>
    <n2a7a23bcc2241cb9261f9a914c7c1bb xmlns="e4ecb490-576a-4d0c-922c-f269d836583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TNO Internal</TermName>
          <TermId xmlns="http://schemas.microsoft.com/office/infopath/2007/PartnerControls">1a23c89f-ef54-4907-86fd-8242403ff722</TermId>
        </TermInfo>
      </Terms>
    </n2a7a23bcc2241cb9261f9a914c7c1bb>
    <TNOC_ClusterName xmlns="2f6a910d-138e-42c1-8e8a-320c1b7cf3f7">RWS Support MLG 2019</TNOC_ClusterName>
  </documentManagement>
</p:properties>
</file>

<file path=customXml/itemProps1.xml><?xml version="1.0" encoding="utf-8"?>
<ds:datastoreItem xmlns:ds="http://schemas.openxmlformats.org/officeDocument/2006/customXml" ds:itemID="{25E7E819-ECA6-4521-9BC7-85CD00E13FA5}"/>
</file>

<file path=customXml/itemProps2.xml><?xml version="1.0" encoding="utf-8"?>
<ds:datastoreItem xmlns:ds="http://schemas.openxmlformats.org/officeDocument/2006/customXml" ds:itemID="{5A25A5BD-E108-4500-8608-B85D07812718}"/>
</file>

<file path=customXml/itemProps3.xml><?xml version="1.0" encoding="utf-8"?>
<ds:datastoreItem xmlns:ds="http://schemas.openxmlformats.org/officeDocument/2006/customXml" ds:itemID="{D9D850C3-78B5-4FD6-BBC0-5CE7AFC54995}"/>
</file>

<file path=customXml/itemProps4.xml><?xml version="1.0" encoding="utf-8"?>
<ds:datastoreItem xmlns:ds="http://schemas.openxmlformats.org/officeDocument/2006/customXml" ds:itemID="{5FD9A582-8EF0-41F7-926A-E98CE7464309}"/>
</file>

<file path=docProps/app.xml><?xml version="1.0" encoding="utf-8"?>
<Properties xmlns="http://schemas.openxmlformats.org/officeDocument/2006/extended-properties" xmlns:vt="http://schemas.openxmlformats.org/officeDocument/2006/docPropsVTypes">
  <TotalTime>34080</TotalTime>
  <Words>754</Words>
  <Application>Microsoft Office PowerPoint</Application>
  <PresentationFormat>Breedbeeld</PresentationFormat>
  <Paragraphs>153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Wingdings</vt:lpstr>
      <vt:lpstr>Kantoorthema</vt:lpstr>
      <vt:lpstr>Bitemporal  Data Management</vt:lpstr>
      <vt:lpstr>Who?</vt:lpstr>
      <vt:lpstr>What?</vt:lpstr>
      <vt:lpstr>Why?</vt:lpstr>
      <vt:lpstr>Goals?</vt:lpstr>
      <vt:lpstr>How?</vt:lpstr>
      <vt:lpstr>The “Bitemporal Maturity Ladder”</vt:lpstr>
      <vt:lpstr>Bitemporal introduction</vt:lpstr>
      <vt:lpstr>Example 1: address change</vt:lpstr>
      <vt:lpstr>Example 2: claim on insurance policy</vt:lpstr>
      <vt:lpstr>Example 3: plant configuration (CMDB)</vt:lpstr>
      <vt:lpstr>Example 4: master / reference data</vt:lpstr>
      <vt:lpstr>The EntityGrid concept – base concepts</vt:lpstr>
      <vt:lpstr>The EntityGrid concept – features</vt:lpstr>
      <vt:lpstr>Demo</vt:lpstr>
      <vt:lpstr>Wrap up &amp; questions</vt:lpstr>
      <vt:lpstr>   Discussion: Bitemporal applied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EntityGrid</dc:title>
  <dc:creator/>
  <cp:lastModifiedBy>Rob van Dort</cp:lastModifiedBy>
  <cp:revision>157</cp:revision>
  <dcterms:created xsi:type="dcterms:W3CDTF">2018-01-30T10:33:10Z</dcterms:created>
  <dcterms:modified xsi:type="dcterms:W3CDTF">2019-05-17T09:33:22Z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NOC_DocumentClassification">
    <vt:lpwstr>5;#TNO Internal|1a23c89f-ef54-4907-86fd-8242403ff722</vt:lpwstr>
  </property>
  <property fmtid="{D5CDD505-2E9C-101B-9397-08002B2CF9AE}" pid="3" name="ContentTypeId">
    <vt:lpwstr>0x010100A35317DCC28344A7B82488658A034A5C0100E33A2D1838D7F947947CAE5E2EB244EC</vt:lpwstr>
  </property>
  <property fmtid="{D5CDD505-2E9C-101B-9397-08002B2CF9AE}" pid="4" name="TNOC_DocumentType">
    <vt:lpwstr/>
  </property>
  <property fmtid="{D5CDD505-2E9C-101B-9397-08002B2CF9AE}" pid="5" name="TNOC_DocumentCategory">
    <vt:lpwstr/>
  </property>
  <property fmtid="{D5CDD505-2E9C-101B-9397-08002B2CF9AE}" pid="6" name="TNOC_ClusterType">
    <vt:lpwstr>1;#Project|fa11c4c9-105f-402c-bb40-9a56b4989397</vt:lpwstr>
  </property>
  <property fmtid="{D5CDD505-2E9C-101B-9397-08002B2CF9AE}" pid="7" name="_dlc_DocIdItemGuid">
    <vt:lpwstr>2b342b31-f3a2-419e-83c2-610b9157ff5a</vt:lpwstr>
  </property>
  <property fmtid="{D5CDD505-2E9C-101B-9397-08002B2CF9AE}" pid="8" name="TNOC_DocumentSetType">
    <vt:lpwstr/>
  </property>
</Properties>
</file>