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3" r:id="rId2"/>
    <p:sldId id="397" r:id="rId3"/>
    <p:sldId id="403" r:id="rId4"/>
    <p:sldId id="404" r:id="rId5"/>
    <p:sldId id="405" r:id="rId6"/>
    <p:sldId id="406" r:id="rId7"/>
    <p:sldId id="408" r:id="rId8"/>
    <p:sldId id="407" r:id="rId9"/>
    <p:sldId id="400" r:id="rId10"/>
    <p:sldId id="402" r:id="rId11"/>
    <p:sldId id="269" r:id="rId12"/>
    <p:sldId id="29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BBA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>
      <p:cViewPr varScale="1">
        <p:scale>
          <a:sx n="83" d="100"/>
          <a:sy n="83" d="100"/>
        </p:scale>
        <p:origin x="427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7D596C7-604B-1E4E-B0E9-960EA85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E9B77-D1B8-E74A-BB68-07315AFA519E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3C8FFF-AB70-9B45-89A7-07BF6DD7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2E38EBB-8706-2246-A587-8A40C410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E04606-676F-1D4F-92DF-4B17E92746EB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1A8C4A7-51B8-4549-90E8-308A3B50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04A1773-C2B8-A04F-9B88-27D11EB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241669-0B00-034C-927E-B18DB370E2E3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AD19769-AF77-054C-A0BC-CB58352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B0C411-3E71-4D4E-B385-3B056987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C9109-C6BA-5A47-8C2C-1960E16FE634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8877F73-40BC-B445-BF1C-968138CE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1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7C248E9-E9E8-B845-8412-B0FB8F0F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2C306-91CF-1C43-B134-F26A4292B0AC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A63D262-D19F-A04E-9373-389ECB32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EE60B5A-06B4-D942-B450-AE963FD6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54354C-F92C-0343-9DF8-B60AC5887848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FBA072F-849D-8349-A6B5-2909B3D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35690E6-0B03-CC4D-BF22-383FFBCA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40A783-5994-7348-B5BB-24469FFDBE1A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316B27A-02AD-014B-982C-425F72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9F15880-085C-0344-84D0-931B66EA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7CED3F-84A1-3244-9820-FD7777101C45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4C2A0ED-6DDD-F846-824B-FDE69F63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9D9BAAE-AA8D-5D4A-AD50-F2A9AAF7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696FB6-A35D-8947-8343-682D8C55290F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ED58EF-6219-0342-B3A4-4F3210B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BB64FB-5E21-784C-A108-FEAFCFFC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DEA6DF-5A1A-6140-BD04-D736C8E9B5D0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88C3E32-A993-E044-826C-AE801C58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65486F7-4EAD-CB4A-801A-FEE137D6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D844E-9776-6F4E-868A-152C7A03A852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A463400-EEFD-A045-A26F-1CCF390D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A7B585F-7D45-2240-8F91-3C2758A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7E0A48-1CEA-CA45-926D-497D42B67811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E2AD959-CF71-E146-9CA4-D89874C2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3C93CB1-E54B-4CBB-B908-61F0DBCB68DC}"/>
              </a:ext>
            </a:extLst>
          </p:cNvPr>
          <p:cNvSpPr/>
          <p:nvPr/>
        </p:nvSpPr>
        <p:spPr>
          <a:xfrm>
            <a:off x="6364481" y="3620140"/>
            <a:ext cx="4386638" cy="3236967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68D9E06-35BB-44D6-AA4E-4A122F5CCE2D}"/>
              </a:ext>
            </a:extLst>
          </p:cNvPr>
          <p:cNvSpPr/>
          <p:nvPr/>
        </p:nvSpPr>
        <p:spPr>
          <a:xfrm>
            <a:off x="-3072837" y="2528952"/>
            <a:ext cx="5865382" cy="432815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2DCCE5-82ED-40AB-B635-3F2CEBDDE18D}"/>
              </a:ext>
            </a:extLst>
          </p:cNvPr>
          <p:cNvSpPr/>
          <p:nvPr/>
        </p:nvSpPr>
        <p:spPr>
          <a:xfrm rot="10800000">
            <a:off x="6094412" y="-3510"/>
            <a:ext cx="6215406" cy="458644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6E121B4-983D-45E9-B113-36ACF06F55B0}"/>
              </a:ext>
            </a:extLst>
          </p:cNvPr>
          <p:cNvSpPr/>
          <p:nvPr/>
        </p:nvSpPr>
        <p:spPr>
          <a:xfrm rot="10800000">
            <a:off x="4594074" y="-381000"/>
            <a:ext cx="9426739" cy="10517956"/>
          </a:xfrm>
          <a:custGeom>
            <a:avLst/>
            <a:gdLst>
              <a:gd name="connsiteX0" fmla="*/ 897 w 9429195"/>
              <a:gd name="connsiteY0" fmla="*/ 6896100 h 10520696"/>
              <a:gd name="connsiteX1" fmla="*/ 0 w 9429195"/>
              <a:gd name="connsiteY1" fmla="*/ 6896100 h 10520696"/>
              <a:gd name="connsiteX2" fmla="*/ 2452986 w 9429195"/>
              <a:gd name="connsiteY2" fmla="*/ 3275910 h 10520696"/>
              <a:gd name="connsiteX3" fmla="*/ 2453883 w 9429195"/>
              <a:gd name="connsiteY3" fmla="*/ 3275910 h 10520696"/>
              <a:gd name="connsiteX4" fmla="*/ 2465031 w 9429195"/>
              <a:gd name="connsiteY4" fmla="*/ 10520696 h 10520696"/>
              <a:gd name="connsiteX5" fmla="*/ 2464134 w 9429195"/>
              <a:gd name="connsiteY5" fmla="*/ 10520696 h 10520696"/>
              <a:gd name="connsiteX6" fmla="*/ 4917120 w 9429195"/>
              <a:gd name="connsiteY6" fmla="*/ 6900506 h 10520696"/>
              <a:gd name="connsiteX7" fmla="*/ 4918017 w 9429195"/>
              <a:gd name="connsiteY7" fmla="*/ 6900506 h 10520696"/>
              <a:gd name="connsiteX8" fmla="*/ 9429195 w 9429195"/>
              <a:gd name="connsiteY8" fmla="*/ 10520696 h 10520696"/>
              <a:gd name="connsiteX9" fmla="*/ 8682056 w 9429195"/>
              <a:gd name="connsiteY9" fmla="*/ 10520696 h 10520696"/>
              <a:gd name="connsiteX10" fmla="*/ 6226085 w 9429195"/>
              <a:gd name="connsiteY10" fmla="*/ 6896100 h 10520696"/>
              <a:gd name="connsiteX11" fmla="*/ 6217922 w 9429195"/>
              <a:gd name="connsiteY11" fmla="*/ 6896100 h 10520696"/>
              <a:gd name="connsiteX12" fmla="*/ 3109410 w 9429195"/>
              <a:gd name="connsiteY12" fmla="*/ 2308463 h 10520696"/>
              <a:gd name="connsiteX13" fmla="*/ 3108185 w 9429195"/>
              <a:gd name="connsiteY13" fmla="*/ 2310271 h 10520696"/>
              <a:gd name="connsiteX14" fmla="*/ 1542781 w 9429195"/>
              <a:gd name="connsiteY14" fmla="*/ 0 h 10520696"/>
              <a:gd name="connsiteX15" fmla="*/ 2281046 w 9429195"/>
              <a:gd name="connsiteY15" fmla="*/ 0 h 10520696"/>
              <a:gd name="connsiteX16" fmla="*/ 3476869 w 9429195"/>
              <a:gd name="connsiteY16" fmla="*/ 1764832 h 10520696"/>
              <a:gd name="connsiteX17" fmla="*/ 3482531 w 9429195"/>
              <a:gd name="connsiteY17" fmla="*/ 1756476 h 10520696"/>
              <a:gd name="connsiteX18" fmla="*/ 5942583 w 9429195"/>
              <a:gd name="connsiteY18" fmla="*/ 5387096 h 10520696"/>
              <a:gd name="connsiteX19" fmla="*/ 5946665 w 9429195"/>
              <a:gd name="connsiteY19" fmla="*/ 5381072 h 10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29195" h="10520696">
                <a:moveTo>
                  <a:pt x="897" y="6896100"/>
                </a:moveTo>
                <a:lnTo>
                  <a:pt x="0" y="6896100"/>
                </a:lnTo>
                <a:lnTo>
                  <a:pt x="2452986" y="3275910"/>
                </a:lnTo>
                <a:lnTo>
                  <a:pt x="2453883" y="3275910"/>
                </a:lnTo>
                <a:close/>
                <a:moveTo>
                  <a:pt x="2465031" y="10520696"/>
                </a:moveTo>
                <a:lnTo>
                  <a:pt x="2464134" y="10520696"/>
                </a:lnTo>
                <a:lnTo>
                  <a:pt x="4917120" y="6900506"/>
                </a:lnTo>
                <a:lnTo>
                  <a:pt x="4918017" y="6900506"/>
                </a:lnTo>
                <a:close/>
                <a:moveTo>
                  <a:pt x="9429195" y="10520696"/>
                </a:moveTo>
                <a:lnTo>
                  <a:pt x="8682056" y="10520696"/>
                </a:lnTo>
                <a:lnTo>
                  <a:pt x="6226085" y="6896100"/>
                </a:lnTo>
                <a:lnTo>
                  <a:pt x="6217922" y="6896100"/>
                </a:lnTo>
                <a:lnTo>
                  <a:pt x="3109410" y="2308463"/>
                </a:lnTo>
                <a:lnTo>
                  <a:pt x="3108185" y="2310271"/>
                </a:lnTo>
                <a:lnTo>
                  <a:pt x="1542781" y="0"/>
                </a:lnTo>
                <a:lnTo>
                  <a:pt x="2281046" y="0"/>
                </a:lnTo>
                <a:lnTo>
                  <a:pt x="3476869" y="1764832"/>
                </a:lnTo>
                <a:lnTo>
                  <a:pt x="3482531" y="1756476"/>
                </a:lnTo>
                <a:lnTo>
                  <a:pt x="5942583" y="5387096"/>
                </a:lnTo>
                <a:lnTo>
                  <a:pt x="5946665" y="53810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DF4DDF27-E3AE-4FDA-9A66-7C95955FE16E}"/>
              </a:ext>
            </a:extLst>
          </p:cNvPr>
          <p:cNvSpPr txBox="1">
            <a:spLocks/>
          </p:cNvSpPr>
          <p:nvPr/>
        </p:nvSpPr>
        <p:spPr>
          <a:xfrm>
            <a:off x="954706" y="2048307"/>
            <a:ext cx="6857422" cy="70770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3199" dirty="0">
                <a:ea typeface="Open Sans" panose="020B0606030504020204" pitchFamily="34" charset="0"/>
                <a:cs typeface="Open Sans" panose="020B0606030504020204" pitchFamily="34" charset="0"/>
              </a:rPr>
              <a:t>PROJECT 2: Group 4</a:t>
            </a:r>
          </a:p>
          <a:p>
            <a:r>
              <a:rPr lang="en-GB" sz="2800" dirty="0">
                <a:ea typeface="Open Sans" panose="020B0606030504020204" pitchFamily="34" charset="0"/>
                <a:cs typeface="Open Sans" panose="020B0606030504020204" pitchFamily="34" charset="0"/>
              </a:rPr>
              <a:t>WORLD BANK PRESENTATION</a:t>
            </a:r>
          </a:p>
        </p:txBody>
      </p:sp>
      <p:sp>
        <p:nvSpPr>
          <p:cNvPr id="26" name="Subtitle 7">
            <a:extLst>
              <a:ext uri="{FF2B5EF4-FFF2-40B4-BE49-F238E27FC236}">
                <a16:creationId xmlns:a16="http://schemas.microsoft.com/office/drawing/2014/main" id="{2477E8EB-525B-4F55-B72F-5F02A681B722}"/>
              </a:ext>
            </a:extLst>
          </p:cNvPr>
          <p:cNvSpPr txBox="1">
            <a:spLocks/>
          </p:cNvSpPr>
          <p:nvPr/>
        </p:nvSpPr>
        <p:spPr>
          <a:xfrm>
            <a:off x="2421703" y="4398870"/>
            <a:ext cx="3381000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</a:t>
            </a:r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Ouykhy QUACH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Michel BRUN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Nadim SAAD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7D4ECEE-A0E7-41B0-ABFD-0920356FB106}"/>
              </a:ext>
            </a:extLst>
          </p:cNvPr>
          <p:cNvSpPr txBox="1">
            <a:spLocks/>
          </p:cNvSpPr>
          <p:nvPr/>
        </p:nvSpPr>
        <p:spPr>
          <a:xfrm>
            <a:off x="972537" y="2844610"/>
            <a:ext cx="6839591" cy="430775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2800" b="1" kern="0" dirty="0">
                <a:solidFill>
                  <a:srgbClr val="0432FF"/>
                </a:solidFill>
              </a:rPr>
              <a:t>GENDER DATABASE ANALYSIS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6EDA263-0083-49CE-82CA-70184DA49DBB}"/>
              </a:ext>
            </a:extLst>
          </p:cNvPr>
          <p:cNvSpPr/>
          <p:nvPr/>
        </p:nvSpPr>
        <p:spPr>
          <a:xfrm rot="5400000">
            <a:off x="493952" y="1942860"/>
            <a:ext cx="350072" cy="274352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pic>
        <p:nvPicPr>
          <p:cNvPr id="1026" name="Picture 2" descr="World Bank Logo clipart - Finance, Text, Product, transparent clip art">
            <a:extLst>
              <a:ext uri="{FF2B5EF4-FFF2-40B4-BE49-F238E27FC236}">
                <a16:creationId xmlns:a16="http://schemas.microsoft.com/office/drawing/2014/main" id="{E4AD84DE-A8C9-0644-8D07-4ADF4843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7352" y="439591"/>
            <a:ext cx="2035377" cy="20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ronhack - All Iron">
            <a:extLst>
              <a:ext uri="{FF2B5EF4-FFF2-40B4-BE49-F238E27FC236}">
                <a16:creationId xmlns:a16="http://schemas.microsoft.com/office/drawing/2014/main" id="{1007EC2D-4741-D84A-AF68-D0999E10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5061" y="4680974"/>
            <a:ext cx="2176134" cy="21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id="{55A08B87-9E0A-814E-B6E4-E01D336031C3}"/>
              </a:ext>
            </a:extLst>
          </p:cNvPr>
          <p:cNvSpPr txBox="1">
            <a:spLocks/>
          </p:cNvSpPr>
          <p:nvPr/>
        </p:nvSpPr>
        <p:spPr>
          <a:xfrm>
            <a:off x="2679152" y="6252806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1"/>
                </a:solidFill>
                <a:latin typeface="+mn-lt"/>
              </a:rPr>
              <a:t>Date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: Monday Dec. 13</a:t>
            </a:r>
            <a:r>
              <a:rPr lang="en-IN" sz="2400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17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D9B13BF9-4CF9-B74C-ACD4-4FB775B7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Main Results (Highlights)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9AE9DD-3C4C-1B47-B3D9-D4565895E6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83" y="1366354"/>
            <a:ext cx="4905811" cy="17472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4">
            <a:extLst>
              <a:ext uri="{FF2B5EF4-FFF2-40B4-BE49-F238E27FC236}">
                <a16:creationId xmlns:a16="http://schemas.microsoft.com/office/drawing/2014/main" id="{ABD4B750-37DE-8F4D-AC2E-1720A9F59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8511" y="3284489"/>
            <a:ext cx="5015206" cy="2903311"/>
            <a:chOff x="2190" y="1115"/>
            <a:chExt cx="3460" cy="2003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F4CE79C8-8F6E-784B-AF8B-1450F5F3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88"/>
              <a:ext cx="2745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2A2A9DB-4228-8543-A112-258DD7583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115"/>
              <a:ext cx="2828" cy="189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71DA674-5170-F84D-A5DA-F8CCD6951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13"/>
              <a:ext cx="3460" cy="63"/>
            </a:xfrm>
            <a:custGeom>
              <a:avLst/>
              <a:gdLst>
                <a:gd name="T0" fmla="*/ 3108 w 3460"/>
                <a:gd name="T1" fmla="*/ 0 h 63"/>
                <a:gd name="T2" fmla="*/ 342 w 3460"/>
                <a:gd name="T3" fmla="*/ 0 h 63"/>
                <a:gd name="T4" fmla="*/ 0 w 3460"/>
                <a:gd name="T5" fmla="*/ 0 h 63"/>
                <a:gd name="T6" fmla="*/ 0 w 3460"/>
                <a:gd name="T7" fmla="*/ 63 h 63"/>
                <a:gd name="T8" fmla="*/ 3460 w 3460"/>
                <a:gd name="T9" fmla="*/ 63 h 63"/>
                <a:gd name="T10" fmla="*/ 3460 w 3460"/>
                <a:gd name="T11" fmla="*/ 0 h 63"/>
                <a:gd name="T12" fmla="*/ 3108 w 346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0" h="63">
                  <a:moveTo>
                    <a:pt x="3108" y="0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460" y="63"/>
                  </a:lnTo>
                  <a:lnTo>
                    <a:pt x="3460" y="0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606C181A-6B06-8C43-A5A1-784D3B31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167"/>
              <a:ext cx="31" cy="21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B068A-7689-4943-934F-C438BEFC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3013"/>
              <a:ext cx="487" cy="42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45586AA-C1A8-064E-84CF-756B0BEA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76"/>
              <a:ext cx="3460" cy="42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:a16="http://schemas.microsoft.com/office/drawing/2014/main" id="{FD660C89-5E83-5D4D-ADF9-AF7C70153F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35107" y="3284489"/>
            <a:ext cx="5015206" cy="2903311"/>
            <a:chOff x="2190" y="1115"/>
            <a:chExt cx="3460" cy="2003"/>
          </a:xfrm>
        </p:grpSpPr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0C06650F-C992-8C4F-83BC-7C2E1D56A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88"/>
              <a:ext cx="2745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7906AA8-90DA-7B47-BF84-7C554D0C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115"/>
              <a:ext cx="2828" cy="189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932EBD7-2FBC-A44C-AB38-7D4E2A1CE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13"/>
              <a:ext cx="3460" cy="63"/>
            </a:xfrm>
            <a:custGeom>
              <a:avLst/>
              <a:gdLst>
                <a:gd name="T0" fmla="*/ 3108 w 3460"/>
                <a:gd name="T1" fmla="*/ 0 h 63"/>
                <a:gd name="T2" fmla="*/ 342 w 3460"/>
                <a:gd name="T3" fmla="*/ 0 h 63"/>
                <a:gd name="T4" fmla="*/ 0 w 3460"/>
                <a:gd name="T5" fmla="*/ 0 h 63"/>
                <a:gd name="T6" fmla="*/ 0 w 3460"/>
                <a:gd name="T7" fmla="*/ 63 h 63"/>
                <a:gd name="T8" fmla="*/ 3460 w 3460"/>
                <a:gd name="T9" fmla="*/ 63 h 63"/>
                <a:gd name="T10" fmla="*/ 3460 w 3460"/>
                <a:gd name="T11" fmla="*/ 0 h 63"/>
                <a:gd name="T12" fmla="*/ 3108 w 346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0" h="63">
                  <a:moveTo>
                    <a:pt x="3108" y="0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460" y="63"/>
                  </a:lnTo>
                  <a:lnTo>
                    <a:pt x="3460" y="0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8AC43C69-15E4-8A48-AC9E-F5094A8E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167"/>
              <a:ext cx="31" cy="21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F48B7A0E-8FFA-3046-A27A-321D8B618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3013"/>
              <a:ext cx="487" cy="42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2C72D70-2DA0-B042-AA44-B3843E1F6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76"/>
              <a:ext cx="3460" cy="42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" name="Picture 2" descr="Ironhack Paris (Paris, France) | Meetup">
            <a:extLst>
              <a:ext uri="{FF2B5EF4-FFF2-40B4-BE49-F238E27FC236}">
                <a16:creationId xmlns:a16="http://schemas.microsoft.com/office/drawing/2014/main" id="{35CE2F0F-3B17-EB43-A8F1-3579E86B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C4C52FE-A036-9E4D-92BD-E0BDC5A3ED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598" y="3643144"/>
            <a:ext cx="3623414" cy="216211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E5D1D3-9752-2340-848B-F2C7AD0072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04" y="4239846"/>
            <a:ext cx="1172651" cy="840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BB0312C-5009-CF4D-9C5E-B5C8A45F76E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365" y="1366353"/>
            <a:ext cx="4905811" cy="174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58E51FA-6EB2-7041-8FCA-D3BE08FBD9A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9893" y="3573446"/>
            <a:ext cx="3782334" cy="22177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AB2CDE-40AA-F342-95BF-CD0F547E18A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565" y="4114875"/>
            <a:ext cx="1199913" cy="98881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B55337-C4ED-984F-88E9-D0E2879E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" name="Group 2784"/>
          <p:cNvGrpSpPr/>
          <p:nvPr/>
        </p:nvGrpSpPr>
        <p:grpSpPr>
          <a:xfrm>
            <a:off x="7923213" y="1345184"/>
            <a:ext cx="4191000" cy="3936925"/>
            <a:chOff x="7835185" y="1424071"/>
            <a:chExt cx="5675224" cy="3936925"/>
          </a:xfrm>
        </p:grpSpPr>
        <p:grpSp>
          <p:nvGrpSpPr>
            <p:cNvPr id="2250" name="Group 2249"/>
            <p:cNvGrpSpPr/>
            <p:nvPr/>
          </p:nvGrpSpPr>
          <p:grpSpPr>
            <a:xfrm>
              <a:off x="7835185" y="1424071"/>
              <a:ext cx="5023067" cy="1153283"/>
              <a:chOff x="7530385" y="1424071"/>
              <a:chExt cx="5023067" cy="1153283"/>
            </a:xfrm>
          </p:grpSpPr>
          <p:sp>
            <p:nvSpPr>
              <p:cNvPr id="2236" name="TextBox 2235"/>
              <p:cNvSpPr txBox="1"/>
              <p:nvPr/>
            </p:nvSpPr>
            <p:spPr>
              <a:xfrm flipH="1">
                <a:off x="8032575" y="1838690"/>
                <a:ext cx="45208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Went up from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33 %</a:t>
                </a:r>
                <a:r>
                  <a:rPr lang="en-US" sz="1400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 61 % </a:t>
                </a:r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over a decade and kept on progressing until 2017 when it dropped below males HCI of that year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42" name="TextBox 2241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01</a:t>
                </a:r>
              </a:p>
            </p:txBody>
          </p:sp>
          <p:sp>
            <p:nvSpPr>
              <p:cNvPr id="2246" name="TextBox 2245"/>
              <p:cNvSpPr txBox="1"/>
              <p:nvPr/>
            </p:nvSpPr>
            <p:spPr>
              <a:xfrm>
                <a:off x="8032578" y="1466196"/>
                <a:ext cx="3472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cs typeface="Arial" pitchFamily="34" charset="0"/>
                  </a:rPr>
                  <a:t>Human Capital Indicator (Female)</a:t>
                </a:r>
              </a:p>
            </p:txBody>
          </p:sp>
        </p:grpSp>
        <p:grpSp>
          <p:nvGrpSpPr>
            <p:cNvPr id="2251" name="Group 2250"/>
            <p:cNvGrpSpPr/>
            <p:nvPr/>
          </p:nvGrpSpPr>
          <p:grpSpPr>
            <a:xfrm>
              <a:off x="7835185" y="2588968"/>
              <a:ext cx="5058275" cy="1131386"/>
              <a:chOff x="7530385" y="1424071"/>
              <a:chExt cx="5058275" cy="1131386"/>
            </a:xfrm>
          </p:grpSpPr>
          <p:sp>
            <p:nvSpPr>
              <p:cNvPr id="2252" name="TextBox 2251"/>
              <p:cNvSpPr txBox="1"/>
              <p:nvPr/>
            </p:nvSpPr>
            <p:spPr>
              <a:xfrm flipH="1">
                <a:off x="8032574" y="1816793"/>
                <a:ext cx="45560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Dropped from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44 % in 2008 </a:t>
                </a:r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32 % in 2011 </a:t>
                </a:r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and kept progressing ever since to exceed females HCI in 2017 reaching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67% in 2018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53" name="TextBox 2252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02</a:t>
                </a:r>
              </a:p>
            </p:txBody>
          </p:sp>
          <p:sp>
            <p:nvSpPr>
              <p:cNvPr id="2254" name="TextBox 2253"/>
              <p:cNvSpPr txBox="1"/>
              <p:nvPr/>
            </p:nvSpPr>
            <p:spPr>
              <a:xfrm>
                <a:off x="8032578" y="1466196"/>
                <a:ext cx="32649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cs typeface="Arial" pitchFamily="34" charset="0"/>
                  </a:rPr>
                  <a:t>Human Capital Indicator (Male)</a:t>
                </a:r>
              </a:p>
            </p:txBody>
          </p:sp>
        </p:grpSp>
        <p:grpSp>
          <p:nvGrpSpPr>
            <p:cNvPr id="2255" name="Group 2254"/>
            <p:cNvGrpSpPr/>
            <p:nvPr/>
          </p:nvGrpSpPr>
          <p:grpSpPr>
            <a:xfrm>
              <a:off x="7835185" y="3753865"/>
              <a:ext cx="4976271" cy="959479"/>
              <a:chOff x="7530385" y="1424071"/>
              <a:chExt cx="4976271" cy="959479"/>
            </a:xfrm>
          </p:grpSpPr>
          <p:sp>
            <p:nvSpPr>
              <p:cNvPr id="2256" name="TextBox 2255"/>
              <p:cNvSpPr txBox="1"/>
              <p:nvPr/>
            </p:nvSpPr>
            <p:spPr>
              <a:xfrm flipH="1">
                <a:off x="8032575" y="1860330"/>
                <a:ext cx="4165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Employment ratio kept steady over a decade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revolving around 45 %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57" name="TextBox 2256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03</a:t>
                </a:r>
              </a:p>
            </p:txBody>
          </p:sp>
          <p:sp>
            <p:nvSpPr>
              <p:cNvPr id="2258" name="TextBox 2257"/>
              <p:cNvSpPr txBox="1"/>
              <p:nvPr/>
            </p:nvSpPr>
            <p:spPr>
              <a:xfrm>
                <a:off x="8032578" y="1466196"/>
                <a:ext cx="4474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cs typeface="Arial" pitchFamily="34" charset="0"/>
                  </a:rPr>
                  <a:t>Employment to Pop. Ratio Over 15 (Female)</a:t>
                </a:r>
              </a:p>
            </p:txBody>
          </p:sp>
        </p:grpSp>
        <p:grpSp>
          <p:nvGrpSpPr>
            <p:cNvPr id="2259" name="Group 2258"/>
            <p:cNvGrpSpPr/>
            <p:nvPr/>
          </p:nvGrpSpPr>
          <p:grpSpPr>
            <a:xfrm>
              <a:off x="7835185" y="4918761"/>
              <a:ext cx="5675224" cy="442235"/>
              <a:chOff x="7530385" y="1424071"/>
              <a:chExt cx="5675224" cy="442235"/>
            </a:xfrm>
          </p:grpSpPr>
          <p:sp>
            <p:nvSpPr>
              <p:cNvPr id="2261" name="TextBox 2260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04</a:t>
                </a:r>
              </a:p>
            </p:txBody>
          </p:sp>
          <p:sp>
            <p:nvSpPr>
              <p:cNvPr id="2262" name="TextBox 2261"/>
              <p:cNvSpPr txBox="1"/>
              <p:nvPr/>
            </p:nvSpPr>
            <p:spPr>
              <a:xfrm>
                <a:off x="8032578" y="1466196"/>
                <a:ext cx="51730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cs typeface="Arial" pitchFamily="34" charset="0"/>
                  </a:defRPr>
                </a:lvl1pPr>
              </a:lstStyle>
              <a:p>
                <a:r>
                  <a:rPr lang="en-US" dirty="0"/>
                  <a:t>Employment to Pop. Ratio Over 15 (Male)</a:t>
                </a:r>
              </a:p>
            </p:txBody>
          </p:sp>
        </p:grpSp>
      </p:grpSp>
      <p:sp>
        <p:nvSpPr>
          <p:cNvPr id="209" name="Title 1">
            <a:extLst>
              <a:ext uri="{FF2B5EF4-FFF2-40B4-BE49-F238E27FC236}">
                <a16:creationId xmlns:a16="http://schemas.microsoft.com/office/drawing/2014/main" id="{60A9FA55-8A8B-6A46-9682-1B1CA2EA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Main Results (Conclusion)</a:t>
            </a:r>
          </a:p>
        </p:txBody>
      </p:sp>
      <p:grpSp>
        <p:nvGrpSpPr>
          <p:cNvPr id="223" name="Group 4">
            <a:extLst>
              <a:ext uri="{FF2B5EF4-FFF2-40B4-BE49-F238E27FC236}">
                <a16:creationId xmlns:a16="http://schemas.microsoft.com/office/drawing/2014/main" id="{EF49D952-46C0-0948-890D-1E569ACE0A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783" y="1295400"/>
            <a:ext cx="8424229" cy="4876800"/>
            <a:chOff x="2190" y="1115"/>
            <a:chExt cx="3460" cy="2003"/>
          </a:xfrm>
        </p:grpSpPr>
        <p:sp>
          <p:nvSpPr>
            <p:cNvPr id="224" name="Rectangle 5">
              <a:extLst>
                <a:ext uri="{FF2B5EF4-FFF2-40B4-BE49-F238E27FC236}">
                  <a16:creationId xmlns:a16="http://schemas.microsoft.com/office/drawing/2014/main" id="{259AEB47-9184-4746-BF9D-89DBDF7B9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88"/>
              <a:ext cx="2745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">
              <a:extLst>
                <a:ext uri="{FF2B5EF4-FFF2-40B4-BE49-F238E27FC236}">
                  <a16:creationId xmlns:a16="http://schemas.microsoft.com/office/drawing/2014/main" id="{6A695AEE-3008-D94C-88E5-AF41BD639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115"/>
              <a:ext cx="2828" cy="189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">
              <a:extLst>
                <a:ext uri="{FF2B5EF4-FFF2-40B4-BE49-F238E27FC236}">
                  <a16:creationId xmlns:a16="http://schemas.microsoft.com/office/drawing/2014/main" id="{C683B989-436E-B747-939B-7A4260FB2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13"/>
              <a:ext cx="3460" cy="63"/>
            </a:xfrm>
            <a:custGeom>
              <a:avLst/>
              <a:gdLst>
                <a:gd name="T0" fmla="*/ 3108 w 3460"/>
                <a:gd name="T1" fmla="*/ 0 h 63"/>
                <a:gd name="T2" fmla="*/ 342 w 3460"/>
                <a:gd name="T3" fmla="*/ 0 h 63"/>
                <a:gd name="T4" fmla="*/ 0 w 3460"/>
                <a:gd name="T5" fmla="*/ 0 h 63"/>
                <a:gd name="T6" fmla="*/ 0 w 3460"/>
                <a:gd name="T7" fmla="*/ 63 h 63"/>
                <a:gd name="T8" fmla="*/ 3460 w 3460"/>
                <a:gd name="T9" fmla="*/ 63 h 63"/>
                <a:gd name="T10" fmla="*/ 3460 w 3460"/>
                <a:gd name="T11" fmla="*/ 0 h 63"/>
                <a:gd name="T12" fmla="*/ 3108 w 346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0" h="63">
                  <a:moveTo>
                    <a:pt x="3108" y="0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460" y="63"/>
                  </a:lnTo>
                  <a:lnTo>
                    <a:pt x="3460" y="0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8">
              <a:extLst>
                <a:ext uri="{FF2B5EF4-FFF2-40B4-BE49-F238E27FC236}">
                  <a16:creationId xmlns:a16="http://schemas.microsoft.com/office/drawing/2014/main" id="{CFB7DB8E-73DA-FA40-8B7E-D12F077C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167"/>
              <a:ext cx="31" cy="21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">
              <a:extLst>
                <a:ext uri="{FF2B5EF4-FFF2-40B4-BE49-F238E27FC236}">
                  <a16:creationId xmlns:a16="http://schemas.microsoft.com/office/drawing/2014/main" id="{23A38AC5-CD3C-C64E-ACD7-D1522C4BD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3013"/>
              <a:ext cx="487" cy="42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">
              <a:extLst>
                <a:ext uri="{FF2B5EF4-FFF2-40B4-BE49-F238E27FC236}">
                  <a16:creationId xmlns:a16="http://schemas.microsoft.com/office/drawing/2014/main" id="{119CEA20-44CF-A446-9FD2-6F4725D86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76"/>
              <a:ext cx="3460" cy="42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7" name="Picture 2" descr="Ironhack Paris (Paris, France) | Meetup">
            <a:extLst>
              <a:ext uri="{FF2B5EF4-FFF2-40B4-BE49-F238E27FC236}">
                <a16:creationId xmlns:a16="http://schemas.microsoft.com/office/drawing/2014/main" id="{52BA827D-03E1-154C-BBC1-396E9A96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1B792F-C5A7-9C4A-B920-F2CCB23E58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860" y="1834038"/>
            <a:ext cx="6140583" cy="3681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39010-38C2-354F-A682-249839F691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14" y="2133600"/>
            <a:ext cx="450449" cy="196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F54E8-60CB-084B-B840-0E43F74F377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14" y="3331170"/>
            <a:ext cx="468080" cy="17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86FA4-B33D-D944-B3FC-F9E33932FC7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8612" y="4351044"/>
            <a:ext cx="468080" cy="130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EFE4-9439-3149-B794-B0C60608391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13" y="5422218"/>
            <a:ext cx="468079" cy="126021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551F85A1-A686-8F49-9F8C-A68075BE13B4}"/>
              </a:ext>
            </a:extLst>
          </p:cNvPr>
          <p:cNvSpPr txBox="1"/>
          <p:nvPr/>
        </p:nvSpPr>
        <p:spPr>
          <a:xfrm flipH="1">
            <a:off x="8304210" y="5188803"/>
            <a:ext cx="30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Employment ratio kept steady over a decade </a:t>
            </a:r>
            <a:r>
              <a:rPr lang="en-US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revolving around 71 %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0DC6B3-8041-674C-81C6-F750D630A4B7}"/>
              </a:ext>
            </a:extLst>
          </p:cNvPr>
          <p:cNvGrpSpPr/>
          <p:nvPr/>
        </p:nvGrpSpPr>
        <p:grpSpPr>
          <a:xfrm>
            <a:off x="6409857" y="4528041"/>
            <a:ext cx="979955" cy="653559"/>
            <a:chOff x="5529464" y="4075088"/>
            <a:chExt cx="1584961" cy="1068550"/>
          </a:xfrm>
        </p:grpSpPr>
        <p:grpSp>
          <p:nvGrpSpPr>
            <p:cNvPr id="239" name="Group 201">
              <a:extLst>
                <a:ext uri="{FF2B5EF4-FFF2-40B4-BE49-F238E27FC236}">
                  <a16:creationId xmlns:a16="http://schemas.microsoft.com/office/drawing/2014/main" id="{C01BADEA-6A46-7C45-8943-2A2DC4F67ADD}"/>
                </a:ext>
              </a:extLst>
            </p:cNvPr>
            <p:cNvGrpSpPr/>
            <p:nvPr/>
          </p:nvGrpSpPr>
          <p:grpSpPr>
            <a:xfrm flipH="1">
              <a:off x="5529464" y="4075088"/>
              <a:ext cx="374327" cy="1047146"/>
              <a:chOff x="4448175" y="1792288"/>
              <a:chExt cx="1192213" cy="33178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0" name="Freeform 8">
                <a:extLst>
                  <a:ext uri="{FF2B5EF4-FFF2-40B4-BE49-F238E27FC236}">
                    <a16:creationId xmlns:a16="http://schemas.microsoft.com/office/drawing/2014/main" id="{3AD83FC2-72A5-0E46-A5D6-76F9544C2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8" y="1792288"/>
                <a:ext cx="536575" cy="5381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194" y="2"/>
                  </a:cxn>
                  <a:cxn ang="0">
                    <a:pos x="218" y="7"/>
                  </a:cxn>
                  <a:cxn ang="0">
                    <a:pos x="240" y="16"/>
                  </a:cxn>
                  <a:cxn ang="0">
                    <a:pos x="261" y="27"/>
                  </a:cxn>
                  <a:cxn ang="0">
                    <a:pos x="280" y="42"/>
                  </a:cxn>
                  <a:cxn ang="0">
                    <a:pos x="296" y="59"/>
                  </a:cxn>
                  <a:cxn ang="0">
                    <a:pos x="311" y="77"/>
                  </a:cxn>
                  <a:cxn ang="0">
                    <a:pos x="322" y="98"/>
                  </a:cxn>
                  <a:cxn ang="0">
                    <a:pos x="331" y="120"/>
                  </a:cxn>
                  <a:cxn ang="0">
                    <a:pos x="336" y="144"/>
                  </a:cxn>
                  <a:cxn ang="0">
                    <a:pos x="338" y="169"/>
                  </a:cxn>
                  <a:cxn ang="0">
                    <a:pos x="336" y="194"/>
                  </a:cxn>
                  <a:cxn ang="0">
                    <a:pos x="331" y="218"/>
                  </a:cxn>
                  <a:cxn ang="0">
                    <a:pos x="322" y="240"/>
                  </a:cxn>
                  <a:cxn ang="0">
                    <a:pos x="311" y="262"/>
                  </a:cxn>
                  <a:cxn ang="0">
                    <a:pos x="296" y="280"/>
                  </a:cxn>
                  <a:cxn ang="0">
                    <a:pos x="280" y="297"/>
                  </a:cxn>
                  <a:cxn ang="0">
                    <a:pos x="261" y="312"/>
                  </a:cxn>
                  <a:cxn ang="0">
                    <a:pos x="240" y="323"/>
                  </a:cxn>
                  <a:cxn ang="0">
                    <a:pos x="218" y="332"/>
                  </a:cxn>
                  <a:cxn ang="0">
                    <a:pos x="194" y="337"/>
                  </a:cxn>
                  <a:cxn ang="0">
                    <a:pos x="169" y="339"/>
                  </a:cxn>
                  <a:cxn ang="0">
                    <a:pos x="144" y="337"/>
                  </a:cxn>
                  <a:cxn ang="0">
                    <a:pos x="120" y="332"/>
                  </a:cxn>
                  <a:cxn ang="0">
                    <a:pos x="98" y="323"/>
                  </a:cxn>
                  <a:cxn ang="0">
                    <a:pos x="77" y="312"/>
                  </a:cxn>
                  <a:cxn ang="0">
                    <a:pos x="58" y="297"/>
                  </a:cxn>
                  <a:cxn ang="0">
                    <a:pos x="41" y="280"/>
                  </a:cxn>
                  <a:cxn ang="0">
                    <a:pos x="27" y="262"/>
                  </a:cxn>
                  <a:cxn ang="0">
                    <a:pos x="16" y="240"/>
                  </a:cxn>
                  <a:cxn ang="0">
                    <a:pos x="7" y="218"/>
                  </a:cxn>
                  <a:cxn ang="0">
                    <a:pos x="2" y="194"/>
                  </a:cxn>
                  <a:cxn ang="0">
                    <a:pos x="0" y="169"/>
                  </a:cxn>
                  <a:cxn ang="0">
                    <a:pos x="2" y="144"/>
                  </a:cxn>
                  <a:cxn ang="0">
                    <a:pos x="7" y="120"/>
                  </a:cxn>
                  <a:cxn ang="0">
                    <a:pos x="16" y="98"/>
                  </a:cxn>
                  <a:cxn ang="0">
                    <a:pos x="27" y="77"/>
                  </a:cxn>
                  <a:cxn ang="0">
                    <a:pos x="41" y="59"/>
                  </a:cxn>
                  <a:cxn ang="0">
                    <a:pos x="58" y="42"/>
                  </a:cxn>
                  <a:cxn ang="0">
                    <a:pos x="77" y="27"/>
                  </a:cxn>
                  <a:cxn ang="0">
                    <a:pos x="98" y="16"/>
                  </a:cxn>
                  <a:cxn ang="0">
                    <a:pos x="120" y="7"/>
                  </a:cxn>
                  <a:cxn ang="0">
                    <a:pos x="144" y="2"/>
                  </a:cxn>
                  <a:cxn ang="0">
                    <a:pos x="169" y="0"/>
                  </a:cxn>
                </a:cxnLst>
                <a:rect l="0" t="0" r="r" b="b"/>
                <a:pathLst>
                  <a:path w="338" h="339">
                    <a:moveTo>
                      <a:pt x="169" y="0"/>
                    </a:moveTo>
                    <a:lnTo>
                      <a:pt x="194" y="2"/>
                    </a:lnTo>
                    <a:lnTo>
                      <a:pt x="218" y="7"/>
                    </a:lnTo>
                    <a:lnTo>
                      <a:pt x="240" y="16"/>
                    </a:lnTo>
                    <a:lnTo>
                      <a:pt x="261" y="27"/>
                    </a:lnTo>
                    <a:lnTo>
                      <a:pt x="280" y="42"/>
                    </a:lnTo>
                    <a:lnTo>
                      <a:pt x="296" y="59"/>
                    </a:lnTo>
                    <a:lnTo>
                      <a:pt x="311" y="77"/>
                    </a:lnTo>
                    <a:lnTo>
                      <a:pt x="322" y="98"/>
                    </a:lnTo>
                    <a:lnTo>
                      <a:pt x="331" y="120"/>
                    </a:lnTo>
                    <a:lnTo>
                      <a:pt x="336" y="144"/>
                    </a:lnTo>
                    <a:lnTo>
                      <a:pt x="338" y="169"/>
                    </a:lnTo>
                    <a:lnTo>
                      <a:pt x="336" y="194"/>
                    </a:lnTo>
                    <a:lnTo>
                      <a:pt x="331" y="218"/>
                    </a:lnTo>
                    <a:lnTo>
                      <a:pt x="322" y="240"/>
                    </a:lnTo>
                    <a:lnTo>
                      <a:pt x="311" y="262"/>
                    </a:lnTo>
                    <a:lnTo>
                      <a:pt x="296" y="280"/>
                    </a:lnTo>
                    <a:lnTo>
                      <a:pt x="280" y="297"/>
                    </a:lnTo>
                    <a:lnTo>
                      <a:pt x="261" y="312"/>
                    </a:lnTo>
                    <a:lnTo>
                      <a:pt x="240" y="323"/>
                    </a:lnTo>
                    <a:lnTo>
                      <a:pt x="218" y="332"/>
                    </a:lnTo>
                    <a:lnTo>
                      <a:pt x="194" y="337"/>
                    </a:lnTo>
                    <a:lnTo>
                      <a:pt x="169" y="339"/>
                    </a:lnTo>
                    <a:lnTo>
                      <a:pt x="144" y="337"/>
                    </a:lnTo>
                    <a:lnTo>
                      <a:pt x="120" y="332"/>
                    </a:lnTo>
                    <a:lnTo>
                      <a:pt x="98" y="323"/>
                    </a:lnTo>
                    <a:lnTo>
                      <a:pt x="77" y="312"/>
                    </a:lnTo>
                    <a:lnTo>
                      <a:pt x="58" y="297"/>
                    </a:lnTo>
                    <a:lnTo>
                      <a:pt x="41" y="280"/>
                    </a:lnTo>
                    <a:lnTo>
                      <a:pt x="27" y="262"/>
                    </a:lnTo>
                    <a:lnTo>
                      <a:pt x="16" y="240"/>
                    </a:lnTo>
                    <a:lnTo>
                      <a:pt x="7" y="218"/>
                    </a:lnTo>
                    <a:lnTo>
                      <a:pt x="2" y="194"/>
                    </a:lnTo>
                    <a:lnTo>
                      <a:pt x="0" y="169"/>
                    </a:lnTo>
                    <a:lnTo>
                      <a:pt x="2" y="144"/>
                    </a:lnTo>
                    <a:lnTo>
                      <a:pt x="7" y="120"/>
                    </a:lnTo>
                    <a:lnTo>
                      <a:pt x="16" y="98"/>
                    </a:lnTo>
                    <a:lnTo>
                      <a:pt x="27" y="77"/>
                    </a:lnTo>
                    <a:lnTo>
                      <a:pt x="41" y="59"/>
                    </a:lnTo>
                    <a:lnTo>
                      <a:pt x="58" y="42"/>
                    </a:lnTo>
                    <a:lnTo>
                      <a:pt x="77" y="27"/>
                    </a:lnTo>
                    <a:lnTo>
                      <a:pt x="98" y="16"/>
                    </a:lnTo>
                    <a:lnTo>
                      <a:pt x="120" y="7"/>
                    </a:lnTo>
                    <a:lnTo>
                      <a:pt x="144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BB95AFD2-23BD-664F-8C64-79CE0B11A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175" y="2424113"/>
                <a:ext cx="1192213" cy="2686050"/>
              </a:xfrm>
              <a:custGeom>
                <a:avLst/>
                <a:gdLst/>
                <a:ahLst/>
                <a:cxnLst>
                  <a:cxn ang="0">
                    <a:pos x="585" y="2"/>
                  </a:cxn>
                  <a:cxn ang="0">
                    <a:pos x="628" y="12"/>
                  </a:cxn>
                  <a:cxn ang="0">
                    <a:pos x="662" y="29"/>
                  </a:cxn>
                  <a:cxn ang="0">
                    <a:pos x="690" y="52"/>
                  </a:cxn>
                  <a:cxn ang="0">
                    <a:pos x="712" y="77"/>
                  </a:cxn>
                  <a:cxn ang="0">
                    <a:pos x="728" y="104"/>
                  </a:cxn>
                  <a:cxn ang="0">
                    <a:pos x="739" y="127"/>
                  </a:cxn>
                  <a:cxn ang="0">
                    <a:pos x="746" y="148"/>
                  </a:cxn>
                  <a:cxn ang="0">
                    <a:pos x="749" y="161"/>
                  </a:cxn>
                  <a:cxn ang="0">
                    <a:pos x="751" y="167"/>
                  </a:cxn>
                  <a:cxn ang="0">
                    <a:pos x="747" y="781"/>
                  </a:cxn>
                  <a:cxn ang="0">
                    <a:pos x="746" y="789"/>
                  </a:cxn>
                  <a:cxn ang="0">
                    <a:pos x="739" y="814"/>
                  </a:cxn>
                  <a:cxn ang="0">
                    <a:pos x="726" y="831"/>
                  </a:cxn>
                  <a:cxn ang="0">
                    <a:pos x="710" y="841"/>
                  </a:cxn>
                  <a:cxn ang="0">
                    <a:pos x="696" y="846"/>
                  </a:cxn>
                  <a:cxn ang="0">
                    <a:pos x="685" y="848"/>
                  </a:cxn>
                  <a:cxn ang="0">
                    <a:pos x="667" y="847"/>
                  </a:cxn>
                  <a:cxn ang="0">
                    <a:pos x="644" y="838"/>
                  </a:cxn>
                  <a:cxn ang="0">
                    <a:pos x="628" y="823"/>
                  </a:cxn>
                  <a:cxn ang="0">
                    <a:pos x="618" y="803"/>
                  </a:cxn>
                  <a:cxn ang="0">
                    <a:pos x="614" y="781"/>
                  </a:cxn>
                  <a:cxn ang="0">
                    <a:pos x="577" y="274"/>
                  </a:cxn>
                  <a:cxn ang="0">
                    <a:pos x="578" y="758"/>
                  </a:cxn>
                  <a:cxn ang="0">
                    <a:pos x="578" y="1605"/>
                  </a:cxn>
                  <a:cxn ang="0">
                    <a:pos x="571" y="1639"/>
                  </a:cxn>
                  <a:cxn ang="0">
                    <a:pos x="553" y="1666"/>
                  </a:cxn>
                  <a:cxn ang="0">
                    <a:pos x="525" y="1685"/>
                  </a:cxn>
                  <a:cxn ang="0">
                    <a:pos x="491" y="1692"/>
                  </a:cxn>
                  <a:cxn ang="0">
                    <a:pos x="457" y="1685"/>
                  </a:cxn>
                  <a:cxn ang="0">
                    <a:pos x="429" y="1666"/>
                  </a:cxn>
                  <a:cxn ang="0">
                    <a:pos x="411" y="1639"/>
                  </a:cxn>
                  <a:cxn ang="0">
                    <a:pos x="404" y="1605"/>
                  </a:cxn>
                  <a:cxn ang="0">
                    <a:pos x="348" y="841"/>
                  </a:cxn>
                  <a:cxn ang="0">
                    <a:pos x="346" y="1622"/>
                  </a:cxn>
                  <a:cxn ang="0">
                    <a:pos x="333" y="1654"/>
                  </a:cxn>
                  <a:cxn ang="0">
                    <a:pos x="309" y="1677"/>
                  </a:cxn>
                  <a:cxn ang="0">
                    <a:pos x="278" y="1690"/>
                  </a:cxn>
                  <a:cxn ang="0">
                    <a:pos x="243" y="1690"/>
                  </a:cxn>
                  <a:cxn ang="0">
                    <a:pos x="212" y="1677"/>
                  </a:cxn>
                  <a:cxn ang="0">
                    <a:pos x="188" y="1654"/>
                  </a:cxn>
                  <a:cxn ang="0">
                    <a:pos x="176" y="1622"/>
                  </a:cxn>
                  <a:cxn ang="0">
                    <a:pos x="174" y="761"/>
                  </a:cxn>
                  <a:cxn ang="0">
                    <a:pos x="134" y="275"/>
                  </a:cxn>
                  <a:cxn ang="0">
                    <a:pos x="133" y="781"/>
                  </a:cxn>
                  <a:cxn ang="0">
                    <a:pos x="126" y="811"/>
                  </a:cxn>
                  <a:cxn ang="0">
                    <a:pos x="108" y="833"/>
                  </a:cxn>
                  <a:cxn ang="0">
                    <a:pos x="82" y="846"/>
                  </a:cxn>
                  <a:cxn ang="0">
                    <a:pos x="51" y="846"/>
                  </a:cxn>
                  <a:cxn ang="0">
                    <a:pos x="25" y="833"/>
                  </a:cxn>
                  <a:cxn ang="0">
                    <a:pos x="6" y="811"/>
                  </a:cxn>
                  <a:cxn ang="0">
                    <a:pos x="0" y="781"/>
                  </a:cxn>
                  <a:cxn ang="0">
                    <a:pos x="1" y="178"/>
                  </a:cxn>
                  <a:cxn ang="0">
                    <a:pos x="8" y="144"/>
                  </a:cxn>
                  <a:cxn ang="0">
                    <a:pos x="22" y="101"/>
                  </a:cxn>
                  <a:cxn ang="0">
                    <a:pos x="44" y="68"/>
                  </a:cxn>
                  <a:cxn ang="0">
                    <a:pos x="69" y="43"/>
                  </a:cxn>
                  <a:cxn ang="0">
                    <a:pos x="97" y="26"/>
                  </a:cxn>
                  <a:cxn ang="0">
                    <a:pos x="126" y="14"/>
                  </a:cxn>
                  <a:cxn ang="0">
                    <a:pos x="152" y="7"/>
                  </a:cxn>
                  <a:cxn ang="0">
                    <a:pos x="175" y="4"/>
                  </a:cxn>
                  <a:cxn ang="0">
                    <a:pos x="192" y="2"/>
                  </a:cxn>
                  <a:cxn ang="0">
                    <a:pos x="561" y="0"/>
                  </a:cxn>
                </a:cxnLst>
                <a:rect l="0" t="0" r="r" b="b"/>
                <a:pathLst>
                  <a:path w="751" h="1692">
                    <a:moveTo>
                      <a:pt x="561" y="0"/>
                    </a:moveTo>
                    <a:lnTo>
                      <a:pt x="585" y="2"/>
                    </a:lnTo>
                    <a:lnTo>
                      <a:pt x="607" y="6"/>
                    </a:lnTo>
                    <a:lnTo>
                      <a:pt x="628" y="12"/>
                    </a:lnTo>
                    <a:lnTo>
                      <a:pt x="646" y="20"/>
                    </a:lnTo>
                    <a:lnTo>
                      <a:pt x="662" y="29"/>
                    </a:lnTo>
                    <a:lnTo>
                      <a:pt x="677" y="40"/>
                    </a:lnTo>
                    <a:lnTo>
                      <a:pt x="690" y="52"/>
                    </a:lnTo>
                    <a:lnTo>
                      <a:pt x="701" y="65"/>
                    </a:lnTo>
                    <a:lnTo>
                      <a:pt x="712" y="77"/>
                    </a:lnTo>
                    <a:lnTo>
                      <a:pt x="720" y="90"/>
                    </a:lnTo>
                    <a:lnTo>
                      <a:pt x="728" y="104"/>
                    </a:lnTo>
                    <a:lnTo>
                      <a:pt x="733" y="116"/>
                    </a:lnTo>
                    <a:lnTo>
                      <a:pt x="739" y="127"/>
                    </a:lnTo>
                    <a:lnTo>
                      <a:pt x="743" y="138"/>
                    </a:lnTo>
                    <a:lnTo>
                      <a:pt x="746" y="148"/>
                    </a:lnTo>
                    <a:lnTo>
                      <a:pt x="748" y="156"/>
                    </a:lnTo>
                    <a:lnTo>
                      <a:pt x="749" y="161"/>
                    </a:lnTo>
                    <a:lnTo>
                      <a:pt x="751" y="165"/>
                    </a:lnTo>
                    <a:lnTo>
                      <a:pt x="751" y="167"/>
                    </a:lnTo>
                    <a:lnTo>
                      <a:pt x="747" y="773"/>
                    </a:lnTo>
                    <a:lnTo>
                      <a:pt x="747" y="781"/>
                    </a:lnTo>
                    <a:lnTo>
                      <a:pt x="746" y="788"/>
                    </a:lnTo>
                    <a:lnTo>
                      <a:pt x="746" y="789"/>
                    </a:lnTo>
                    <a:lnTo>
                      <a:pt x="744" y="803"/>
                    </a:lnTo>
                    <a:lnTo>
                      <a:pt x="739" y="814"/>
                    </a:lnTo>
                    <a:lnTo>
                      <a:pt x="733" y="823"/>
                    </a:lnTo>
                    <a:lnTo>
                      <a:pt x="726" y="831"/>
                    </a:lnTo>
                    <a:lnTo>
                      <a:pt x="719" y="837"/>
                    </a:lnTo>
                    <a:lnTo>
                      <a:pt x="710" y="841"/>
                    </a:lnTo>
                    <a:lnTo>
                      <a:pt x="703" y="844"/>
                    </a:lnTo>
                    <a:lnTo>
                      <a:pt x="696" y="846"/>
                    </a:lnTo>
                    <a:lnTo>
                      <a:pt x="690" y="847"/>
                    </a:lnTo>
                    <a:lnTo>
                      <a:pt x="685" y="848"/>
                    </a:lnTo>
                    <a:lnTo>
                      <a:pt x="680" y="848"/>
                    </a:lnTo>
                    <a:lnTo>
                      <a:pt x="667" y="847"/>
                    </a:lnTo>
                    <a:lnTo>
                      <a:pt x="655" y="843"/>
                    </a:lnTo>
                    <a:lnTo>
                      <a:pt x="644" y="838"/>
                    </a:lnTo>
                    <a:lnTo>
                      <a:pt x="635" y="832"/>
                    </a:lnTo>
                    <a:lnTo>
                      <a:pt x="628" y="823"/>
                    </a:lnTo>
                    <a:lnTo>
                      <a:pt x="622" y="813"/>
                    </a:lnTo>
                    <a:lnTo>
                      <a:pt x="618" y="803"/>
                    </a:lnTo>
                    <a:lnTo>
                      <a:pt x="615" y="793"/>
                    </a:lnTo>
                    <a:lnTo>
                      <a:pt x="614" y="781"/>
                    </a:lnTo>
                    <a:lnTo>
                      <a:pt x="615" y="275"/>
                    </a:lnTo>
                    <a:lnTo>
                      <a:pt x="577" y="274"/>
                    </a:lnTo>
                    <a:lnTo>
                      <a:pt x="578" y="753"/>
                    </a:lnTo>
                    <a:lnTo>
                      <a:pt x="578" y="758"/>
                    </a:lnTo>
                    <a:lnTo>
                      <a:pt x="578" y="763"/>
                    </a:lnTo>
                    <a:lnTo>
                      <a:pt x="578" y="1605"/>
                    </a:lnTo>
                    <a:lnTo>
                      <a:pt x="577" y="1622"/>
                    </a:lnTo>
                    <a:lnTo>
                      <a:pt x="571" y="1639"/>
                    </a:lnTo>
                    <a:lnTo>
                      <a:pt x="564" y="1654"/>
                    </a:lnTo>
                    <a:lnTo>
                      <a:pt x="553" y="1666"/>
                    </a:lnTo>
                    <a:lnTo>
                      <a:pt x="540" y="1677"/>
                    </a:lnTo>
                    <a:lnTo>
                      <a:pt x="525" y="1685"/>
                    </a:lnTo>
                    <a:lnTo>
                      <a:pt x="509" y="1690"/>
                    </a:lnTo>
                    <a:lnTo>
                      <a:pt x="491" y="1692"/>
                    </a:lnTo>
                    <a:lnTo>
                      <a:pt x="473" y="1690"/>
                    </a:lnTo>
                    <a:lnTo>
                      <a:pt x="457" y="1685"/>
                    </a:lnTo>
                    <a:lnTo>
                      <a:pt x="442" y="1677"/>
                    </a:lnTo>
                    <a:lnTo>
                      <a:pt x="429" y="1666"/>
                    </a:lnTo>
                    <a:lnTo>
                      <a:pt x="418" y="1654"/>
                    </a:lnTo>
                    <a:lnTo>
                      <a:pt x="411" y="1639"/>
                    </a:lnTo>
                    <a:lnTo>
                      <a:pt x="405" y="1622"/>
                    </a:lnTo>
                    <a:lnTo>
                      <a:pt x="404" y="1605"/>
                    </a:lnTo>
                    <a:lnTo>
                      <a:pt x="404" y="841"/>
                    </a:lnTo>
                    <a:lnTo>
                      <a:pt x="348" y="841"/>
                    </a:lnTo>
                    <a:lnTo>
                      <a:pt x="348" y="1605"/>
                    </a:lnTo>
                    <a:lnTo>
                      <a:pt x="346" y="1622"/>
                    </a:lnTo>
                    <a:lnTo>
                      <a:pt x="341" y="1639"/>
                    </a:lnTo>
                    <a:lnTo>
                      <a:pt x="333" y="1654"/>
                    </a:lnTo>
                    <a:lnTo>
                      <a:pt x="322" y="1666"/>
                    </a:lnTo>
                    <a:lnTo>
                      <a:pt x="309" y="1677"/>
                    </a:lnTo>
                    <a:lnTo>
                      <a:pt x="295" y="1685"/>
                    </a:lnTo>
                    <a:lnTo>
                      <a:pt x="278" y="1690"/>
                    </a:lnTo>
                    <a:lnTo>
                      <a:pt x="261" y="1692"/>
                    </a:lnTo>
                    <a:lnTo>
                      <a:pt x="243" y="1690"/>
                    </a:lnTo>
                    <a:lnTo>
                      <a:pt x="227" y="1685"/>
                    </a:lnTo>
                    <a:lnTo>
                      <a:pt x="212" y="1677"/>
                    </a:lnTo>
                    <a:lnTo>
                      <a:pt x="199" y="1666"/>
                    </a:lnTo>
                    <a:lnTo>
                      <a:pt x="188" y="1654"/>
                    </a:lnTo>
                    <a:lnTo>
                      <a:pt x="181" y="1639"/>
                    </a:lnTo>
                    <a:lnTo>
                      <a:pt x="176" y="1622"/>
                    </a:lnTo>
                    <a:lnTo>
                      <a:pt x="174" y="1605"/>
                    </a:lnTo>
                    <a:lnTo>
                      <a:pt x="174" y="761"/>
                    </a:lnTo>
                    <a:lnTo>
                      <a:pt x="174" y="274"/>
                    </a:lnTo>
                    <a:lnTo>
                      <a:pt x="134" y="275"/>
                    </a:lnTo>
                    <a:lnTo>
                      <a:pt x="133" y="275"/>
                    </a:lnTo>
                    <a:lnTo>
                      <a:pt x="133" y="781"/>
                    </a:lnTo>
                    <a:lnTo>
                      <a:pt x="131" y="796"/>
                    </a:lnTo>
                    <a:lnTo>
                      <a:pt x="126" y="811"/>
                    </a:lnTo>
                    <a:lnTo>
                      <a:pt x="118" y="823"/>
                    </a:lnTo>
                    <a:lnTo>
                      <a:pt x="108" y="833"/>
                    </a:lnTo>
                    <a:lnTo>
                      <a:pt x="95" y="841"/>
                    </a:lnTo>
                    <a:lnTo>
                      <a:pt x="82" y="846"/>
                    </a:lnTo>
                    <a:lnTo>
                      <a:pt x="67" y="848"/>
                    </a:lnTo>
                    <a:lnTo>
                      <a:pt x="51" y="846"/>
                    </a:lnTo>
                    <a:lnTo>
                      <a:pt x="37" y="841"/>
                    </a:lnTo>
                    <a:lnTo>
                      <a:pt x="25" y="833"/>
                    </a:lnTo>
                    <a:lnTo>
                      <a:pt x="15" y="823"/>
                    </a:lnTo>
                    <a:lnTo>
                      <a:pt x="6" y="811"/>
                    </a:lnTo>
                    <a:lnTo>
                      <a:pt x="2" y="796"/>
                    </a:lnTo>
                    <a:lnTo>
                      <a:pt x="0" y="781"/>
                    </a:lnTo>
                    <a:lnTo>
                      <a:pt x="1" y="188"/>
                    </a:lnTo>
                    <a:lnTo>
                      <a:pt x="1" y="178"/>
                    </a:lnTo>
                    <a:lnTo>
                      <a:pt x="3" y="169"/>
                    </a:lnTo>
                    <a:lnTo>
                      <a:pt x="8" y="144"/>
                    </a:lnTo>
                    <a:lnTo>
                      <a:pt x="14" y="121"/>
                    </a:lnTo>
                    <a:lnTo>
                      <a:pt x="22" y="101"/>
                    </a:lnTo>
                    <a:lnTo>
                      <a:pt x="33" y="84"/>
                    </a:lnTo>
                    <a:lnTo>
                      <a:pt x="44" y="68"/>
                    </a:lnTo>
                    <a:lnTo>
                      <a:pt x="56" y="55"/>
                    </a:lnTo>
                    <a:lnTo>
                      <a:pt x="69" y="43"/>
                    </a:lnTo>
                    <a:lnTo>
                      <a:pt x="83" y="34"/>
                    </a:lnTo>
                    <a:lnTo>
                      <a:pt x="97" y="26"/>
                    </a:lnTo>
                    <a:lnTo>
                      <a:pt x="111" y="20"/>
                    </a:lnTo>
                    <a:lnTo>
                      <a:pt x="126" y="14"/>
                    </a:lnTo>
                    <a:lnTo>
                      <a:pt x="139" y="10"/>
                    </a:lnTo>
                    <a:lnTo>
                      <a:pt x="152" y="7"/>
                    </a:lnTo>
                    <a:lnTo>
                      <a:pt x="164" y="5"/>
                    </a:lnTo>
                    <a:lnTo>
                      <a:pt x="175" y="4"/>
                    </a:lnTo>
                    <a:lnTo>
                      <a:pt x="184" y="3"/>
                    </a:lnTo>
                    <a:lnTo>
                      <a:pt x="192" y="2"/>
                    </a:lnTo>
                    <a:lnTo>
                      <a:pt x="203" y="2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grpSp>
          <p:nvGrpSpPr>
            <p:cNvPr id="242" name="Group 198">
              <a:extLst>
                <a:ext uri="{FF2B5EF4-FFF2-40B4-BE49-F238E27FC236}">
                  <a16:creationId xmlns:a16="http://schemas.microsoft.com/office/drawing/2014/main" id="{5EFF8CE4-0FAA-0942-863E-6B95431F9257}"/>
                </a:ext>
              </a:extLst>
            </p:cNvPr>
            <p:cNvGrpSpPr/>
            <p:nvPr/>
          </p:nvGrpSpPr>
          <p:grpSpPr>
            <a:xfrm flipH="1">
              <a:off x="6629945" y="4084970"/>
              <a:ext cx="484480" cy="1058668"/>
              <a:chOff x="6189663" y="1755776"/>
              <a:chExt cx="1543050" cy="3354388"/>
            </a:xfrm>
            <a:solidFill>
              <a:schemeClr val="bg1">
                <a:lumMod val="65000"/>
              </a:schemeClr>
            </a:solidFill>
          </p:grpSpPr>
          <p:sp>
            <p:nvSpPr>
              <p:cNvPr id="243" name="Freeform 6">
                <a:extLst>
                  <a:ext uri="{FF2B5EF4-FFF2-40B4-BE49-F238E27FC236}">
                    <a16:creationId xmlns:a16="http://schemas.microsoft.com/office/drawing/2014/main" id="{678C19EC-D2E6-A342-9774-1ED958694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2425701"/>
                <a:ext cx="1543050" cy="2684463"/>
              </a:xfrm>
              <a:custGeom>
                <a:avLst/>
                <a:gdLst/>
                <a:ahLst/>
                <a:cxnLst>
                  <a:cxn ang="0">
                    <a:pos x="696" y="6"/>
                  </a:cxn>
                  <a:cxn ang="0">
                    <a:pos x="739" y="30"/>
                  </a:cxn>
                  <a:cxn ang="0">
                    <a:pos x="768" y="60"/>
                  </a:cxn>
                  <a:cxn ang="0">
                    <a:pos x="782" y="89"/>
                  </a:cxn>
                  <a:cxn ang="0">
                    <a:pos x="972" y="712"/>
                  </a:cxn>
                  <a:cxn ang="0">
                    <a:pos x="969" y="744"/>
                  </a:cxn>
                  <a:cxn ang="0">
                    <a:pos x="958" y="772"/>
                  </a:cxn>
                  <a:cxn ang="0">
                    <a:pos x="931" y="794"/>
                  </a:cxn>
                  <a:cxn ang="0">
                    <a:pos x="889" y="798"/>
                  </a:cxn>
                  <a:cxn ang="0">
                    <a:pos x="859" y="785"/>
                  </a:cxn>
                  <a:cxn ang="0">
                    <a:pos x="841" y="766"/>
                  </a:cxn>
                  <a:cxn ang="0">
                    <a:pos x="836" y="757"/>
                  </a:cxn>
                  <a:cxn ang="0">
                    <a:pos x="892" y="1093"/>
                  </a:cxn>
                  <a:cxn ang="0">
                    <a:pos x="656" y="1634"/>
                  </a:cxn>
                  <a:cxn ang="0">
                    <a:pos x="630" y="1674"/>
                  </a:cxn>
                  <a:cxn ang="0">
                    <a:pos x="583" y="1691"/>
                  </a:cxn>
                  <a:cxn ang="0">
                    <a:pos x="536" y="1674"/>
                  </a:cxn>
                  <a:cxn ang="0">
                    <a:pos x="511" y="1634"/>
                  </a:cxn>
                  <a:cxn ang="0">
                    <a:pos x="461" y="1093"/>
                  </a:cxn>
                  <a:cxn ang="0">
                    <a:pos x="454" y="1649"/>
                  </a:cxn>
                  <a:cxn ang="0">
                    <a:pos x="420" y="1683"/>
                  </a:cxn>
                  <a:cxn ang="0">
                    <a:pos x="369" y="1689"/>
                  </a:cxn>
                  <a:cxn ang="0">
                    <a:pos x="329" y="1664"/>
                  </a:cxn>
                  <a:cxn ang="0">
                    <a:pos x="312" y="1617"/>
                  </a:cxn>
                  <a:cxn ang="0">
                    <a:pos x="335" y="215"/>
                  </a:cxn>
                  <a:cxn ang="0">
                    <a:pos x="131" y="760"/>
                  </a:cxn>
                  <a:cxn ang="0">
                    <a:pos x="103" y="783"/>
                  </a:cxn>
                  <a:cxn ang="0">
                    <a:pos x="74" y="790"/>
                  </a:cxn>
                  <a:cxn ang="0">
                    <a:pos x="57" y="790"/>
                  </a:cxn>
                  <a:cxn ang="0">
                    <a:pos x="28" y="779"/>
                  </a:cxn>
                  <a:cxn ang="0">
                    <a:pos x="7" y="755"/>
                  </a:cxn>
                  <a:cxn ang="0">
                    <a:pos x="0" y="731"/>
                  </a:cxn>
                  <a:cxn ang="0">
                    <a:pos x="1" y="715"/>
                  </a:cxn>
                  <a:cxn ang="0">
                    <a:pos x="15" y="665"/>
                  </a:cxn>
                  <a:cxn ang="0">
                    <a:pos x="34" y="597"/>
                  </a:cxn>
                  <a:cxn ang="0">
                    <a:pos x="58" y="516"/>
                  </a:cxn>
                  <a:cxn ang="0">
                    <a:pos x="84" y="429"/>
                  </a:cxn>
                  <a:cxn ang="0">
                    <a:pos x="110" y="342"/>
                  </a:cxn>
                  <a:cxn ang="0">
                    <a:pos x="134" y="260"/>
                  </a:cxn>
                  <a:cxn ang="0">
                    <a:pos x="155" y="191"/>
                  </a:cxn>
                  <a:cxn ang="0">
                    <a:pos x="169" y="141"/>
                  </a:cxn>
                  <a:cxn ang="0">
                    <a:pos x="177" y="116"/>
                  </a:cxn>
                  <a:cxn ang="0">
                    <a:pos x="198" y="75"/>
                  </a:cxn>
                  <a:cxn ang="0">
                    <a:pos x="235" y="35"/>
                  </a:cxn>
                  <a:cxn ang="0">
                    <a:pos x="276" y="13"/>
                  </a:cxn>
                  <a:cxn ang="0">
                    <a:pos x="311" y="4"/>
                  </a:cxn>
                  <a:cxn ang="0">
                    <a:pos x="339" y="1"/>
                  </a:cxn>
                </a:cxnLst>
                <a:rect l="0" t="0" r="r" b="b"/>
                <a:pathLst>
                  <a:path w="972" h="1691">
                    <a:moveTo>
                      <a:pt x="656" y="0"/>
                    </a:moveTo>
                    <a:lnTo>
                      <a:pt x="677" y="2"/>
                    </a:lnTo>
                    <a:lnTo>
                      <a:pt x="696" y="6"/>
                    </a:lnTo>
                    <a:lnTo>
                      <a:pt x="713" y="13"/>
                    </a:lnTo>
                    <a:lnTo>
                      <a:pt x="727" y="21"/>
                    </a:lnTo>
                    <a:lnTo>
                      <a:pt x="739" y="30"/>
                    </a:lnTo>
                    <a:lnTo>
                      <a:pt x="750" y="40"/>
                    </a:lnTo>
                    <a:lnTo>
                      <a:pt x="760" y="50"/>
                    </a:lnTo>
                    <a:lnTo>
                      <a:pt x="768" y="60"/>
                    </a:lnTo>
                    <a:lnTo>
                      <a:pt x="773" y="71"/>
                    </a:lnTo>
                    <a:lnTo>
                      <a:pt x="779" y="81"/>
                    </a:lnTo>
                    <a:lnTo>
                      <a:pt x="782" y="89"/>
                    </a:lnTo>
                    <a:lnTo>
                      <a:pt x="788" y="107"/>
                    </a:lnTo>
                    <a:lnTo>
                      <a:pt x="788" y="108"/>
                    </a:lnTo>
                    <a:lnTo>
                      <a:pt x="972" y="712"/>
                    </a:lnTo>
                    <a:lnTo>
                      <a:pt x="972" y="727"/>
                    </a:lnTo>
                    <a:lnTo>
                      <a:pt x="971" y="735"/>
                    </a:lnTo>
                    <a:lnTo>
                      <a:pt x="969" y="744"/>
                    </a:lnTo>
                    <a:lnTo>
                      <a:pt x="967" y="754"/>
                    </a:lnTo>
                    <a:lnTo>
                      <a:pt x="963" y="763"/>
                    </a:lnTo>
                    <a:lnTo>
                      <a:pt x="958" y="772"/>
                    </a:lnTo>
                    <a:lnTo>
                      <a:pt x="951" y="781"/>
                    </a:lnTo>
                    <a:lnTo>
                      <a:pt x="942" y="788"/>
                    </a:lnTo>
                    <a:lnTo>
                      <a:pt x="931" y="794"/>
                    </a:lnTo>
                    <a:lnTo>
                      <a:pt x="918" y="797"/>
                    </a:lnTo>
                    <a:lnTo>
                      <a:pt x="902" y="799"/>
                    </a:lnTo>
                    <a:lnTo>
                      <a:pt x="889" y="798"/>
                    </a:lnTo>
                    <a:lnTo>
                      <a:pt x="877" y="795"/>
                    </a:lnTo>
                    <a:lnTo>
                      <a:pt x="867" y="790"/>
                    </a:lnTo>
                    <a:lnTo>
                      <a:pt x="859" y="785"/>
                    </a:lnTo>
                    <a:lnTo>
                      <a:pt x="852" y="778"/>
                    </a:lnTo>
                    <a:lnTo>
                      <a:pt x="846" y="772"/>
                    </a:lnTo>
                    <a:lnTo>
                      <a:pt x="841" y="766"/>
                    </a:lnTo>
                    <a:lnTo>
                      <a:pt x="839" y="761"/>
                    </a:lnTo>
                    <a:lnTo>
                      <a:pt x="837" y="758"/>
                    </a:lnTo>
                    <a:lnTo>
                      <a:pt x="836" y="757"/>
                    </a:lnTo>
                    <a:lnTo>
                      <a:pt x="673" y="220"/>
                    </a:lnTo>
                    <a:lnTo>
                      <a:pt x="637" y="218"/>
                    </a:lnTo>
                    <a:lnTo>
                      <a:pt x="892" y="1093"/>
                    </a:lnTo>
                    <a:lnTo>
                      <a:pt x="657" y="1093"/>
                    </a:lnTo>
                    <a:lnTo>
                      <a:pt x="657" y="1617"/>
                    </a:lnTo>
                    <a:lnTo>
                      <a:pt x="656" y="1634"/>
                    </a:lnTo>
                    <a:lnTo>
                      <a:pt x="650" y="1649"/>
                    </a:lnTo>
                    <a:lnTo>
                      <a:pt x="641" y="1664"/>
                    </a:lnTo>
                    <a:lnTo>
                      <a:pt x="630" y="1674"/>
                    </a:lnTo>
                    <a:lnTo>
                      <a:pt x="616" y="1683"/>
                    </a:lnTo>
                    <a:lnTo>
                      <a:pt x="600" y="1689"/>
                    </a:lnTo>
                    <a:lnTo>
                      <a:pt x="583" y="1691"/>
                    </a:lnTo>
                    <a:lnTo>
                      <a:pt x="566" y="1689"/>
                    </a:lnTo>
                    <a:lnTo>
                      <a:pt x="551" y="1683"/>
                    </a:lnTo>
                    <a:lnTo>
                      <a:pt x="536" y="1674"/>
                    </a:lnTo>
                    <a:lnTo>
                      <a:pt x="526" y="1664"/>
                    </a:lnTo>
                    <a:lnTo>
                      <a:pt x="517" y="1649"/>
                    </a:lnTo>
                    <a:lnTo>
                      <a:pt x="511" y="1634"/>
                    </a:lnTo>
                    <a:lnTo>
                      <a:pt x="509" y="1617"/>
                    </a:lnTo>
                    <a:lnTo>
                      <a:pt x="509" y="1093"/>
                    </a:lnTo>
                    <a:lnTo>
                      <a:pt x="461" y="1093"/>
                    </a:lnTo>
                    <a:lnTo>
                      <a:pt x="461" y="1617"/>
                    </a:lnTo>
                    <a:lnTo>
                      <a:pt x="460" y="1634"/>
                    </a:lnTo>
                    <a:lnTo>
                      <a:pt x="454" y="1649"/>
                    </a:lnTo>
                    <a:lnTo>
                      <a:pt x="445" y="1664"/>
                    </a:lnTo>
                    <a:lnTo>
                      <a:pt x="433" y="1674"/>
                    </a:lnTo>
                    <a:lnTo>
                      <a:pt x="420" y="1683"/>
                    </a:lnTo>
                    <a:lnTo>
                      <a:pt x="404" y="1689"/>
                    </a:lnTo>
                    <a:lnTo>
                      <a:pt x="387" y="1691"/>
                    </a:lnTo>
                    <a:lnTo>
                      <a:pt x="369" y="1689"/>
                    </a:lnTo>
                    <a:lnTo>
                      <a:pt x="354" y="1683"/>
                    </a:lnTo>
                    <a:lnTo>
                      <a:pt x="340" y="1674"/>
                    </a:lnTo>
                    <a:lnTo>
                      <a:pt x="329" y="1664"/>
                    </a:lnTo>
                    <a:lnTo>
                      <a:pt x="320" y="1649"/>
                    </a:lnTo>
                    <a:lnTo>
                      <a:pt x="314" y="1634"/>
                    </a:lnTo>
                    <a:lnTo>
                      <a:pt x="312" y="1617"/>
                    </a:lnTo>
                    <a:lnTo>
                      <a:pt x="312" y="1093"/>
                    </a:lnTo>
                    <a:lnTo>
                      <a:pt x="78" y="1093"/>
                    </a:lnTo>
                    <a:lnTo>
                      <a:pt x="335" y="215"/>
                    </a:lnTo>
                    <a:lnTo>
                      <a:pt x="301" y="215"/>
                    </a:lnTo>
                    <a:lnTo>
                      <a:pt x="139" y="747"/>
                    </a:lnTo>
                    <a:lnTo>
                      <a:pt x="131" y="760"/>
                    </a:lnTo>
                    <a:lnTo>
                      <a:pt x="123" y="770"/>
                    </a:lnTo>
                    <a:lnTo>
                      <a:pt x="113" y="777"/>
                    </a:lnTo>
                    <a:lnTo>
                      <a:pt x="103" y="783"/>
                    </a:lnTo>
                    <a:lnTo>
                      <a:pt x="93" y="787"/>
                    </a:lnTo>
                    <a:lnTo>
                      <a:pt x="83" y="789"/>
                    </a:lnTo>
                    <a:lnTo>
                      <a:pt x="74" y="790"/>
                    </a:lnTo>
                    <a:lnTo>
                      <a:pt x="67" y="791"/>
                    </a:lnTo>
                    <a:lnTo>
                      <a:pt x="60" y="791"/>
                    </a:lnTo>
                    <a:lnTo>
                      <a:pt x="57" y="790"/>
                    </a:lnTo>
                    <a:lnTo>
                      <a:pt x="55" y="790"/>
                    </a:lnTo>
                    <a:lnTo>
                      <a:pt x="41" y="785"/>
                    </a:lnTo>
                    <a:lnTo>
                      <a:pt x="28" y="779"/>
                    </a:lnTo>
                    <a:lnTo>
                      <a:pt x="19" y="772"/>
                    </a:lnTo>
                    <a:lnTo>
                      <a:pt x="12" y="763"/>
                    </a:lnTo>
                    <a:lnTo>
                      <a:pt x="7" y="755"/>
                    </a:lnTo>
                    <a:lnTo>
                      <a:pt x="3" y="746"/>
                    </a:lnTo>
                    <a:lnTo>
                      <a:pt x="2" y="738"/>
                    </a:lnTo>
                    <a:lnTo>
                      <a:pt x="0" y="731"/>
                    </a:lnTo>
                    <a:lnTo>
                      <a:pt x="0" y="719"/>
                    </a:lnTo>
                    <a:lnTo>
                      <a:pt x="1" y="716"/>
                    </a:lnTo>
                    <a:lnTo>
                      <a:pt x="1" y="715"/>
                    </a:lnTo>
                    <a:lnTo>
                      <a:pt x="5" y="700"/>
                    </a:lnTo>
                    <a:lnTo>
                      <a:pt x="9" y="684"/>
                    </a:lnTo>
                    <a:lnTo>
                      <a:pt x="15" y="665"/>
                    </a:lnTo>
                    <a:lnTo>
                      <a:pt x="21" y="645"/>
                    </a:lnTo>
                    <a:lnTo>
                      <a:pt x="27" y="621"/>
                    </a:lnTo>
                    <a:lnTo>
                      <a:pt x="34" y="597"/>
                    </a:lnTo>
                    <a:lnTo>
                      <a:pt x="42" y="571"/>
                    </a:lnTo>
                    <a:lnTo>
                      <a:pt x="50" y="544"/>
                    </a:lnTo>
                    <a:lnTo>
                      <a:pt x="58" y="516"/>
                    </a:lnTo>
                    <a:lnTo>
                      <a:pt x="67" y="488"/>
                    </a:lnTo>
                    <a:lnTo>
                      <a:pt x="75" y="458"/>
                    </a:lnTo>
                    <a:lnTo>
                      <a:pt x="84" y="429"/>
                    </a:lnTo>
                    <a:lnTo>
                      <a:pt x="93" y="399"/>
                    </a:lnTo>
                    <a:lnTo>
                      <a:pt x="101" y="370"/>
                    </a:lnTo>
                    <a:lnTo>
                      <a:pt x="110" y="342"/>
                    </a:lnTo>
                    <a:lnTo>
                      <a:pt x="118" y="313"/>
                    </a:lnTo>
                    <a:lnTo>
                      <a:pt x="126" y="286"/>
                    </a:lnTo>
                    <a:lnTo>
                      <a:pt x="134" y="260"/>
                    </a:lnTo>
                    <a:lnTo>
                      <a:pt x="141" y="236"/>
                    </a:lnTo>
                    <a:lnTo>
                      <a:pt x="148" y="212"/>
                    </a:lnTo>
                    <a:lnTo>
                      <a:pt x="155" y="191"/>
                    </a:lnTo>
                    <a:lnTo>
                      <a:pt x="160" y="172"/>
                    </a:lnTo>
                    <a:lnTo>
                      <a:pt x="166" y="155"/>
                    </a:lnTo>
                    <a:lnTo>
                      <a:pt x="169" y="141"/>
                    </a:lnTo>
                    <a:lnTo>
                      <a:pt x="173" y="129"/>
                    </a:lnTo>
                    <a:lnTo>
                      <a:pt x="176" y="121"/>
                    </a:lnTo>
                    <a:lnTo>
                      <a:pt x="177" y="116"/>
                    </a:lnTo>
                    <a:lnTo>
                      <a:pt x="178" y="114"/>
                    </a:lnTo>
                    <a:lnTo>
                      <a:pt x="187" y="93"/>
                    </a:lnTo>
                    <a:lnTo>
                      <a:pt x="198" y="75"/>
                    </a:lnTo>
                    <a:lnTo>
                      <a:pt x="210" y="60"/>
                    </a:lnTo>
                    <a:lnTo>
                      <a:pt x="223" y="46"/>
                    </a:lnTo>
                    <a:lnTo>
                      <a:pt x="235" y="35"/>
                    </a:lnTo>
                    <a:lnTo>
                      <a:pt x="249" y="26"/>
                    </a:lnTo>
                    <a:lnTo>
                      <a:pt x="262" y="19"/>
                    </a:lnTo>
                    <a:lnTo>
                      <a:pt x="276" y="13"/>
                    </a:lnTo>
                    <a:lnTo>
                      <a:pt x="289" y="9"/>
                    </a:lnTo>
                    <a:lnTo>
                      <a:pt x="300" y="6"/>
                    </a:lnTo>
                    <a:lnTo>
                      <a:pt x="311" y="4"/>
                    </a:lnTo>
                    <a:lnTo>
                      <a:pt x="321" y="2"/>
                    </a:lnTo>
                    <a:lnTo>
                      <a:pt x="328" y="1"/>
                    </a:lnTo>
                    <a:lnTo>
                      <a:pt x="339" y="1"/>
                    </a:lnTo>
                    <a:lnTo>
                      <a:pt x="6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4" name="Freeform 7">
                <a:extLst>
                  <a:ext uri="{FF2B5EF4-FFF2-40B4-BE49-F238E27FC236}">
                    <a16:creationId xmlns:a16="http://schemas.microsoft.com/office/drawing/2014/main" id="{A6DC27B3-A706-AB4A-A7A5-1E44A0A93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2263" y="1755776"/>
                <a:ext cx="560388" cy="563563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203" y="1"/>
                  </a:cxn>
                  <a:cxn ang="0">
                    <a:pos x="228" y="7"/>
                  </a:cxn>
                  <a:cxn ang="0">
                    <a:pos x="252" y="16"/>
                  </a:cxn>
                  <a:cxn ang="0">
                    <a:pos x="273" y="28"/>
                  </a:cxn>
                  <a:cxn ang="0">
                    <a:pos x="293" y="43"/>
                  </a:cxn>
                  <a:cxn ang="0">
                    <a:pos x="310" y="61"/>
                  </a:cxn>
                  <a:cxn ang="0">
                    <a:pos x="325" y="80"/>
                  </a:cxn>
                  <a:cxn ang="0">
                    <a:pos x="337" y="102"/>
                  </a:cxn>
                  <a:cxn ang="0">
                    <a:pos x="346" y="125"/>
                  </a:cxn>
                  <a:cxn ang="0">
                    <a:pos x="352" y="150"/>
                  </a:cxn>
                  <a:cxn ang="0">
                    <a:pos x="353" y="177"/>
                  </a:cxn>
                  <a:cxn ang="0">
                    <a:pos x="352" y="203"/>
                  </a:cxn>
                  <a:cxn ang="0">
                    <a:pos x="346" y="228"/>
                  </a:cxn>
                  <a:cxn ang="0">
                    <a:pos x="337" y="252"/>
                  </a:cxn>
                  <a:cxn ang="0">
                    <a:pos x="325" y="274"/>
                  </a:cxn>
                  <a:cxn ang="0">
                    <a:pos x="310" y="294"/>
                  </a:cxn>
                  <a:cxn ang="0">
                    <a:pos x="293" y="311"/>
                  </a:cxn>
                  <a:cxn ang="0">
                    <a:pos x="273" y="326"/>
                  </a:cxn>
                  <a:cxn ang="0">
                    <a:pos x="252" y="338"/>
                  </a:cxn>
                  <a:cxn ang="0">
                    <a:pos x="228" y="347"/>
                  </a:cxn>
                  <a:cxn ang="0">
                    <a:pos x="203" y="353"/>
                  </a:cxn>
                  <a:cxn ang="0">
                    <a:pos x="177" y="355"/>
                  </a:cxn>
                  <a:cxn ang="0">
                    <a:pos x="150" y="353"/>
                  </a:cxn>
                  <a:cxn ang="0">
                    <a:pos x="125" y="347"/>
                  </a:cxn>
                  <a:cxn ang="0">
                    <a:pos x="102" y="338"/>
                  </a:cxn>
                  <a:cxn ang="0">
                    <a:pos x="81" y="326"/>
                  </a:cxn>
                  <a:cxn ang="0">
                    <a:pos x="61" y="311"/>
                  </a:cxn>
                  <a:cxn ang="0">
                    <a:pos x="43" y="294"/>
                  </a:cxn>
                  <a:cxn ang="0">
                    <a:pos x="29" y="274"/>
                  </a:cxn>
                  <a:cxn ang="0">
                    <a:pos x="17" y="252"/>
                  </a:cxn>
                  <a:cxn ang="0">
                    <a:pos x="8" y="228"/>
                  </a:cxn>
                  <a:cxn ang="0">
                    <a:pos x="2" y="203"/>
                  </a:cxn>
                  <a:cxn ang="0">
                    <a:pos x="0" y="177"/>
                  </a:cxn>
                  <a:cxn ang="0">
                    <a:pos x="2" y="150"/>
                  </a:cxn>
                  <a:cxn ang="0">
                    <a:pos x="8" y="125"/>
                  </a:cxn>
                  <a:cxn ang="0">
                    <a:pos x="17" y="102"/>
                  </a:cxn>
                  <a:cxn ang="0">
                    <a:pos x="29" y="80"/>
                  </a:cxn>
                  <a:cxn ang="0">
                    <a:pos x="43" y="61"/>
                  </a:cxn>
                  <a:cxn ang="0">
                    <a:pos x="61" y="43"/>
                  </a:cxn>
                  <a:cxn ang="0">
                    <a:pos x="81" y="28"/>
                  </a:cxn>
                  <a:cxn ang="0">
                    <a:pos x="102" y="16"/>
                  </a:cxn>
                  <a:cxn ang="0">
                    <a:pos x="125" y="7"/>
                  </a:cxn>
                  <a:cxn ang="0">
                    <a:pos x="150" y="1"/>
                  </a:cxn>
                  <a:cxn ang="0">
                    <a:pos x="177" y="0"/>
                  </a:cxn>
                </a:cxnLst>
                <a:rect l="0" t="0" r="r" b="b"/>
                <a:pathLst>
                  <a:path w="353" h="355">
                    <a:moveTo>
                      <a:pt x="177" y="0"/>
                    </a:moveTo>
                    <a:lnTo>
                      <a:pt x="203" y="1"/>
                    </a:lnTo>
                    <a:lnTo>
                      <a:pt x="228" y="7"/>
                    </a:lnTo>
                    <a:lnTo>
                      <a:pt x="252" y="16"/>
                    </a:lnTo>
                    <a:lnTo>
                      <a:pt x="273" y="28"/>
                    </a:lnTo>
                    <a:lnTo>
                      <a:pt x="293" y="43"/>
                    </a:lnTo>
                    <a:lnTo>
                      <a:pt x="310" y="61"/>
                    </a:lnTo>
                    <a:lnTo>
                      <a:pt x="325" y="80"/>
                    </a:lnTo>
                    <a:lnTo>
                      <a:pt x="337" y="102"/>
                    </a:lnTo>
                    <a:lnTo>
                      <a:pt x="346" y="125"/>
                    </a:lnTo>
                    <a:lnTo>
                      <a:pt x="352" y="150"/>
                    </a:lnTo>
                    <a:lnTo>
                      <a:pt x="353" y="177"/>
                    </a:lnTo>
                    <a:lnTo>
                      <a:pt x="352" y="203"/>
                    </a:lnTo>
                    <a:lnTo>
                      <a:pt x="346" y="228"/>
                    </a:lnTo>
                    <a:lnTo>
                      <a:pt x="337" y="252"/>
                    </a:lnTo>
                    <a:lnTo>
                      <a:pt x="325" y="274"/>
                    </a:lnTo>
                    <a:lnTo>
                      <a:pt x="310" y="294"/>
                    </a:lnTo>
                    <a:lnTo>
                      <a:pt x="293" y="311"/>
                    </a:lnTo>
                    <a:lnTo>
                      <a:pt x="273" y="326"/>
                    </a:lnTo>
                    <a:lnTo>
                      <a:pt x="252" y="338"/>
                    </a:lnTo>
                    <a:lnTo>
                      <a:pt x="228" y="347"/>
                    </a:lnTo>
                    <a:lnTo>
                      <a:pt x="203" y="353"/>
                    </a:lnTo>
                    <a:lnTo>
                      <a:pt x="177" y="355"/>
                    </a:lnTo>
                    <a:lnTo>
                      <a:pt x="150" y="353"/>
                    </a:lnTo>
                    <a:lnTo>
                      <a:pt x="125" y="347"/>
                    </a:lnTo>
                    <a:lnTo>
                      <a:pt x="102" y="338"/>
                    </a:lnTo>
                    <a:lnTo>
                      <a:pt x="81" y="326"/>
                    </a:lnTo>
                    <a:lnTo>
                      <a:pt x="61" y="311"/>
                    </a:lnTo>
                    <a:lnTo>
                      <a:pt x="43" y="294"/>
                    </a:lnTo>
                    <a:lnTo>
                      <a:pt x="29" y="274"/>
                    </a:lnTo>
                    <a:lnTo>
                      <a:pt x="17" y="252"/>
                    </a:lnTo>
                    <a:lnTo>
                      <a:pt x="8" y="228"/>
                    </a:lnTo>
                    <a:lnTo>
                      <a:pt x="2" y="203"/>
                    </a:lnTo>
                    <a:lnTo>
                      <a:pt x="0" y="177"/>
                    </a:lnTo>
                    <a:lnTo>
                      <a:pt x="2" y="150"/>
                    </a:lnTo>
                    <a:lnTo>
                      <a:pt x="8" y="125"/>
                    </a:lnTo>
                    <a:lnTo>
                      <a:pt x="17" y="102"/>
                    </a:lnTo>
                    <a:lnTo>
                      <a:pt x="29" y="80"/>
                    </a:lnTo>
                    <a:lnTo>
                      <a:pt x="43" y="61"/>
                    </a:lnTo>
                    <a:lnTo>
                      <a:pt x="61" y="43"/>
                    </a:lnTo>
                    <a:lnTo>
                      <a:pt x="81" y="28"/>
                    </a:lnTo>
                    <a:lnTo>
                      <a:pt x="102" y="16"/>
                    </a:lnTo>
                    <a:lnTo>
                      <a:pt x="125" y="7"/>
                    </a:lnTo>
                    <a:lnTo>
                      <a:pt x="150" y="1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</p:grpSp>
      <p:sp>
        <p:nvSpPr>
          <p:cNvPr id="247" name="Slide Number Placeholder 3">
            <a:extLst>
              <a:ext uri="{FF2B5EF4-FFF2-40B4-BE49-F238E27FC236}">
                <a16:creationId xmlns:a16="http://schemas.microsoft.com/office/drawing/2014/main" id="{796BE7BA-65DF-6A43-B73A-D01DC0E1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823" y="92076"/>
            <a:ext cx="450449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711EC1-C91E-4893-894D-513E91EBF332}"/>
              </a:ext>
            </a:extLst>
          </p:cNvPr>
          <p:cNvGrpSpPr/>
          <p:nvPr/>
        </p:nvGrpSpPr>
        <p:grpSpPr>
          <a:xfrm>
            <a:off x="0" y="1916512"/>
            <a:ext cx="3456384" cy="936104"/>
            <a:chOff x="1341884" y="1340768"/>
            <a:chExt cx="3456384" cy="93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D8680-AFCE-44D4-ABFE-6BDC5744CF70}"/>
                </a:ext>
              </a:extLst>
            </p:cNvPr>
            <p:cNvSpPr/>
            <p:nvPr/>
          </p:nvSpPr>
          <p:spPr>
            <a:xfrm>
              <a:off x="1341884" y="1340768"/>
              <a:ext cx="3456384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id="{CF7C4138-E3CA-412A-BAD5-9BCFF47CA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3574" y="1573723"/>
              <a:ext cx="456826" cy="470194"/>
            </a:xfrm>
            <a:custGeom>
              <a:avLst/>
              <a:gdLst>
                <a:gd name="T0" fmla="*/ 346 w 5947"/>
                <a:gd name="T1" fmla="*/ 3458 h 6120"/>
                <a:gd name="T2" fmla="*/ 532 w 5947"/>
                <a:gd name="T3" fmla="*/ 5726 h 6120"/>
                <a:gd name="T4" fmla="*/ 1494 w 5947"/>
                <a:gd name="T5" fmla="*/ 5580 h 6120"/>
                <a:gd name="T6" fmla="*/ 1356 w 5947"/>
                <a:gd name="T7" fmla="*/ 3275 h 6120"/>
                <a:gd name="T8" fmla="*/ 3213 w 5947"/>
                <a:gd name="T9" fmla="*/ 548 h 6120"/>
                <a:gd name="T10" fmla="*/ 3206 w 5947"/>
                <a:gd name="T11" fmla="*/ 835 h 6120"/>
                <a:gd name="T12" fmla="*/ 3024 w 5947"/>
                <a:gd name="T13" fmla="*/ 1289 h 6120"/>
                <a:gd name="T14" fmla="*/ 2677 w 5947"/>
                <a:gd name="T15" fmla="*/ 2013 h 6120"/>
                <a:gd name="T16" fmla="*/ 2236 w 5947"/>
                <a:gd name="T17" fmla="*/ 2687 h 6120"/>
                <a:gd name="T18" fmla="*/ 1866 w 5947"/>
                <a:gd name="T19" fmla="*/ 3166 h 6120"/>
                <a:gd name="T20" fmla="*/ 1842 w 5947"/>
                <a:gd name="T21" fmla="*/ 5595 h 6120"/>
                <a:gd name="T22" fmla="*/ 2112 w 5947"/>
                <a:gd name="T23" fmla="*/ 5685 h 6120"/>
                <a:gd name="T24" fmla="*/ 2795 w 5947"/>
                <a:gd name="T25" fmla="*/ 5740 h 6120"/>
                <a:gd name="T26" fmla="*/ 3645 w 5947"/>
                <a:gd name="T27" fmla="*/ 5757 h 6120"/>
                <a:gd name="T28" fmla="*/ 4577 w 5947"/>
                <a:gd name="T29" fmla="*/ 5729 h 6120"/>
                <a:gd name="T30" fmla="*/ 5143 w 5947"/>
                <a:gd name="T31" fmla="*/ 5403 h 6120"/>
                <a:gd name="T32" fmla="*/ 5182 w 5947"/>
                <a:gd name="T33" fmla="*/ 5093 h 6120"/>
                <a:gd name="T34" fmla="*/ 5236 w 5947"/>
                <a:gd name="T35" fmla="*/ 4877 h 6120"/>
                <a:gd name="T36" fmla="*/ 5472 w 5947"/>
                <a:gd name="T37" fmla="*/ 4389 h 6120"/>
                <a:gd name="T38" fmla="*/ 5402 w 5947"/>
                <a:gd name="T39" fmla="*/ 4186 h 6120"/>
                <a:gd name="T40" fmla="*/ 5579 w 5947"/>
                <a:gd name="T41" fmla="*/ 3804 h 6120"/>
                <a:gd name="T42" fmla="*/ 5519 w 5947"/>
                <a:gd name="T43" fmla="*/ 3439 h 6120"/>
                <a:gd name="T44" fmla="*/ 5402 w 5947"/>
                <a:gd name="T45" fmla="*/ 3262 h 6120"/>
                <a:gd name="T46" fmla="*/ 5478 w 5947"/>
                <a:gd name="T47" fmla="*/ 3031 h 6120"/>
                <a:gd name="T48" fmla="*/ 5385 w 5947"/>
                <a:gd name="T49" fmla="*/ 2678 h 6120"/>
                <a:gd name="T50" fmla="*/ 4855 w 5947"/>
                <a:gd name="T51" fmla="*/ 2523 h 6120"/>
                <a:gd name="T52" fmla="*/ 4185 w 5947"/>
                <a:gd name="T53" fmla="*/ 2566 h 6120"/>
                <a:gd name="T54" fmla="*/ 3729 w 5947"/>
                <a:gd name="T55" fmla="*/ 2657 h 6120"/>
                <a:gd name="T56" fmla="*/ 3446 w 5947"/>
                <a:gd name="T57" fmla="*/ 2477 h 6120"/>
                <a:gd name="T58" fmla="*/ 3459 w 5947"/>
                <a:gd name="T59" fmla="*/ 1903 h 6120"/>
                <a:gd name="T60" fmla="*/ 3688 w 5947"/>
                <a:gd name="T61" fmla="*/ 1023 h 6120"/>
                <a:gd name="T62" fmla="*/ 3569 w 5947"/>
                <a:gd name="T63" fmla="*/ 473 h 6120"/>
                <a:gd name="T64" fmla="*/ 3267 w 5947"/>
                <a:gd name="T65" fmla="*/ 345 h 6120"/>
                <a:gd name="T66" fmla="*/ 3489 w 5947"/>
                <a:gd name="T67" fmla="*/ 40 h 6120"/>
                <a:gd name="T68" fmla="*/ 3932 w 5947"/>
                <a:gd name="T69" fmla="*/ 390 h 6120"/>
                <a:gd name="T70" fmla="*/ 4017 w 5947"/>
                <a:gd name="T71" fmla="*/ 1173 h 6120"/>
                <a:gd name="T72" fmla="*/ 3798 w 5947"/>
                <a:gd name="T73" fmla="*/ 1981 h 6120"/>
                <a:gd name="T74" fmla="*/ 3759 w 5947"/>
                <a:gd name="T75" fmla="*/ 2302 h 6120"/>
                <a:gd name="T76" fmla="*/ 4101 w 5947"/>
                <a:gd name="T77" fmla="*/ 2235 h 6120"/>
                <a:gd name="T78" fmla="*/ 4730 w 5947"/>
                <a:gd name="T79" fmla="*/ 2177 h 6120"/>
                <a:gd name="T80" fmla="*/ 5552 w 5947"/>
                <a:gd name="T81" fmla="*/ 2372 h 6120"/>
                <a:gd name="T82" fmla="*/ 5837 w 5947"/>
                <a:gd name="T83" fmla="*/ 2868 h 6120"/>
                <a:gd name="T84" fmla="*/ 5843 w 5947"/>
                <a:gd name="T85" fmla="*/ 3307 h 6120"/>
                <a:gd name="T86" fmla="*/ 5908 w 5947"/>
                <a:gd name="T87" fmla="*/ 3914 h 6120"/>
                <a:gd name="T88" fmla="*/ 5822 w 5947"/>
                <a:gd name="T89" fmla="*/ 4474 h 6120"/>
                <a:gd name="T90" fmla="*/ 5601 w 5947"/>
                <a:gd name="T91" fmla="*/ 5012 h 6120"/>
                <a:gd name="T92" fmla="*/ 5443 w 5947"/>
                <a:gd name="T93" fmla="*/ 5573 h 6120"/>
                <a:gd name="T94" fmla="*/ 4870 w 5947"/>
                <a:gd name="T95" fmla="*/ 6007 h 6120"/>
                <a:gd name="T96" fmla="*/ 3919 w 5947"/>
                <a:gd name="T97" fmla="*/ 6118 h 6120"/>
                <a:gd name="T98" fmla="*/ 2860 w 5947"/>
                <a:gd name="T99" fmla="*/ 6090 h 6120"/>
                <a:gd name="T100" fmla="*/ 2104 w 5947"/>
                <a:gd name="T101" fmla="*/ 6031 h 6120"/>
                <a:gd name="T102" fmla="*/ 1507 w 5947"/>
                <a:gd name="T103" fmla="*/ 6035 h 6120"/>
                <a:gd name="T104" fmla="*/ 243 w 5947"/>
                <a:gd name="T105" fmla="*/ 5986 h 6120"/>
                <a:gd name="T106" fmla="*/ 0 w 5947"/>
                <a:gd name="T107" fmla="*/ 3458 h 6120"/>
                <a:gd name="T108" fmla="*/ 309 w 5947"/>
                <a:gd name="T109" fmla="*/ 2976 h 6120"/>
                <a:gd name="T110" fmla="*/ 1567 w 5947"/>
                <a:gd name="T111" fmla="*/ 2991 h 6120"/>
                <a:gd name="T112" fmla="*/ 1836 w 5947"/>
                <a:gd name="T113" fmla="*/ 2596 h 6120"/>
                <a:gd name="T114" fmla="*/ 2328 w 5947"/>
                <a:gd name="T115" fmla="*/ 1933 h 6120"/>
                <a:gd name="T116" fmla="*/ 2744 w 5947"/>
                <a:gd name="T117" fmla="*/ 1062 h 6120"/>
                <a:gd name="T118" fmla="*/ 2869 w 5947"/>
                <a:gd name="T119" fmla="*/ 520 h 6120"/>
                <a:gd name="T120" fmla="*/ 3027 w 5947"/>
                <a:gd name="T121" fmla="*/ 73 h 6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7" h="6120">
                  <a:moveTo>
                    <a:pt x="532" y="3270"/>
                  </a:moveTo>
                  <a:lnTo>
                    <a:pt x="489" y="3275"/>
                  </a:lnTo>
                  <a:lnTo>
                    <a:pt x="450" y="3288"/>
                  </a:lnTo>
                  <a:lnTo>
                    <a:pt x="417" y="3311"/>
                  </a:lnTo>
                  <a:lnTo>
                    <a:pt x="387" y="3341"/>
                  </a:lnTo>
                  <a:lnTo>
                    <a:pt x="364" y="3374"/>
                  </a:lnTo>
                  <a:lnTo>
                    <a:pt x="350" y="3415"/>
                  </a:lnTo>
                  <a:lnTo>
                    <a:pt x="346" y="3458"/>
                  </a:lnTo>
                  <a:lnTo>
                    <a:pt x="346" y="5539"/>
                  </a:lnTo>
                  <a:lnTo>
                    <a:pt x="350" y="5580"/>
                  </a:lnTo>
                  <a:lnTo>
                    <a:pt x="364" y="5621"/>
                  </a:lnTo>
                  <a:lnTo>
                    <a:pt x="387" y="5655"/>
                  </a:lnTo>
                  <a:lnTo>
                    <a:pt x="415" y="5685"/>
                  </a:lnTo>
                  <a:lnTo>
                    <a:pt x="450" y="5707"/>
                  </a:lnTo>
                  <a:lnTo>
                    <a:pt x="489" y="5720"/>
                  </a:lnTo>
                  <a:lnTo>
                    <a:pt x="532" y="5726"/>
                  </a:lnTo>
                  <a:lnTo>
                    <a:pt x="532" y="5724"/>
                  </a:lnTo>
                  <a:lnTo>
                    <a:pt x="1313" y="5724"/>
                  </a:lnTo>
                  <a:lnTo>
                    <a:pt x="1354" y="5720"/>
                  </a:lnTo>
                  <a:lnTo>
                    <a:pt x="1395" y="5705"/>
                  </a:lnTo>
                  <a:lnTo>
                    <a:pt x="1429" y="5683"/>
                  </a:lnTo>
                  <a:lnTo>
                    <a:pt x="1459" y="5655"/>
                  </a:lnTo>
                  <a:lnTo>
                    <a:pt x="1481" y="5619"/>
                  </a:lnTo>
                  <a:lnTo>
                    <a:pt x="1494" y="5580"/>
                  </a:lnTo>
                  <a:lnTo>
                    <a:pt x="1500" y="5537"/>
                  </a:lnTo>
                  <a:lnTo>
                    <a:pt x="1500" y="3458"/>
                  </a:lnTo>
                  <a:lnTo>
                    <a:pt x="1494" y="3415"/>
                  </a:lnTo>
                  <a:lnTo>
                    <a:pt x="1481" y="3376"/>
                  </a:lnTo>
                  <a:lnTo>
                    <a:pt x="1459" y="3341"/>
                  </a:lnTo>
                  <a:lnTo>
                    <a:pt x="1429" y="3313"/>
                  </a:lnTo>
                  <a:lnTo>
                    <a:pt x="1395" y="3290"/>
                  </a:lnTo>
                  <a:lnTo>
                    <a:pt x="1356" y="3275"/>
                  </a:lnTo>
                  <a:lnTo>
                    <a:pt x="1313" y="3270"/>
                  </a:lnTo>
                  <a:lnTo>
                    <a:pt x="532" y="3270"/>
                  </a:lnTo>
                  <a:close/>
                  <a:moveTo>
                    <a:pt x="3243" y="343"/>
                  </a:moveTo>
                  <a:lnTo>
                    <a:pt x="3232" y="369"/>
                  </a:lnTo>
                  <a:lnTo>
                    <a:pt x="3225" y="403"/>
                  </a:lnTo>
                  <a:lnTo>
                    <a:pt x="3219" y="445"/>
                  </a:lnTo>
                  <a:lnTo>
                    <a:pt x="3215" y="494"/>
                  </a:lnTo>
                  <a:lnTo>
                    <a:pt x="3213" y="548"/>
                  </a:lnTo>
                  <a:lnTo>
                    <a:pt x="3215" y="604"/>
                  </a:lnTo>
                  <a:lnTo>
                    <a:pt x="3219" y="660"/>
                  </a:lnTo>
                  <a:lnTo>
                    <a:pt x="3226" y="714"/>
                  </a:lnTo>
                  <a:lnTo>
                    <a:pt x="3228" y="743"/>
                  </a:lnTo>
                  <a:lnTo>
                    <a:pt x="3226" y="773"/>
                  </a:lnTo>
                  <a:lnTo>
                    <a:pt x="3219" y="799"/>
                  </a:lnTo>
                  <a:lnTo>
                    <a:pt x="3215" y="812"/>
                  </a:lnTo>
                  <a:lnTo>
                    <a:pt x="3206" y="835"/>
                  </a:lnTo>
                  <a:lnTo>
                    <a:pt x="3195" y="864"/>
                  </a:lnTo>
                  <a:lnTo>
                    <a:pt x="3180" y="905"/>
                  </a:lnTo>
                  <a:lnTo>
                    <a:pt x="3161" y="952"/>
                  </a:lnTo>
                  <a:lnTo>
                    <a:pt x="3139" y="1008"/>
                  </a:lnTo>
                  <a:lnTo>
                    <a:pt x="3115" y="1069"/>
                  </a:lnTo>
                  <a:lnTo>
                    <a:pt x="3087" y="1138"/>
                  </a:lnTo>
                  <a:lnTo>
                    <a:pt x="3057" y="1211"/>
                  </a:lnTo>
                  <a:lnTo>
                    <a:pt x="3024" y="1289"/>
                  </a:lnTo>
                  <a:lnTo>
                    <a:pt x="2988" y="1371"/>
                  </a:lnTo>
                  <a:lnTo>
                    <a:pt x="2949" y="1456"/>
                  </a:lnTo>
                  <a:lnTo>
                    <a:pt x="2910" y="1546"/>
                  </a:lnTo>
                  <a:lnTo>
                    <a:pt x="2867" y="1637"/>
                  </a:lnTo>
                  <a:lnTo>
                    <a:pt x="2823" y="1730"/>
                  </a:lnTo>
                  <a:lnTo>
                    <a:pt x="2776" y="1825"/>
                  </a:lnTo>
                  <a:lnTo>
                    <a:pt x="2728" y="1920"/>
                  </a:lnTo>
                  <a:lnTo>
                    <a:pt x="2677" y="2013"/>
                  </a:lnTo>
                  <a:lnTo>
                    <a:pt x="2627" y="2106"/>
                  </a:lnTo>
                  <a:lnTo>
                    <a:pt x="2573" y="2199"/>
                  </a:lnTo>
                  <a:lnTo>
                    <a:pt x="2519" y="2289"/>
                  </a:lnTo>
                  <a:lnTo>
                    <a:pt x="2465" y="2376"/>
                  </a:lnTo>
                  <a:lnTo>
                    <a:pt x="2410" y="2460"/>
                  </a:lnTo>
                  <a:lnTo>
                    <a:pt x="2352" y="2540"/>
                  </a:lnTo>
                  <a:lnTo>
                    <a:pt x="2294" y="2616"/>
                  </a:lnTo>
                  <a:lnTo>
                    <a:pt x="2236" y="2687"/>
                  </a:lnTo>
                  <a:lnTo>
                    <a:pt x="2177" y="2750"/>
                  </a:lnTo>
                  <a:lnTo>
                    <a:pt x="2117" y="2808"/>
                  </a:lnTo>
                  <a:lnTo>
                    <a:pt x="2058" y="2860"/>
                  </a:lnTo>
                  <a:lnTo>
                    <a:pt x="2006" y="2922"/>
                  </a:lnTo>
                  <a:lnTo>
                    <a:pt x="1961" y="2985"/>
                  </a:lnTo>
                  <a:lnTo>
                    <a:pt x="1924" y="3046"/>
                  </a:lnTo>
                  <a:lnTo>
                    <a:pt x="1892" y="3108"/>
                  </a:lnTo>
                  <a:lnTo>
                    <a:pt x="1866" y="3166"/>
                  </a:lnTo>
                  <a:lnTo>
                    <a:pt x="1846" y="3216"/>
                  </a:lnTo>
                  <a:lnTo>
                    <a:pt x="1831" y="3262"/>
                  </a:lnTo>
                  <a:lnTo>
                    <a:pt x="1820" y="3298"/>
                  </a:lnTo>
                  <a:lnTo>
                    <a:pt x="1835" y="3350"/>
                  </a:lnTo>
                  <a:lnTo>
                    <a:pt x="1842" y="3402"/>
                  </a:lnTo>
                  <a:lnTo>
                    <a:pt x="1846" y="3458"/>
                  </a:lnTo>
                  <a:lnTo>
                    <a:pt x="1846" y="5539"/>
                  </a:lnTo>
                  <a:lnTo>
                    <a:pt x="1842" y="5595"/>
                  </a:lnTo>
                  <a:lnTo>
                    <a:pt x="1833" y="5651"/>
                  </a:lnTo>
                  <a:lnTo>
                    <a:pt x="1963" y="5666"/>
                  </a:lnTo>
                  <a:lnTo>
                    <a:pt x="1965" y="5666"/>
                  </a:lnTo>
                  <a:lnTo>
                    <a:pt x="1970" y="5668"/>
                  </a:lnTo>
                  <a:lnTo>
                    <a:pt x="1991" y="5670"/>
                  </a:lnTo>
                  <a:lnTo>
                    <a:pt x="2021" y="5673"/>
                  </a:lnTo>
                  <a:lnTo>
                    <a:pt x="2062" y="5679"/>
                  </a:lnTo>
                  <a:lnTo>
                    <a:pt x="2112" y="5685"/>
                  </a:lnTo>
                  <a:lnTo>
                    <a:pt x="2171" y="5690"/>
                  </a:lnTo>
                  <a:lnTo>
                    <a:pt x="2240" y="5698"/>
                  </a:lnTo>
                  <a:lnTo>
                    <a:pt x="2316" y="5705"/>
                  </a:lnTo>
                  <a:lnTo>
                    <a:pt x="2400" y="5713"/>
                  </a:lnTo>
                  <a:lnTo>
                    <a:pt x="2490" y="5720"/>
                  </a:lnTo>
                  <a:lnTo>
                    <a:pt x="2586" y="5727"/>
                  </a:lnTo>
                  <a:lnTo>
                    <a:pt x="2689" y="5733"/>
                  </a:lnTo>
                  <a:lnTo>
                    <a:pt x="2795" y="5740"/>
                  </a:lnTo>
                  <a:lnTo>
                    <a:pt x="2906" y="5746"/>
                  </a:lnTo>
                  <a:lnTo>
                    <a:pt x="3022" y="5752"/>
                  </a:lnTo>
                  <a:lnTo>
                    <a:pt x="3139" y="5755"/>
                  </a:lnTo>
                  <a:lnTo>
                    <a:pt x="3260" y="5757"/>
                  </a:lnTo>
                  <a:lnTo>
                    <a:pt x="3381" y="5759"/>
                  </a:lnTo>
                  <a:lnTo>
                    <a:pt x="3504" y="5759"/>
                  </a:lnTo>
                  <a:lnTo>
                    <a:pt x="3627" y="5757"/>
                  </a:lnTo>
                  <a:lnTo>
                    <a:pt x="3645" y="5757"/>
                  </a:lnTo>
                  <a:lnTo>
                    <a:pt x="3787" y="5766"/>
                  </a:lnTo>
                  <a:lnTo>
                    <a:pt x="3921" y="5774"/>
                  </a:lnTo>
                  <a:lnTo>
                    <a:pt x="4049" y="5776"/>
                  </a:lnTo>
                  <a:lnTo>
                    <a:pt x="4170" y="5774"/>
                  </a:lnTo>
                  <a:lnTo>
                    <a:pt x="4283" y="5768"/>
                  </a:lnTo>
                  <a:lnTo>
                    <a:pt x="4388" y="5759"/>
                  </a:lnTo>
                  <a:lnTo>
                    <a:pt x="4486" y="5746"/>
                  </a:lnTo>
                  <a:lnTo>
                    <a:pt x="4577" y="5729"/>
                  </a:lnTo>
                  <a:lnTo>
                    <a:pt x="4682" y="5703"/>
                  </a:lnTo>
                  <a:lnTo>
                    <a:pt x="4777" y="5673"/>
                  </a:lnTo>
                  <a:lnTo>
                    <a:pt x="4860" y="5640"/>
                  </a:lnTo>
                  <a:lnTo>
                    <a:pt x="4937" y="5601"/>
                  </a:lnTo>
                  <a:lnTo>
                    <a:pt x="5004" y="5558"/>
                  </a:lnTo>
                  <a:lnTo>
                    <a:pt x="5059" y="5511"/>
                  </a:lnTo>
                  <a:lnTo>
                    <a:pt x="5106" y="5459"/>
                  </a:lnTo>
                  <a:lnTo>
                    <a:pt x="5143" y="5403"/>
                  </a:lnTo>
                  <a:lnTo>
                    <a:pt x="5165" y="5357"/>
                  </a:lnTo>
                  <a:lnTo>
                    <a:pt x="5180" y="5308"/>
                  </a:lnTo>
                  <a:lnTo>
                    <a:pt x="5190" y="5262"/>
                  </a:lnTo>
                  <a:lnTo>
                    <a:pt x="5193" y="5219"/>
                  </a:lnTo>
                  <a:lnTo>
                    <a:pt x="5193" y="5180"/>
                  </a:lnTo>
                  <a:lnTo>
                    <a:pt x="5191" y="5145"/>
                  </a:lnTo>
                  <a:lnTo>
                    <a:pt x="5188" y="5115"/>
                  </a:lnTo>
                  <a:lnTo>
                    <a:pt x="5182" y="5093"/>
                  </a:lnTo>
                  <a:lnTo>
                    <a:pt x="5178" y="5079"/>
                  </a:lnTo>
                  <a:lnTo>
                    <a:pt x="5178" y="5074"/>
                  </a:lnTo>
                  <a:lnTo>
                    <a:pt x="5169" y="5039"/>
                  </a:lnTo>
                  <a:lnTo>
                    <a:pt x="5167" y="5001"/>
                  </a:lnTo>
                  <a:lnTo>
                    <a:pt x="5175" y="4966"/>
                  </a:lnTo>
                  <a:lnTo>
                    <a:pt x="5190" y="4932"/>
                  </a:lnTo>
                  <a:lnTo>
                    <a:pt x="5210" y="4903"/>
                  </a:lnTo>
                  <a:lnTo>
                    <a:pt x="5236" y="4877"/>
                  </a:lnTo>
                  <a:lnTo>
                    <a:pt x="5303" y="4821"/>
                  </a:lnTo>
                  <a:lnTo>
                    <a:pt x="5359" y="4763"/>
                  </a:lnTo>
                  <a:lnTo>
                    <a:pt x="5405" y="4702"/>
                  </a:lnTo>
                  <a:lnTo>
                    <a:pt x="5439" y="4638"/>
                  </a:lnTo>
                  <a:lnTo>
                    <a:pt x="5463" y="4573"/>
                  </a:lnTo>
                  <a:lnTo>
                    <a:pt x="5474" y="4504"/>
                  </a:lnTo>
                  <a:lnTo>
                    <a:pt x="5476" y="4433"/>
                  </a:lnTo>
                  <a:lnTo>
                    <a:pt x="5472" y="4389"/>
                  </a:lnTo>
                  <a:lnTo>
                    <a:pt x="5465" y="4350"/>
                  </a:lnTo>
                  <a:lnTo>
                    <a:pt x="5456" y="4312"/>
                  </a:lnTo>
                  <a:lnTo>
                    <a:pt x="5445" y="4281"/>
                  </a:lnTo>
                  <a:lnTo>
                    <a:pt x="5435" y="4257"/>
                  </a:lnTo>
                  <a:lnTo>
                    <a:pt x="5426" y="4236"/>
                  </a:lnTo>
                  <a:lnTo>
                    <a:pt x="5420" y="4225"/>
                  </a:lnTo>
                  <a:lnTo>
                    <a:pt x="5418" y="4219"/>
                  </a:lnTo>
                  <a:lnTo>
                    <a:pt x="5402" y="4186"/>
                  </a:lnTo>
                  <a:lnTo>
                    <a:pt x="5394" y="4149"/>
                  </a:lnTo>
                  <a:lnTo>
                    <a:pt x="5394" y="4111"/>
                  </a:lnTo>
                  <a:lnTo>
                    <a:pt x="5402" y="4076"/>
                  </a:lnTo>
                  <a:lnTo>
                    <a:pt x="5418" y="4042"/>
                  </a:lnTo>
                  <a:lnTo>
                    <a:pt x="5441" y="4011"/>
                  </a:lnTo>
                  <a:lnTo>
                    <a:pt x="5500" y="3942"/>
                  </a:lnTo>
                  <a:lnTo>
                    <a:pt x="5547" y="3873"/>
                  </a:lnTo>
                  <a:lnTo>
                    <a:pt x="5579" y="3804"/>
                  </a:lnTo>
                  <a:lnTo>
                    <a:pt x="5597" y="3735"/>
                  </a:lnTo>
                  <a:lnTo>
                    <a:pt x="5601" y="3666"/>
                  </a:lnTo>
                  <a:lnTo>
                    <a:pt x="5597" y="3620"/>
                  </a:lnTo>
                  <a:lnTo>
                    <a:pt x="5586" y="3577"/>
                  </a:lnTo>
                  <a:lnTo>
                    <a:pt x="5573" y="3538"/>
                  </a:lnTo>
                  <a:lnTo>
                    <a:pt x="5556" y="3501"/>
                  </a:lnTo>
                  <a:lnTo>
                    <a:pt x="5538" y="3469"/>
                  </a:lnTo>
                  <a:lnTo>
                    <a:pt x="5519" y="3439"/>
                  </a:lnTo>
                  <a:lnTo>
                    <a:pt x="5500" y="3415"/>
                  </a:lnTo>
                  <a:lnTo>
                    <a:pt x="5484" y="3395"/>
                  </a:lnTo>
                  <a:lnTo>
                    <a:pt x="5471" y="3380"/>
                  </a:lnTo>
                  <a:lnTo>
                    <a:pt x="5463" y="3370"/>
                  </a:lnTo>
                  <a:lnTo>
                    <a:pt x="5459" y="3368"/>
                  </a:lnTo>
                  <a:lnTo>
                    <a:pt x="5432" y="3337"/>
                  </a:lnTo>
                  <a:lnTo>
                    <a:pt x="5413" y="3300"/>
                  </a:lnTo>
                  <a:lnTo>
                    <a:pt x="5402" y="3262"/>
                  </a:lnTo>
                  <a:lnTo>
                    <a:pt x="5402" y="3221"/>
                  </a:lnTo>
                  <a:lnTo>
                    <a:pt x="5409" y="3182"/>
                  </a:lnTo>
                  <a:lnTo>
                    <a:pt x="5428" y="3145"/>
                  </a:lnTo>
                  <a:lnTo>
                    <a:pt x="5433" y="3136"/>
                  </a:lnTo>
                  <a:lnTo>
                    <a:pt x="5443" y="3117"/>
                  </a:lnTo>
                  <a:lnTo>
                    <a:pt x="5454" y="3095"/>
                  </a:lnTo>
                  <a:lnTo>
                    <a:pt x="5467" y="3063"/>
                  </a:lnTo>
                  <a:lnTo>
                    <a:pt x="5478" y="3031"/>
                  </a:lnTo>
                  <a:lnTo>
                    <a:pt x="5487" y="2992"/>
                  </a:lnTo>
                  <a:lnTo>
                    <a:pt x="5493" y="2951"/>
                  </a:lnTo>
                  <a:lnTo>
                    <a:pt x="5495" y="2907"/>
                  </a:lnTo>
                  <a:lnTo>
                    <a:pt x="5489" y="2862"/>
                  </a:lnTo>
                  <a:lnTo>
                    <a:pt x="5478" y="2816"/>
                  </a:lnTo>
                  <a:lnTo>
                    <a:pt x="5458" y="2769"/>
                  </a:lnTo>
                  <a:lnTo>
                    <a:pt x="5426" y="2722"/>
                  </a:lnTo>
                  <a:lnTo>
                    <a:pt x="5385" y="2678"/>
                  </a:lnTo>
                  <a:lnTo>
                    <a:pt x="5340" y="2642"/>
                  </a:lnTo>
                  <a:lnTo>
                    <a:pt x="5288" y="2613"/>
                  </a:lnTo>
                  <a:lnTo>
                    <a:pt x="5229" y="2588"/>
                  </a:lnTo>
                  <a:lnTo>
                    <a:pt x="5162" y="2568"/>
                  </a:lnTo>
                  <a:lnTo>
                    <a:pt x="5091" y="2551"/>
                  </a:lnTo>
                  <a:lnTo>
                    <a:pt x="5017" y="2538"/>
                  </a:lnTo>
                  <a:lnTo>
                    <a:pt x="4937" y="2529"/>
                  </a:lnTo>
                  <a:lnTo>
                    <a:pt x="4855" y="2523"/>
                  </a:lnTo>
                  <a:lnTo>
                    <a:pt x="4771" y="2519"/>
                  </a:lnTo>
                  <a:lnTo>
                    <a:pt x="4683" y="2519"/>
                  </a:lnTo>
                  <a:lnTo>
                    <a:pt x="4598" y="2523"/>
                  </a:lnTo>
                  <a:lnTo>
                    <a:pt x="4512" y="2527"/>
                  </a:lnTo>
                  <a:lnTo>
                    <a:pt x="4427" y="2534"/>
                  </a:lnTo>
                  <a:lnTo>
                    <a:pt x="4343" y="2544"/>
                  </a:lnTo>
                  <a:lnTo>
                    <a:pt x="4263" y="2555"/>
                  </a:lnTo>
                  <a:lnTo>
                    <a:pt x="4185" y="2566"/>
                  </a:lnTo>
                  <a:lnTo>
                    <a:pt x="4112" y="2579"/>
                  </a:lnTo>
                  <a:lnTo>
                    <a:pt x="4043" y="2594"/>
                  </a:lnTo>
                  <a:lnTo>
                    <a:pt x="4036" y="2596"/>
                  </a:lnTo>
                  <a:lnTo>
                    <a:pt x="4027" y="2598"/>
                  </a:lnTo>
                  <a:lnTo>
                    <a:pt x="3919" y="2616"/>
                  </a:lnTo>
                  <a:lnTo>
                    <a:pt x="3805" y="2642"/>
                  </a:lnTo>
                  <a:lnTo>
                    <a:pt x="3768" y="2652"/>
                  </a:lnTo>
                  <a:lnTo>
                    <a:pt x="3729" y="2657"/>
                  </a:lnTo>
                  <a:lnTo>
                    <a:pt x="3688" y="2659"/>
                  </a:lnTo>
                  <a:lnTo>
                    <a:pt x="3645" y="2654"/>
                  </a:lnTo>
                  <a:lnTo>
                    <a:pt x="3604" y="2641"/>
                  </a:lnTo>
                  <a:lnTo>
                    <a:pt x="3563" y="2620"/>
                  </a:lnTo>
                  <a:lnTo>
                    <a:pt x="3526" y="2592"/>
                  </a:lnTo>
                  <a:lnTo>
                    <a:pt x="3494" y="2559"/>
                  </a:lnTo>
                  <a:lnTo>
                    <a:pt x="3468" y="2521"/>
                  </a:lnTo>
                  <a:lnTo>
                    <a:pt x="3446" y="2477"/>
                  </a:lnTo>
                  <a:lnTo>
                    <a:pt x="3429" y="2428"/>
                  </a:lnTo>
                  <a:lnTo>
                    <a:pt x="3418" y="2372"/>
                  </a:lnTo>
                  <a:lnTo>
                    <a:pt x="3413" y="2311"/>
                  </a:lnTo>
                  <a:lnTo>
                    <a:pt x="3411" y="2244"/>
                  </a:lnTo>
                  <a:lnTo>
                    <a:pt x="3416" y="2169"/>
                  </a:lnTo>
                  <a:lnTo>
                    <a:pt x="3426" y="2088"/>
                  </a:lnTo>
                  <a:lnTo>
                    <a:pt x="3439" y="2000"/>
                  </a:lnTo>
                  <a:lnTo>
                    <a:pt x="3459" y="1903"/>
                  </a:lnTo>
                  <a:lnTo>
                    <a:pt x="3483" y="1801"/>
                  </a:lnTo>
                  <a:lnTo>
                    <a:pt x="3513" y="1691"/>
                  </a:lnTo>
                  <a:lnTo>
                    <a:pt x="3548" y="1572"/>
                  </a:lnTo>
                  <a:lnTo>
                    <a:pt x="3589" y="1447"/>
                  </a:lnTo>
                  <a:lnTo>
                    <a:pt x="3623" y="1332"/>
                  </a:lnTo>
                  <a:lnTo>
                    <a:pt x="3653" y="1224"/>
                  </a:lnTo>
                  <a:lnTo>
                    <a:pt x="3673" y="1121"/>
                  </a:lnTo>
                  <a:lnTo>
                    <a:pt x="3688" y="1023"/>
                  </a:lnTo>
                  <a:lnTo>
                    <a:pt x="3697" y="931"/>
                  </a:lnTo>
                  <a:lnTo>
                    <a:pt x="3697" y="846"/>
                  </a:lnTo>
                  <a:lnTo>
                    <a:pt x="3692" y="768"/>
                  </a:lnTo>
                  <a:lnTo>
                    <a:pt x="3680" y="695"/>
                  </a:lnTo>
                  <a:lnTo>
                    <a:pt x="3662" y="628"/>
                  </a:lnTo>
                  <a:lnTo>
                    <a:pt x="3636" y="568"/>
                  </a:lnTo>
                  <a:lnTo>
                    <a:pt x="3604" y="516"/>
                  </a:lnTo>
                  <a:lnTo>
                    <a:pt x="3569" y="473"/>
                  </a:lnTo>
                  <a:lnTo>
                    <a:pt x="3532" y="440"/>
                  </a:lnTo>
                  <a:lnTo>
                    <a:pt x="3491" y="412"/>
                  </a:lnTo>
                  <a:lnTo>
                    <a:pt x="3450" y="390"/>
                  </a:lnTo>
                  <a:lnTo>
                    <a:pt x="3407" y="373"/>
                  </a:lnTo>
                  <a:lnTo>
                    <a:pt x="3368" y="360"/>
                  </a:lnTo>
                  <a:lnTo>
                    <a:pt x="3331" y="352"/>
                  </a:lnTo>
                  <a:lnTo>
                    <a:pt x="3295" y="347"/>
                  </a:lnTo>
                  <a:lnTo>
                    <a:pt x="3267" y="345"/>
                  </a:lnTo>
                  <a:lnTo>
                    <a:pt x="3243" y="343"/>
                  </a:lnTo>
                  <a:close/>
                  <a:moveTo>
                    <a:pt x="3234" y="0"/>
                  </a:moveTo>
                  <a:lnTo>
                    <a:pt x="3262" y="0"/>
                  </a:lnTo>
                  <a:lnTo>
                    <a:pt x="3295" y="2"/>
                  </a:lnTo>
                  <a:lnTo>
                    <a:pt x="3336" y="6"/>
                  </a:lnTo>
                  <a:lnTo>
                    <a:pt x="3383" y="13"/>
                  </a:lnTo>
                  <a:lnTo>
                    <a:pt x="3435" y="25"/>
                  </a:lnTo>
                  <a:lnTo>
                    <a:pt x="3489" y="40"/>
                  </a:lnTo>
                  <a:lnTo>
                    <a:pt x="3546" y="58"/>
                  </a:lnTo>
                  <a:lnTo>
                    <a:pt x="3604" y="84"/>
                  </a:lnTo>
                  <a:lnTo>
                    <a:pt x="3664" y="116"/>
                  </a:lnTo>
                  <a:lnTo>
                    <a:pt x="3723" y="153"/>
                  </a:lnTo>
                  <a:lnTo>
                    <a:pt x="3779" y="200"/>
                  </a:lnTo>
                  <a:lnTo>
                    <a:pt x="3835" y="254"/>
                  </a:lnTo>
                  <a:lnTo>
                    <a:pt x="3885" y="317"/>
                  </a:lnTo>
                  <a:lnTo>
                    <a:pt x="3932" y="390"/>
                  </a:lnTo>
                  <a:lnTo>
                    <a:pt x="3971" y="468"/>
                  </a:lnTo>
                  <a:lnTo>
                    <a:pt x="4001" y="552"/>
                  </a:lnTo>
                  <a:lnTo>
                    <a:pt x="4023" y="641"/>
                  </a:lnTo>
                  <a:lnTo>
                    <a:pt x="4038" y="736"/>
                  </a:lnTo>
                  <a:lnTo>
                    <a:pt x="4045" y="836"/>
                  </a:lnTo>
                  <a:lnTo>
                    <a:pt x="4043" y="944"/>
                  </a:lnTo>
                  <a:lnTo>
                    <a:pt x="4034" y="1056"/>
                  </a:lnTo>
                  <a:lnTo>
                    <a:pt x="4017" y="1173"/>
                  </a:lnTo>
                  <a:lnTo>
                    <a:pt x="3993" y="1296"/>
                  </a:lnTo>
                  <a:lnTo>
                    <a:pt x="3960" y="1425"/>
                  </a:lnTo>
                  <a:lnTo>
                    <a:pt x="3919" y="1557"/>
                  </a:lnTo>
                  <a:lnTo>
                    <a:pt x="3887" y="1659"/>
                  </a:lnTo>
                  <a:lnTo>
                    <a:pt x="3859" y="1752"/>
                  </a:lnTo>
                  <a:lnTo>
                    <a:pt x="3835" y="1836"/>
                  </a:lnTo>
                  <a:lnTo>
                    <a:pt x="3814" y="1913"/>
                  </a:lnTo>
                  <a:lnTo>
                    <a:pt x="3798" y="1981"/>
                  </a:lnTo>
                  <a:lnTo>
                    <a:pt x="3785" y="2043"/>
                  </a:lnTo>
                  <a:lnTo>
                    <a:pt x="3775" y="2097"/>
                  </a:lnTo>
                  <a:lnTo>
                    <a:pt x="3768" y="2145"/>
                  </a:lnTo>
                  <a:lnTo>
                    <a:pt x="3762" y="2188"/>
                  </a:lnTo>
                  <a:lnTo>
                    <a:pt x="3760" y="2223"/>
                  </a:lnTo>
                  <a:lnTo>
                    <a:pt x="3759" y="2255"/>
                  </a:lnTo>
                  <a:lnTo>
                    <a:pt x="3759" y="2281"/>
                  </a:lnTo>
                  <a:lnTo>
                    <a:pt x="3759" y="2302"/>
                  </a:lnTo>
                  <a:lnTo>
                    <a:pt x="3861" y="2279"/>
                  </a:lnTo>
                  <a:lnTo>
                    <a:pt x="3960" y="2261"/>
                  </a:lnTo>
                  <a:lnTo>
                    <a:pt x="3961" y="2261"/>
                  </a:lnTo>
                  <a:lnTo>
                    <a:pt x="3969" y="2259"/>
                  </a:lnTo>
                  <a:lnTo>
                    <a:pt x="3988" y="2255"/>
                  </a:lnTo>
                  <a:lnTo>
                    <a:pt x="4017" y="2250"/>
                  </a:lnTo>
                  <a:lnTo>
                    <a:pt x="4054" y="2242"/>
                  </a:lnTo>
                  <a:lnTo>
                    <a:pt x="4101" y="2235"/>
                  </a:lnTo>
                  <a:lnTo>
                    <a:pt x="4153" y="2225"/>
                  </a:lnTo>
                  <a:lnTo>
                    <a:pt x="4215" y="2216"/>
                  </a:lnTo>
                  <a:lnTo>
                    <a:pt x="4280" y="2207"/>
                  </a:lnTo>
                  <a:lnTo>
                    <a:pt x="4352" y="2199"/>
                  </a:lnTo>
                  <a:lnTo>
                    <a:pt x="4429" y="2192"/>
                  </a:lnTo>
                  <a:lnTo>
                    <a:pt x="4507" y="2184"/>
                  </a:lnTo>
                  <a:lnTo>
                    <a:pt x="4590" y="2181"/>
                  </a:lnTo>
                  <a:lnTo>
                    <a:pt x="4730" y="2177"/>
                  </a:lnTo>
                  <a:lnTo>
                    <a:pt x="4862" y="2179"/>
                  </a:lnTo>
                  <a:lnTo>
                    <a:pt x="4985" y="2188"/>
                  </a:lnTo>
                  <a:lnTo>
                    <a:pt x="5100" y="2203"/>
                  </a:lnTo>
                  <a:lnTo>
                    <a:pt x="5206" y="2225"/>
                  </a:lnTo>
                  <a:lnTo>
                    <a:pt x="5305" y="2253"/>
                  </a:lnTo>
                  <a:lnTo>
                    <a:pt x="5396" y="2287"/>
                  </a:lnTo>
                  <a:lnTo>
                    <a:pt x="5478" y="2326"/>
                  </a:lnTo>
                  <a:lnTo>
                    <a:pt x="5552" y="2372"/>
                  </a:lnTo>
                  <a:lnTo>
                    <a:pt x="5618" y="2426"/>
                  </a:lnTo>
                  <a:lnTo>
                    <a:pt x="5677" y="2486"/>
                  </a:lnTo>
                  <a:lnTo>
                    <a:pt x="5726" y="2547"/>
                  </a:lnTo>
                  <a:lnTo>
                    <a:pt x="5763" y="2611"/>
                  </a:lnTo>
                  <a:lnTo>
                    <a:pt x="5794" y="2674"/>
                  </a:lnTo>
                  <a:lnTo>
                    <a:pt x="5815" y="2739"/>
                  </a:lnTo>
                  <a:lnTo>
                    <a:pt x="5830" y="2804"/>
                  </a:lnTo>
                  <a:lnTo>
                    <a:pt x="5837" y="2868"/>
                  </a:lnTo>
                  <a:lnTo>
                    <a:pt x="5839" y="2931"/>
                  </a:lnTo>
                  <a:lnTo>
                    <a:pt x="5835" y="2992"/>
                  </a:lnTo>
                  <a:lnTo>
                    <a:pt x="5826" y="3052"/>
                  </a:lnTo>
                  <a:lnTo>
                    <a:pt x="5813" y="3110"/>
                  </a:lnTo>
                  <a:lnTo>
                    <a:pt x="5798" y="3164"/>
                  </a:lnTo>
                  <a:lnTo>
                    <a:pt x="5779" y="3212"/>
                  </a:lnTo>
                  <a:lnTo>
                    <a:pt x="5811" y="3257"/>
                  </a:lnTo>
                  <a:lnTo>
                    <a:pt x="5843" y="3307"/>
                  </a:lnTo>
                  <a:lnTo>
                    <a:pt x="5873" y="3365"/>
                  </a:lnTo>
                  <a:lnTo>
                    <a:pt x="5900" y="3428"/>
                  </a:lnTo>
                  <a:lnTo>
                    <a:pt x="5923" y="3497"/>
                  </a:lnTo>
                  <a:lnTo>
                    <a:pt x="5938" y="3573"/>
                  </a:lnTo>
                  <a:lnTo>
                    <a:pt x="5947" y="3653"/>
                  </a:lnTo>
                  <a:lnTo>
                    <a:pt x="5945" y="3741"/>
                  </a:lnTo>
                  <a:lnTo>
                    <a:pt x="5932" y="3828"/>
                  </a:lnTo>
                  <a:lnTo>
                    <a:pt x="5908" y="3914"/>
                  </a:lnTo>
                  <a:lnTo>
                    <a:pt x="5873" y="3998"/>
                  </a:lnTo>
                  <a:lnTo>
                    <a:pt x="5826" y="4080"/>
                  </a:lnTo>
                  <a:lnTo>
                    <a:pt x="5768" y="4162"/>
                  </a:lnTo>
                  <a:lnTo>
                    <a:pt x="5787" y="4214"/>
                  </a:lnTo>
                  <a:lnTo>
                    <a:pt x="5802" y="4275"/>
                  </a:lnTo>
                  <a:lnTo>
                    <a:pt x="5815" y="4344"/>
                  </a:lnTo>
                  <a:lnTo>
                    <a:pt x="5820" y="4419"/>
                  </a:lnTo>
                  <a:lnTo>
                    <a:pt x="5822" y="4474"/>
                  </a:lnTo>
                  <a:lnTo>
                    <a:pt x="5819" y="4534"/>
                  </a:lnTo>
                  <a:lnTo>
                    <a:pt x="5811" y="4597"/>
                  </a:lnTo>
                  <a:lnTo>
                    <a:pt x="5796" y="4664"/>
                  </a:lnTo>
                  <a:lnTo>
                    <a:pt x="5774" y="4731"/>
                  </a:lnTo>
                  <a:lnTo>
                    <a:pt x="5746" y="4802"/>
                  </a:lnTo>
                  <a:lnTo>
                    <a:pt x="5707" y="4871"/>
                  </a:lnTo>
                  <a:lnTo>
                    <a:pt x="5659" y="4942"/>
                  </a:lnTo>
                  <a:lnTo>
                    <a:pt x="5601" y="5012"/>
                  </a:lnTo>
                  <a:lnTo>
                    <a:pt x="5530" y="5083"/>
                  </a:lnTo>
                  <a:lnTo>
                    <a:pt x="5536" y="5137"/>
                  </a:lnTo>
                  <a:lnTo>
                    <a:pt x="5539" y="5199"/>
                  </a:lnTo>
                  <a:lnTo>
                    <a:pt x="5536" y="5266"/>
                  </a:lnTo>
                  <a:lnTo>
                    <a:pt x="5526" y="5338"/>
                  </a:lnTo>
                  <a:lnTo>
                    <a:pt x="5510" y="5415"/>
                  </a:lnTo>
                  <a:lnTo>
                    <a:pt x="5482" y="5493"/>
                  </a:lnTo>
                  <a:lnTo>
                    <a:pt x="5443" y="5573"/>
                  </a:lnTo>
                  <a:lnTo>
                    <a:pt x="5400" y="5644"/>
                  </a:lnTo>
                  <a:lnTo>
                    <a:pt x="5346" y="5711"/>
                  </a:lnTo>
                  <a:lnTo>
                    <a:pt x="5286" y="5772"/>
                  </a:lnTo>
                  <a:lnTo>
                    <a:pt x="5218" y="5828"/>
                  </a:lnTo>
                  <a:lnTo>
                    <a:pt x="5143" y="5880"/>
                  </a:lnTo>
                  <a:lnTo>
                    <a:pt x="5059" y="5928"/>
                  </a:lnTo>
                  <a:lnTo>
                    <a:pt x="4968" y="5969"/>
                  </a:lnTo>
                  <a:lnTo>
                    <a:pt x="4870" y="6007"/>
                  </a:lnTo>
                  <a:lnTo>
                    <a:pt x="4763" y="6040"/>
                  </a:lnTo>
                  <a:lnTo>
                    <a:pt x="4650" y="6068"/>
                  </a:lnTo>
                  <a:lnTo>
                    <a:pt x="4546" y="6087"/>
                  </a:lnTo>
                  <a:lnTo>
                    <a:pt x="4434" y="6102"/>
                  </a:lnTo>
                  <a:lnTo>
                    <a:pt x="4315" y="6113"/>
                  </a:lnTo>
                  <a:lnTo>
                    <a:pt x="4188" y="6118"/>
                  </a:lnTo>
                  <a:lnTo>
                    <a:pt x="4054" y="6120"/>
                  </a:lnTo>
                  <a:lnTo>
                    <a:pt x="3919" y="6118"/>
                  </a:lnTo>
                  <a:lnTo>
                    <a:pt x="3775" y="6113"/>
                  </a:lnTo>
                  <a:lnTo>
                    <a:pt x="3627" y="6103"/>
                  </a:lnTo>
                  <a:lnTo>
                    <a:pt x="3493" y="6105"/>
                  </a:lnTo>
                  <a:lnTo>
                    <a:pt x="3362" y="6105"/>
                  </a:lnTo>
                  <a:lnTo>
                    <a:pt x="3232" y="6103"/>
                  </a:lnTo>
                  <a:lnTo>
                    <a:pt x="3105" y="6100"/>
                  </a:lnTo>
                  <a:lnTo>
                    <a:pt x="2981" y="6096"/>
                  </a:lnTo>
                  <a:lnTo>
                    <a:pt x="2860" y="6090"/>
                  </a:lnTo>
                  <a:lnTo>
                    <a:pt x="2743" y="6083"/>
                  </a:lnTo>
                  <a:lnTo>
                    <a:pt x="2631" y="6076"/>
                  </a:lnTo>
                  <a:lnTo>
                    <a:pt x="2525" y="6068"/>
                  </a:lnTo>
                  <a:lnTo>
                    <a:pt x="2426" y="6061"/>
                  </a:lnTo>
                  <a:lnTo>
                    <a:pt x="2333" y="6053"/>
                  </a:lnTo>
                  <a:lnTo>
                    <a:pt x="2248" y="6046"/>
                  </a:lnTo>
                  <a:lnTo>
                    <a:pt x="2171" y="6038"/>
                  </a:lnTo>
                  <a:lnTo>
                    <a:pt x="2104" y="6031"/>
                  </a:lnTo>
                  <a:lnTo>
                    <a:pt x="2045" y="6025"/>
                  </a:lnTo>
                  <a:lnTo>
                    <a:pt x="1996" y="6020"/>
                  </a:lnTo>
                  <a:lnTo>
                    <a:pt x="1959" y="6014"/>
                  </a:lnTo>
                  <a:lnTo>
                    <a:pt x="1933" y="6012"/>
                  </a:lnTo>
                  <a:lnTo>
                    <a:pt x="1920" y="6010"/>
                  </a:lnTo>
                  <a:lnTo>
                    <a:pt x="1621" y="5973"/>
                  </a:lnTo>
                  <a:lnTo>
                    <a:pt x="1565" y="6007"/>
                  </a:lnTo>
                  <a:lnTo>
                    <a:pt x="1507" y="6035"/>
                  </a:lnTo>
                  <a:lnTo>
                    <a:pt x="1446" y="6055"/>
                  </a:lnTo>
                  <a:lnTo>
                    <a:pt x="1380" y="6066"/>
                  </a:lnTo>
                  <a:lnTo>
                    <a:pt x="1313" y="6072"/>
                  </a:lnTo>
                  <a:lnTo>
                    <a:pt x="532" y="6072"/>
                  </a:lnTo>
                  <a:lnTo>
                    <a:pt x="454" y="6066"/>
                  </a:lnTo>
                  <a:lnTo>
                    <a:pt x="379" y="6049"/>
                  </a:lnTo>
                  <a:lnTo>
                    <a:pt x="309" y="6022"/>
                  </a:lnTo>
                  <a:lnTo>
                    <a:pt x="243" y="5986"/>
                  </a:lnTo>
                  <a:lnTo>
                    <a:pt x="184" y="5942"/>
                  </a:lnTo>
                  <a:lnTo>
                    <a:pt x="132" y="5888"/>
                  </a:lnTo>
                  <a:lnTo>
                    <a:pt x="85" y="5828"/>
                  </a:lnTo>
                  <a:lnTo>
                    <a:pt x="50" y="5763"/>
                  </a:lnTo>
                  <a:lnTo>
                    <a:pt x="22" y="5692"/>
                  </a:lnTo>
                  <a:lnTo>
                    <a:pt x="5" y="5618"/>
                  </a:lnTo>
                  <a:lnTo>
                    <a:pt x="0" y="5539"/>
                  </a:lnTo>
                  <a:lnTo>
                    <a:pt x="0" y="3458"/>
                  </a:lnTo>
                  <a:lnTo>
                    <a:pt x="5" y="3380"/>
                  </a:lnTo>
                  <a:lnTo>
                    <a:pt x="22" y="3305"/>
                  </a:lnTo>
                  <a:lnTo>
                    <a:pt x="50" y="3234"/>
                  </a:lnTo>
                  <a:lnTo>
                    <a:pt x="85" y="3169"/>
                  </a:lnTo>
                  <a:lnTo>
                    <a:pt x="130" y="3110"/>
                  </a:lnTo>
                  <a:lnTo>
                    <a:pt x="182" y="3058"/>
                  </a:lnTo>
                  <a:lnTo>
                    <a:pt x="242" y="3013"/>
                  </a:lnTo>
                  <a:lnTo>
                    <a:pt x="309" y="2976"/>
                  </a:lnTo>
                  <a:lnTo>
                    <a:pt x="379" y="2950"/>
                  </a:lnTo>
                  <a:lnTo>
                    <a:pt x="454" y="2933"/>
                  </a:lnTo>
                  <a:lnTo>
                    <a:pt x="532" y="2925"/>
                  </a:lnTo>
                  <a:lnTo>
                    <a:pt x="1313" y="2925"/>
                  </a:lnTo>
                  <a:lnTo>
                    <a:pt x="1380" y="2931"/>
                  </a:lnTo>
                  <a:lnTo>
                    <a:pt x="1446" y="2942"/>
                  </a:lnTo>
                  <a:lnTo>
                    <a:pt x="1507" y="2963"/>
                  </a:lnTo>
                  <a:lnTo>
                    <a:pt x="1567" y="2991"/>
                  </a:lnTo>
                  <a:lnTo>
                    <a:pt x="1602" y="2918"/>
                  </a:lnTo>
                  <a:lnTo>
                    <a:pt x="1643" y="2843"/>
                  </a:lnTo>
                  <a:lnTo>
                    <a:pt x="1693" y="2765"/>
                  </a:lnTo>
                  <a:lnTo>
                    <a:pt x="1751" y="2689"/>
                  </a:lnTo>
                  <a:lnTo>
                    <a:pt x="1816" y="2614"/>
                  </a:lnTo>
                  <a:lnTo>
                    <a:pt x="1823" y="2607"/>
                  </a:lnTo>
                  <a:lnTo>
                    <a:pt x="1831" y="2601"/>
                  </a:lnTo>
                  <a:lnTo>
                    <a:pt x="1836" y="2596"/>
                  </a:lnTo>
                  <a:lnTo>
                    <a:pt x="1898" y="2544"/>
                  </a:lnTo>
                  <a:lnTo>
                    <a:pt x="1959" y="2480"/>
                  </a:lnTo>
                  <a:lnTo>
                    <a:pt x="2021" y="2408"/>
                  </a:lnTo>
                  <a:lnTo>
                    <a:pt x="2084" y="2326"/>
                  </a:lnTo>
                  <a:lnTo>
                    <a:pt x="2145" y="2236"/>
                  </a:lnTo>
                  <a:lnTo>
                    <a:pt x="2207" y="2142"/>
                  </a:lnTo>
                  <a:lnTo>
                    <a:pt x="2268" y="2039"/>
                  </a:lnTo>
                  <a:lnTo>
                    <a:pt x="2328" y="1933"/>
                  </a:lnTo>
                  <a:lnTo>
                    <a:pt x="2387" y="1825"/>
                  </a:lnTo>
                  <a:lnTo>
                    <a:pt x="2445" y="1713"/>
                  </a:lnTo>
                  <a:lnTo>
                    <a:pt x="2501" y="1602"/>
                  </a:lnTo>
                  <a:lnTo>
                    <a:pt x="2555" y="1490"/>
                  </a:lnTo>
                  <a:lnTo>
                    <a:pt x="2607" y="1378"/>
                  </a:lnTo>
                  <a:lnTo>
                    <a:pt x="2655" y="1268"/>
                  </a:lnTo>
                  <a:lnTo>
                    <a:pt x="2702" y="1164"/>
                  </a:lnTo>
                  <a:lnTo>
                    <a:pt x="2744" y="1062"/>
                  </a:lnTo>
                  <a:lnTo>
                    <a:pt x="2785" y="967"/>
                  </a:lnTo>
                  <a:lnTo>
                    <a:pt x="2821" y="877"/>
                  </a:lnTo>
                  <a:lnTo>
                    <a:pt x="2852" y="795"/>
                  </a:lnTo>
                  <a:lnTo>
                    <a:pt x="2880" y="723"/>
                  </a:lnTo>
                  <a:lnTo>
                    <a:pt x="2875" y="682"/>
                  </a:lnTo>
                  <a:lnTo>
                    <a:pt x="2871" y="632"/>
                  </a:lnTo>
                  <a:lnTo>
                    <a:pt x="2869" y="578"/>
                  </a:lnTo>
                  <a:lnTo>
                    <a:pt x="2869" y="520"/>
                  </a:lnTo>
                  <a:lnTo>
                    <a:pt x="2871" y="458"/>
                  </a:lnTo>
                  <a:lnTo>
                    <a:pt x="2877" y="395"/>
                  </a:lnTo>
                  <a:lnTo>
                    <a:pt x="2888" y="334"/>
                  </a:lnTo>
                  <a:lnTo>
                    <a:pt x="2903" y="272"/>
                  </a:lnTo>
                  <a:lnTo>
                    <a:pt x="2925" y="215"/>
                  </a:lnTo>
                  <a:lnTo>
                    <a:pt x="2953" y="161"/>
                  </a:lnTo>
                  <a:lnTo>
                    <a:pt x="2988" y="112"/>
                  </a:lnTo>
                  <a:lnTo>
                    <a:pt x="3027" y="73"/>
                  </a:lnTo>
                  <a:lnTo>
                    <a:pt x="3074" y="41"/>
                  </a:lnTo>
                  <a:lnTo>
                    <a:pt x="3124" y="19"/>
                  </a:lnTo>
                  <a:lnTo>
                    <a:pt x="3178" y="4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8979E5-17F8-4306-BA15-F4020AC9731E}"/>
              </a:ext>
            </a:extLst>
          </p:cNvPr>
          <p:cNvSpPr txBox="1"/>
          <p:nvPr/>
        </p:nvSpPr>
        <p:spPr>
          <a:xfrm>
            <a:off x="3456384" y="3212656"/>
            <a:ext cx="5374332" cy="95667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5400" b="1" kern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pic>
        <p:nvPicPr>
          <p:cNvPr id="10" name="Picture 8" descr="Ironhack - All Iron">
            <a:extLst>
              <a:ext uri="{FF2B5EF4-FFF2-40B4-BE49-F238E27FC236}">
                <a16:creationId xmlns:a16="http://schemas.microsoft.com/office/drawing/2014/main" id="{78999001-F2B9-7445-9655-66F8788D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4278" y="33666"/>
            <a:ext cx="2176134" cy="21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11AFB72-9407-3748-9C0E-92C9592D903F}"/>
              </a:ext>
            </a:extLst>
          </p:cNvPr>
          <p:cNvGrpSpPr/>
          <p:nvPr/>
        </p:nvGrpSpPr>
        <p:grpSpPr>
          <a:xfrm>
            <a:off x="684212" y="1396857"/>
            <a:ext cx="11125200" cy="5186504"/>
            <a:chOff x="227011" y="762001"/>
            <a:chExt cx="11913442" cy="5872310"/>
          </a:xfrm>
        </p:grpSpPr>
        <p:sp>
          <p:nvSpPr>
            <p:cNvPr id="6" name="Shape E">
              <a:extLst>
                <a:ext uri="{FF2B5EF4-FFF2-40B4-BE49-F238E27FC236}">
                  <a16:creationId xmlns:a16="http://schemas.microsoft.com/office/drawing/2014/main" id="{AB7E058F-7A60-4957-91F7-7FEB674CAFEB}"/>
                </a:ext>
              </a:extLst>
            </p:cNvPr>
            <p:cNvSpPr/>
            <p:nvPr/>
          </p:nvSpPr>
          <p:spPr>
            <a:xfrm>
              <a:off x="9104743" y="3426962"/>
              <a:ext cx="3035710" cy="320734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accent5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id="{4CDF03BB-BFA5-4B7E-9FDC-2565D9335042}"/>
                </a:ext>
              </a:extLst>
            </p:cNvPr>
            <p:cNvSpPr/>
            <p:nvPr/>
          </p:nvSpPr>
          <p:spPr>
            <a:xfrm>
              <a:off x="10612525" y="6427334"/>
              <a:ext cx="116877" cy="15063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740600" y="4709664"/>
              <a:ext cx="2940781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id="{12718D31-2D6D-477B-8204-E0AE04FDC353}"/>
                </a:ext>
              </a:extLst>
            </p:cNvPr>
            <p:cNvSpPr/>
            <p:nvPr/>
          </p:nvSpPr>
          <p:spPr>
            <a:xfrm>
              <a:off x="5985549" y="3429005"/>
              <a:ext cx="3312449" cy="294078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id="{0453066F-EE87-4BE5-B49F-E7E795D00165}"/>
                </a:ext>
              </a:extLst>
            </p:cNvPr>
            <p:cNvSpPr/>
            <p:nvPr/>
          </p:nvSpPr>
          <p:spPr>
            <a:xfrm>
              <a:off x="8913272" y="4824042"/>
              <a:ext cx="116883" cy="150708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21200" y="4709664"/>
              <a:ext cx="2940780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id="{8B703F7D-8F1A-474C-85F6-71F7D1B42AB5}"/>
                </a:ext>
              </a:extLst>
            </p:cNvPr>
            <p:cNvSpPr/>
            <p:nvPr/>
          </p:nvSpPr>
          <p:spPr>
            <a:xfrm>
              <a:off x="3166149" y="3429005"/>
              <a:ext cx="3312448" cy="294078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id="{61DE7A68-B6D3-4D5B-8DA2-2D93FE8D9D47}"/>
                </a:ext>
              </a:extLst>
            </p:cNvPr>
            <p:cNvSpPr/>
            <p:nvPr/>
          </p:nvSpPr>
          <p:spPr>
            <a:xfrm>
              <a:off x="6093881" y="4824042"/>
              <a:ext cx="116877" cy="150706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94854" y="4709663"/>
              <a:ext cx="2940779" cy="379464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id="{18A625BD-B49B-4875-B4B8-EA123F5D0369}"/>
                </a:ext>
              </a:extLst>
            </p:cNvPr>
            <p:cNvSpPr/>
            <p:nvPr/>
          </p:nvSpPr>
          <p:spPr>
            <a:xfrm>
              <a:off x="240477" y="3429005"/>
              <a:ext cx="3312448" cy="2940779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id="{56B0D19A-FB78-4A49-8723-74CF006C8DBA}"/>
                </a:ext>
              </a:extLst>
            </p:cNvPr>
            <p:cNvSpPr/>
            <p:nvPr/>
          </p:nvSpPr>
          <p:spPr>
            <a:xfrm>
              <a:off x="3168208" y="4824041"/>
              <a:ext cx="116877" cy="150706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11" y="3443005"/>
              <a:ext cx="3035710" cy="33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id="{5792EADE-A866-41FD-86E3-4D86E58F93E1}"/>
                </a:ext>
              </a:extLst>
            </p:cNvPr>
            <p:cNvSpPr/>
            <p:nvPr/>
          </p:nvSpPr>
          <p:spPr>
            <a:xfrm>
              <a:off x="227685" y="762001"/>
              <a:ext cx="3035710" cy="29384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id="{3946DB97-8126-463A-9187-8277D2B623AA}"/>
                </a:ext>
              </a:extLst>
            </p:cNvPr>
            <p:cNvSpPr/>
            <p:nvPr/>
          </p:nvSpPr>
          <p:spPr>
            <a:xfrm>
              <a:off x="1692381" y="3342050"/>
              <a:ext cx="116877" cy="138001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">
              <a:extLst>
                <a:ext uri="{FF2B5EF4-FFF2-40B4-BE49-F238E27FC236}">
                  <a16:creationId xmlns:a16="http://schemas.microsoft.com/office/drawing/2014/main" id="{DD259CA1-D748-4739-9EAB-331232C5E92D}"/>
                </a:ext>
              </a:extLst>
            </p:cNvPr>
            <p:cNvSpPr txBox="1"/>
            <p:nvPr/>
          </p:nvSpPr>
          <p:spPr>
            <a:xfrm>
              <a:off x="240477" y="2404406"/>
              <a:ext cx="3014432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">
              <a:extLst>
                <a:ext uri="{FF2B5EF4-FFF2-40B4-BE49-F238E27FC236}">
                  <a16:creationId xmlns:a16="http://schemas.microsoft.com/office/drawing/2014/main" id="{3F7EBF59-CFF0-4535-B650-85AF79D1A553}"/>
                </a:ext>
              </a:extLst>
            </p:cNvPr>
            <p:cNvSpPr txBox="1"/>
            <p:nvPr/>
          </p:nvSpPr>
          <p:spPr>
            <a:xfrm>
              <a:off x="249373" y="5165233"/>
              <a:ext cx="3035710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">
              <a:extLst>
                <a:ext uri="{FF2B5EF4-FFF2-40B4-BE49-F238E27FC236}">
                  <a16:creationId xmlns:a16="http://schemas.microsoft.com/office/drawing/2014/main" id="{FB848CB2-8348-43EA-AFE6-F1BB056D09E2}"/>
                </a:ext>
              </a:extLst>
            </p:cNvPr>
            <p:cNvSpPr txBox="1"/>
            <p:nvPr/>
          </p:nvSpPr>
          <p:spPr>
            <a:xfrm>
              <a:off x="3293979" y="5154293"/>
              <a:ext cx="2892523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">
              <a:extLst>
                <a:ext uri="{FF2B5EF4-FFF2-40B4-BE49-F238E27FC236}">
                  <a16:creationId xmlns:a16="http://schemas.microsoft.com/office/drawing/2014/main" id="{38F50B6D-E93F-49B8-B867-BD4D5529673F}"/>
                </a:ext>
              </a:extLst>
            </p:cNvPr>
            <p:cNvSpPr txBox="1"/>
            <p:nvPr/>
          </p:nvSpPr>
          <p:spPr>
            <a:xfrm>
              <a:off x="6210756" y="5209008"/>
              <a:ext cx="2789227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">
              <a:extLst>
                <a:ext uri="{FF2B5EF4-FFF2-40B4-BE49-F238E27FC236}">
                  <a16:creationId xmlns:a16="http://schemas.microsoft.com/office/drawing/2014/main" id="{86E81D1F-4CD1-4D30-9BD8-7C2FA6D73BF8}"/>
                </a:ext>
              </a:extLst>
            </p:cNvPr>
            <p:cNvSpPr txBox="1"/>
            <p:nvPr/>
          </p:nvSpPr>
          <p:spPr>
            <a:xfrm>
              <a:off x="9123308" y="5048077"/>
              <a:ext cx="3017144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05: </a:t>
              </a:r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Composite Indicator Model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5370DB-7917-4A7A-81B0-3DF2AE0E57D5}"/>
                </a:ext>
              </a:extLst>
            </p:cNvPr>
            <p:cNvSpPr/>
            <p:nvPr/>
          </p:nvSpPr>
          <p:spPr>
            <a:xfrm>
              <a:off x="1820717" y="4514642"/>
              <a:ext cx="251019" cy="251020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15B2A8-5D1D-4C88-8776-380A38B356A0}"/>
                </a:ext>
              </a:extLst>
            </p:cNvPr>
            <p:cNvSpPr/>
            <p:nvPr/>
          </p:nvSpPr>
          <p:spPr>
            <a:xfrm>
              <a:off x="1694956" y="4798965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C20AE6-4A7C-4756-A37A-842F96F59BCD}"/>
                </a:ext>
              </a:extLst>
            </p:cNvPr>
            <p:cNvSpPr/>
            <p:nvPr/>
          </p:nvSpPr>
          <p:spPr>
            <a:xfrm>
              <a:off x="1479302" y="4319056"/>
              <a:ext cx="251019" cy="251020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124FBF2-18D8-4A90-82E6-9CC1D21216A6}"/>
                </a:ext>
              </a:extLst>
            </p:cNvPr>
            <p:cNvSpPr/>
            <p:nvPr/>
          </p:nvSpPr>
          <p:spPr>
            <a:xfrm>
              <a:off x="1353442" y="4603351"/>
              <a:ext cx="449450" cy="251397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007922-9F6A-4F42-9033-117DC00CB242}"/>
                </a:ext>
              </a:extLst>
            </p:cNvPr>
            <p:cNvSpPr/>
            <p:nvPr/>
          </p:nvSpPr>
          <p:spPr>
            <a:xfrm>
              <a:off x="1764929" y="3934339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5E6740-5587-410B-A32D-8DB440D5C99C}"/>
                </a:ext>
              </a:extLst>
            </p:cNvPr>
            <p:cNvSpPr/>
            <p:nvPr/>
          </p:nvSpPr>
          <p:spPr>
            <a:xfrm>
              <a:off x="1967527" y="4002299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D384748-BF50-4986-866B-98867541BED5}"/>
                </a:ext>
              </a:extLst>
            </p:cNvPr>
            <p:cNvSpPr/>
            <p:nvPr/>
          </p:nvSpPr>
          <p:spPr>
            <a:xfrm>
              <a:off x="2032002" y="4237182"/>
              <a:ext cx="45798" cy="45798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0836E1-7BC1-4AB7-B000-610D3DEA0E9B}"/>
                </a:ext>
              </a:extLst>
            </p:cNvPr>
            <p:cNvSpPr/>
            <p:nvPr/>
          </p:nvSpPr>
          <p:spPr>
            <a:xfrm>
              <a:off x="4558756" y="4961528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9E0E25-71F7-454E-A655-F3E833184AB3}"/>
                </a:ext>
              </a:extLst>
            </p:cNvPr>
            <p:cNvSpPr/>
            <p:nvPr/>
          </p:nvSpPr>
          <p:spPr>
            <a:xfrm>
              <a:off x="4473875" y="4853911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A30D3A-340B-473F-9F18-D294F9A5EF8C}"/>
                </a:ext>
              </a:extLst>
            </p:cNvPr>
            <p:cNvSpPr/>
            <p:nvPr/>
          </p:nvSpPr>
          <p:spPr>
            <a:xfrm>
              <a:off x="4473875" y="4742346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2D60F3E-3FBF-4406-BAB8-62D853CB9B73}"/>
                </a:ext>
              </a:extLst>
            </p:cNvPr>
            <p:cNvSpPr/>
            <p:nvPr/>
          </p:nvSpPr>
          <p:spPr>
            <a:xfrm>
              <a:off x="4290407" y="3930679"/>
              <a:ext cx="1143758" cy="726627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BA66E71-A5BA-4246-A819-B235BF0E25A4}"/>
                </a:ext>
              </a:extLst>
            </p:cNvPr>
            <p:cNvSpPr/>
            <p:nvPr/>
          </p:nvSpPr>
          <p:spPr>
            <a:xfrm>
              <a:off x="7109422" y="4288086"/>
              <a:ext cx="317743" cy="541420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C6ABEB-C766-4BBD-9B0A-35EFF2060A6B}"/>
                </a:ext>
              </a:extLst>
            </p:cNvPr>
            <p:cNvSpPr/>
            <p:nvPr/>
          </p:nvSpPr>
          <p:spPr>
            <a:xfrm>
              <a:off x="7109435" y="4132367"/>
              <a:ext cx="139455" cy="139456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EBFD966-A21F-450E-94B3-4D153B54B85E}"/>
                </a:ext>
              </a:extLst>
            </p:cNvPr>
            <p:cNvSpPr/>
            <p:nvPr/>
          </p:nvSpPr>
          <p:spPr>
            <a:xfrm>
              <a:off x="7039638" y="4366652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7288B79-C554-4FFE-856E-1E94ABC0B3EE}"/>
                </a:ext>
              </a:extLst>
            </p:cNvPr>
            <p:cNvSpPr/>
            <p:nvPr/>
          </p:nvSpPr>
          <p:spPr>
            <a:xfrm>
              <a:off x="7304602" y="4478216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6B6525C-6FEC-469D-AA16-0705C13236AF}"/>
                </a:ext>
              </a:extLst>
            </p:cNvPr>
            <p:cNvSpPr/>
            <p:nvPr/>
          </p:nvSpPr>
          <p:spPr>
            <a:xfrm>
              <a:off x="7684127" y="4288015"/>
              <a:ext cx="317767" cy="541490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D378215-A9AF-459E-8640-B3D045199CE7}"/>
                </a:ext>
              </a:extLst>
            </p:cNvPr>
            <p:cNvSpPr/>
            <p:nvPr/>
          </p:nvSpPr>
          <p:spPr>
            <a:xfrm>
              <a:off x="7862425" y="4132367"/>
              <a:ext cx="139455" cy="139456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6C8CFCB-A876-4E88-ABCD-1A5547CB0879}"/>
                </a:ext>
              </a:extLst>
            </p:cNvPr>
            <p:cNvSpPr/>
            <p:nvPr/>
          </p:nvSpPr>
          <p:spPr>
            <a:xfrm>
              <a:off x="7820588" y="4366652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01D1724-6843-4425-A2D4-D53ABA5CE1F3}"/>
                </a:ext>
              </a:extLst>
            </p:cNvPr>
            <p:cNvSpPr/>
            <p:nvPr/>
          </p:nvSpPr>
          <p:spPr>
            <a:xfrm>
              <a:off x="1221189" y="1939691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6FABCE-ACDB-4D0B-AEEE-79E9A5290F67}"/>
                </a:ext>
              </a:extLst>
            </p:cNvPr>
            <p:cNvSpPr/>
            <p:nvPr/>
          </p:nvSpPr>
          <p:spPr>
            <a:xfrm>
              <a:off x="1605064" y="1973767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5F7448-FD88-418A-A37A-56DBC7C544F4}"/>
                </a:ext>
              </a:extLst>
            </p:cNvPr>
            <p:cNvSpPr/>
            <p:nvPr/>
          </p:nvSpPr>
          <p:spPr>
            <a:xfrm>
              <a:off x="1697425" y="1870008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CEC81E-00B3-470C-9329-75D8F715D27E}"/>
                </a:ext>
              </a:extLst>
            </p:cNvPr>
            <p:cNvSpPr/>
            <p:nvPr/>
          </p:nvSpPr>
          <p:spPr>
            <a:xfrm>
              <a:off x="1461738" y="1201803"/>
              <a:ext cx="958507" cy="66941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048B9B9-59BB-46A4-B0A7-3895979EE79B}"/>
                </a:ext>
              </a:extLst>
            </p:cNvPr>
            <p:cNvSpPr/>
            <p:nvPr/>
          </p:nvSpPr>
          <p:spPr>
            <a:xfrm>
              <a:off x="10347515" y="4084190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DD36E53-99DD-45BB-B526-29A99EEDBE19}"/>
                </a:ext>
              </a:extLst>
            </p:cNvPr>
            <p:cNvSpPr/>
            <p:nvPr/>
          </p:nvSpPr>
          <p:spPr>
            <a:xfrm>
              <a:off x="10195381" y="4388458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B066A-3DDE-449C-A564-54E294E1249B}"/>
                </a:ext>
              </a:extLst>
            </p:cNvPr>
            <p:cNvSpPr/>
            <p:nvPr/>
          </p:nvSpPr>
          <p:spPr>
            <a:xfrm>
              <a:off x="10043247" y="4692725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0ECE00E-674A-46C5-ACE0-6CCA2226D19D}"/>
                </a:ext>
              </a:extLst>
            </p:cNvPr>
            <p:cNvSpPr/>
            <p:nvPr/>
          </p:nvSpPr>
          <p:spPr>
            <a:xfrm>
              <a:off x="10347515" y="4692725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C89E7F0-0D48-4894-9CE2-4E8A83ECB1FF}"/>
                </a:ext>
              </a:extLst>
            </p:cNvPr>
            <p:cNvSpPr/>
            <p:nvPr/>
          </p:nvSpPr>
          <p:spPr>
            <a:xfrm>
              <a:off x="10651781" y="4692725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2EDD15-AAFA-4E28-910B-21FAB5FF6CD6}"/>
                </a:ext>
              </a:extLst>
            </p:cNvPr>
            <p:cNvSpPr/>
            <p:nvPr/>
          </p:nvSpPr>
          <p:spPr>
            <a:xfrm>
              <a:off x="10499647" y="4388458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3751F72-D0EB-4CE7-B68E-1E7763B6C8DA}"/>
                </a:ext>
              </a:extLst>
            </p:cNvPr>
            <p:cNvSpPr/>
            <p:nvPr/>
          </p:nvSpPr>
          <p:spPr>
            <a:xfrm>
              <a:off x="9979860" y="4020801"/>
              <a:ext cx="938155" cy="938156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E2FC27-B29C-4380-847A-F5754D2AFE4F}"/>
                </a:ext>
              </a:extLst>
            </p:cNvPr>
            <p:cNvSpPr/>
            <p:nvPr/>
          </p:nvSpPr>
          <p:spPr>
            <a:xfrm>
              <a:off x="10575728" y="4020806"/>
              <a:ext cx="405688" cy="405689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63F673-F7CE-472B-9948-3EAF6FCEC6C4}"/>
                </a:ext>
              </a:extLst>
            </p:cNvPr>
            <p:cNvSpPr/>
            <p:nvPr/>
          </p:nvSpPr>
          <p:spPr>
            <a:xfrm>
              <a:off x="10655498" y="4138612"/>
              <a:ext cx="233461" cy="166345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Project Description</a:t>
            </a:r>
          </a:p>
        </p:txBody>
      </p:sp>
      <p:pic>
        <p:nvPicPr>
          <p:cNvPr id="54" name="Picture 2" descr="Ironhack Paris (Paris, France) | Meetup">
            <a:extLst>
              <a:ext uri="{FF2B5EF4-FFF2-40B4-BE49-F238E27FC236}">
                <a16:creationId xmlns:a16="http://schemas.microsoft.com/office/drawing/2014/main" id="{05038AAE-E287-674E-AED6-7DF5D397D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">
            <a:extLst>
              <a:ext uri="{FF2B5EF4-FFF2-40B4-BE49-F238E27FC236}">
                <a16:creationId xmlns:a16="http://schemas.microsoft.com/office/drawing/2014/main" id="{CB18AB1B-E1A9-2D49-B381-74E7DA1EB5F7}"/>
              </a:ext>
            </a:extLst>
          </p:cNvPr>
          <p:cNvSpPr txBox="1"/>
          <p:nvPr/>
        </p:nvSpPr>
        <p:spPr>
          <a:xfrm>
            <a:off x="684212" y="985720"/>
            <a:ext cx="31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ea typeface="Roboto Condensed" panose="02000000000000000000" pitchFamily="2" charset="0"/>
                <a:cs typeface="Segoe UI" panose="020B0502040204020203" pitchFamily="34" charset="0"/>
              </a:rPr>
              <a:t>Process</a:t>
            </a:r>
            <a:endParaRPr lang="ru-RU" b="1" dirty="0"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0FE35D-2A6D-8648-9BBC-3B2E3810AFF6}"/>
              </a:ext>
            </a:extLst>
          </p:cNvPr>
          <p:cNvSpPr txBox="1"/>
          <p:nvPr/>
        </p:nvSpPr>
        <p:spPr>
          <a:xfrm>
            <a:off x="3507318" y="1691551"/>
            <a:ext cx="875929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0" u="none" strike="noStrike" dirty="0">
                <a:solidFill>
                  <a:srgbClr val="24292F"/>
                </a:solidFill>
                <a:effectLst/>
              </a:rPr>
              <a:t>The goal of this project is to:</a:t>
            </a:r>
          </a:p>
          <a:p>
            <a:pPr>
              <a:spcAft>
                <a:spcPts val="600"/>
              </a:spcAft>
            </a:pPr>
            <a:r>
              <a:rPr lang="en-GB" sz="2200" dirty="0">
                <a:solidFill>
                  <a:srgbClr val="24292F"/>
                </a:solidFill>
              </a:rPr>
              <a:t>    </a:t>
            </a:r>
            <a:r>
              <a:rPr lang="en-GB" sz="1800" dirty="0">
                <a:solidFill>
                  <a:srgbClr val="24292F"/>
                </a:solidFill>
              </a:rPr>
              <a:t>C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reate the database that reflects the </a:t>
            </a:r>
            <a:r>
              <a:rPr lang="en-GB" sz="1800" b="1" i="1" u="none" strike="noStrike" dirty="0">
                <a:solidFill>
                  <a:srgbClr val="24292F"/>
                </a:solidFill>
                <a:effectLst/>
              </a:rPr>
              <a:t>gender socio-economic subject 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that we chose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24292F"/>
                </a:solidFill>
              </a:rPr>
              <a:t>     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Develop the </a:t>
            </a:r>
            <a:r>
              <a:rPr lang="en-GB" sz="1800" b="1" i="0" u="none" strike="noStrike" dirty="0">
                <a:solidFill>
                  <a:srgbClr val="24292F"/>
                </a:solidFill>
                <a:effectLst/>
              </a:rPr>
              <a:t>composite indicator 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that allows us </a:t>
            </a:r>
            <a:r>
              <a:rPr lang="en-GB" sz="1800" b="1" i="1" u="none" strike="noStrike" dirty="0">
                <a:solidFill>
                  <a:srgbClr val="24292F"/>
                </a:solidFill>
                <a:effectLst/>
              </a:rPr>
              <a:t>to compare the objects on a world scale</a:t>
            </a:r>
            <a:endParaRPr lang="en-GB" sz="1800" b="0" i="0" u="none" strike="noStrike" dirty="0">
              <a:solidFill>
                <a:srgbClr val="24292F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24292F"/>
                </a:solidFill>
              </a:rPr>
              <a:t>     I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mplement SQL queries that will return useful insights about our data</a:t>
            </a:r>
            <a:endParaRPr lang="en-FR" sz="18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689E1D-9DE9-1347-B19C-189FE3FBD1F8}"/>
              </a:ext>
            </a:extLst>
          </p:cNvPr>
          <p:cNvSpPr/>
          <p:nvPr/>
        </p:nvSpPr>
        <p:spPr>
          <a:xfrm rot="10800000">
            <a:off x="3588651" y="2262134"/>
            <a:ext cx="159997" cy="176825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D1730C-442D-D847-B073-D11C71AC4F6F}"/>
              </a:ext>
            </a:extLst>
          </p:cNvPr>
          <p:cNvSpPr/>
          <p:nvPr/>
        </p:nvSpPr>
        <p:spPr>
          <a:xfrm>
            <a:off x="3579812" y="2261176"/>
            <a:ext cx="80808" cy="1487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400" b="1" cap="none" spc="0" dirty="0">
              <a:ln w="0">
                <a:noFill/>
              </a:ln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49C3F7-CB8B-6648-8A19-AD620BB1D8FA}"/>
              </a:ext>
            </a:extLst>
          </p:cNvPr>
          <p:cNvSpPr/>
          <p:nvPr/>
        </p:nvSpPr>
        <p:spPr>
          <a:xfrm rot="10800000">
            <a:off x="3588651" y="2642176"/>
            <a:ext cx="159997" cy="176825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83D659E-090B-2443-8EEC-8291667E8D6A}"/>
              </a:ext>
            </a:extLst>
          </p:cNvPr>
          <p:cNvSpPr/>
          <p:nvPr/>
        </p:nvSpPr>
        <p:spPr>
          <a:xfrm rot="10800000">
            <a:off x="3597490" y="2998750"/>
            <a:ext cx="159997" cy="176825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012E78E7-2FE4-D241-B384-838C950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21D1BB-089B-DB42-BADF-E5A2CA6A7038}"/>
              </a:ext>
            </a:extLst>
          </p:cNvPr>
          <p:cNvGrpSpPr/>
          <p:nvPr/>
        </p:nvGrpSpPr>
        <p:grpSpPr>
          <a:xfrm>
            <a:off x="7770812" y="228600"/>
            <a:ext cx="4191000" cy="1981200"/>
            <a:chOff x="7770812" y="228600"/>
            <a:chExt cx="4191000" cy="1981200"/>
          </a:xfrm>
        </p:grpSpPr>
        <p:sp>
          <p:nvSpPr>
            <p:cNvPr id="6" name="Shape E">
              <a:extLst>
                <a:ext uri="{FF2B5EF4-FFF2-40B4-BE49-F238E27FC236}">
                  <a16:creationId xmlns:a16="http://schemas.microsoft.com/office/drawing/2014/main" id="{AB7E058F-7A60-4957-91F7-7FEB674CAFEB}"/>
                </a:ext>
              </a:extLst>
            </p:cNvPr>
            <p:cNvSpPr/>
            <p:nvPr/>
          </p:nvSpPr>
          <p:spPr>
            <a:xfrm>
              <a:off x="10893887" y="1127705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id="{4CDF03BB-BFA5-4B7E-9FDC-2565D9335042}"/>
                </a:ext>
              </a:extLst>
            </p:cNvPr>
            <p:cNvSpPr/>
            <p:nvPr/>
          </p:nvSpPr>
          <p:spPr>
            <a:xfrm>
              <a:off x="11424306" y="2139970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35183" y="1557729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id="{12718D31-2D6D-477B-8204-E0AE04FDC353}"/>
                </a:ext>
              </a:extLst>
            </p:cNvPr>
            <p:cNvSpPr/>
            <p:nvPr/>
          </p:nvSpPr>
          <p:spPr>
            <a:xfrm>
              <a:off x="9796594" y="1128394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id="{0453066F-EE87-4BE5-B49F-E7E795D00165}"/>
                </a:ext>
              </a:extLst>
            </p:cNvPr>
            <p:cNvSpPr/>
            <p:nvPr/>
          </p:nvSpPr>
          <p:spPr>
            <a:xfrm>
              <a:off x="10826530" y="1599051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43354" y="1557729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id="{8B703F7D-8F1A-474C-85F6-71F7D1B42AB5}"/>
                </a:ext>
              </a:extLst>
            </p:cNvPr>
            <p:cNvSpPr/>
            <p:nvPr/>
          </p:nvSpPr>
          <p:spPr>
            <a:xfrm>
              <a:off x="8804764" y="112839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id="{61DE7A68-B6D3-4D5B-8DA2-2D93FE8D9D47}"/>
                </a:ext>
              </a:extLst>
            </p:cNvPr>
            <p:cNvSpPr/>
            <p:nvPr/>
          </p:nvSpPr>
          <p:spPr>
            <a:xfrm>
              <a:off x="9834704" y="159905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13902" y="1557729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id="{18A625BD-B49B-4875-B4B8-EA123F5D0369}"/>
                </a:ext>
              </a:extLst>
            </p:cNvPr>
            <p:cNvSpPr/>
            <p:nvPr/>
          </p:nvSpPr>
          <p:spPr>
            <a:xfrm>
              <a:off x="7775549" y="112839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id="{56B0D19A-FB78-4A49-8723-74CF006C8DBA}"/>
                </a:ext>
              </a:extLst>
            </p:cNvPr>
            <p:cNvSpPr/>
            <p:nvPr/>
          </p:nvSpPr>
          <p:spPr>
            <a:xfrm>
              <a:off x="8805488" y="159905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812" y="1133117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id="{5792EADE-A866-41FD-86E3-4D86E58F93E1}"/>
                </a:ext>
              </a:extLst>
            </p:cNvPr>
            <p:cNvSpPr/>
            <p:nvPr/>
          </p:nvSpPr>
          <p:spPr>
            <a:xfrm>
              <a:off x="7771049" y="228600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id="{3946DB97-8126-463A-9187-8277D2B623AA}"/>
                </a:ext>
              </a:extLst>
            </p:cNvPr>
            <p:cNvSpPr/>
            <p:nvPr/>
          </p:nvSpPr>
          <p:spPr>
            <a:xfrm>
              <a:off x="8286311" y="1099057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50" name="TextBox">
              <a:extLst>
                <a:ext uri="{FF2B5EF4-FFF2-40B4-BE49-F238E27FC236}">
                  <a16:creationId xmlns:a16="http://schemas.microsoft.com/office/drawing/2014/main" id="{3F7EBF59-CFF0-4535-B650-85AF79D1A553}"/>
                </a:ext>
              </a:extLst>
            </p:cNvPr>
            <p:cNvSpPr txBox="1"/>
            <p:nvPr/>
          </p:nvSpPr>
          <p:spPr>
            <a:xfrm>
              <a:off x="7778679" y="1714162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">
              <a:extLst>
                <a:ext uri="{FF2B5EF4-FFF2-40B4-BE49-F238E27FC236}">
                  <a16:creationId xmlns:a16="http://schemas.microsoft.com/office/drawing/2014/main" id="{FB848CB2-8348-43EA-AFE6-F1BB056D09E2}"/>
                </a:ext>
              </a:extLst>
            </p:cNvPr>
            <p:cNvSpPr txBox="1"/>
            <p:nvPr/>
          </p:nvSpPr>
          <p:spPr>
            <a:xfrm>
              <a:off x="8849733" y="1710472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">
              <a:extLst>
                <a:ext uri="{FF2B5EF4-FFF2-40B4-BE49-F238E27FC236}">
                  <a16:creationId xmlns:a16="http://schemas.microsoft.com/office/drawing/2014/main" id="{38F50B6D-E93F-49B8-B867-BD4D5529673F}"/>
                </a:ext>
              </a:extLst>
            </p:cNvPr>
            <p:cNvSpPr txBox="1"/>
            <p:nvPr/>
          </p:nvSpPr>
          <p:spPr>
            <a:xfrm>
              <a:off x="9875819" y="1728931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">
              <a:extLst>
                <a:ext uri="{FF2B5EF4-FFF2-40B4-BE49-F238E27FC236}">
                  <a16:creationId xmlns:a16="http://schemas.microsoft.com/office/drawing/2014/main" id="{86E81D1F-4CD1-4D30-9BD8-7C2FA6D73BF8}"/>
                </a:ext>
              </a:extLst>
            </p:cNvPr>
            <p:cNvSpPr txBox="1"/>
            <p:nvPr/>
          </p:nvSpPr>
          <p:spPr>
            <a:xfrm>
              <a:off x="10865220" y="1674637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5370DB-7917-4A7A-81B0-3DF2AE0E57D5}"/>
                </a:ext>
              </a:extLst>
            </p:cNvPr>
            <p:cNvSpPr/>
            <p:nvPr/>
          </p:nvSpPr>
          <p:spPr>
            <a:xfrm>
              <a:off x="8331458" y="1494666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15B2A8-5D1D-4C88-8776-380A38B356A0}"/>
                </a:ext>
              </a:extLst>
            </p:cNvPr>
            <p:cNvSpPr/>
            <p:nvPr/>
          </p:nvSpPr>
          <p:spPr>
            <a:xfrm>
              <a:off x="8287217" y="1590591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C20AE6-4A7C-4756-A37A-842F96F59BCD}"/>
                </a:ext>
              </a:extLst>
            </p:cNvPr>
            <p:cNvSpPr/>
            <p:nvPr/>
          </p:nvSpPr>
          <p:spPr>
            <a:xfrm>
              <a:off x="8211352" y="1428679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124FBF2-18D8-4A90-82E6-9CC1D21216A6}"/>
                </a:ext>
              </a:extLst>
            </p:cNvPr>
            <p:cNvSpPr/>
            <p:nvPr/>
          </p:nvSpPr>
          <p:spPr>
            <a:xfrm>
              <a:off x="8167076" y="1524595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007922-9F6A-4F42-9033-117DC00CB242}"/>
                </a:ext>
              </a:extLst>
            </p:cNvPr>
            <p:cNvSpPr/>
            <p:nvPr/>
          </p:nvSpPr>
          <p:spPr>
            <a:xfrm>
              <a:off x="8311832" y="1298883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5E6740-5587-410B-A32D-8DB440D5C99C}"/>
                </a:ext>
              </a:extLst>
            </p:cNvPr>
            <p:cNvSpPr/>
            <p:nvPr/>
          </p:nvSpPr>
          <p:spPr>
            <a:xfrm>
              <a:off x="8383104" y="1321812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D384748-BF50-4986-866B-98867541BED5}"/>
                </a:ext>
              </a:extLst>
            </p:cNvPr>
            <p:cNvSpPr/>
            <p:nvPr/>
          </p:nvSpPr>
          <p:spPr>
            <a:xfrm>
              <a:off x="8405785" y="1401057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0836E1-7BC1-4AB7-B000-610D3DEA0E9B}"/>
                </a:ext>
              </a:extLst>
            </p:cNvPr>
            <p:cNvSpPr/>
            <p:nvPr/>
          </p:nvSpPr>
          <p:spPr>
            <a:xfrm>
              <a:off x="9294666" y="1645436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9E0E25-71F7-454E-A655-F3E833184AB3}"/>
                </a:ext>
              </a:extLst>
            </p:cNvPr>
            <p:cNvSpPr/>
            <p:nvPr/>
          </p:nvSpPr>
          <p:spPr>
            <a:xfrm>
              <a:off x="9264806" y="160912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A30D3A-340B-473F-9F18-D294F9A5EF8C}"/>
                </a:ext>
              </a:extLst>
            </p:cNvPr>
            <p:cNvSpPr/>
            <p:nvPr/>
          </p:nvSpPr>
          <p:spPr>
            <a:xfrm>
              <a:off x="9264806" y="157148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2D60F3E-3FBF-4406-BAB8-62D853CB9B73}"/>
                </a:ext>
              </a:extLst>
            </p:cNvPr>
            <p:cNvSpPr/>
            <p:nvPr/>
          </p:nvSpPr>
          <p:spPr>
            <a:xfrm>
              <a:off x="9200264" y="1297648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BA66E71-A5BA-4246-A819-B235BF0E25A4}"/>
                </a:ext>
              </a:extLst>
            </p:cNvPr>
            <p:cNvSpPr/>
            <p:nvPr/>
          </p:nvSpPr>
          <p:spPr>
            <a:xfrm>
              <a:off x="10191958" y="1418231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C6ABEB-C766-4BBD-9B0A-35EFF2060A6B}"/>
                </a:ext>
              </a:extLst>
            </p:cNvPr>
            <p:cNvSpPr/>
            <p:nvPr/>
          </p:nvSpPr>
          <p:spPr>
            <a:xfrm>
              <a:off x="10191963" y="136569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EBFD966-A21F-450E-94B3-4D153B54B85E}"/>
                </a:ext>
              </a:extLst>
            </p:cNvPr>
            <p:cNvSpPr/>
            <p:nvPr/>
          </p:nvSpPr>
          <p:spPr>
            <a:xfrm>
              <a:off x="10167409" y="1444737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7288B79-C554-4FFE-856E-1E94ABC0B3EE}"/>
                </a:ext>
              </a:extLst>
            </p:cNvPr>
            <p:cNvSpPr/>
            <p:nvPr/>
          </p:nvSpPr>
          <p:spPr>
            <a:xfrm>
              <a:off x="10260620" y="1482377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6B6525C-6FEC-469D-AA16-0705C13236AF}"/>
                </a:ext>
              </a:extLst>
            </p:cNvPr>
            <p:cNvSpPr/>
            <p:nvPr/>
          </p:nvSpPr>
          <p:spPr>
            <a:xfrm>
              <a:off x="10394132" y="1418206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D378215-A9AF-459E-8640-B3D045199CE7}"/>
                </a:ext>
              </a:extLst>
            </p:cNvPr>
            <p:cNvSpPr/>
            <p:nvPr/>
          </p:nvSpPr>
          <p:spPr>
            <a:xfrm>
              <a:off x="10456855" y="136569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6C8CFCB-A876-4E88-ABCD-1A5547CB0879}"/>
                </a:ext>
              </a:extLst>
            </p:cNvPr>
            <p:cNvSpPr/>
            <p:nvPr/>
          </p:nvSpPr>
          <p:spPr>
            <a:xfrm>
              <a:off x="10442137" y="1444737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01D1724-6843-4425-A2D4-D53ABA5CE1F3}"/>
                </a:ext>
              </a:extLst>
            </p:cNvPr>
            <p:cNvSpPr/>
            <p:nvPr/>
          </p:nvSpPr>
          <p:spPr>
            <a:xfrm>
              <a:off x="8120551" y="625929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6FABCE-ACDB-4D0B-AEEE-79E9A5290F67}"/>
                </a:ext>
              </a:extLst>
            </p:cNvPr>
            <p:cNvSpPr/>
            <p:nvPr/>
          </p:nvSpPr>
          <p:spPr>
            <a:xfrm>
              <a:off x="8255594" y="637426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5F7448-FD88-418A-A37A-56DBC7C544F4}"/>
                </a:ext>
              </a:extLst>
            </p:cNvPr>
            <p:cNvSpPr/>
            <p:nvPr/>
          </p:nvSpPr>
          <p:spPr>
            <a:xfrm>
              <a:off x="8288085" y="602419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CEC81E-00B3-470C-9329-75D8F715D27E}"/>
                </a:ext>
              </a:extLst>
            </p:cNvPr>
            <p:cNvSpPr/>
            <p:nvPr/>
          </p:nvSpPr>
          <p:spPr>
            <a:xfrm>
              <a:off x="8205173" y="376980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048B9B9-59BB-46A4-B0A7-3895979EE79B}"/>
                </a:ext>
              </a:extLst>
            </p:cNvPr>
            <p:cNvSpPr/>
            <p:nvPr/>
          </p:nvSpPr>
          <p:spPr>
            <a:xfrm>
              <a:off x="11331079" y="134944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DD36E53-99DD-45BB-B526-29A99EEDBE19}"/>
                </a:ext>
              </a:extLst>
            </p:cNvPr>
            <p:cNvSpPr/>
            <p:nvPr/>
          </p:nvSpPr>
          <p:spPr>
            <a:xfrm>
              <a:off x="11277560" y="145209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B066A-3DDE-449C-A564-54E294E1249B}"/>
                </a:ext>
              </a:extLst>
            </p:cNvPr>
            <p:cNvSpPr/>
            <p:nvPr/>
          </p:nvSpPr>
          <p:spPr>
            <a:xfrm>
              <a:off x="11224041" y="155474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0ECE00E-674A-46C5-ACE0-6CCA2226D19D}"/>
                </a:ext>
              </a:extLst>
            </p:cNvPr>
            <p:cNvSpPr/>
            <p:nvPr/>
          </p:nvSpPr>
          <p:spPr>
            <a:xfrm>
              <a:off x="11331079" y="155474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C89E7F0-0D48-4894-9CE2-4E8A83ECB1FF}"/>
                </a:ext>
              </a:extLst>
            </p:cNvPr>
            <p:cNvSpPr/>
            <p:nvPr/>
          </p:nvSpPr>
          <p:spPr>
            <a:xfrm>
              <a:off x="11438116" y="155474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2EDD15-AAFA-4E28-910B-21FAB5FF6CD6}"/>
                </a:ext>
              </a:extLst>
            </p:cNvPr>
            <p:cNvSpPr/>
            <p:nvPr/>
          </p:nvSpPr>
          <p:spPr>
            <a:xfrm>
              <a:off x="11384597" y="145209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3751F72-D0EB-4CE7-B68E-1E7763B6C8DA}"/>
                </a:ext>
              </a:extLst>
            </p:cNvPr>
            <p:cNvSpPr/>
            <p:nvPr/>
          </p:nvSpPr>
          <p:spPr>
            <a:xfrm>
              <a:off x="11201742" y="1328054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E2FC27-B29C-4380-847A-F5754D2AFE4F}"/>
                </a:ext>
              </a:extLst>
            </p:cNvPr>
            <p:cNvSpPr/>
            <p:nvPr/>
          </p:nvSpPr>
          <p:spPr>
            <a:xfrm>
              <a:off x="11411361" y="1328056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63F673-F7CE-472B-9948-3EAF6FCEC6C4}"/>
                </a:ext>
              </a:extLst>
            </p:cNvPr>
            <p:cNvSpPr/>
            <p:nvPr/>
          </p:nvSpPr>
          <p:spPr>
            <a:xfrm>
              <a:off x="11439423" y="1367801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</p:grp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7258581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sp>
        <p:nvSpPr>
          <p:cNvPr id="344" name="TextBox">
            <a:extLst>
              <a:ext uri="{FF2B5EF4-FFF2-40B4-BE49-F238E27FC236}">
                <a16:creationId xmlns:a16="http://schemas.microsoft.com/office/drawing/2014/main" id="{B890EE50-A01C-7F4B-9BE9-CAA677237B24}"/>
              </a:ext>
            </a:extLst>
          </p:cNvPr>
          <p:cNvSpPr txBox="1"/>
          <p:nvPr/>
        </p:nvSpPr>
        <p:spPr>
          <a:xfrm>
            <a:off x="684212" y="985720"/>
            <a:ext cx="31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01: Planning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50" name="Picture 2" descr="Atlassian Jira and Jira Plugins - Constellation Jira2">
            <a:extLst>
              <a:ext uri="{FF2B5EF4-FFF2-40B4-BE49-F238E27FC236}">
                <a16:creationId xmlns:a16="http://schemas.microsoft.com/office/drawing/2014/main" id="{B99A21A3-CDDB-B040-AD15-71D5A24E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2429" y="2372350"/>
            <a:ext cx="1117300" cy="4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" name="TextBox 350">
            <a:extLst>
              <a:ext uri="{FF2B5EF4-FFF2-40B4-BE49-F238E27FC236}">
                <a16:creationId xmlns:a16="http://schemas.microsoft.com/office/drawing/2014/main" id="{59994E41-413B-5E41-B4FD-7FA1AB25B40A}"/>
              </a:ext>
            </a:extLst>
          </p:cNvPr>
          <p:cNvSpPr txBox="1"/>
          <p:nvPr/>
        </p:nvSpPr>
        <p:spPr>
          <a:xfrm>
            <a:off x="1196302" y="2057400"/>
            <a:ext cx="93939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Discuss the subject and check the available data sources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Make the project planning in Jira (creating a new project for our group)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Create our ER Model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Get the data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Create the data sources description and metadata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Create the database (SQL)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Develop the methodology of our indicators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Implement the queries 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Discuss the results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Prepare slides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Finalize our presentation</a:t>
            </a:r>
          </a:p>
        </p:txBody>
      </p:sp>
      <p:pic>
        <p:nvPicPr>
          <p:cNvPr id="358" name="Picture 2" descr="Ironhack Paris (Paris, France) | Meetup">
            <a:extLst>
              <a:ext uri="{FF2B5EF4-FFF2-40B4-BE49-F238E27FC236}">
                <a16:creationId xmlns:a16="http://schemas.microsoft.com/office/drawing/2014/main" id="{C2437496-8870-F14C-96DC-C01A91DD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7103BE-D785-044E-8751-13A883EB23F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8679" y="2851017"/>
            <a:ext cx="4171118" cy="3369557"/>
          </a:xfrm>
          <a:prstGeom prst="rect">
            <a:avLst/>
          </a:prstGeom>
        </p:spPr>
      </p:pic>
      <p:sp>
        <p:nvSpPr>
          <p:cNvPr id="359" name="Slide Number Placeholder 3">
            <a:extLst>
              <a:ext uri="{FF2B5EF4-FFF2-40B4-BE49-F238E27FC236}">
                <a16:creationId xmlns:a16="http://schemas.microsoft.com/office/drawing/2014/main" id="{A74C7EDD-CAC8-234E-8709-0BD456E2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9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B9FFC-A9A1-3B42-BECD-72AA5C8A4542}"/>
              </a:ext>
            </a:extLst>
          </p:cNvPr>
          <p:cNvSpPr txBox="1"/>
          <p:nvPr/>
        </p:nvSpPr>
        <p:spPr>
          <a:xfrm>
            <a:off x="684212" y="2279417"/>
            <a:ext cx="11277600" cy="35630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endParaRPr lang="en-FR" dirty="0"/>
          </a:p>
        </p:txBody>
      </p: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C459F-D225-0342-A5DD-654D57FDFE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01" y="2362200"/>
            <a:ext cx="10808011" cy="3404098"/>
          </a:xfrm>
          <a:prstGeom prst="rect">
            <a:avLst/>
          </a:prstGeom>
        </p:spPr>
      </p:pic>
      <p:pic>
        <p:nvPicPr>
          <p:cNvPr id="56" name="Picture 2" descr="Ironhack Paris (Paris, France) | Meetup">
            <a:extLst>
              <a:ext uri="{FF2B5EF4-FFF2-40B4-BE49-F238E27FC236}">
                <a16:creationId xmlns:a16="http://schemas.microsoft.com/office/drawing/2014/main" id="{7859BBCA-CC91-BC41-B1E4-C3FAC8CE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4BAA0-6E9D-8540-8110-524EF469BC94}"/>
              </a:ext>
            </a:extLst>
          </p:cNvPr>
          <p:cNvGrpSpPr/>
          <p:nvPr/>
        </p:nvGrpSpPr>
        <p:grpSpPr>
          <a:xfrm>
            <a:off x="7737892" y="228600"/>
            <a:ext cx="4231787" cy="1981200"/>
            <a:chOff x="7737892" y="2401882"/>
            <a:chExt cx="4231787" cy="1981200"/>
          </a:xfrm>
        </p:grpSpPr>
        <p:sp>
          <p:nvSpPr>
            <p:cNvPr id="59" name="Shape E">
              <a:extLst>
                <a:ext uri="{FF2B5EF4-FFF2-40B4-BE49-F238E27FC236}">
                  <a16:creationId xmlns:a16="http://schemas.microsoft.com/office/drawing/2014/main" id="{9DD4125A-CA13-2F46-98BD-3CF9929F5593}"/>
                </a:ext>
              </a:extLst>
            </p:cNvPr>
            <p:cNvSpPr/>
            <p:nvPr/>
          </p:nvSpPr>
          <p:spPr>
            <a:xfrm>
              <a:off x="10901754" y="3300987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White circle">
              <a:extLst>
                <a:ext uri="{FF2B5EF4-FFF2-40B4-BE49-F238E27FC236}">
                  <a16:creationId xmlns:a16="http://schemas.microsoft.com/office/drawing/2014/main" id="{F20332EA-32C6-5D4F-AF1C-DE389F2E2A68}"/>
                </a:ext>
              </a:extLst>
            </p:cNvPr>
            <p:cNvSpPr/>
            <p:nvPr/>
          </p:nvSpPr>
          <p:spPr>
            <a:xfrm>
              <a:off x="11432173" y="4313252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49A5D6D2-DB99-6445-85C2-ABF83DB5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43050" y="3731011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D">
              <a:extLst>
                <a:ext uri="{FF2B5EF4-FFF2-40B4-BE49-F238E27FC236}">
                  <a16:creationId xmlns:a16="http://schemas.microsoft.com/office/drawing/2014/main" id="{CC773A1D-8F50-5141-88B4-F707D5FE97B0}"/>
                </a:ext>
              </a:extLst>
            </p:cNvPr>
            <p:cNvSpPr/>
            <p:nvPr/>
          </p:nvSpPr>
          <p:spPr>
            <a:xfrm>
              <a:off x="9804461" y="3301676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hite circle">
              <a:extLst>
                <a:ext uri="{FF2B5EF4-FFF2-40B4-BE49-F238E27FC236}">
                  <a16:creationId xmlns:a16="http://schemas.microsoft.com/office/drawing/2014/main" id="{AF44FE6E-EA0D-204C-A255-7F4B617419DC}"/>
                </a:ext>
              </a:extLst>
            </p:cNvPr>
            <p:cNvSpPr/>
            <p:nvPr/>
          </p:nvSpPr>
          <p:spPr>
            <a:xfrm>
              <a:off x="10834397" y="3772333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616C18E1-E63C-D446-816C-2C60DA01E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51221" y="3731011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Shape C">
              <a:extLst>
                <a:ext uri="{FF2B5EF4-FFF2-40B4-BE49-F238E27FC236}">
                  <a16:creationId xmlns:a16="http://schemas.microsoft.com/office/drawing/2014/main" id="{95E07E68-A423-E449-828E-6FA124BBEC1C}"/>
                </a:ext>
              </a:extLst>
            </p:cNvPr>
            <p:cNvSpPr/>
            <p:nvPr/>
          </p:nvSpPr>
          <p:spPr>
            <a:xfrm>
              <a:off x="8812631" y="3301676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White circle">
              <a:extLst>
                <a:ext uri="{FF2B5EF4-FFF2-40B4-BE49-F238E27FC236}">
                  <a16:creationId xmlns:a16="http://schemas.microsoft.com/office/drawing/2014/main" id="{FD5D6DB0-AD1F-4344-B941-03D54D267D4F}"/>
                </a:ext>
              </a:extLst>
            </p:cNvPr>
            <p:cNvSpPr/>
            <p:nvPr/>
          </p:nvSpPr>
          <p:spPr>
            <a:xfrm>
              <a:off x="9842571" y="3772333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8C2C4B3-5237-BE49-95C6-05D920921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21769" y="3731011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8" name="Shape B">
              <a:extLst>
                <a:ext uri="{FF2B5EF4-FFF2-40B4-BE49-F238E27FC236}">
                  <a16:creationId xmlns:a16="http://schemas.microsoft.com/office/drawing/2014/main" id="{CD4E6FDA-41F7-634D-B1C4-9DA9FC782B61}"/>
                </a:ext>
              </a:extLst>
            </p:cNvPr>
            <p:cNvSpPr/>
            <p:nvPr/>
          </p:nvSpPr>
          <p:spPr>
            <a:xfrm>
              <a:off x="7783416" y="3301676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White circle">
              <a:extLst>
                <a:ext uri="{FF2B5EF4-FFF2-40B4-BE49-F238E27FC236}">
                  <a16:creationId xmlns:a16="http://schemas.microsoft.com/office/drawing/2014/main" id="{D32EC488-5222-374A-8C10-47983D8BFF1F}"/>
                </a:ext>
              </a:extLst>
            </p:cNvPr>
            <p:cNvSpPr/>
            <p:nvPr/>
          </p:nvSpPr>
          <p:spPr>
            <a:xfrm>
              <a:off x="8813355" y="3772333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0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0BA8E34-AA7C-8041-B086-558405BE8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679" y="3306399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A">
              <a:extLst>
                <a:ext uri="{FF2B5EF4-FFF2-40B4-BE49-F238E27FC236}">
                  <a16:creationId xmlns:a16="http://schemas.microsoft.com/office/drawing/2014/main" id="{D23A7FA8-5A67-3E43-BF12-1A0BD4BE635F}"/>
                </a:ext>
              </a:extLst>
            </p:cNvPr>
            <p:cNvSpPr/>
            <p:nvPr/>
          </p:nvSpPr>
          <p:spPr>
            <a:xfrm>
              <a:off x="7778916" y="2401882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White circle">
              <a:extLst>
                <a:ext uri="{FF2B5EF4-FFF2-40B4-BE49-F238E27FC236}">
                  <a16:creationId xmlns:a16="http://schemas.microsoft.com/office/drawing/2014/main" id="{6D9C609C-B38D-B24D-AC7E-57F0B8C85758}"/>
                </a:ext>
              </a:extLst>
            </p:cNvPr>
            <p:cNvSpPr/>
            <p:nvPr/>
          </p:nvSpPr>
          <p:spPr>
            <a:xfrm>
              <a:off x="8294178" y="3272339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D2E736CE-530E-FC45-AF6F-1277FD9F4CDE}"/>
                </a:ext>
              </a:extLst>
            </p:cNvPr>
            <p:cNvSpPr txBox="1"/>
            <p:nvPr/>
          </p:nvSpPr>
          <p:spPr>
            <a:xfrm>
              <a:off x="7737892" y="2960653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D66CD460-E24B-D740-9E08-B45A7CE58325}"/>
                </a:ext>
              </a:extLst>
            </p:cNvPr>
            <p:cNvSpPr txBox="1"/>
            <p:nvPr/>
          </p:nvSpPr>
          <p:spPr>
            <a:xfrm>
              <a:off x="8857600" y="3883754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F6C7166-97D5-7D4E-A3D9-E6F6A4CEB28A}"/>
                </a:ext>
              </a:extLst>
            </p:cNvPr>
            <p:cNvSpPr txBox="1"/>
            <p:nvPr/>
          </p:nvSpPr>
          <p:spPr>
            <a:xfrm>
              <a:off x="9883686" y="3902213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3BE27C3C-1B3D-2E45-9B7B-D0A6A23F50AA}"/>
                </a:ext>
              </a:extLst>
            </p:cNvPr>
            <p:cNvSpPr txBox="1"/>
            <p:nvPr/>
          </p:nvSpPr>
          <p:spPr>
            <a:xfrm>
              <a:off x="10873087" y="3847919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8" name="Freeform: Shape 97">
              <a:extLst>
                <a:ext uri="{FF2B5EF4-FFF2-40B4-BE49-F238E27FC236}">
                  <a16:creationId xmlns:a16="http://schemas.microsoft.com/office/drawing/2014/main" id="{E4CC38E7-EEE0-0E40-8134-9B9ACD8C895E}"/>
                </a:ext>
              </a:extLst>
            </p:cNvPr>
            <p:cNvSpPr/>
            <p:nvPr/>
          </p:nvSpPr>
          <p:spPr>
            <a:xfrm>
              <a:off x="8339325" y="3667948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98">
              <a:extLst>
                <a:ext uri="{FF2B5EF4-FFF2-40B4-BE49-F238E27FC236}">
                  <a16:creationId xmlns:a16="http://schemas.microsoft.com/office/drawing/2014/main" id="{27C928E3-522C-2F41-9695-77984A5B9512}"/>
                </a:ext>
              </a:extLst>
            </p:cNvPr>
            <p:cNvSpPr/>
            <p:nvPr/>
          </p:nvSpPr>
          <p:spPr>
            <a:xfrm>
              <a:off x="8295084" y="3763873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99">
              <a:extLst>
                <a:ext uri="{FF2B5EF4-FFF2-40B4-BE49-F238E27FC236}">
                  <a16:creationId xmlns:a16="http://schemas.microsoft.com/office/drawing/2014/main" id="{4E176BA6-AA76-414A-959D-E8FA82B9F9B8}"/>
                </a:ext>
              </a:extLst>
            </p:cNvPr>
            <p:cNvSpPr/>
            <p:nvPr/>
          </p:nvSpPr>
          <p:spPr>
            <a:xfrm>
              <a:off x="8219219" y="3601961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0">
              <a:extLst>
                <a:ext uri="{FF2B5EF4-FFF2-40B4-BE49-F238E27FC236}">
                  <a16:creationId xmlns:a16="http://schemas.microsoft.com/office/drawing/2014/main" id="{6113139D-1514-D749-B886-5B107FFA4662}"/>
                </a:ext>
              </a:extLst>
            </p:cNvPr>
            <p:cNvSpPr/>
            <p:nvPr/>
          </p:nvSpPr>
          <p:spPr>
            <a:xfrm>
              <a:off x="8174943" y="3697877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1">
              <a:extLst>
                <a:ext uri="{FF2B5EF4-FFF2-40B4-BE49-F238E27FC236}">
                  <a16:creationId xmlns:a16="http://schemas.microsoft.com/office/drawing/2014/main" id="{64D3A9FD-E0EC-C54F-8465-FFC9434189B4}"/>
                </a:ext>
              </a:extLst>
            </p:cNvPr>
            <p:cNvSpPr/>
            <p:nvPr/>
          </p:nvSpPr>
          <p:spPr>
            <a:xfrm>
              <a:off x="8319699" y="3472165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2">
              <a:extLst>
                <a:ext uri="{FF2B5EF4-FFF2-40B4-BE49-F238E27FC236}">
                  <a16:creationId xmlns:a16="http://schemas.microsoft.com/office/drawing/2014/main" id="{57D74BCB-D5A0-914D-B042-0C3F9252279D}"/>
                </a:ext>
              </a:extLst>
            </p:cNvPr>
            <p:cNvSpPr/>
            <p:nvPr/>
          </p:nvSpPr>
          <p:spPr>
            <a:xfrm>
              <a:off x="8390971" y="3495094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3">
              <a:extLst>
                <a:ext uri="{FF2B5EF4-FFF2-40B4-BE49-F238E27FC236}">
                  <a16:creationId xmlns:a16="http://schemas.microsoft.com/office/drawing/2014/main" id="{3FECFD41-50B3-C64F-95E6-128D86530E15}"/>
                </a:ext>
              </a:extLst>
            </p:cNvPr>
            <p:cNvSpPr/>
            <p:nvPr/>
          </p:nvSpPr>
          <p:spPr>
            <a:xfrm>
              <a:off x="8413652" y="3574339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05">
              <a:extLst>
                <a:ext uri="{FF2B5EF4-FFF2-40B4-BE49-F238E27FC236}">
                  <a16:creationId xmlns:a16="http://schemas.microsoft.com/office/drawing/2014/main" id="{31F18CF9-94FF-324B-8705-7E83FEF03FCE}"/>
                </a:ext>
              </a:extLst>
            </p:cNvPr>
            <p:cNvSpPr/>
            <p:nvPr/>
          </p:nvSpPr>
          <p:spPr>
            <a:xfrm>
              <a:off x="9302533" y="3818718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06">
              <a:extLst>
                <a:ext uri="{FF2B5EF4-FFF2-40B4-BE49-F238E27FC236}">
                  <a16:creationId xmlns:a16="http://schemas.microsoft.com/office/drawing/2014/main" id="{EA0BDE48-9C23-864C-9481-E975DF9FBE09}"/>
                </a:ext>
              </a:extLst>
            </p:cNvPr>
            <p:cNvSpPr/>
            <p:nvPr/>
          </p:nvSpPr>
          <p:spPr>
            <a:xfrm>
              <a:off x="9272673" y="3782411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07">
              <a:extLst>
                <a:ext uri="{FF2B5EF4-FFF2-40B4-BE49-F238E27FC236}">
                  <a16:creationId xmlns:a16="http://schemas.microsoft.com/office/drawing/2014/main" id="{3A97FEB9-DAFB-6A48-9AFA-B02D9A6D88BC}"/>
                </a:ext>
              </a:extLst>
            </p:cNvPr>
            <p:cNvSpPr/>
            <p:nvPr/>
          </p:nvSpPr>
          <p:spPr>
            <a:xfrm>
              <a:off x="9272673" y="3744771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08">
              <a:extLst>
                <a:ext uri="{FF2B5EF4-FFF2-40B4-BE49-F238E27FC236}">
                  <a16:creationId xmlns:a16="http://schemas.microsoft.com/office/drawing/2014/main" id="{74587808-415F-7A49-A685-6CEEA03A9A47}"/>
                </a:ext>
              </a:extLst>
            </p:cNvPr>
            <p:cNvSpPr/>
            <p:nvPr/>
          </p:nvSpPr>
          <p:spPr>
            <a:xfrm>
              <a:off x="9208131" y="3470930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0">
              <a:extLst>
                <a:ext uri="{FF2B5EF4-FFF2-40B4-BE49-F238E27FC236}">
                  <a16:creationId xmlns:a16="http://schemas.microsoft.com/office/drawing/2014/main" id="{B6237FD9-84E0-B64D-BD6B-E0B921D4D8F8}"/>
                </a:ext>
              </a:extLst>
            </p:cNvPr>
            <p:cNvSpPr/>
            <p:nvPr/>
          </p:nvSpPr>
          <p:spPr>
            <a:xfrm>
              <a:off x="10199825" y="3591513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1">
              <a:extLst>
                <a:ext uri="{FF2B5EF4-FFF2-40B4-BE49-F238E27FC236}">
                  <a16:creationId xmlns:a16="http://schemas.microsoft.com/office/drawing/2014/main" id="{8D821B50-0CBE-EE49-B159-CA1EDC046E6F}"/>
                </a:ext>
              </a:extLst>
            </p:cNvPr>
            <p:cNvSpPr/>
            <p:nvPr/>
          </p:nvSpPr>
          <p:spPr>
            <a:xfrm>
              <a:off x="10199830" y="3538976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2">
              <a:extLst>
                <a:ext uri="{FF2B5EF4-FFF2-40B4-BE49-F238E27FC236}">
                  <a16:creationId xmlns:a16="http://schemas.microsoft.com/office/drawing/2014/main" id="{AF2FC541-83ED-DE4A-9671-282317C1C02A}"/>
                </a:ext>
              </a:extLst>
            </p:cNvPr>
            <p:cNvSpPr/>
            <p:nvPr/>
          </p:nvSpPr>
          <p:spPr>
            <a:xfrm>
              <a:off x="10175276" y="3618019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3">
              <a:extLst>
                <a:ext uri="{FF2B5EF4-FFF2-40B4-BE49-F238E27FC236}">
                  <a16:creationId xmlns:a16="http://schemas.microsoft.com/office/drawing/2014/main" id="{11A07111-F5F7-264E-AD20-F043439154E0}"/>
                </a:ext>
              </a:extLst>
            </p:cNvPr>
            <p:cNvSpPr/>
            <p:nvPr/>
          </p:nvSpPr>
          <p:spPr>
            <a:xfrm>
              <a:off x="10268487" y="3655659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4">
              <a:extLst>
                <a:ext uri="{FF2B5EF4-FFF2-40B4-BE49-F238E27FC236}">
                  <a16:creationId xmlns:a16="http://schemas.microsoft.com/office/drawing/2014/main" id="{F9697897-DC4D-8641-9DF4-C6DCD0B19A93}"/>
                </a:ext>
              </a:extLst>
            </p:cNvPr>
            <p:cNvSpPr/>
            <p:nvPr/>
          </p:nvSpPr>
          <p:spPr>
            <a:xfrm>
              <a:off x="10401999" y="3591488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15">
              <a:extLst>
                <a:ext uri="{FF2B5EF4-FFF2-40B4-BE49-F238E27FC236}">
                  <a16:creationId xmlns:a16="http://schemas.microsoft.com/office/drawing/2014/main" id="{1498125E-C148-A54F-B562-597FA470A4BB}"/>
                </a:ext>
              </a:extLst>
            </p:cNvPr>
            <p:cNvSpPr/>
            <p:nvPr/>
          </p:nvSpPr>
          <p:spPr>
            <a:xfrm>
              <a:off x="10464722" y="3538976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16">
              <a:extLst>
                <a:ext uri="{FF2B5EF4-FFF2-40B4-BE49-F238E27FC236}">
                  <a16:creationId xmlns:a16="http://schemas.microsoft.com/office/drawing/2014/main" id="{437E9420-68B6-1A4E-8838-11D3E08C9B6F}"/>
                </a:ext>
              </a:extLst>
            </p:cNvPr>
            <p:cNvSpPr/>
            <p:nvPr/>
          </p:nvSpPr>
          <p:spPr>
            <a:xfrm>
              <a:off x="10450004" y="3618019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18">
              <a:extLst>
                <a:ext uri="{FF2B5EF4-FFF2-40B4-BE49-F238E27FC236}">
                  <a16:creationId xmlns:a16="http://schemas.microsoft.com/office/drawing/2014/main" id="{F6693F26-C27B-4E4B-B77F-A807187F8FDF}"/>
                </a:ext>
              </a:extLst>
            </p:cNvPr>
            <p:cNvSpPr/>
            <p:nvPr/>
          </p:nvSpPr>
          <p:spPr>
            <a:xfrm>
              <a:off x="8128418" y="2799211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19">
              <a:extLst>
                <a:ext uri="{FF2B5EF4-FFF2-40B4-BE49-F238E27FC236}">
                  <a16:creationId xmlns:a16="http://schemas.microsoft.com/office/drawing/2014/main" id="{3957587D-2B5B-7340-B020-DA57B63F6B9E}"/>
                </a:ext>
              </a:extLst>
            </p:cNvPr>
            <p:cNvSpPr/>
            <p:nvPr/>
          </p:nvSpPr>
          <p:spPr>
            <a:xfrm>
              <a:off x="8263461" y="2810708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0">
              <a:extLst>
                <a:ext uri="{FF2B5EF4-FFF2-40B4-BE49-F238E27FC236}">
                  <a16:creationId xmlns:a16="http://schemas.microsoft.com/office/drawing/2014/main" id="{FD5DBB2C-D5EB-784F-B164-9407AB25FA52}"/>
                </a:ext>
              </a:extLst>
            </p:cNvPr>
            <p:cNvSpPr/>
            <p:nvPr/>
          </p:nvSpPr>
          <p:spPr>
            <a:xfrm>
              <a:off x="8295952" y="2775701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21">
              <a:extLst>
                <a:ext uri="{FF2B5EF4-FFF2-40B4-BE49-F238E27FC236}">
                  <a16:creationId xmlns:a16="http://schemas.microsoft.com/office/drawing/2014/main" id="{9A950A9B-8F21-694C-94DF-DF79FB3B26E2}"/>
                </a:ext>
              </a:extLst>
            </p:cNvPr>
            <p:cNvSpPr/>
            <p:nvPr/>
          </p:nvSpPr>
          <p:spPr>
            <a:xfrm>
              <a:off x="8213040" y="2550262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27">
              <a:extLst>
                <a:ext uri="{FF2B5EF4-FFF2-40B4-BE49-F238E27FC236}">
                  <a16:creationId xmlns:a16="http://schemas.microsoft.com/office/drawing/2014/main" id="{362911AF-C7AC-9D4C-BC8D-CF37849EFF37}"/>
                </a:ext>
              </a:extLst>
            </p:cNvPr>
            <p:cNvSpPr/>
            <p:nvPr/>
          </p:nvSpPr>
          <p:spPr>
            <a:xfrm>
              <a:off x="11338946" y="352272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5DC453D4-EE42-1D49-86F5-942C2ACAADA1}"/>
                </a:ext>
              </a:extLst>
            </p:cNvPr>
            <p:cNvSpPr/>
            <p:nvPr/>
          </p:nvSpPr>
          <p:spPr>
            <a:xfrm>
              <a:off x="11285427" y="362537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756B04C4-7AAC-C848-8A32-84D09773A99C}"/>
                </a:ext>
              </a:extLst>
            </p:cNvPr>
            <p:cNvSpPr/>
            <p:nvPr/>
          </p:nvSpPr>
          <p:spPr>
            <a:xfrm>
              <a:off x="11231908" y="372803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F5CB2E79-B67F-5B49-9985-7A477C0E42EE}"/>
                </a:ext>
              </a:extLst>
            </p:cNvPr>
            <p:cNvSpPr/>
            <p:nvPr/>
          </p:nvSpPr>
          <p:spPr>
            <a:xfrm>
              <a:off x="11338946" y="372803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7269B4B0-CCC7-6C48-8C34-78D82C141887}"/>
                </a:ext>
              </a:extLst>
            </p:cNvPr>
            <p:cNvSpPr/>
            <p:nvPr/>
          </p:nvSpPr>
          <p:spPr>
            <a:xfrm>
              <a:off x="11445983" y="372803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86C61959-8E37-0847-950F-75A03FF02873}"/>
                </a:ext>
              </a:extLst>
            </p:cNvPr>
            <p:cNvSpPr/>
            <p:nvPr/>
          </p:nvSpPr>
          <p:spPr>
            <a:xfrm>
              <a:off x="11392464" y="362537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7" name="Freeform: Shape 133">
              <a:extLst>
                <a:ext uri="{FF2B5EF4-FFF2-40B4-BE49-F238E27FC236}">
                  <a16:creationId xmlns:a16="http://schemas.microsoft.com/office/drawing/2014/main" id="{99D61767-FF90-3843-AE88-7FF23F249578}"/>
                </a:ext>
              </a:extLst>
            </p:cNvPr>
            <p:cNvSpPr/>
            <p:nvPr/>
          </p:nvSpPr>
          <p:spPr>
            <a:xfrm>
              <a:off x="11209609" y="3501336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8" name="Freeform: Shape 134">
              <a:extLst>
                <a:ext uri="{FF2B5EF4-FFF2-40B4-BE49-F238E27FC236}">
                  <a16:creationId xmlns:a16="http://schemas.microsoft.com/office/drawing/2014/main" id="{7FF2355D-84BB-9B44-A5B6-0AD2E6161958}"/>
                </a:ext>
              </a:extLst>
            </p:cNvPr>
            <p:cNvSpPr/>
            <p:nvPr/>
          </p:nvSpPr>
          <p:spPr>
            <a:xfrm>
              <a:off x="11419228" y="3501338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9" name="Freeform: Shape 135">
              <a:extLst>
                <a:ext uri="{FF2B5EF4-FFF2-40B4-BE49-F238E27FC236}">
                  <a16:creationId xmlns:a16="http://schemas.microsoft.com/office/drawing/2014/main" id="{2FCF78A2-DE0A-0849-9552-512B6A489A54}"/>
                </a:ext>
              </a:extLst>
            </p:cNvPr>
            <p:cNvSpPr/>
            <p:nvPr/>
          </p:nvSpPr>
          <p:spPr>
            <a:xfrm>
              <a:off x="11447290" y="3541083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</p:grpSp>
      <p:sp>
        <p:nvSpPr>
          <p:cNvPr id="141" name="TextBox">
            <a:extLst>
              <a:ext uri="{FF2B5EF4-FFF2-40B4-BE49-F238E27FC236}">
                <a16:creationId xmlns:a16="http://schemas.microsoft.com/office/drawing/2014/main" id="{B39316E6-CC18-4B47-8CA6-252730AB036A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02: ER Model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5AA4D2-C6CB-9E49-86A3-7730C621035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081" y="539012"/>
            <a:ext cx="2921000" cy="1600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A3B7DAC-FF9B-1240-9A90-CAFB93E421DD}"/>
              </a:ext>
            </a:extLst>
          </p:cNvPr>
          <p:cNvGrpSpPr/>
          <p:nvPr/>
        </p:nvGrpSpPr>
        <p:grpSpPr>
          <a:xfrm>
            <a:off x="9447211" y="3824114"/>
            <a:ext cx="2263861" cy="1367749"/>
            <a:chOff x="9447211" y="3824114"/>
            <a:chExt cx="2263861" cy="13677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067403-F174-4344-B4AD-DDD443C6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211" y="3824114"/>
              <a:ext cx="2263861" cy="136774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9B728A-D585-6E48-90E0-358037BB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2612" y="3962400"/>
              <a:ext cx="112344" cy="152400"/>
            </a:xfrm>
            <a:prstGeom prst="rect">
              <a:avLst/>
            </a:prstGeom>
          </p:spPr>
        </p:pic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8BD66BB8-F843-EE44-B2F9-7104331748B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7012" y="4114800"/>
            <a:ext cx="381000" cy="152400"/>
          </a:xfrm>
          <a:prstGeom prst="rect">
            <a:avLst/>
          </a:prstGeom>
        </p:spPr>
      </p:pic>
      <p:sp>
        <p:nvSpPr>
          <p:cNvPr id="145" name="Slide Number Placeholder 3">
            <a:extLst>
              <a:ext uri="{FF2B5EF4-FFF2-40B4-BE49-F238E27FC236}">
                <a16:creationId xmlns:a16="http://schemas.microsoft.com/office/drawing/2014/main" id="{6C6704AD-A2A5-9644-9D96-2DB13974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8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E7D0C251-8C86-5544-8295-BD57D40B6D3B}"/>
              </a:ext>
            </a:extLst>
          </p:cNvPr>
          <p:cNvSpPr txBox="1"/>
          <p:nvPr/>
        </p:nvSpPr>
        <p:spPr>
          <a:xfrm>
            <a:off x="1277889" y="2445523"/>
            <a:ext cx="9312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b="0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266700" indent="-266700"/>
            <a:r>
              <a:rPr lang="en-GB" sz="2000" dirty="0">
                <a:solidFill>
                  <a:schemeClr val="tx1"/>
                </a:solidFill>
              </a:rPr>
              <a:t>We started looking in 2 different data sources (World Bank and CIA Factbooks) </a:t>
            </a:r>
          </a:p>
          <a:p>
            <a:pPr marL="266700" indent="-266700"/>
            <a:r>
              <a:rPr lang="en-GB" sz="2000" dirty="0">
                <a:solidFill>
                  <a:schemeClr val="tx1"/>
                </a:solidFill>
              </a:rPr>
              <a:t>We retained the WB data of which we were able to receive via API the relevant data </a:t>
            </a:r>
          </a:p>
          <a:p>
            <a:pPr marL="266700" indent="-266700"/>
            <a:r>
              <a:rPr lang="en-GB" sz="2000" dirty="0">
                <a:solidFill>
                  <a:schemeClr val="tx1"/>
                </a:solidFill>
              </a:rPr>
              <a:t>We chose the below 8 different tables between the years 2008 and 2018</a:t>
            </a:r>
          </a:p>
        </p:txBody>
      </p: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EB0BC3-CC6D-A443-9D6E-ADCF8905A5D3}"/>
              </a:ext>
            </a:extLst>
          </p:cNvPr>
          <p:cNvGrpSpPr/>
          <p:nvPr/>
        </p:nvGrpSpPr>
        <p:grpSpPr>
          <a:xfrm>
            <a:off x="7694612" y="228600"/>
            <a:ext cx="4245915" cy="1981200"/>
            <a:chOff x="7738913" y="4445170"/>
            <a:chExt cx="4245915" cy="1981200"/>
          </a:xfrm>
        </p:grpSpPr>
        <p:sp>
          <p:nvSpPr>
            <p:cNvPr id="56" name="Shape E">
              <a:extLst>
                <a:ext uri="{FF2B5EF4-FFF2-40B4-BE49-F238E27FC236}">
                  <a16:creationId xmlns:a16="http://schemas.microsoft.com/office/drawing/2014/main" id="{50D524C8-A178-E64D-B754-3C15CC44C40B}"/>
                </a:ext>
              </a:extLst>
            </p:cNvPr>
            <p:cNvSpPr/>
            <p:nvPr/>
          </p:nvSpPr>
          <p:spPr>
            <a:xfrm>
              <a:off x="10916903" y="5344275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White circle">
              <a:extLst>
                <a:ext uri="{FF2B5EF4-FFF2-40B4-BE49-F238E27FC236}">
                  <a16:creationId xmlns:a16="http://schemas.microsoft.com/office/drawing/2014/main" id="{A0BDDD6F-B14F-3640-93A2-15AF8CD3D2EC}"/>
                </a:ext>
              </a:extLst>
            </p:cNvPr>
            <p:cNvSpPr/>
            <p:nvPr/>
          </p:nvSpPr>
          <p:spPr>
            <a:xfrm>
              <a:off x="11447322" y="6356540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2B1D3028-56C0-2640-8FBD-28508FA38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58199" y="5774299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Shape D">
              <a:extLst>
                <a:ext uri="{FF2B5EF4-FFF2-40B4-BE49-F238E27FC236}">
                  <a16:creationId xmlns:a16="http://schemas.microsoft.com/office/drawing/2014/main" id="{E727CA48-A7F3-F540-ACFE-3E1C29DE36AB}"/>
                </a:ext>
              </a:extLst>
            </p:cNvPr>
            <p:cNvSpPr/>
            <p:nvPr/>
          </p:nvSpPr>
          <p:spPr>
            <a:xfrm>
              <a:off x="9819610" y="5344964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White circle">
              <a:extLst>
                <a:ext uri="{FF2B5EF4-FFF2-40B4-BE49-F238E27FC236}">
                  <a16:creationId xmlns:a16="http://schemas.microsoft.com/office/drawing/2014/main" id="{F6301BB9-BD33-D744-AEA8-1A0827C9556C}"/>
                </a:ext>
              </a:extLst>
            </p:cNvPr>
            <p:cNvSpPr/>
            <p:nvPr/>
          </p:nvSpPr>
          <p:spPr>
            <a:xfrm>
              <a:off x="10849546" y="5815621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93410CA4-C5E3-9B4F-9ACF-A1BE162C7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66370" y="5774299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C">
              <a:extLst>
                <a:ext uri="{FF2B5EF4-FFF2-40B4-BE49-F238E27FC236}">
                  <a16:creationId xmlns:a16="http://schemas.microsoft.com/office/drawing/2014/main" id="{F919DA35-AC93-154E-85DC-D69FD9B907C8}"/>
                </a:ext>
              </a:extLst>
            </p:cNvPr>
            <p:cNvSpPr/>
            <p:nvPr/>
          </p:nvSpPr>
          <p:spPr>
            <a:xfrm>
              <a:off x="8827780" y="534496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hite circle">
              <a:extLst>
                <a:ext uri="{FF2B5EF4-FFF2-40B4-BE49-F238E27FC236}">
                  <a16:creationId xmlns:a16="http://schemas.microsoft.com/office/drawing/2014/main" id="{12F7BC0C-35AD-FB40-8249-8BE8884C216F}"/>
                </a:ext>
              </a:extLst>
            </p:cNvPr>
            <p:cNvSpPr/>
            <p:nvPr/>
          </p:nvSpPr>
          <p:spPr>
            <a:xfrm>
              <a:off x="9857720" y="581562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487F7EF5-B382-264A-B567-FA0C03F25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36918" y="5774299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5" name="Shape B">
              <a:extLst>
                <a:ext uri="{FF2B5EF4-FFF2-40B4-BE49-F238E27FC236}">
                  <a16:creationId xmlns:a16="http://schemas.microsoft.com/office/drawing/2014/main" id="{7A41E88E-9F91-D042-8635-05FD41D1F9B7}"/>
                </a:ext>
              </a:extLst>
            </p:cNvPr>
            <p:cNvSpPr/>
            <p:nvPr/>
          </p:nvSpPr>
          <p:spPr>
            <a:xfrm>
              <a:off x="7798565" y="534496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White circle">
              <a:extLst>
                <a:ext uri="{FF2B5EF4-FFF2-40B4-BE49-F238E27FC236}">
                  <a16:creationId xmlns:a16="http://schemas.microsoft.com/office/drawing/2014/main" id="{96E11CAC-1ACA-C743-B59A-51739BD4458C}"/>
                </a:ext>
              </a:extLst>
            </p:cNvPr>
            <p:cNvSpPr/>
            <p:nvPr/>
          </p:nvSpPr>
          <p:spPr>
            <a:xfrm>
              <a:off x="8828504" y="581562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DAEBF331-9A53-2F45-994C-DD2ADF5EC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828" y="5349687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A">
              <a:extLst>
                <a:ext uri="{FF2B5EF4-FFF2-40B4-BE49-F238E27FC236}">
                  <a16:creationId xmlns:a16="http://schemas.microsoft.com/office/drawing/2014/main" id="{D949F241-345A-E74C-8817-714AF28BE689}"/>
                </a:ext>
              </a:extLst>
            </p:cNvPr>
            <p:cNvSpPr/>
            <p:nvPr/>
          </p:nvSpPr>
          <p:spPr>
            <a:xfrm>
              <a:off x="7794065" y="4445170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White circle">
              <a:extLst>
                <a:ext uri="{FF2B5EF4-FFF2-40B4-BE49-F238E27FC236}">
                  <a16:creationId xmlns:a16="http://schemas.microsoft.com/office/drawing/2014/main" id="{6F7C4CF7-C50F-E54A-A465-5F0DFC38E57B}"/>
                </a:ext>
              </a:extLst>
            </p:cNvPr>
            <p:cNvSpPr/>
            <p:nvPr/>
          </p:nvSpPr>
          <p:spPr>
            <a:xfrm>
              <a:off x="8309327" y="5315627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1" name="TextBox">
              <a:extLst>
                <a:ext uri="{FF2B5EF4-FFF2-40B4-BE49-F238E27FC236}">
                  <a16:creationId xmlns:a16="http://schemas.microsoft.com/office/drawing/2014/main" id="{CA2CF722-85C1-DE4A-A4AD-B54C2A6A3C8E}"/>
                </a:ext>
              </a:extLst>
            </p:cNvPr>
            <p:cNvSpPr txBox="1"/>
            <p:nvPr/>
          </p:nvSpPr>
          <p:spPr>
            <a:xfrm>
              <a:off x="7753041" y="5003941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E4C3182B-B3C6-B843-B018-06830778ACDD}"/>
                </a:ext>
              </a:extLst>
            </p:cNvPr>
            <p:cNvSpPr txBox="1"/>
            <p:nvPr/>
          </p:nvSpPr>
          <p:spPr>
            <a:xfrm>
              <a:off x="9898835" y="5945501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DE4EB127-63E7-8644-8BE7-8AEBEDDE5CD8}"/>
                </a:ext>
              </a:extLst>
            </p:cNvPr>
            <p:cNvSpPr txBox="1"/>
            <p:nvPr/>
          </p:nvSpPr>
          <p:spPr>
            <a:xfrm>
              <a:off x="10888236" y="5891207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Freeform: Shape 97">
              <a:extLst>
                <a:ext uri="{FF2B5EF4-FFF2-40B4-BE49-F238E27FC236}">
                  <a16:creationId xmlns:a16="http://schemas.microsoft.com/office/drawing/2014/main" id="{97C4494D-F42D-3542-8CC4-1C23D8E5F04D}"/>
                </a:ext>
              </a:extLst>
            </p:cNvPr>
            <p:cNvSpPr/>
            <p:nvPr/>
          </p:nvSpPr>
          <p:spPr>
            <a:xfrm>
              <a:off x="8354474" y="5711236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5" name="Freeform: Shape 98">
              <a:extLst>
                <a:ext uri="{FF2B5EF4-FFF2-40B4-BE49-F238E27FC236}">
                  <a16:creationId xmlns:a16="http://schemas.microsoft.com/office/drawing/2014/main" id="{B050A816-A530-5543-99FE-291BFCC5007B}"/>
                </a:ext>
              </a:extLst>
            </p:cNvPr>
            <p:cNvSpPr/>
            <p:nvPr/>
          </p:nvSpPr>
          <p:spPr>
            <a:xfrm>
              <a:off x="8310233" y="5807161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9">
              <a:extLst>
                <a:ext uri="{FF2B5EF4-FFF2-40B4-BE49-F238E27FC236}">
                  <a16:creationId xmlns:a16="http://schemas.microsoft.com/office/drawing/2014/main" id="{8E8B28A4-58A3-4044-AD17-77DEEC421C88}"/>
                </a:ext>
              </a:extLst>
            </p:cNvPr>
            <p:cNvSpPr/>
            <p:nvPr/>
          </p:nvSpPr>
          <p:spPr>
            <a:xfrm>
              <a:off x="8234368" y="5645249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100">
              <a:extLst>
                <a:ext uri="{FF2B5EF4-FFF2-40B4-BE49-F238E27FC236}">
                  <a16:creationId xmlns:a16="http://schemas.microsoft.com/office/drawing/2014/main" id="{A680A79E-8C66-B44C-AD10-E1E470BDA6E2}"/>
                </a:ext>
              </a:extLst>
            </p:cNvPr>
            <p:cNvSpPr/>
            <p:nvPr/>
          </p:nvSpPr>
          <p:spPr>
            <a:xfrm>
              <a:off x="8190092" y="5741165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1">
              <a:extLst>
                <a:ext uri="{FF2B5EF4-FFF2-40B4-BE49-F238E27FC236}">
                  <a16:creationId xmlns:a16="http://schemas.microsoft.com/office/drawing/2014/main" id="{E36D9FF9-9841-8942-B0B7-91825663F032}"/>
                </a:ext>
              </a:extLst>
            </p:cNvPr>
            <p:cNvSpPr/>
            <p:nvPr/>
          </p:nvSpPr>
          <p:spPr>
            <a:xfrm>
              <a:off x="8334848" y="5515453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2">
              <a:extLst>
                <a:ext uri="{FF2B5EF4-FFF2-40B4-BE49-F238E27FC236}">
                  <a16:creationId xmlns:a16="http://schemas.microsoft.com/office/drawing/2014/main" id="{0BE581B7-6D88-AF40-B962-D06925E7C139}"/>
                </a:ext>
              </a:extLst>
            </p:cNvPr>
            <p:cNvSpPr/>
            <p:nvPr/>
          </p:nvSpPr>
          <p:spPr>
            <a:xfrm>
              <a:off x="8406120" y="5538382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3">
              <a:extLst>
                <a:ext uri="{FF2B5EF4-FFF2-40B4-BE49-F238E27FC236}">
                  <a16:creationId xmlns:a16="http://schemas.microsoft.com/office/drawing/2014/main" id="{5BA0A704-FFAA-704B-8EF2-80562A935986}"/>
                </a:ext>
              </a:extLst>
            </p:cNvPr>
            <p:cNvSpPr/>
            <p:nvPr/>
          </p:nvSpPr>
          <p:spPr>
            <a:xfrm>
              <a:off x="8428801" y="5617627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5">
              <a:extLst>
                <a:ext uri="{FF2B5EF4-FFF2-40B4-BE49-F238E27FC236}">
                  <a16:creationId xmlns:a16="http://schemas.microsoft.com/office/drawing/2014/main" id="{1FCAB9E9-B607-6442-BCBF-D5CB3FFC95BF}"/>
                </a:ext>
              </a:extLst>
            </p:cNvPr>
            <p:cNvSpPr/>
            <p:nvPr/>
          </p:nvSpPr>
          <p:spPr>
            <a:xfrm>
              <a:off x="9317682" y="5862006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6">
              <a:extLst>
                <a:ext uri="{FF2B5EF4-FFF2-40B4-BE49-F238E27FC236}">
                  <a16:creationId xmlns:a16="http://schemas.microsoft.com/office/drawing/2014/main" id="{1243546E-8BE8-7244-9ACC-73BE55790DF2}"/>
                </a:ext>
              </a:extLst>
            </p:cNvPr>
            <p:cNvSpPr/>
            <p:nvPr/>
          </p:nvSpPr>
          <p:spPr>
            <a:xfrm>
              <a:off x="9287822" y="582569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7">
              <a:extLst>
                <a:ext uri="{FF2B5EF4-FFF2-40B4-BE49-F238E27FC236}">
                  <a16:creationId xmlns:a16="http://schemas.microsoft.com/office/drawing/2014/main" id="{9A17E589-FED0-E241-8EE0-542F0B4630AB}"/>
                </a:ext>
              </a:extLst>
            </p:cNvPr>
            <p:cNvSpPr/>
            <p:nvPr/>
          </p:nvSpPr>
          <p:spPr>
            <a:xfrm>
              <a:off x="9287822" y="578805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8">
              <a:extLst>
                <a:ext uri="{FF2B5EF4-FFF2-40B4-BE49-F238E27FC236}">
                  <a16:creationId xmlns:a16="http://schemas.microsoft.com/office/drawing/2014/main" id="{42A27591-E526-C245-AA87-6F0F412B6CED}"/>
                </a:ext>
              </a:extLst>
            </p:cNvPr>
            <p:cNvSpPr/>
            <p:nvPr/>
          </p:nvSpPr>
          <p:spPr>
            <a:xfrm>
              <a:off x="9223280" y="5514218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10">
              <a:extLst>
                <a:ext uri="{FF2B5EF4-FFF2-40B4-BE49-F238E27FC236}">
                  <a16:creationId xmlns:a16="http://schemas.microsoft.com/office/drawing/2014/main" id="{8447FCCA-1DB0-A045-AD41-F3C83CD4AAC9}"/>
                </a:ext>
              </a:extLst>
            </p:cNvPr>
            <p:cNvSpPr/>
            <p:nvPr/>
          </p:nvSpPr>
          <p:spPr>
            <a:xfrm>
              <a:off x="10214974" y="5634801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1">
              <a:extLst>
                <a:ext uri="{FF2B5EF4-FFF2-40B4-BE49-F238E27FC236}">
                  <a16:creationId xmlns:a16="http://schemas.microsoft.com/office/drawing/2014/main" id="{9ED8945B-FC3D-5140-BD37-CAE5A678B8DF}"/>
                </a:ext>
              </a:extLst>
            </p:cNvPr>
            <p:cNvSpPr/>
            <p:nvPr/>
          </p:nvSpPr>
          <p:spPr>
            <a:xfrm>
              <a:off x="10214979" y="558226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2">
              <a:extLst>
                <a:ext uri="{FF2B5EF4-FFF2-40B4-BE49-F238E27FC236}">
                  <a16:creationId xmlns:a16="http://schemas.microsoft.com/office/drawing/2014/main" id="{31706EC1-61F5-5F4E-95E3-D0032167A5BD}"/>
                </a:ext>
              </a:extLst>
            </p:cNvPr>
            <p:cNvSpPr/>
            <p:nvPr/>
          </p:nvSpPr>
          <p:spPr>
            <a:xfrm>
              <a:off x="10190425" y="5661307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3">
              <a:extLst>
                <a:ext uri="{FF2B5EF4-FFF2-40B4-BE49-F238E27FC236}">
                  <a16:creationId xmlns:a16="http://schemas.microsoft.com/office/drawing/2014/main" id="{A7354B38-7F15-F24E-AB41-741C9C5CF0D7}"/>
                </a:ext>
              </a:extLst>
            </p:cNvPr>
            <p:cNvSpPr/>
            <p:nvPr/>
          </p:nvSpPr>
          <p:spPr>
            <a:xfrm>
              <a:off x="10283636" y="5698947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4">
              <a:extLst>
                <a:ext uri="{FF2B5EF4-FFF2-40B4-BE49-F238E27FC236}">
                  <a16:creationId xmlns:a16="http://schemas.microsoft.com/office/drawing/2014/main" id="{78B6FFB2-38E7-2246-8847-7BEC1D7A62B5}"/>
                </a:ext>
              </a:extLst>
            </p:cNvPr>
            <p:cNvSpPr/>
            <p:nvPr/>
          </p:nvSpPr>
          <p:spPr>
            <a:xfrm>
              <a:off x="10417148" y="5634776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5">
              <a:extLst>
                <a:ext uri="{FF2B5EF4-FFF2-40B4-BE49-F238E27FC236}">
                  <a16:creationId xmlns:a16="http://schemas.microsoft.com/office/drawing/2014/main" id="{5F24CCF9-4920-9C4A-917B-22F0B0C78A17}"/>
                </a:ext>
              </a:extLst>
            </p:cNvPr>
            <p:cNvSpPr/>
            <p:nvPr/>
          </p:nvSpPr>
          <p:spPr>
            <a:xfrm>
              <a:off x="10479871" y="558226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6">
              <a:extLst>
                <a:ext uri="{FF2B5EF4-FFF2-40B4-BE49-F238E27FC236}">
                  <a16:creationId xmlns:a16="http://schemas.microsoft.com/office/drawing/2014/main" id="{AA1B4848-43BE-D545-9635-24D283DA4129}"/>
                </a:ext>
              </a:extLst>
            </p:cNvPr>
            <p:cNvSpPr/>
            <p:nvPr/>
          </p:nvSpPr>
          <p:spPr>
            <a:xfrm>
              <a:off x="10465153" y="5661307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8">
              <a:extLst>
                <a:ext uri="{FF2B5EF4-FFF2-40B4-BE49-F238E27FC236}">
                  <a16:creationId xmlns:a16="http://schemas.microsoft.com/office/drawing/2014/main" id="{5AF0D189-2397-C94A-A0B3-34BACEA2C45A}"/>
                </a:ext>
              </a:extLst>
            </p:cNvPr>
            <p:cNvSpPr/>
            <p:nvPr/>
          </p:nvSpPr>
          <p:spPr>
            <a:xfrm>
              <a:off x="8143567" y="4842499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9">
              <a:extLst>
                <a:ext uri="{FF2B5EF4-FFF2-40B4-BE49-F238E27FC236}">
                  <a16:creationId xmlns:a16="http://schemas.microsoft.com/office/drawing/2014/main" id="{0A167714-5419-8F4B-BCB9-1E63ED8E6D48}"/>
                </a:ext>
              </a:extLst>
            </p:cNvPr>
            <p:cNvSpPr/>
            <p:nvPr/>
          </p:nvSpPr>
          <p:spPr>
            <a:xfrm>
              <a:off x="8278610" y="4853996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20">
              <a:extLst>
                <a:ext uri="{FF2B5EF4-FFF2-40B4-BE49-F238E27FC236}">
                  <a16:creationId xmlns:a16="http://schemas.microsoft.com/office/drawing/2014/main" id="{AEE959C5-601C-AB4A-9EDA-ECAB8507468C}"/>
                </a:ext>
              </a:extLst>
            </p:cNvPr>
            <p:cNvSpPr/>
            <p:nvPr/>
          </p:nvSpPr>
          <p:spPr>
            <a:xfrm>
              <a:off x="8311101" y="4818989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1">
              <a:extLst>
                <a:ext uri="{FF2B5EF4-FFF2-40B4-BE49-F238E27FC236}">
                  <a16:creationId xmlns:a16="http://schemas.microsoft.com/office/drawing/2014/main" id="{63AE57BD-6BE6-584A-9815-82877214D454}"/>
                </a:ext>
              </a:extLst>
            </p:cNvPr>
            <p:cNvSpPr/>
            <p:nvPr/>
          </p:nvSpPr>
          <p:spPr>
            <a:xfrm>
              <a:off x="8228189" y="4593550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7">
              <a:extLst>
                <a:ext uri="{FF2B5EF4-FFF2-40B4-BE49-F238E27FC236}">
                  <a16:creationId xmlns:a16="http://schemas.microsoft.com/office/drawing/2014/main" id="{DDA8E1A0-25C7-E14D-AF9D-4D2A803B24EF}"/>
                </a:ext>
              </a:extLst>
            </p:cNvPr>
            <p:cNvSpPr/>
            <p:nvPr/>
          </p:nvSpPr>
          <p:spPr>
            <a:xfrm>
              <a:off x="11354095" y="556601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8">
              <a:extLst>
                <a:ext uri="{FF2B5EF4-FFF2-40B4-BE49-F238E27FC236}">
                  <a16:creationId xmlns:a16="http://schemas.microsoft.com/office/drawing/2014/main" id="{AAD36BFF-7CD4-454D-A98C-D68A0365F51E}"/>
                </a:ext>
              </a:extLst>
            </p:cNvPr>
            <p:cNvSpPr/>
            <p:nvPr/>
          </p:nvSpPr>
          <p:spPr>
            <a:xfrm>
              <a:off x="11300576" y="566866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9">
              <a:extLst>
                <a:ext uri="{FF2B5EF4-FFF2-40B4-BE49-F238E27FC236}">
                  <a16:creationId xmlns:a16="http://schemas.microsoft.com/office/drawing/2014/main" id="{BF3C29B2-18BC-5B44-A018-A6E514FA1DE3}"/>
                </a:ext>
              </a:extLst>
            </p:cNvPr>
            <p:cNvSpPr/>
            <p:nvPr/>
          </p:nvSpPr>
          <p:spPr>
            <a:xfrm>
              <a:off x="11247057" y="577131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30">
              <a:extLst>
                <a:ext uri="{FF2B5EF4-FFF2-40B4-BE49-F238E27FC236}">
                  <a16:creationId xmlns:a16="http://schemas.microsoft.com/office/drawing/2014/main" id="{0F7DDA6A-3736-6146-97CD-DA2D6399EB8A}"/>
                </a:ext>
              </a:extLst>
            </p:cNvPr>
            <p:cNvSpPr/>
            <p:nvPr/>
          </p:nvSpPr>
          <p:spPr>
            <a:xfrm>
              <a:off x="11354095" y="577131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1">
              <a:extLst>
                <a:ext uri="{FF2B5EF4-FFF2-40B4-BE49-F238E27FC236}">
                  <a16:creationId xmlns:a16="http://schemas.microsoft.com/office/drawing/2014/main" id="{298187D1-3D57-6544-A1A2-DDDF2B7754CF}"/>
                </a:ext>
              </a:extLst>
            </p:cNvPr>
            <p:cNvSpPr/>
            <p:nvPr/>
          </p:nvSpPr>
          <p:spPr>
            <a:xfrm>
              <a:off x="11461132" y="577131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2">
              <a:extLst>
                <a:ext uri="{FF2B5EF4-FFF2-40B4-BE49-F238E27FC236}">
                  <a16:creationId xmlns:a16="http://schemas.microsoft.com/office/drawing/2014/main" id="{D0AB8809-BEA1-8B4A-B8F2-77A591FF369D}"/>
                </a:ext>
              </a:extLst>
            </p:cNvPr>
            <p:cNvSpPr/>
            <p:nvPr/>
          </p:nvSpPr>
          <p:spPr>
            <a:xfrm>
              <a:off x="11407613" y="566866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3">
              <a:extLst>
                <a:ext uri="{FF2B5EF4-FFF2-40B4-BE49-F238E27FC236}">
                  <a16:creationId xmlns:a16="http://schemas.microsoft.com/office/drawing/2014/main" id="{8C89CB06-478B-0B4E-B697-C959D996C636}"/>
                </a:ext>
              </a:extLst>
            </p:cNvPr>
            <p:cNvSpPr/>
            <p:nvPr/>
          </p:nvSpPr>
          <p:spPr>
            <a:xfrm>
              <a:off x="11224758" y="5544624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4">
              <a:extLst>
                <a:ext uri="{FF2B5EF4-FFF2-40B4-BE49-F238E27FC236}">
                  <a16:creationId xmlns:a16="http://schemas.microsoft.com/office/drawing/2014/main" id="{D5A5DA40-70FB-5840-B8D5-1B9699D1F575}"/>
                </a:ext>
              </a:extLst>
            </p:cNvPr>
            <p:cNvSpPr/>
            <p:nvPr/>
          </p:nvSpPr>
          <p:spPr>
            <a:xfrm>
              <a:off x="11434377" y="5544626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5">
              <a:extLst>
                <a:ext uri="{FF2B5EF4-FFF2-40B4-BE49-F238E27FC236}">
                  <a16:creationId xmlns:a16="http://schemas.microsoft.com/office/drawing/2014/main" id="{A5429FB2-A21E-1847-B7BC-854D11268963}"/>
                </a:ext>
              </a:extLst>
            </p:cNvPr>
            <p:cNvSpPr/>
            <p:nvPr/>
          </p:nvSpPr>
          <p:spPr>
            <a:xfrm>
              <a:off x="11462439" y="5584371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White circle">
              <a:extLst>
                <a:ext uri="{FF2B5EF4-FFF2-40B4-BE49-F238E27FC236}">
                  <a16:creationId xmlns:a16="http://schemas.microsoft.com/office/drawing/2014/main" id="{EBC16E9B-160A-CD47-B9D0-5DDF05BD2326}"/>
                </a:ext>
              </a:extLst>
            </p:cNvPr>
            <p:cNvSpPr/>
            <p:nvPr/>
          </p:nvSpPr>
          <p:spPr>
            <a:xfrm>
              <a:off x="8765722" y="5877820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TextBox">
              <a:extLst>
                <a:ext uri="{FF2B5EF4-FFF2-40B4-BE49-F238E27FC236}">
                  <a16:creationId xmlns:a16="http://schemas.microsoft.com/office/drawing/2014/main" id="{52288357-0310-3647-A234-3A0B42E63151}"/>
                </a:ext>
              </a:extLst>
            </p:cNvPr>
            <p:cNvSpPr txBox="1"/>
            <p:nvPr/>
          </p:nvSpPr>
          <p:spPr>
            <a:xfrm>
              <a:off x="7738913" y="5943600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: Shape 98">
              <a:extLst>
                <a:ext uri="{FF2B5EF4-FFF2-40B4-BE49-F238E27FC236}">
                  <a16:creationId xmlns:a16="http://schemas.microsoft.com/office/drawing/2014/main" id="{BEE794F3-25E4-EF41-85F6-597FFEAB276B}"/>
                </a:ext>
              </a:extLst>
            </p:cNvPr>
            <p:cNvSpPr/>
            <p:nvPr/>
          </p:nvSpPr>
          <p:spPr>
            <a:xfrm>
              <a:off x="8247451" y="5869360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</p:grpSp>
      <p:sp>
        <p:nvSpPr>
          <p:cNvPr id="139" name="TextBox">
            <a:extLst>
              <a:ext uri="{FF2B5EF4-FFF2-40B4-BE49-F238E27FC236}">
                <a16:creationId xmlns:a16="http://schemas.microsoft.com/office/drawing/2014/main" id="{689D16F1-8F48-CB40-8116-1B230F869D2B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03: Database Schema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752980-AC0E-544C-982A-083B47665A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092" y="4350581"/>
            <a:ext cx="10655300" cy="1905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CDF24F03-E8C2-1345-9D27-730E649CE0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2135" y="1185153"/>
            <a:ext cx="2539491" cy="1005638"/>
          </a:xfrm>
          <a:prstGeom prst="rect">
            <a:avLst/>
          </a:prstGeom>
        </p:spPr>
      </p:pic>
      <p:pic>
        <p:nvPicPr>
          <p:cNvPr id="144" name="Picture 143" descr="Ironhack Paris (Paris, France) | Meetup">
            <a:extLst>
              <a:ext uri="{FF2B5EF4-FFF2-40B4-BE49-F238E27FC236}">
                <a16:creationId xmlns:a16="http://schemas.microsoft.com/office/drawing/2014/main" id="{DBC29DA5-3663-E54F-83A2-DD47EEEB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Slide Number Placeholder 3">
            <a:extLst>
              <a:ext uri="{FF2B5EF4-FFF2-40B4-BE49-F238E27FC236}">
                <a16:creationId xmlns:a16="http://schemas.microsoft.com/office/drawing/2014/main" id="{6805586C-C07B-C74D-822F-B49CBF7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E3245DC0-7C94-5444-B847-1E42BCC8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Project Process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3EB0CF-E274-4347-81A1-281E3814EFAE}"/>
              </a:ext>
            </a:extLst>
          </p:cNvPr>
          <p:cNvGrpSpPr/>
          <p:nvPr/>
        </p:nvGrpSpPr>
        <p:grpSpPr>
          <a:xfrm>
            <a:off x="7746252" y="228600"/>
            <a:ext cx="4231787" cy="1981200"/>
            <a:chOff x="738011" y="2466844"/>
            <a:chExt cx="4231787" cy="1981200"/>
          </a:xfrm>
        </p:grpSpPr>
        <p:sp>
          <p:nvSpPr>
            <p:cNvPr id="57" name="Shape E">
              <a:extLst>
                <a:ext uri="{FF2B5EF4-FFF2-40B4-BE49-F238E27FC236}">
                  <a16:creationId xmlns:a16="http://schemas.microsoft.com/office/drawing/2014/main" id="{D4D51941-475B-CC4C-B088-30E62AF4E7A3}"/>
                </a:ext>
              </a:extLst>
            </p:cNvPr>
            <p:cNvSpPr/>
            <p:nvPr/>
          </p:nvSpPr>
          <p:spPr>
            <a:xfrm>
              <a:off x="3901873" y="3365949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White circle">
              <a:extLst>
                <a:ext uri="{FF2B5EF4-FFF2-40B4-BE49-F238E27FC236}">
                  <a16:creationId xmlns:a16="http://schemas.microsoft.com/office/drawing/2014/main" id="{CD78DA4B-0414-BC4F-9DDE-769AD3A18E72}"/>
                </a:ext>
              </a:extLst>
            </p:cNvPr>
            <p:cNvSpPr/>
            <p:nvPr/>
          </p:nvSpPr>
          <p:spPr>
            <a:xfrm>
              <a:off x="4432292" y="4378214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94DC95B2-080E-8044-8236-595FEA8D5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443169" y="3795973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D">
              <a:extLst>
                <a:ext uri="{FF2B5EF4-FFF2-40B4-BE49-F238E27FC236}">
                  <a16:creationId xmlns:a16="http://schemas.microsoft.com/office/drawing/2014/main" id="{DA022689-1E70-144F-9A46-12F2E3CA6C09}"/>
                </a:ext>
              </a:extLst>
            </p:cNvPr>
            <p:cNvSpPr/>
            <p:nvPr/>
          </p:nvSpPr>
          <p:spPr>
            <a:xfrm>
              <a:off x="2804580" y="3366638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White circle">
              <a:extLst>
                <a:ext uri="{FF2B5EF4-FFF2-40B4-BE49-F238E27FC236}">
                  <a16:creationId xmlns:a16="http://schemas.microsoft.com/office/drawing/2014/main" id="{D1870FE2-1CA1-5144-AFE1-508DC99DC271}"/>
                </a:ext>
              </a:extLst>
            </p:cNvPr>
            <p:cNvSpPr/>
            <p:nvPr/>
          </p:nvSpPr>
          <p:spPr>
            <a:xfrm>
              <a:off x="3834516" y="3837295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2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67F20ABC-FEBB-FF4A-B63F-C8323F56F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51340" y="3795973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C">
              <a:extLst>
                <a:ext uri="{FF2B5EF4-FFF2-40B4-BE49-F238E27FC236}">
                  <a16:creationId xmlns:a16="http://schemas.microsoft.com/office/drawing/2014/main" id="{35CD486A-E71F-F248-829D-74A841E3B3BE}"/>
                </a:ext>
              </a:extLst>
            </p:cNvPr>
            <p:cNvSpPr/>
            <p:nvPr/>
          </p:nvSpPr>
          <p:spPr>
            <a:xfrm>
              <a:off x="1812750" y="3366638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White circle">
              <a:extLst>
                <a:ext uri="{FF2B5EF4-FFF2-40B4-BE49-F238E27FC236}">
                  <a16:creationId xmlns:a16="http://schemas.microsoft.com/office/drawing/2014/main" id="{EA3F2133-0ABB-5340-8BDD-4AFFF9A71CF4}"/>
                </a:ext>
              </a:extLst>
            </p:cNvPr>
            <p:cNvSpPr/>
            <p:nvPr/>
          </p:nvSpPr>
          <p:spPr>
            <a:xfrm>
              <a:off x="2842690" y="3837295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266D09F2-C8B4-2E4F-A650-9710B753C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21888" y="3795973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6" name="Shape B">
              <a:extLst>
                <a:ext uri="{FF2B5EF4-FFF2-40B4-BE49-F238E27FC236}">
                  <a16:creationId xmlns:a16="http://schemas.microsoft.com/office/drawing/2014/main" id="{ED4F5AF5-8F12-1042-A7C0-3AFC22ACF60A}"/>
                </a:ext>
              </a:extLst>
            </p:cNvPr>
            <p:cNvSpPr/>
            <p:nvPr/>
          </p:nvSpPr>
          <p:spPr>
            <a:xfrm>
              <a:off x="783535" y="3366638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hite circle">
              <a:extLst>
                <a:ext uri="{FF2B5EF4-FFF2-40B4-BE49-F238E27FC236}">
                  <a16:creationId xmlns:a16="http://schemas.microsoft.com/office/drawing/2014/main" id="{0B0AAF4C-0F65-DC44-9D73-A439593DE036}"/>
                </a:ext>
              </a:extLst>
            </p:cNvPr>
            <p:cNvSpPr/>
            <p:nvPr/>
          </p:nvSpPr>
          <p:spPr>
            <a:xfrm>
              <a:off x="1813474" y="3837295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875E63C9-BD3C-CD43-9BEB-AD6D0E23A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98" y="3371361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Shape A">
              <a:extLst>
                <a:ext uri="{FF2B5EF4-FFF2-40B4-BE49-F238E27FC236}">
                  <a16:creationId xmlns:a16="http://schemas.microsoft.com/office/drawing/2014/main" id="{3B0443E9-2857-CD42-9D69-ABD1F16895CB}"/>
                </a:ext>
              </a:extLst>
            </p:cNvPr>
            <p:cNvSpPr/>
            <p:nvPr/>
          </p:nvSpPr>
          <p:spPr>
            <a:xfrm>
              <a:off x="779035" y="2466844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White circle">
              <a:extLst>
                <a:ext uri="{FF2B5EF4-FFF2-40B4-BE49-F238E27FC236}">
                  <a16:creationId xmlns:a16="http://schemas.microsoft.com/office/drawing/2014/main" id="{5EFD1500-5DBE-B844-8DEC-BC134E62AD25}"/>
                </a:ext>
              </a:extLst>
            </p:cNvPr>
            <p:cNvSpPr/>
            <p:nvPr/>
          </p:nvSpPr>
          <p:spPr>
            <a:xfrm>
              <a:off x="1294297" y="3337301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3D7A0E22-CCD7-E74D-87E1-185A55FEEE18}"/>
                </a:ext>
              </a:extLst>
            </p:cNvPr>
            <p:cNvSpPr txBox="1"/>
            <p:nvPr/>
          </p:nvSpPr>
          <p:spPr>
            <a:xfrm>
              <a:off x="738011" y="3025615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A1683A01-1D85-7148-98ED-A5C8A323EEB2}"/>
                </a:ext>
              </a:extLst>
            </p:cNvPr>
            <p:cNvSpPr txBox="1"/>
            <p:nvPr/>
          </p:nvSpPr>
          <p:spPr>
            <a:xfrm>
              <a:off x="1857719" y="3948716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B3F0EBB4-BC2C-DC49-BAFA-0AE09321370D}"/>
                </a:ext>
              </a:extLst>
            </p:cNvPr>
            <p:cNvSpPr txBox="1"/>
            <p:nvPr/>
          </p:nvSpPr>
          <p:spPr>
            <a:xfrm>
              <a:off x="3873206" y="3912881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: Shape 97">
              <a:extLst>
                <a:ext uri="{FF2B5EF4-FFF2-40B4-BE49-F238E27FC236}">
                  <a16:creationId xmlns:a16="http://schemas.microsoft.com/office/drawing/2014/main" id="{F808DE76-9FD6-EB4A-B9EF-691F0A1FB724}"/>
                </a:ext>
              </a:extLst>
            </p:cNvPr>
            <p:cNvSpPr/>
            <p:nvPr/>
          </p:nvSpPr>
          <p:spPr>
            <a:xfrm>
              <a:off x="1339444" y="3732910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8">
              <a:extLst>
                <a:ext uri="{FF2B5EF4-FFF2-40B4-BE49-F238E27FC236}">
                  <a16:creationId xmlns:a16="http://schemas.microsoft.com/office/drawing/2014/main" id="{7F077E87-501A-7B41-A1C6-FEC641EAD3F0}"/>
                </a:ext>
              </a:extLst>
            </p:cNvPr>
            <p:cNvSpPr/>
            <p:nvPr/>
          </p:nvSpPr>
          <p:spPr>
            <a:xfrm>
              <a:off x="1295203" y="3828835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99">
              <a:extLst>
                <a:ext uri="{FF2B5EF4-FFF2-40B4-BE49-F238E27FC236}">
                  <a16:creationId xmlns:a16="http://schemas.microsoft.com/office/drawing/2014/main" id="{6F384D49-5858-2345-9662-6A48DFA0DE82}"/>
                </a:ext>
              </a:extLst>
            </p:cNvPr>
            <p:cNvSpPr/>
            <p:nvPr/>
          </p:nvSpPr>
          <p:spPr>
            <a:xfrm>
              <a:off x="1219338" y="3666923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0">
              <a:extLst>
                <a:ext uri="{FF2B5EF4-FFF2-40B4-BE49-F238E27FC236}">
                  <a16:creationId xmlns:a16="http://schemas.microsoft.com/office/drawing/2014/main" id="{F0D79DBE-8A3F-D14F-BEB7-7864DC8A7FE5}"/>
                </a:ext>
              </a:extLst>
            </p:cNvPr>
            <p:cNvSpPr/>
            <p:nvPr/>
          </p:nvSpPr>
          <p:spPr>
            <a:xfrm>
              <a:off x="1175062" y="3762839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1">
              <a:extLst>
                <a:ext uri="{FF2B5EF4-FFF2-40B4-BE49-F238E27FC236}">
                  <a16:creationId xmlns:a16="http://schemas.microsoft.com/office/drawing/2014/main" id="{031876AE-331D-7647-8E29-7D357E7928E8}"/>
                </a:ext>
              </a:extLst>
            </p:cNvPr>
            <p:cNvSpPr/>
            <p:nvPr/>
          </p:nvSpPr>
          <p:spPr>
            <a:xfrm>
              <a:off x="1319818" y="3537127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2">
              <a:extLst>
                <a:ext uri="{FF2B5EF4-FFF2-40B4-BE49-F238E27FC236}">
                  <a16:creationId xmlns:a16="http://schemas.microsoft.com/office/drawing/2014/main" id="{7468CE9B-75F2-7047-9A95-8BBF38CCD3CE}"/>
                </a:ext>
              </a:extLst>
            </p:cNvPr>
            <p:cNvSpPr/>
            <p:nvPr/>
          </p:nvSpPr>
          <p:spPr>
            <a:xfrm>
              <a:off x="1391090" y="3560056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3">
              <a:extLst>
                <a:ext uri="{FF2B5EF4-FFF2-40B4-BE49-F238E27FC236}">
                  <a16:creationId xmlns:a16="http://schemas.microsoft.com/office/drawing/2014/main" id="{1726EFD2-0A48-A941-B946-1A38414ADE8F}"/>
                </a:ext>
              </a:extLst>
            </p:cNvPr>
            <p:cNvSpPr/>
            <p:nvPr/>
          </p:nvSpPr>
          <p:spPr>
            <a:xfrm>
              <a:off x="1413771" y="3639301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5">
              <a:extLst>
                <a:ext uri="{FF2B5EF4-FFF2-40B4-BE49-F238E27FC236}">
                  <a16:creationId xmlns:a16="http://schemas.microsoft.com/office/drawing/2014/main" id="{1CEA453C-9302-1645-BB47-0E6B63B0FF7C}"/>
                </a:ext>
              </a:extLst>
            </p:cNvPr>
            <p:cNvSpPr/>
            <p:nvPr/>
          </p:nvSpPr>
          <p:spPr>
            <a:xfrm>
              <a:off x="2302652" y="3883680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6">
              <a:extLst>
                <a:ext uri="{FF2B5EF4-FFF2-40B4-BE49-F238E27FC236}">
                  <a16:creationId xmlns:a16="http://schemas.microsoft.com/office/drawing/2014/main" id="{184C32EB-CC53-D949-9B96-3F9A466D4B84}"/>
                </a:ext>
              </a:extLst>
            </p:cNvPr>
            <p:cNvSpPr/>
            <p:nvPr/>
          </p:nvSpPr>
          <p:spPr>
            <a:xfrm>
              <a:off x="2272792" y="3847373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7">
              <a:extLst>
                <a:ext uri="{FF2B5EF4-FFF2-40B4-BE49-F238E27FC236}">
                  <a16:creationId xmlns:a16="http://schemas.microsoft.com/office/drawing/2014/main" id="{489BAD2D-2ED5-564D-8C5A-C2C6864210D8}"/>
                </a:ext>
              </a:extLst>
            </p:cNvPr>
            <p:cNvSpPr/>
            <p:nvPr/>
          </p:nvSpPr>
          <p:spPr>
            <a:xfrm>
              <a:off x="2272792" y="3809733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08">
              <a:extLst>
                <a:ext uri="{FF2B5EF4-FFF2-40B4-BE49-F238E27FC236}">
                  <a16:creationId xmlns:a16="http://schemas.microsoft.com/office/drawing/2014/main" id="{D3D1460B-1775-874A-A7AA-B670B240F046}"/>
                </a:ext>
              </a:extLst>
            </p:cNvPr>
            <p:cNvSpPr/>
            <p:nvPr/>
          </p:nvSpPr>
          <p:spPr>
            <a:xfrm>
              <a:off x="2208250" y="3535892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0">
              <a:extLst>
                <a:ext uri="{FF2B5EF4-FFF2-40B4-BE49-F238E27FC236}">
                  <a16:creationId xmlns:a16="http://schemas.microsoft.com/office/drawing/2014/main" id="{E267352D-2215-0247-A4A4-825B7A3E70E5}"/>
                </a:ext>
              </a:extLst>
            </p:cNvPr>
            <p:cNvSpPr/>
            <p:nvPr/>
          </p:nvSpPr>
          <p:spPr>
            <a:xfrm>
              <a:off x="3199944" y="3656475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1">
              <a:extLst>
                <a:ext uri="{FF2B5EF4-FFF2-40B4-BE49-F238E27FC236}">
                  <a16:creationId xmlns:a16="http://schemas.microsoft.com/office/drawing/2014/main" id="{2B51331A-DA11-9F4A-90EE-56D8B54B7C62}"/>
                </a:ext>
              </a:extLst>
            </p:cNvPr>
            <p:cNvSpPr/>
            <p:nvPr/>
          </p:nvSpPr>
          <p:spPr>
            <a:xfrm>
              <a:off x="3199949" y="3603938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2">
              <a:extLst>
                <a:ext uri="{FF2B5EF4-FFF2-40B4-BE49-F238E27FC236}">
                  <a16:creationId xmlns:a16="http://schemas.microsoft.com/office/drawing/2014/main" id="{7FBDE9BC-D1CA-0542-AD58-78593BF82159}"/>
                </a:ext>
              </a:extLst>
            </p:cNvPr>
            <p:cNvSpPr/>
            <p:nvPr/>
          </p:nvSpPr>
          <p:spPr>
            <a:xfrm>
              <a:off x="3175395" y="3682981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3">
              <a:extLst>
                <a:ext uri="{FF2B5EF4-FFF2-40B4-BE49-F238E27FC236}">
                  <a16:creationId xmlns:a16="http://schemas.microsoft.com/office/drawing/2014/main" id="{8A4B015C-F2A1-A841-8253-53D720BB4AC9}"/>
                </a:ext>
              </a:extLst>
            </p:cNvPr>
            <p:cNvSpPr/>
            <p:nvPr/>
          </p:nvSpPr>
          <p:spPr>
            <a:xfrm>
              <a:off x="3268606" y="3720621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4">
              <a:extLst>
                <a:ext uri="{FF2B5EF4-FFF2-40B4-BE49-F238E27FC236}">
                  <a16:creationId xmlns:a16="http://schemas.microsoft.com/office/drawing/2014/main" id="{3DDDF075-314F-8D46-AF6F-CB734F66CE6F}"/>
                </a:ext>
              </a:extLst>
            </p:cNvPr>
            <p:cNvSpPr/>
            <p:nvPr/>
          </p:nvSpPr>
          <p:spPr>
            <a:xfrm>
              <a:off x="3402118" y="3656450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5">
              <a:extLst>
                <a:ext uri="{FF2B5EF4-FFF2-40B4-BE49-F238E27FC236}">
                  <a16:creationId xmlns:a16="http://schemas.microsoft.com/office/drawing/2014/main" id="{565E3F80-BBA9-B54A-B67E-7843B5B15135}"/>
                </a:ext>
              </a:extLst>
            </p:cNvPr>
            <p:cNvSpPr/>
            <p:nvPr/>
          </p:nvSpPr>
          <p:spPr>
            <a:xfrm>
              <a:off x="3464841" y="3603938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6">
              <a:extLst>
                <a:ext uri="{FF2B5EF4-FFF2-40B4-BE49-F238E27FC236}">
                  <a16:creationId xmlns:a16="http://schemas.microsoft.com/office/drawing/2014/main" id="{FD4F03D9-0EA4-A243-9836-83A311E8811A}"/>
                </a:ext>
              </a:extLst>
            </p:cNvPr>
            <p:cNvSpPr/>
            <p:nvPr/>
          </p:nvSpPr>
          <p:spPr>
            <a:xfrm>
              <a:off x="3450123" y="3682981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8">
              <a:extLst>
                <a:ext uri="{FF2B5EF4-FFF2-40B4-BE49-F238E27FC236}">
                  <a16:creationId xmlns:a16="http://schemas.microsoft.com/office/drawing/2014/main" id="{2ADC3A12-5B5A-5248-8D38-42F9A0009707}"/>
                </a:ext>
              </a:extLst>
            </p:cNvPr>
            <p:cNvSpPr/>
            <p:nvPr/>
          </p:nvSpPr>
          <p:spPr>
            <a:xfrm>
              <a:off x="1128537" y="2864173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19">
              <a:extLst>
                <a:ext uri="{FF2B5EF4-FFF2-40B4-BE49-F238E27FC236}">
                  <a16:creationId xmlns:a16="http://schemas.microsoft.com/office/drawing/2014/main" id="{F4F10108-2334-D744-B6D0-044CE6EA0B1B}"/>
                </a:ext>
              </a:extLst>
            </p:cNvPr>
            <p:cNvSpPr/>
            <p:nvPr/>
          </p:nvSpPr>
          <p:spPr>
            <a:xfrm>
              <a:off x="1263580" y="2875670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0">
              <a:extLst>
                <a:ext uri="{FF2B5EF4-FFF2-40B4-BE49-F238E27FC236}">
                  <a16:creationId xmlns:a16="http://schemas.microsoft.com/office/drawing/2014/main" id="{E9D7D88F-669B-F440-BFDB-E2D169948DFD}"/>
                </a:ext>
              </a:extLst>
            </p:cNvPr>
            <p:cNvSpPr/>
            <p:nvPr/>
          </p:nvSpPr>
          <p:spPr>
            <a:xfrm>
              <a:off x="1296071" y="2840663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1">
              <a:extLst>
                <a:ext uri="{FF2B5EF4-FFF2-40B4-BE49-F238E27FC236}">
                  <a16:creationId xmlns:a16="http://schemas.microsoft.com/office/drawing/2014/main" id="{DEA76811-902E-864E-A272-0694F8AEF948}"/>
                </a:ext>
              </a:extLst>
            </p:cNvPr>
            <p:cNvSpPr/>
            <p:nvPr/>
          </p:nvSpPr>
          <p:spPr>
            <a:xfrm>
              <a:off x="1213159" y="2615224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7">
              <a:extLst>
                <a:ext uri="{FF2B5EF4-FFF2-40B4-BE49-F238E27FC236}">
                  <a16:creationId xmlns:a16="http://schemas.microsoft.com/office/drawing/2014/main" id="{FE398F60-08FE-DA40-9E80-3C4B7B20C5B6}"/>
                </a:ext>
              </a:extLst>
            </p:cNvPr>
            <p:cNvSpPr/>
            <p:nvPr/>
          </p:nvSpPr>
          <p:spPr>
            <a:xfrm>
              <a:off x="4339065" y="358768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8">
              <a:extLst>
                <a:ext uri="{FF2B5EF4-FFF2-40B4-BE49-F238E27FC236}">
                  <a16:creationId xmlns:a16="http://schemas.microsoft.com/office/drawing/2014/main" id="{4B9021B1-F453-1F48-B33D-3D128C8C8D37}"/>
                </a:ext>
              </a:extLst>
            </p:cNvPr>
            <p:cNvSpPr/>
            <p:nvPr/>
          </p:nvSpPr>
          <p:spPr>
            <a:xfrm>
              <a:off x="4285546" y="369033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29">
              <a:extLst>
                <a:ext uri="{FF2B5EF4-FFF2-40B4-BE49-F238E27FC236}">
                  <a16:creationId xmlns:a16="http://schemas.microsoft.com/office/drawing/2014/main" id="{0F07A4EC-92E5-F142-9E67-C12304D6A348}"/>
                </a:ext>
              </a:extLst>
            </p:cNvPr>
            <p:cNvSpPr/>
            <p:nvPr/>
          </p:nvSpPr>
          <p:spPr>
            <a:xfrm>
              <a:off x="4232027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0">
              <a:extLst>
                <a:ext uri="{FF2B5EF4-FFF2-40B4-BE49-F238E27FC236}">
                  <a16:creationId xmlns:a16="http://schemas.microsoft.com/office/drawing/2014/main" id="{34696A2C-4A67-2848-8CC3-D894635808F0}"/>
                </a:ext>
              </a:extLst>
            </p:cNvPr>
            <p:cNvSpPr/>
            <p:nvPr/>
          </p:nvSpPr>
          <p:spPr>
            <a:xfrm>
              <a:off x="4339065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1">
              <a:extLst>
                <a:ext uri="{FF2B5EF4-FFF2-40B4-BE49-F238E27FC236}">
                  <a16:creationId xmlns:a16="http://schemas.microsoft.com/office/drawing/2014/main" id="{863BB535-2872-7641-BF67-E72C5DF331A4}"/>
                </a:ext>
              </a:extLst>
            </p:cNvPr>
            <p:cNvSpPr/>
            <p:nvPr/>
          </p:nvSpPr>
          <p:spPr>
            <a:xfrm>
              <a:off x="4446102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2">
              <a:extLst>
                <a:ext uri="{FF2B5EF4-FFF2-40B4-BE49-F238E27FC236}">
                  <a16:creationId xmlns:a16="http://schemas.microsoft.com/office/drawing/2014/main" id="{85E27A2E-044B-2C40-B456-1A9BBF7B9A86}"/>
                </a:ext>
              </a:extLst>
            </p:cNvPr>
            <p:cNvSpPr/>
            <p:nvPr/>
          </p:nvSpPr>
          <p:spPr>
            <a:xfrm>
              <a:off x="4392583" y="369033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3">
              <a:extLst>
                <a:ext uri="{FF2B5EF4-FFF2-40B4-BE49-F238E27FC236}">
                  <a16:creationId xmlns:a16="http://schemas.microsoft.com/office/drawing/2014/main" id="{1D34474E-233F-6A4F-9723-7F3992B610C1}"/>
                </a:ext>
              </a:extLst>
            </p:cNvPr>
            <p:cNvSpPr/>
            <p:nvPr/>
          </p:nvSpPr>
          <p:spPr>
            <a:xfrm>
              <a:off x="4209728" y="3566298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4">
              <a:extLst>
                <a:ext uri="{FF2B5EF4-FFF2-40B4-BE49-F238E27FC236}">
                  <a16:creationId xmlns:a16="http://schemas.microsoft.com/office/drawing/2014/main" id="{6D49C296-C665-4F49-86E2-3DB273D5FB79}"/>
                </a:ext>
              </a:extLst>
            </p:cNvPr>
            <p:cNvSpPr/>
            <p:nvPr/>
          </p:nvSpPr>
          <p:spPr>
            <a:xfrm>
              <a:off x="4419347" y="3566300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Freeform: Shape 135">
              <a:extLst>
                <a:ext uri="{FF2B5EF4-FFF2-40B4-BE49-F238E27FC236}">
                  <a16:creationId xmlns:a16="http://schemas.microsoft.com/office/drawing/2014/main" id="{7B74130E-9C69-1843-8839-7A1D4386889E}"/>
                </a:ext>
              </a:extLst>
            </p:cNvPr>
            <p:cNvSpPr/>
            <p:nvPr/>
          </p:nvSpPr>
          <p:spPr>
            <a:xfrm>
              <a:off x="4447409" y="3606045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7" name="TextBox">
              <a:extLst>
                <a:ext uri="{FF2B5EF4-FFF2-40B4-BE49-F238E27FC236}">
                  <a16:creationId xmlns:a16="http://schemas.microsoft.com/office/drawing/2014/main" id="{F3DBB4BA-84B5-764A-A3DC-33A8575B85C7}"/>
                </a:ext>
              </a:extLst>
            </p:cNvPr>
            <p:cNvSpPr txBox="1"/>
            <p:nvPr/>
          </p:nvSpPr>
          <p:spPr>
            <a:xfrm>
              <a:off x="789961" y="3962400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TextBox">
            <a:extLst>
              <a:ext uri="{FF2B5EF4-FFF2-40B4-BE49-F238E27FC236}">
                <a16:creationId xmlns:a16="http://schemas.microsoft.com/office/drawing/2014/main" id="{99BCBB5A-E28A-1F4C-880B-0C8BFC1C46C3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04: Queries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431F00-3C4B-0645-BF41-417D7C737D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833" y="5346097"/>
            <a:ext cx="2349156" cy="915133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53037E5-86CE-044C-8246-5AAF9CB62915}"/>
              </a:ext>
            </a:extLst>
          </p:cNvPr>
          <p:cNvSpPr txBox="1"/>
          <p:nvPr/>
        </p:nvSpPr>
        <p:spPr>
          <a:xfrm>
            <a:off x="1162640" y="2182972"/>
            <a:ext cx="109699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sz="20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266700" indent="-266700"/>
            <a:r>
              <a:rPr lang="en-GB" b="0" dirty="0">
                <a:solidFill>
                  <a:schemeClr val="tx1"/>
                </a:solidFill>
              </a:rPr>
              <a:t>We performed several queries</a:t>
            </a:r>
          </a:p>
          <a:p>
            <a:pPr marL="266700" indent="-266700"/>
            <a:r>
              <a:rPr lang="en-GB" b="0" dirty="0">
                <a:solidFill>
                  <a:schemeClr val="tx1"/>
                </a:solidFill>
              </a:rPr>
              <a:t>Many were dropped because we couldn’t find data over the 10 years that we chose</a:t>
            </a:r>
          </a:p>
          <a:p>
            <a:pPr marL="266700" indent="-266700"/>
            <a:r>
              <a:rPr lang="en-GB" b="0" dirty="0">
                <a:solidFill>
                  <a:schemeClr val="tx1"/>
                </a:solidFill>
              </a:rPr>
              <a:t>Finally we wrote the codes on SQL and came up with the results we were seeking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293E17CD-F5F5-6548-B940-0324C8385D7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640" y="5347865"/>
            <a:ext cx="2044356" cy="94290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95C26229-6771-4A41-8A30-3EA6D9CBD41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3479" y="5375057"/>
            <a:ext cx="2418099" cy="78997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1DD9AF3-219F-5447-B5CC-31BB293A495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5325" y="5336391"/>
            <a:ext cx="2074696" cy="96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9E876D2-B7D4-844A-A55C-E85A211CD283}"/>
              </a:ext>
            </a:extLst>
          </p:cNvPr>
          <p:cNvSpPr txBox="1"/>
          <p:nvPr/>
        </p:nvSpPr>
        <p:spPr>
          <a:xfrm>
            <a:off x="1162640" y="3379814"/>
            <a:ext cx="10467549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sz="20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  <a:latin typeface="+mn-lt"/>
              </a:rPr>
              <a:t>We aimed at the </a:t>
            </a:r>
            <a:r>
              <a:rPr lang="en-GB" b="0" u="sng" dirty="0">
                <a:solidFill>
                  <a:schemeClr val="bg1"/>
                </a:solidFill>
                <a:latin typeface="+mn-lt"/>
              </a:rPr>
              <a:t>The Human Capital Index</a:t>
            </a:r>
            <a:r>
              <a:rPr lang="en-GB" b="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  <a:latin typeface="+mn-lt"/>
              </a:rPr>
              <a:t>This World Bank Index (ranking 157 countries) measures:</a:t>
            </a:r>
          </a:p>
          <a:p>
            <a:pPr marL="360363" indent="-307975"/>
            <a:r>
              <a:rPr lang="en-GB" b="0" dirty="0">
                <a:solidFill>
                  <a:schemeClr val="bg1"/>
                </a:solidFill>
              </a:rPr>
              <a:t>Which countries are best in mobilizing the economic and professional potential of its citizens </a:t>
            </a:r>
          </a:p>
          <a:p>
            <a:pPr marL="360363" indent="-307975"/>
            <a:r>
              <a:rPr lang="en-GB" b="0" dirty="0">
                <a:solidFill>
                  <a:schemeClr val="bg1"/>
                </a:solidFill>
              </a:rPr>
              <a:t>How much capital each country loses through lack of education and health</a:t>
            </a:r>
          </a:p>
          <a:p>
            <a:pPr marL="360363" indent="-307975"/>
            <a:r>
              <a:rPr lang="en-GB" b="0" dirty="0">
                <a:solidFill>
                  <a:schemeClr val="bg1"/>
                </a:solidFill>
              </a:rPr>
              <a:t>The HCI ranges between 0 and 1 (1 meaning maximum potential is reached)</a:t>
            </a:r>
            <a:endParaRPr lang="en-FR" b="0" dirty="0">
              <a:solidFill>
                <a:schemeClr val="bg1"/>
              </a:solidFill>
            </a:endParaRPr>
          </a:p>
        </p:txBody>
      </p:sp>
      <p:pic>
        <p:nvPicPr>
          <p:cNvPr id="151" name="Picture 150" descr="Ironhack Paris (Paris, France) | Meetup">
            <a:extLst>
              <a:ext uri="{FF2B5EF4-FFF2-40B4-BE49-F238E27FC236}">
                <a16:creationId xmlns:a16="http://schemas.microsoft.com/office/drawing/2014/main" id="{F8D442B3-F8A2-2541-AEB3-F3033FC7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Slide Number Placeholder 3">
            <a:extLst>
              <a:ext uri="{FF2B5EF4-FFF2-40B4-BE49-F238E27FC236}">
                <a16:creationId xmlns:a16="http://schemas.microsoft.com/office/drawing/2014/main" id="{14AC9487-E7A4-264D-85A1-A940058F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E3245DC0-7C94-5444-B847-1E42BCC8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Project Process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3EB0CF-E274-4347-81A1-281E3814EFAE}"/>
              </a:ext>
            </a:extLst>
          </p:cNvPr>
          <p:cNvGrpSpPr/>
          <p:nvPr/>
        </p:nvGrpSpPr>
        <p:grpSpPr>
          <a:xfrm>
            <a:off x="7746252" y="228600"/>
            <a:ext cx="4231787" cy="1981200"/>
            <a:chOff x="738011" y="2466844"/>
            <a:chExt cx="4231787" cy="1981200"/>
          </a:xfrm>
        </p:grpSpPr>
        <p:sp>
          <p:nvSpPr>
            <p:cNvPr id="57" name="Shape E">
              <a:extLst>
                <a:ext uri="{FF2B5EF4-FFF2-40B4-BE49-F238E27FC236}">
                  <a16:creationId xmlns:a16="http://schemas.microsoft.com/office/drawing/2014/main" id="{D4D51941-475B-CC4C-B088-30E62AF4E7A3}"/>
                </a:ext>
              </a:extLst>
            </p:cNvPr>
            <p:cNvSpPr/>
            <p:nvPr/>
          </p:nvSpPr>
          <p:spPr>
            <a:xfrm>
              <a:off x="3901873" y="3365949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White circle">
              <a:extLst>
                <a:ext uri="{FF2B5EF4-FFF2-40B4-BE49-F238E27FC236}">
                  <a16:creationId xmlns:a16="http://schemas.microsoft.com/office/drawing/2014/main" id="{CD78DA4B-0414-BC4F-9DDE-769AD3A18E72}"/>
                </a:ext>
              </a:extLst>
            </p:cNvPr>
            <p:cNvSpPr/>
            <p:nvPr/>
          </p:nvSpPr>
          <p:spPr>
            <a:xfrm>
              <a:off x="4432292" y="4378214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94DC95B2-080E-8044-8236-595FEA8D5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443169" y="3795973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D">
              <a:extLst>
                <a:ext uri="{FF2B5EF4-FFF2-40B4-BE49-F238E27FC236}">
                  <a16:creationId xmlns:a16="http://schemas.microsoft.com/office/drawing/2014/main" id="{DA022689-1E70-144F-9A46-12F2E3CA6C09}"/>
                </a:ext>
              </a:extLst>
            </p:cNvPr>
            <p:cNvSpPr/>
            <p:nvPr/>
          </p:nvSpPr>
          <p:spPr>
            <a:xfrm>
              <a:off x="2804580" y="3366638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White circle">
              <a:extLst>
                <a:ext uri="{FF2B5EF4-FFF2-40B4-BE49-F238E27FC236}">
                  <a16:creationId xmlns:a16="http://schemas.microsoft.com/office/drawing/2014/main" id="{D1870FE2-1CA1-5144-AFE1-508DC99DC271}"/>
                </a:ext>
              </a:extLst>
            </p:cNvPr>
            <p:cNvSpPr/>
            <p:nvPr/>
          </p:nvSpPr>
          <p:spPr>
            <a:xfrm>
              <a:off x="3834516" y="3837295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2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67F20ABC-FEBB-FF4A-B63F-C8323F56F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51340" y="3795973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C">
              <a:extLst>
                <a:ext uri="{FF2B5EF4-FFF2-40B4-BE49-F238E27FC236}">
                  <a16:creationId xmlns:a16="http://schemas.microsoft.com/office/drawing/2014/main" id="{35CD486A-E71F-F248-829D-74A841E3B3BE}"/>
                </a:ext>
              </a:extLst>
            </p:cNvPr>
            <p:cNvSpPr/>
            <p:nvPr/>
          </p:nvSpPr>
          <p:spPr>
            <a:xfrm>
              <a:off x="1812750" y="3366638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White circle">
              <a:extLst>
                <a:ext uri="{FF2B5EF4-FFF2-40B4-BE49-F238E27FC236}">
                  <a16:creationId xmlns:a16="http://schemas.microsoft.com/office/drawing/2014/main" id="{EA3F2133-0ABB-5340-8BDD-4AFFF9A71CF4}"/>
                </a:ext>
              </a:extLst>
            </p:cNvPr>
            <p:cNvSpPr/>
            <p:nvPr/>
          </p:nvSpPr>
          <p:spPr>
            <a:xfrm>
              <a:off x="2842690" y="3837295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266D09F2-C8B4-2E4F-A650-9710B753C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21888" y="3795973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6" name="Shape B">
              <a:extLst>
                <a:ext uri="{FF2B5EF4-FFF2-40B4-BE49-F238E27FC236}">
                  <a16:creationId xmlns:a16="http://schemas.microsoft.com/office/drawing/2014/main" id="{ED4F5AF5-8F12-1042-A7C0-3AFC22ACF60A}"/>
                </a:ext>
              </a:extLst>
            </p:cNvPr>
            <p:cNvSpPr/>
            <p:nvPr/>
          </p:nvSpPr>
          <p:spPr>
            <a:xfrm>
              <a:off x="783535" y="3366638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hite circle">
              <a:extLst>
                <a:ext uri="{FF2B5EF4-FFF2-40B4-BE49-F238E27FC236}">
                  <a16:creationId xmlns:a16="http://schemas.microsoft.com/office/drawing/2014/main" id="{0B0AAF4C-0F65-DC44-9D73-A439593DE036}"/>
                </a:ext>
              </a:extLst>
            </p:cNvPr>
            <p:cNvSpPr/>
            <p:nvPr/>
          </p:nvSpPr>
          <p:spPr>
            <a:xfrm>
              <a:off x="1813474" y="3837295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875E63C9-BD3C-CD43-9BEB-AD6D0E23A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98" y="3371361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Shape A">
              <a:extLst>
                <a:ext uri="{FF2B5EF4-FFF2-40B4-BE49-F238E27FC236}">
                  <a16:creationId xmlns:a16="http://schemas.microsoft.com/office/drawing/2014/main" id="{3B0443E9-2857-CD42-9D69-ABD1F16895CB}"/>
                </a:ext>
              </a:extLst>
            </p:cNvPr>
            <p:cNvSpPr/>
            <p:nvPr/>
          </p:nvSpPr>
          <p:spPr>
            <a:xfrm>
              <a:off x="779035" y="2466844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White circle">
              <a:extLst>
                <a:ext uri="{FF2B5EF4-FFF2-40B4-BE49-F238E27FC236}">
                  <a16:creationId xmlns:a16="http://schemas.microsoft.com/office/drawing/2014/main" id="{5EFD1500-5DBE-B844-8DEC-BC134E62AD25}"/>
                </a:ext>
              </a:extLst>
            </p:cNvPr>
            <p:cNvSpPr/>
            <p:nvPr/>
          </p:nvSpPr>
          <p:spPr>
            <a:xfrm>
              <a:off x="1294297" y="3337301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3D7A0E22-CCD7-E74D-87E1-185A55FEEE18}"/>
                </a:ext>
              </a:extLst>
            </p:cNvPr>
            <p:cNvSpPr txBox="1"/>
            <p:nvPr/>
          </p:nvSpPr>
          <p:spPr>
            <a:xfrm>
              <a:off x="738011" y="3025615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A1683A01-1D85-7148-98ED-A5C8A323EEB2}"/>
                </a:ext>
              </a:extLst>
            </p:cNvPr>
            <p:cNvSpPr txBox="1"/>
            <p:nvPr/>
          </p:nvSpPr>
          <p:spPr>
            <a:xfrm>
              <a:off x="1857719" y="3948716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B3F0EBB4-BC2C-DC49-BAFA-0AE09321370D}"/>
                </a:ext>
              </a:extLst>
            </p:cNvPr>
            <p:cNvSpPr txBox="1"/>
            <p:nvPr/>
          </p:nvSpPr>
          <p:spPr>
            <a:xfrm>
              <a:off x="3873206" y="3912881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: Shape 97">
              <a:extLst>
                <a:ext uri="{FF2B5EF4-FFF2-40B4-BE49-F238E27FC236}">
                  <a16:creationId xmlns:a16="http://schemas.microsoft.com/office/drawing/2014/main" id="{F808DE76-9FD6-EB4A-B9EF-691F0A1FB724}"/>
                </a:ext>
              </a:extLst>
            </p:cNvPr>
            <p:cNvSpPr/>
            <p:nvPr/>
          </p:nvSpPr>
          <p:spPr>
            <a:xfrm>
              <a:off x="1339444" y="3732910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8">
              <a:extLst>
                <a:ext uri="{FF2B5EF4-FFF2-40B4-BE49-F238E27FC236}">
                  <a16:creationId xmlns:a16="http://schemas.microsoft.com/office/drawing/2014/main" id="{7F077E87-501A-7B41-A1C6-FEC641EAD3F0}"/>
                </a:ext>
              </a:extLst>
            </p:cNvPr>
            <p:cNvSpPr/>
            <p:nvPr/>
          </p:nvSpPr>
          <p:spPr>
            <a:xfrm>
              <a:off x="1295203" y="3828835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99">
              <a:extLst>
                <a:ext uri="{FF2B5EF4-FFF2-40B4-BE49-F238E27FC236}">
                  <a16:creationId xmlns:a16="http://schemas.microsoft.com/office/drawing/2014/main" id="{6F384D49-5858-2345-9662-6A48DFA0DE82}"/>
                </a:ext>
              </a:extLst>
            </p:cNvPr>
            <p:cNvSpPr/>
            <p:nvPr/>
          </p:nvSpPr>
          <p:spPr>
            <a:xfrm>
              <a:off x="1219338" y="3666923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0">
              <a:extLst>
                <a:ext uri="{FF2B5EF4-FFF2-40B4-BE49-F238E27FC236}">
                  <a16:creationId xmlns:a16="http://schemas.microsoft.com/office/drawing/2014/main" id="{F0D79DBE-8A3F-D14F-BEB7-7864DC8A7FE5}"/>
                </a:ext>
              </a:extLst>
            </p:cNvPr>
            <p:cNvSpPr/>
            <p:nvPr/>
          </p:nvSpPr>
          <p:spPr>
            <a:xfrm>
              <a:off x="1175062" y="3762839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1">
              <a:extLst>
                <a:ext uri="{FF2B5EF4-FFF2-40B4-BE49-F238E27FC236}">
                  <a16:creationId xmlns:a16="http://schemas.microsoft.com/office/drawing/2014/main" id="{031876AE-331D-7647-8E29-7D357E7928E8}"/>
                </a:ext>
              </a:extLst>
            </p:cNvPr>
            <p:cNvSpPr/>
            <p:nvPr/>
          </p:nvSpPr>
          <p:spPr>
            <a:xfrm>
              <a:off x="1319818" y="3537127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2">
              <a:extLst>
                <a:ext uri="{FF2B5EF4-FFF2-40B4-BE49-F238E27FC236}">
                  <a16:creationId xmlns:a16="http://schemas.microsoft.com/office/drawing/2014/main" id="{7468CE9B-75F2-7047-9A95-8BBF38CCD3CE}"/>
                </a:ext>
              </a:extLst>
            </p:cNvPr>
            <p:cNvSpPr/>
            <p:nvPr/>
          </p:nvSpPr>
          <p:spPr>
            <a:xfrm>
              <a:off x="1391090" y="3560056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3">
              <a:extLst>
                <a:ext uri="{FF2B5EF4-FFF2-40B4-BE49-F238E27FC236}">
                  <a16:creationId xmlns:a16="http://schemas.microsoft.com/office/drawing/2014/main" id="{1726EFD2-0A48-A941-B946-1A38414ADE8F}"/>
                </a:ext>
              </a:extLst>
            </p:cNvPr>
            <p:cNvSpPr/>
            <p:nvPr/>
          </p:nvSpPr>
          <p:spPr>
            <a:xfrm>
              <a:off x="1413771" y="3639301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5">
              <a:extLst>
                <a:ext uri="{FF2B5EF4-FFF2-40B4-BE49-F238E27FC236}">
                  <a16:creationId xmlns:a16="http://schemas.microsoft.com/office/drawing/2014/main" id="{1CEA453C-9302-1645-BB47-0E6B63B0FF7C}"/>
                </a:ext>
              </a:extLst>
            </p:cNvPr>
            <p:cNvSpPr/>
            <p:nvPr/>
          </p:nvSpPr>
          <p:spPr>
            <a:xfrm>
              <a:off x="2302652" y="3883680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6">
              <a:extLst>
                <a:ext uri="{FF2B5EF4-FFF2-40B4-BE49-F238E27FC236}">
                  <a16:creationId xmlns:a16="http://schemas.microsoft.com/office/drawing/2014/main" id="{184C32EB-CC53-D949-9B96-3F9A466D4B84}"/>
                </a:ext>
              </a:extLst>
            </p:cNvPr>
            <p:cNvSpPr/>
            <p:nvPr/>
          </p:nvSpPr>
          <p:spPr>
            <a:xfrm>
              <a:off x="2272792" y="3847373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7">
              <a:extLst>
                <a:ext uri="{FF2B5EF4-FFF2-40B4-BE49-F238E27FC236}">
                  <a16:creationId xmlns:a16="http://schemas.microsoft.com/office/drawing/2014/main" id="{489BAD2D-2ED5-564D-8C5A-C2C6864210D8}"/>
                </a:ext>
              </a:extLst>
            </p:cNvPr>
            <p:cNvSpPr/>
            <p:nvPr/>
          </p:nvSpPr>
          <p:spPr>
            <a:xfrm>
              <a:off x="2272792" y="3809733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08">
              <a:extLst>
                <a:ext uri="{FF2B5EF4-FFF2-40B4-BE49-F238E27FC236}">
                  <a16:creationId xmlns:a16="http://schemas.microsoft.com/office/drawing/2014/main" id="{D3D1460B-1775-874A-A7AA-B670B240F046}"/>
                </a:ext>
              </a:extLst>
            </p:cNvPr>
            <p:cNvSpPr/>
            <p:nvPr/>
          </p:nvSpPr>
          <p:spPr>
            <a:xfrm>
              <a:off x="2208250" y="3535892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0">
              <a:extLst>
                <a:ext uri="{FF2B5EF4-FFF2-40B4-BE49-F238E27FC236}">
                  <a16:creationId xmlns:a16="http://schemas.microsoft.com/office/drawing/2014/main" id="{E267352D-2215-0247-A4A4-825B7A3E70E5}"/>
                </a:ext>
              </a:extLst>
            </p:cNvPr>
            <p:cNvSpPr/>
            <p:nvPr/>
          </p:nvSpPr>
          <p:spPr>
            <a:xfrm>
              <a:off x="3199944" y="3656475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1">
              <a:extLst>
                <a:ext uri="{FF2B5EF4-FFF2-40B4-BE49-F238E27FC236}">
                  <a16:creationId xmlns:a16="http://schemas.microsoft.com/office/drawing/2014/main" id="{2B51331A-DA11-9F4A-90EE-56D8B54B7C62}"/>
                </a:ext>
              </a:extLst>
            </p:cNvPr>
            <p:cNvSpPr/>
            <p:nvPr/>
          </p:nvSpPr>
          <p:spPr>
            <a:xfrm>
              <a:off x="3199949" y="3603938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2">
              <a:extLst>
                <a:ext uri="{FF2B5EF4-FFF2-40B4-BE49-F238E27FC236}">
                  <a16:creationId xmlns:a16="http://schemas.microsoft.com/office/drawing/2014/main" id="{7FBDE9BC-D1CA-0542-AD58-78593BF82159}"/>
                </a:ext>
              </a:extLst>
            </p:cNvPr>
            <p:cNvSpPr/>
            <p:nvPr/>
          </p:nvSpPr>
          <p:spPr>
            <a:xfrm>
              <a:off x="3175395" y="3682981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3">
              <a:extLst>
                <a:ext uri="{FF2B5EF4-FFF2-40B4-BE49-F238E27FC236}">
                  <a16:creationId xmlns:a16="http://schemas.microsoft.com/office/drawing/2014/main" id="{8A4B015C-F2A1-A841-8253-53D720BB4AC9}"/>
                </a:ext>
              </a:extLst>
            </p:cNvPr>
            <p:cNvSpPr/>
            <p:nvPr/>
          </p:nvSpPr>
          <p:spPr>
            <a:xfrm>
              <a:off x="3268606" y="3720621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4">
              <a:extLst>
                <a:ext uri="{FF2B5EF4-FFF2-40B4-BE49-F238E27FC236}">
                  <a16:creationId xmlns:a16="http://schemas.microsoft.com/office/drawing/2014/main" id="{3DDDF075-314F-8D46-AF6F-CB734F66CE6F}"/>
                </a:ext>
              </a:extLst>
            </p:cNvPr>
            <p:cNvSpPr/>
            <p:nvPr/>
          </p:nvSpPr>
          <p:spPr>
            <a:xfrm>
              <a:off x="3402118" y="3656450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5">
              <a:extLst>
                <a:ext uri="{FF2B5EF4-FFF2-40B4-BE49-F238E27FC236}">
                  <a16:creationId xmlns:a16="http://schemas.microsoft.com/office/drawing/2014/main" id="{565E3F80-BBA9-B54A-B67E-7843B5B15135}"/>
                </a:ext>
              </a:extLst>
            </p:cNvPr>
            <p:cNvSpPr/>
            <p:nvPr/>
          </p:nvSpPr>
          <p:spPr>
            <a:xfrm>
              <a:off x="3464841" y="3603938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6">
              <a:extLst>
                <a:ext uri="{FF2B5EF4-FFF2-40B4-BE49-F238E27FC236}">
                  <a16:creationId xmlns:a16="http://schemas.microsoft.com/office/drawing/2014/main" id="{FD4F03D9-0EA4-A243-9836-83A311E8811A}"/>
                </a:ext>
              </a:extLst>
            </p:cNvPr>
            <p:cNvSpPr/>
            <p:nvPr/>
          </p:nvSpPr>
          <p:spPr>
            <a:xfrm>
              <a:off x="3450123" y="3682981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8">
              <a:extLst>
                <a:ext uri="{FF2B5EF4-FFF2-40B4-BE49-F238E27FC236}">
                  <a16:creationId xmlns:a16="http://schemas.microsoft.com/office/drawing/2014/main" id="{2ADC3A12-5B5A-5248-8D38-42F9A0009707}"/>
                </a:ext>
              </a:extLst>
            </p:cNvPr>
            <p:cNvSpPr/>
            <p:nvPr/>
          </p:nvSpPr>
          <p:spPr>
            <a:xfrm>
              <a:off x="1128537" y="2864173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19">
              <a:extLst>
                <a:ext uri="{FF2B5EF4-FFF2-40B4-BE49-F238E27FC236}">
                  <a16:creationId xmlns:a16="http://schemas.microsoft.com/office/drawing/2014/main" id="{F4F10108-2334-D744-B6D0-044CE6EA0B1B}"/>
                </a:ext>
              </a:extLst>
            </p:cNvPr>
            <p:cNvSpPr/>
            <p:nvPr/>
          </p:nvSpPr>
          <p:spPr>
            <a:xfrm>
              <a:off x="1263580" y="2875670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0">
              <a:extLst>
                <a:ext uri="{FF2B5EF4-FFF2-40B4-BE49-F238E27FC236}">
                  <a16:creationId xmlns:a16="http://schemas.microsoft.com/office/drawing/2014/main" id="{E9D7D88F-669B-F440-BFDB-E2D169948DFD}"/>
                </a:ext>
              </a:extLst>
            </p:cNvPr>
            <p:cNvSpPr/>
            <p:nvPr/>
          </p:nvSpPr>
          <p:spPr>
            <a:xfrm>
              <a:off x="1296071" y="2840663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1">
              <a:extLst>
                <a:ext uri="{FF2B5EF4-FFF2-40B4-BE49-F238E27FC236}">
                  <a16:creationId xmlns:a16="http://schemas.microsoft.com/office/drawing/2014/main" id="{DEA76811-902E-864E-A272-0694F8AEF948}"/>
                </a:ext>
              </a:extLst>
            </p:cNvPr>
            <p:cNvSpPr/>
            <p:nvPr/>
          </p:nvSpPr>
          <p:spPr>
            <a:xfrm>
              <a:off x="1213159" y="2615224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7">
              <a:extLst>
                <a:ext uri="{FF2B5EF4-FFF2-40B4-BE49-F238E27FC236}">
                  <a16:creationId xmlns:a16="http://schemas.microsoft.com/office/drawing/2014/main" id="{FE398F60-08FE-DA40-9E80-3C4B7B20C5B6}"/>
                </a:ext>
              </a:extLst>
            </p:cNvPr>
            <p:cNvSpPr/>
            <p:nvPr/>
          </p:nvSpPr>
          <p:spPr>
            <a:xfrm>
              <a:off x="4339065" y="358768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8">
              <a:extLst>
                <a:ext uri="{FF2B5EF4-FFF2-40B4-BE49-F238E27FC236}">
                  <a16:creationId xmlns:a16="http://schemas.microsoft.com/office/drawing/2014/main" id="{4B9021B1-F453-1F48-B33D-3D128C8C8D37}"/>
                </a:ext>
              </a:extLst>
            </p:cNvPr>
            <p:cNvSpPr/>
            <p:nvPr/>
          </p:nvSpPr>
          <p:spPr>
            <a:xfrm>
              <a:off x="4285546" y="369033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29">
              <a:extLst>
                <a:ext uri="{FF2B5EF4-FFF2-40B4-BE49-F238E27FC236}">
                  <a16:creationId xmlns:a16="http://schemas.microsoft.com/office/drawing/2014/main" id="{0F07A4EC-92E5-F142-9E67-C12304D6A348}"/>
                </a:ext>
              </a:extLst>
            </p:cNvPr>
            <p:cNvSpPr/>
            <p:nvPr/>
          </p:nvSpPr>
          <p:spPr>
            <a:xfrm>
              <a:off x="4232027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0">
              <a:extLst>
                <a:ext uri="{FF2B5EF4-FFF2-40B4-BE49-F238E27FC236}">
                  <a16:creationId xmlns:a16="http://schemas.microsoft.com/office/drawing/2014/main" id="{34696A2C-4A67-2848-8CC3-D894635808F0}"/>
                </a:ext>
              </a:extLst>
            </p:cNvPr>
            <p:cNvSpPr/>
            <p:nvPr/>
          </p:nvSpPr>
          <p:spPr>
            <a:xfrm>
              <a:off x="4339065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1">
              <a:extLst>
                <a:ext uri="{FF2B5EF4-FFF2-40B4-BE49-F238E27FC236}">
                  <a16:creationId xmlns:a16="http://schemas.microsoft.com/office/drawing/2014/main" id="{863BB535-2872-7641-BF67-E72C5DF331A4}"/>
                </a:ext>
              </a:extLst>
            </p:cNvPr>
            <p:cNvSpPr/>
            <p:nvPr/>
          </p:nvSpPr>
          <p:spPr>
            <a:xfrm>
              <a:off x="4446102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2">
              <a:extLst>
                <a:ext uri="{FF2B5EF4-FFF2-40B4-BE49-F238E27FC236}">
                  <a16:creationId xmlns:a16="http://schemas.microsoft.com/office/drawing/2014/main" id="{85E27A2E-044B-2C40-B456-1A9BBF7B9A86}"/>
                </a:ext>
              </a:extLst>
            </p:cNvPr>
            <p:cNvSpPr/>
            <p:nvPr/>
          </p:nvSpPr>
          <p:spPr>
            <a:xfrm>
              <a:off x="4392583" y="369033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3">
              <a:extLst>
                <a:ext uri="{FF2B5EF4-FFF2-40B4-BE49-F238E27FC236}">
                  <a16:creationId xmlns:a16="http://schemas.microsoft.com/office/drawing/2014/main" id="{1D34474E-233F-6A4F-9723-7F3992B610C1}"/>
                </a:ext>
              </a:extLst>
            </p:cNvPr>
            <p:cNvSpPr/>
            <p:nvPr/>
          </p:nvSpPr>
          <p:spPr>
            <a:xfrm>
              <a:off x="4209728" y="3566298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4">
              <a:extLst>
                <a:ext uri="{FF2B5EF4-FFF2-40B4-BE49-F238E27FC236}">
                  <a16:creationId xmlns:a16="http://schemas.microsoft.com/office/drawing/2014/main" id="{6D49C296-C665-4F49-86E2-3DB273D5FB79}"/>
                </a:ext>
              </a:extLst>
            </p:cNvPr>
            <p:cNvSpPr/>
            <p:nvPr/>
          </p:nvSpPr>
          <p:spPr>
            <a:xfrm>
              <a:off x="4419347" y="3566300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Freeform: Shape 135">
              <a:extLst>
                <a:ext uri="{FF2B5EF4-FFF2-40B4-BE49-F238E27FC236}">
                  <a16:creationId xmlns:a16="http://schemas.microsoft.com/office/drawing/2014/main" id="{7B74130E-9C69-1843-8839-7A1D4386889E}"/>
                </a:ext>
              </a:extLst>
            </p:cNvPr>
            <p:cNvSpPr/>
            <p:nvPr/>
          </p:nvSpPr>
          <p:spPr>
            <a:xfrm>
              <a:off x="4447409" y="3606045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7" name="TextBox">
              <a:extLst>
                <a:ext uri="{FF2B5EF4-FFF2-40B4-BE49-F238E27FC236}">
                  <a16:creationId xmlns:a16="http://schemas.microsoft.com/office/drawing/2014/main" id="{F3DBB4BA-84B5-764A-A3DC-33A8575B85C7}"/>
                </a:ext>
              </a:extLst>
            </p:cNvPr>
            <p:cNvSpPr txBox="1"/>
            <p:nvPr/>
          </p:nvSpPr>
          <p:spPr>
            <a:xfrm>
              <a:off x="789961" y="3962400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TextBox">
            <a:extLst>
              <a:ext uri="{FF2B5EF4-FFF2-40B4-BE49-F238E27FC236}">
                <a16:creationId xmlns:a16="http://schemas.microsoft.com/office/drawing/2014/main" id="{99BCBB5A-E28A-1F4C-880B-0C8BFC1C46C3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04: Queries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51" name="Picture 150" descr="Ironhack Paris (Paris, France) | Meetup">
            <a:extLst>
              <a:ext uri="{FF2B5EF4-FFF2-40B4-BE49-F238E27FC236}">
                <a16:creationId xmlns:a16="http://schemas.microsoft.com/office/drawing/2014/main" id="{F8D442B3-F8A2-2541-AEB3-F3033FC7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Slide Number Placeholder 3">
            <a:extLst>
              <a:ext uri="{FF2B5EF4-FFF2-40B4-BE49-F238E27FC236}">
                <a16:creationId xmlns:a16="http://schemas.microsoft.com/office/drawing/2014/main" id="{14AC9487-E7A4-264D-85A1-A940058F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C6457-2CC8-43B6-8F25-8CDB9F70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900" y="2231352"/>
            <a:ext cx="9236240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54" name="Picture 2" descr="Ironhack Paris (Paris, France) | Meetup">
            <a:extLst>
              <a:ext uri="{FF2B5EF4-FFF2-40B4-BE49-F238E27FC236}">
                <a16:creationId xmlns:a16="http://schemas.microsoft.com/office/drawing/2014/main" id="{49B935FA-3F64-A443-A4A6-C157C4EA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FFD2EC6-58DC-9B4B-A9F9-EF240162D353}"/>
              </a:ext>
            </a:extLst>
          </p:cNvPr>
          <p:cNvGrpSpPr/>
          <p:nvPr/>
        </p:nvGrpSpPr>
        <p:grpSpPr>
          <a:xfrm>
            <a:off x="7734228" y="228600"/>
            <a:ext cx="4231787" cy="1981200"/>
            <a:chOff x="781905" y="4585088"/>
            <a:chExt cx="4231787" cy="1981200"/>
          </a:xfrm>
        </p:grpSpPr>
        <p:sp>
          <p:nvSpPr>
            <p:cNvPr id="56" name="Shape E">
              <a:extLst>
                <a:ext uri="{FF2B5EF4-FFF2-40B4-BE49-F238E27FC236}">
                  <a16:creationId xmlns:a16="http://schemas.microsoft.com/office/drawing/2014/main" id="{2EC4741D-C318-844E-BDDD-D2ABCCA01841}"/>
                </a:ext>
              </a:extLst>
            </p:cNvPr>
            <p:cNvSpPr/>
            <p:nvPr/>
          </p:nvSpPr>
          <p:spPr>
            <a:xfrm>
              <a:off x="3945767" y="5484193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accent5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White circle">
              <a:extLst>
                <a:ext uri="{FF2B5EF4-FFF2-40B4-BE49-F238E27FC236}">
                  <a16:creationId xmlns:a16="http://schemas.microsoft.com/office/drawing/2014/main" id="{B6D8BCE0-9311-354B-9816-642FC3F5BDB0}"/>
                </a:ext>
              </a:extLst>
            </p:cNvPr>
            <p:cNvSpPr/>
            <p:nvPr/>
          </p:nvSpPr>
          <p:spPr>
            <a:xfrm>
              <a:off x="4476186" y="6496458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ABF8F10-3B20-2C4B-BD99-B3252B086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487063" y="5914217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Shape D">
              <a:extLst>
                <a:ext uri="{FF2B5EF4-FFF2-40B4-BE49-F238E27FC236}">
                  <a16:creationId xmlns:a16="http://schemas.microsoft.com/office/drawing/2014/main" id="{2104D71C-B42B-0447-BA1A-4B3F95EDC5A5}"/>
                </a:ext>
              </a:extLst>
            </p:cNvPr>
            <p:cNvSpPr/>
            <p:nvPr/>
          </p:nvSpPr>
          <p:spPr>
            <a:xfrm>
              <a:off x="2848474" y="5484882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White circle">
              <a:extLst>
                <a:ext uri="{FF2B5EF4-FFF2-40B4-BE49-F238E27FC236}">
                  <a16:creationId xmlns:a16="http://schemas.microsoft.com/office/drawing/2014/main" id="{A75DF2E6-A308-4D42-B69A-13B865027B13}"/>
                </a:ext>
              </a:extLst>
            </p:cNvPr>
            <p:cNvSpPr/>
            <p:nvPr/>
          </p:nvSpPr>
          <p:spPr>
            <a:xfrm>
              <a:off x="3878410" y="5955539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8E417E1C-7EA7-6F43-8D37-C52751A4E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95234" y="5914217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C">
              <a:extLst>
                <a:ext uri="{FF2B5EF4-FFF2-40B4-BE49-F238E27FC236}">
                  <a16:creationId xmlns:a16="http://schemas.microsoft.com/office/drawing/2014/main" id="{09C4B78E-36E4-9F42-822B-A675268A2A83}"/>
                </a:ext>
              </a:extLst>
            </p:cNvPr>
            <p:cNvSpPr/>
            <p:nvPr/>
          </p:nvSpPr>
          <p:spPr>
            <a:xfrm>
              <a:off x="1856644" y="5484882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hite circle">
              <a:extLst>
                <a:ext uri="{FF2B5EF4-FFF2-40B4-BE49-F238E27FC236}">
                  <a16:creationId xmlns:a16="http://schemas.microsoft.com/office/drawing/2014/main" id="{CA794524-3285-B24B-8AFC-47896FD7B922}"/>
                </a:ext>
              </a:extLst>
            </p:cNvPr>
            <p:cNvSpPr/>
            <p:nvPr/>
          </p:nvSpPr>
          <p:spPr>
            <a:xfrm>
              <a:off x="2886584" y="5955539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0FB78DC-C403-E949-81D7-6C7D1A2E3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65782" y="5914217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5" name="Shape B">
              <a:extLst>
                <a:ext uri="{FF2B5EF4-FFF2-40B4-BE49-F238E27FC236}">
                  <a16:creationId xmlns:a16="http://schemas.microsoft.com/office/drawing/2014/main" id="{2859B039-9AD4-6840-8264-1B9598A3BFDC}"/>
                </a:ext>
              </a:extLst>
            </p:cNvPr>
            <p:cNvSpPr/>
            <p:nvPr/>
          </p:nvSpPr>
          <p:spPr>
            <a:xfrm>
              <a:off x="827429" y="5484882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White circle">
              <a:extLst>
                <a:ext uri="{FF2B5EF4-FFF2-40B4-BE49-F238E27FC236}">
                  <a16:creationId xmlns:a16="http://schemas.microsoft.com/office/drawing/2014/main" id="{64C1A5B0-9F6B-C948-96D1-06AD4006F368}"/>
                </a:ext>
              </a:extLst>
            </p:cNvPr>
            <p:cNvSpPr/>
            <p:nvPr/>
          </p:nvSpPr>
          <p:spPr>
            <a:xfrm>
              <a:off x="1857368" y="5955539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AC294461-9445-584C-9EAB-8FB5462A5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92" y="5489605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A">
              <a:extLst>
                <a:ext uri="{FF2B5EF4-FFF2-40B4-BE49-F238E27FC236}">
                  <a16:creationId xmlns:a16="http://schemas.microsoft.com/office/drawing/2014/main" id="{145E3BD2-6178-CB4C-9D92-A09D884DD052}"/>
                </a:ext>
              </a:extLst>
            </p:cNvPr>
            <p:cNvSpPr/>
            <p:nvPr/>
          </p:nvSpPr>
          <p:spPr>
            <a:xfrm>
              <a:off x="822929" y="4585088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White circle">
              <a:extLst>
                <a:ext uri="{FF2B5EF4-FFF2-40B4-BE49-F238E27FC236}">
                  <a16:creationId xmlns:a16="http://schemas.microsoft.com/office/drawing/2014/main" id="{42B1FBAF-D56C-F24D-BA8B-2E8A1DE0C8D0}"/>
                </a:ext>
              </a:extLst>
            </p:cNvPr>
            <p:cNvSpPr/>
            <p:nvPr/>
          </p:nvSpPr>
          <p:spPr>
            <a:xfrm>
              <a:off x="1338191" y="5455545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1" name="TextBox">
              <a:extLst>
                <a:ext uri="{FF2B5EF4-FFF2-40B4-BE49-F238E27FC236}">
                  <a16:creationId xmlns:a16="http://schemas.microsoft.com/office/drawing/2014/main" id="{A0AD46A6-A010-CD4B-86BA-F29D2BB8CC7C}"/>
                </a:ext>
              </a:extLst>
            </p:cNvPr>
            <p:cNvSpPr txBox="1"/>
            <p:nvPr/>
          </p:nvSpPr>
          <p:spPr>
            <a:xfrm>
              <a:off x="781905" y="5143859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0E419923-1F9D-FE46-B5D5-D893E93E5CEC}"/>
                </a:ext>
              </a:extLst>
            </p:cNvPr>
            <p:cNvSpPr txBox="1"/>
            <p:nvPr/>
          </p:nvSpPr>
          <p:spPr>
            <a:xfrm>
              <a:off x="1901613" y="6066960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854C54C1-69FB-8240-A9C9-DB42BAB6CB4F}"/>
                </a:ext>
              </a:extLst>
            </p:cNvPr>
            <p:cNvSpPr txBox="1"/>
            <p:nvPr/>
          </p:nvSpPr>
          <p:spPr>
            <a:xfrm>
              <a:off x="2927699" y="6085419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Freeform: Shape 97">
              <a:extLst>
                <a:ext uri="{FF2B5EF4-FFF2-40B4-BE49-F238E27FC236}">
                  <a16:creationId xmlns:a16="http://schemas.microsoft.com/office/drawing/2014/main" id="{502E62BC-D909-8C47-AE06-323522EFBC98}"/>
                </a:ext>
              </a:extLst>
            </p:cNvPr>
            <p:cNvSpPr/>
            <p:nvPr/>
          </p:nvSpPr>
          <p:spPr>
            <a:xfrm>
              <a:off x="1383338" y="5851154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5" name="Freeform: Shape 98">
              <a:extLst>
                <a:ext uri="{FF2B5EF4-FFF2-40B4-BE49-F238E27FC236}">
                  <a16:creationId xmlns:a16="http://schemas.microsoft.com/office/drawing/2014/main" id="{51814508-0CDC-C944-9F80-BB7638AE5545}"/>
                </a:ext>
              </a:extLst>
            </p:cNvPr>
            <p:cNvSpPr/>
            <p:nvPr/>
          </p:nvSpPr>
          <p:spPr>
            <a:xfrm>
              <a:off x="1339097" y="5947079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9">
              <a:extLst>
                <a:ext uri="{FF2B5EF4-FFF2-40B4-BE49-F238E27FC236}">
                  <a16:creationId xmlns:a16="http://schemas.microsoft.com/office/drawing/2014/main" id="{30BA7C28-5607-6045-A1E2-4158317718E6}"/>
                </a:ext>
              </a:extLst>
            </p:cNvPr>
            <p:cNvSpPr/>
            <p:nvPr/>
          </p:nvSpPr>
          <p:spPr>
            <a:xfrm>
              <a:off x="1263232" y="5785167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100">
              <a:extLst>
                <a:ext uri="{FF2B5EF4-FFF2-40B4-BE49-F238E27FC236}">
                  <a16:creationId xmlns:a16="http://schemas.microsoft.com/office/drawing/2014/main" id="{0801F915-129C-904B-8396-240D6D1F3C7D}"/>
                </a:ext>
              </a:extLst>
            </p:cNvPr>
            <p:cNvSpPr/>
            <p:nvPr/>
          </p:nvSpPr>
          <p:spPr>
            <a:xfrm>
              <a:off x="1218956" y="5881083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1">
              <a:extLst>
                <a:ext uri="{FF2B5EF4-FFF2-40B4-BE49-F238E27FC236}">
                  <a16:creationId xmlns:a16="http://schemas.microsoft.com/office/drawing/2014/main" id="{FBF9ECD0-2C91-9A44-97BE-47410686DA77}"/>
                </a:ext>
              </a:extLst>
            </p:cNvPr>
            <p:cNvSpPr/>
            <p:nvPr/>
          </p:nvSpPr>
          <p:spPr>
            <a:xfrm>
              <a:off x="1363712" y="5655371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2">
              <a:extLst>
                <a:ext uri="{FF2B5EF4-FFF2-40B4-BE49-F238E27FC236}">
                  <a16:creationId xmlns:a16="http://schemas.microsoft.com/office/drawing/2014/main" id="{87843258-96A1-124A-A274-FA3E03BC4FB3}"/>
                </a:ext>
              </a:extLst>
            </p:cNvPr>
            <p:cNvSpPr/>
            <p:nvPr/>
          </p:nvSpPr>
          <p:spPr>
            <a:xfrm>
              <a:off x="1434984" y="5678300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3">
              <a:extLst>
                <a:ext uri="{FF2B5EF4-FFF2-40B4-BE49-F238E27FC236}">
                  <a16:creationId xmlns:a16="http://schemas.microsoft.com/office/drawing/2014/main" id="{9EF98331-ED7D-4B4C-9E4F-A0B29F0B0C32}"/>
                </a:ext>
              </a:extLst>
            </p:cNvPr>
            <p:cNvSpPr/>
            <p:nvPr/>
          </p:nvSpPr>
          <p:spPr>
            <a:xfrm>
              <a:off x="1457665" y="5757545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5">
              <a:extLst>
                <a:ext uri="{FF2B5EF4-FFF2-40B4-BE49-F238E27FC236}">
                  <a16:creationId xmlns:a16="http://schemas.microsoft.com/office/drawing/2014/main" id="{80890AB3-D1C9-5345-8BD0-9D2D425F33DF}"/>
                </a:ext>
              </a:extLst>
            </p:cNvPr>
            <p:cNvSpPr/>
            <p:nvPr/>
          </p:nvSpPr>
          <p:spPr>
            <a:xfrm>
              <a:off x="2346546" y="6001924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6">
              <a:extLst>
                <a:ext uri="{FF2B5EF4-FFF2-40B4-BE49-F238E27FC236}">
                  <a16:creationId xmlns:a16="http://schemas.microsoft.com/office/drawing/2014/main" id="{3CFECBE1-B348-2142-B548-E829DE9E85D0}"/>
                </a:ext>
              </a:extLst>
            </p:cNvPr>
            <p:cNvSpPr/>
            <p:nvPr/>
          </p:nvSpPr>
          <p:spPr>
            <a:xfrm>
              <a:off x="2316686" y="5965617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7">
              <a:extLst>
                <a:ext uri="{FF2B5EF4-FFF2-40B4-BE49-F238E27FC236}">
                  <a16:creationId xmlns:a16="http://schemas.microsoft.com/office/drawing/2014/main" id="{948477D6-EBFA-1B4C-81EA-413E254719BF}"/>
                </a:ext>
              </a:extLst>
            </p:cNvPr>
            <p:cNvSpPr/>
            <p:nvPr/>
          </p:nvSpPr>
          <p:spPr>
            <a:xfrm>
              <a:off x="2316686" y="5927977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8">
              <a:extLst>
                <a:ext uri="{FF2B5EF4-FFF2-40B4-BE49-F238E27FC236}">
                  <a16:creationId xmlns:a16="http://schemas.microsoft.com/office/drawing/2014/main" id="{1CAB38FB-F32C-4247-83CF-4057DE4B497F}"/>
                </a:ext>
              </a:extLst>
            </p:cNvPr>
            <p:cNvSpPr/>
            <p:nvPr/>
          </p:nvSpPr>
          <p:spPr>
            <a:xfrm>
              <a:off x="2252144" y="5654136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10">
              <a:extLst>
                <a:ext uri="{FF2B5EF4-FFF2-40B4-BE49-F238E27FC236}">
                  <a16:creationId xmlns:a16="http://schemas.microsoft.com/office/drawing/2014/main" id="{5DE7ECE9-4B60-4E4D-9A28-9B20D9F71B11}"/>
                </a:ext>
              </a:extLst>
            </p:cNvPr>
            <p:cNvSpPr/>
            <p:nvPr/>
          </p:nvSpPr>
          <p:spPr>
            <a:xfrm>
              <a:off x="3243838" y="5774719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1">
              <a:extLst>
                <a:ext uri="{FF2B5EF4-FFF2-40B4-BE49-F238E27FC236}">
                  <a16:creationId xmlns:a16="http://schemas.microsoft.com/office/drawing/2014/main" id="{DB429D83-E09E-8D48-BF61-6B2310E4D469}"/>
                </a:ext>
              </a:extLst>
            </p:cNvPr>
            <p:cNvSpPr/>
            <p:nvPr/>
          </p:nvSpPr>
          <p:spPr>
            <a:xfrm>
              <a:off x="3243843" y="5722182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2">
              <a:extLst>
                <a:ext uri="{FF2B5EF4-FFF2-40B4-BE49-F238E27FC236}">
                  <a16:creationId xmlns:a16="http://schemas.microsoft.com/office/drawing/2014/main" id="{0648458E-FDA0-EE43-A72B-AFC2A84D70A2}"/>
                </a:ext>
              </a:extLst>
            </p:cNvPr>
            <p:cNvSpPr/>
            <p:nvPr/>
          </p:nvSpPr>
          <p:spPr>
            <a:xfrm>
              <a:off x="3219289" y="5801225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3">
              <a:extLst>
                <a:ext uri="{FF2B5EF4-FFF2-40B4-BE49-F238E27FC236}">
                  <a16:creationId xmlns:a16="http://schemas.microsoft.com/office/drawing/2014/main" id="{FA7F907E-2DB2-3B4F-9A71-9DFE5846E5F3}"/>
                </a:ext>
              </a:extLst>
            </p:cNvPr>
            <p:cNvSpPr/>
            <p:nvPr/>
          </p:nvSpPr>
          <p:spPr>
            <a:xfrm>
              <a:off x="3312500" y="5838865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4">
              <a:extLst>
                <a:ext uri="{FF2B5EF4-FFF2-40B4-BE49-F238E27FC236}">
                  <a16:creationId xmlns:a16="http://schemas.microsoft.com/office/drawing/2014/main" id="{C9D1A1DE-39A2-B94F-B7F9-6E6F91FADC1B}"/>
                </a:ext>
              </a:extLst>
            </p:cNvPr>
            <p:cNvSpPr/>
            <p:nvPr/>
          </p:nvSpPr>
          <p:spPr>
            <a:xfrm>
              <a:off x="3446012" y="5774694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5">
              <a:extLst>
                <a:ext uri="{FF2B5EF4-FFF2-40B4-BE49-F238E27FC236}">
                  <a16:creationId xmlns:a16="http://schemas.microsoft.com/office/drawing/2014/main" id="{BC0D1328-0957-4346-BB7E-6C15E7D9D662}"/>
                </a:ext>
              </a:extLst>
            </p:cNvPr>
            <p:cNvSpPr/>
            <p:nvPr/>
          </p:nvSpPr>
          <p:spPr>
            <a:xfrm>
              <a:off x="3508735" y="5722182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6">
              <a:extLst>
                <a:ext uri="{FF2B5EF4-FFF2-40B4-BE49-F238E27FC236}">
                  <a16:creationId xmlns:a16="http://schemas.microsoft.com/office/drawing/2014/main" id="{2146A0B3-57A5-DE4F-A4FC-503A9425C38C}"/>
                </a:ext>
              </a:extLst>
            </p:cNvPr>
            <p:cNvSpPr/>
            <p:nvPr/>
          </p:nvSpPr>
          <p:spPr>
            <a:xfrm>
              <a:off x="3494017" y="5801225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8">
              <a:extLst>
                <a:ext uri="{FF2B5EF4-FFF2-40B4-BE49-F238E27FC236}">
                  <a16:creationId xmlns:a16="http://schemas.microsoft.com/office/drawing/2014/main" id="{A8715DB6-B2A5-824E-A90F-BBEACA953831}"/>
                </a:ext>
              </a:extLst>
            </p:cNvPr>
            <p:cNvSpPr/>
            <p:nvPr/>
          </p:nvSpPr>
          <p:spPr>
            <a:xfrm>
              <a:off x="1172431" y="4982417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9">
              <a:extLst>
                <a:ext uri="{FF2B5EF4-FFF2-40B4-BE49-F238E27FC236}">
                  <a16:creationId xmlns:a16="http://schemas.microsoft.com/office/drawing/2014/main" id="{60BB762B-FC0C-AE42-8DA0-12F187E01886}"/>
                </a:ext>
              </a:extLst>
            </p:cNvPr>
            <p:cNvSpPr/>
            <p:nvPr/>
          </p:nvSpPr>
          <p:spPr>
            <a:xfrm>
              <a:off x="1307474" y="4993914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20">
              <a:extLst>
                <a:ext uri="{FF2B5EF4-FFF2-40B4-BE49-F238E27FC236}">
                  <a16:creationId xmlns:a16="http://schemas.microsoft.com/office/drawing/2014/main" id="{67E1C82E-6639-504B-AEF0-694567E68805}"/>
                </a:ext>
              </a:extLst>
            </p:cNvPr>
            <p:cNvSpPr/>
            <p:nvPr/>
          </p:nvSpPr>
          <p:spPr>
            <a:xfrm>
              <a:off x="1339965" y="4958907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1">
              <a:extLst>
                <a:ext uri="{FF2B5EF4-FFF2-40B4-BE49-F238E27FC236}">
                  <a16:creationId xmlns:a16="http://schemas.microsoft.com/office/drawing/2014/main" id="{EF809AF2-E810-EA49-A60B-030250DBFAC9}"/>
                </a:ext>
              </a:extLst>
            </p:cNvPr>
            <p:cNvSpPr/>
            <p:nvPr/>
          </p:nvSpPr>
          <p:spPr>
            <a:xfrm>
              <a:off x="1257053" y="4733468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7">
              <a:extLst>
                <a:ext uri="{FF2B5EF4-FFF2-40B4-BE49-F238E27FC236}">
                  <a16:creationId xmlns:a16="http://schemas.microsoft.com/office/drawing/2014/main" id="{8630A505-536D-D444-8D5C-CAEB44313D84}"/>
                </a:ext>
              </a:extLst>
            </p:cNvPr>
            <p:cNvSpPr/>
            <p:nvPr/>
          </p:nvSpPr>
          <p:spPr>
            <a:xfrm>
              <a:off x="4382959" y="570592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8">
              <a:extLst>
                <a:ext uri="{FF2B5EF4-FFF2-40B4-BE49-F238E27FC236}">
                  <a16:creationId xmlns:a16="http://schemas.microsoft.com/office/drawing/2014/main" id="{7A0D1665-A6AE-C647-8B86-3AE8BC5CD08B}"/>
                </a:ext>
              </a:extLst>
            </p:cNvPr>
            <p:cNvSpPr/>
            <p:nvPr/>
          </p:nvSpPr>
          <p:spPr>
            <a:xfrm>
              <a:off x="4329440" y="580858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9">
              <a:extLst>
                <a:ext uri="{FF2B5EF4-FFF2-40B4-BE49-F238E27FC236}">
                  <a16:creationId xmlns:a16="http://schemas.microsoft.com/office/drawing/2014/main" id="{57076B97-C19E-6B4F-A0D6-A31104A7D291}"/>
                </a:ext>
              </a:extLst>
            </p:cNvPr>
            <p:cNvSpPr/>
            <p:nvPr/>
          </p:nvSpPr>
          <p:spPr>
            <a:xfrm>
              <a:off x="4275921" y="591123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30">
              <a:extLst>
                <a:ext uri="{FF2B5EF4-FFF2-40B4-BE49-F238E27FC236}">
                  <a16:creationId xmlns:a16="http://schemas.microsoft.com/office/drawing/2014/main" id="{275A5ED8-A496-5D45-A5F0-6E51DDACC93D}"/>
                </a:ext>
              </a:extLst>
            </p:cNvPr>
            <p:cNvSpPr/>
            <p:nvPr/>
          </p:nvSpPr>
          <p:spPr>
            <a:xfrm>
              <a:off x="4382959" y="591123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1">
              <a:extLst>
                <a:ext uri="{FF2B5EF4-FFF2-40B4-BE49-F238E27FC236}">
                  <a16:creationId xmlns:a16="http://schemas.microsoft.com/office/drawing/2014/main" id="{C219698A-C448-E74C-89E0-CE15402FC05B}"/>
                </a:ext>
              </a:extLst>
            </p:cNvPr>
            <p:cNvSpPr/>
            <p:nvPr/>
          </p:nvSpPr>
          <p:spPr>
            <a:xfrm>
              <a:off x="4489996" y="591123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2">
              <a:extLst>
                <a:ext uri="{FF2B5EF4-FFF2-40B4-BE49-F238E27FC236}">
                  <a16:creationId xmlns:a16="http://schemas.microsoft.com/office/drawing/2014/main" id="{7DE2EAB9-D1EE-024B-A4EE-F830B56174CD}"/>
                </a:ext>
              </a:extLst>
            </p:cNvPr>
            <p:cNvSpPr/>
            <p:nvPr/>
          </p:nvSpPr>
          <p:spPr>
            <a:xfrm>
              <a:off x="4436477" y="580858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3">
              <a:extLst>
                <a:ext uri="{FF2B5EF4-FFF2-40B4-BE49-F238E27FC236}">
                  <a16:creationId xmlns:a16="http://schemas.microsoft.com/office/drawing/2014/main" id="{3F8A95E1-640F-B744-8B54-3DD9D5578FE5}"/>
                </a:ext>
              </a:extLst>
            </p:cNvPr>
            <p:cNvSpPr/>
            <p:nvPr/>
          </p:nvSpPr>
          <p:spPr>
            <a:xfrm>
              <a:off x="4253622" y="5684542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4">
              <a:extLst>
                <a:ext uri="{FF2B5EF4-FFF2-40B4-BE49-F238E27FC236}">
                  <a16:creationId xmlns:a16="http://schemas.microsoft.com/office/drawing/2014/main" id="{17CA035A-E945-FC4B-8405-826205B239E5}"/>
                </a:ext>
              </a:extLst>
            </p:cNvPr>
            <p:cNvSpPr/>
            <p:nvPr/>
          </p:nvSpPr>
          <p:spPr>
            <a:xfrm>
              <a:off x="4463241" y="5684544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5">
              <a:extLst>
                <a:ext uri="{FF2B5EF4-FFF2-40B4-BE49-F238E27FC236}">
                  <a16:creationId xmlns:a16="http://schemas.microsoft.com/office/drawing/2014/main" id="{6600BA66-FDE3-A84A-A19E-EA9A7D20E57E}"/>
                </a:ext>
              </a:extLst>
            </p:cNvPr>
            <p:cNvSpPr/>
            <p:nvPr/>
          </p:nvSpPr>
          <p:spPr>
            <a:xfrm>
              <a:off x="4491303" y="5724289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TextBox">
              <a:extLst>
                <a:ext uri="{FF2B5EF4-FFF2-40B4-BE49-F238E27FC236}">
                  <a16:creationId xmlns:a16="http://schemas.microsoft.com/office/drawing/2014/main" id="{E9F3FBFC-8916-E843-811A-8BF4E6714201}"/>
                </a:ext>
              </a:extLst>
            </p:cNvPr>
            <p:cNvSpPr txBox="1"/>
            <p:nvPr/>
          </p:nvSpPr>
          <p:spPr>
            <a:xfrm>
              <a:off x="833855" y="6080644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TextBox">
            <a:extLst>
              <a:ext uri="{FF2B5EF4-FFF2-40B4-BE49-F238E27FC236}">
                <a16:creationId xmlns:a16="http://schemas.microsoft.com/office/drawing/2014/main" id="{F3277FC2-D1FF-764B-B047-1287AD909D9C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05: Composite Indicator Model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416FA-9DD2-1744-9EF3-801DC9C74ED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30" y="3472274"/>
            <a:ext cx="2996482" cy="1402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4BED5-8E37-4449-8A65-0231B655F93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30" y="5011168"/>
            <a:ext cx="2996482" cy="1186362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E24871F7-D7E0-F141-B35B-C36615AF2585}"/>
              </a:ext>
            </a:extLst>
          </p:cNvPr>
          <p:cNvSpPr txBox="1"/>
          <p:nvPr/>
        </p:nvSpPr>
        <p:spPr>
          <a:xfrm>
            <a:off x="1360350" y="2379786"/>
            <a:ext cx="106056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sz="20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266700" indent="-266700"/>
            <a:r>
              <a:rPr lang="en-GB" b="0" dirty="0">
                <a:solidFill>
                  <a:schemeClr val="tx1"/>
                </a:solidFill>
                <a:latin typeface="+mn-lt"/>
              </a:rPr>
              <a:t>We calculated our findings based on the composite indicator calculation</a:t>
            </a:r>
          </a:p>
          <a:p>
            <a:pPr marL="266700" indent="-266700"/>
            <a:r>
              <a:rPr lang="en-GB" b="0" dirty="0">
                <a:solidFill>
                  <a:schemeClr val="tx1"/>
                </a:solidFill>
                <a:latin typeface="+mn-lt"/>
              </a:rPr>
              <a:t>We did the normalization using the formula (Xi-</a:t>
            </a:r>
            <a:r>
              <a:rPr lang="en-GB" b="0" dirty="0" err="1">
                <a:solidFill>
                  <a:schemeClr val="tx1"/>
                </a:solidFill>
                <a:latin typeface="+mn-lt"/>
              </a:rPr>
              <a:t>Xmin</a:t>
            </a:r>
            <a:r>
              <a:rPr lang="en-GB" b="0" dirty="0">
                <a:solidFill>
                  <a:schemeClr val="tx1"/>
                </a:solidFill>
                <a:latin typeface="+mn-lt"/>
              </a:rPr>
              <a:t>)/(</a:t>
            </a:r>
            <a:r>
              <a:rPr lang="en-GB" b="0" dirty="0" err="1">
                <a:solidFill>
                  <a:schemeClr val="tx1"/>
                </a:solidFill>
                <a:latin typeface="+mn-lt"/>
              </a:rPr>
              <a:t>Xmax</a:t>
            </a:r>
            <a:r>
              <a:rPr lang="en-GB" b="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en-GB" b="0" dirty="0" err="1">
                <a:solidFill>
                  <a:schemeClr val="tx1"/>
                </a:solidFill>
                <a:latin typeface="+mn-lt"/>
              </a:rPr>
              <a:t>Xmin</a:t>
            </a:r>
            <a:r>
              <a:rPr lang="en-GB" b="0" dirty="0">
                <a:solidFill>
                  <a:schemeClr val="tx1"/>
                </a:solidFill>
                <a:latin typeface="+mn-lt"/>
              </a:rPr>
              <a:t>) </a:t>
            </a:r>
            <a:endParaRPr lang="en-FR" b="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FD437-824B-6F4C-A865-7A29B214E63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5067" y="3439512"/>
            <a:ext cx="5638800" cy="2851150"/>
          </a:xfrm>
          <a:prstGeom prst="rect">
            <a:avLst/>
          </a:prstGeom>
        </p:spPr>
      </p:pic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0ABB7EA1-8265-BE46-A106-876447C1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A403D9-DB15-5F46-AE15-43D36BFD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pic>
        <p:nvPicPr>
          <p:cNvPr id="3" name="Picture 2" descr="Ironhack Paris (Paris, France) | Meetup">
            <a:extLst>
              <a:ext uri="{FF2B5EF4-FFF2-40B4-BE49-F238E27FC236}">
                <a16:creationId xmlns:a16="http://schemas.microsoft.com/office/drawing/2014/main" id="{29C2D500-C2BE-2B4D-8E9F-D0797C66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7;p3">
            <a:extLst>
              <a:ext uri="{FF2B5EF4-FFF2-40B4-BE49-F238E27FC236}">
                <a16:creationId xmlns:a16="http://schemas.microsoft.com/office/drawing/2014/main" id="{9670FD3B-456B-BC49-9F71-B73F34114634}"/>
              </a:ext>
            </a:extLst>
          </p:cNvPr>
          <p:cNvSpPr txBox="1">
            <a:spLocks/>
          </p:cNvSpPr>
          <p:nvPr/>
        </p:nvSpPr>
        <p:spPr>
          <a:xfrm>
            <a:off x="2553652" y="1399512"/>
            <a:ext cx="7081519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n w="0">
                  <a:noFill/>
                </a:ln>
              </a:rPr>
              <a:t>Teamwork and distribution of the tasks at hand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>
                <a:ln w="0">
                  <a:noFill/>
                </a:ln>
              </a:rPr>
              <a:t>Scope the project (Project description steps)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Data collection and evaluation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Tools handling (Jira, Github, Python, SQL, …)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Technical coding and SQL queries difficulties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Extract the results 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Draw the graphs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Synthetize and summarize our findings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15EDB6-6B5C-764C-A7C6-229706741B82}"/>
              </a:ext>
            </a:extLst>
          </p:cNvPr>
          <p:cNvSpPr/>
          <p:nvPr/>
        </p:nvSpPr>
        <p:spPr>
          <a:xfrm rot="10800000">
            <a:off x="1997218" y="1576704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8DBE7-AB6D-0148-A9A3-D3B34D347722}"/>
              </a:ext>
            </a:extLst>
          </p:cNvPr>
          <p:cNvSpPr/>
          <p:nvPr/>
        </p:nvSpPr>
        <p:spPr>
          <a:xfrm>
            <a:off x="1988378" y="1605696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1400" b="1" cap="none" spc="0" dirty="0">
              <a:ln w="0">
                <a:noFill/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ACB87A-5FF4-894E-8F76-AAC7EF4E9987}"/>
              </a:ext>
            </a:extLst>
          </p:cNvPr>
          <p:cNvSpPr/>
          <p:nvPr/>
        </p:nvSpPr>
        <p:spPr>
          <a:xfrm rot="10800000">
            <a:off x="1997218" y="2159512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FE5576-4B8C-A249-B4ED-6E81E78CA61E}"/>
              </a:ext>
            </a:extLst>
          </p:cNvPr>
          <p:cNvSpPr/>
          <p:nvPr/>
        </p:nvSpPr>
        <p:spPr>
          <a:xfrm rot="10800000">
            <a:off x="2006057" y="2741014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62E8F5-B2B4-6E46-827B-4B482E831135}"/>
              </a:ext>
            </a:extLst>
          </p:cNvPr>
          <p:cNvSpPr/>
          <p:nvPr/>
        </p:nvSpPr>
        <p:spPr>
          <a:xfrm rot="10800000">
            <a:off x="2006057" y="3324088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EA5DAD-359E-0F48-8139-45CA07B0C605}"/>
              </a:ext>
            </a:extLst>
          </p:cNvPr>
          <p:cNvSpPr/>
          <p:nvPr/>
        </p:nvSpPr>
        <p:spPr>
          <a:xfrm rot="10800000">
            <a:off x="2006057" y="3916671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D00060-5079-B34A-85DA-4B35EE56F8C8}"/>
              </a:ext>
            </a:extLst>
          </p:cNvPr>
          <p:cNvSpPr/>
          <p:nvPr/>
        </p:nvSpPr>
        <p:spPr>
          <a:xfrm rot="10800000">
            <a:off x="2006057" y="4503735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6AF407-AE5C-7242-8B67-A263BD123DF0}"/>
              </a:ext>
            </a:extLst>
          </p:cNvPr>
          <p:cNvSpPr/>
          <p:nvPr/>
        </p:nvSpPr>
        <p:spPr>
          <a:xfrm rot="10800000">
            <a:off x="2006057" y="5081913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886EF6-A778-5A43-B624-BD57D142E118}"/>
              </a:ext>
            </a:extLst>
          </p:cNvPr>
          <p:cNvSpPr/>
          <p:nvPr/>
        </p:nvSpPr>
        <p:spPr>
          <a:xfrm rot="10800000">
            <a:off x="2006057" y="5662045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4035BF97-C9CE-5247-AD12-F607D842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669</Words>
  <Application>Microsoft Office PowerPoint</Application>
  <PresentationFormat>Custom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Open Sans</vt:lpstr>
      <vt:lpstr>Segoe UI</vt:lpstr>
      <vt:lpstr>Office Theme</vt:lpstr>
      <vt:lpstr>PowerPoint Presentation</vt:lpstr>
      <vt:lpstr>Project Description</vt:lpstr>
      <vt:lpstr>Project Process</vt:lpstr>
      <vt:lpstr>Project Process</vt:lpstr>
      <vt:lpstr>Project Process</vt:lpstr>
      <vt:lpstr>Project Process</vt:lpstr>
      <vt:lpstr>Project Process</vt:lpstr>
      <vt:lpstr>Project Process</vt:lpstr>
      <vt:lpstr>Challenges</vt:lpstr>
      <vt:lpstr>Main Results (Highlights)</vt:lpstr>
      <vt:lpstr>Main Results (Conclusion)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Michel</cp:lastModifiedBy>
  <cp:revision>85</cp:revision>
  <dcterms:created xsi:type="dcterms:W3CDTF">2013-09-12T13:05:01Z</dcterms:created>
  <dcterms:modified xsi:type="dcterms:W3CDTF">2021-12-13T08:48:32Z</dcterms:modified>
</cp:coreProperties>
</file>