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669075" cy="9753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889249" cy="487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779837" y="0"/>
            <a:ext cx="2889249" cy="487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266236"/>
            <a:ext cx="2889249" cy="4873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779837" y="9266236"/>
            <a:ext cx="2889249" cy="4873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889000" y="4632325"/>
            <a:ext cx="4891087" cy="438943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896937" y="731837"/>
            <a:ext cx="4876799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52400" y="1447800"/>
            <a:ext cx="88391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152400" y="152400"/>
            <a:ext cx="8610599" cy="1295400"/>
          </a:xfrm>
          <a:prstGeom prst="rect">
            <a:avLst/>
          </a:prstGeom>
          <a:noFill/>
          <a:ln cap="rnd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2"/>
            </a:gs>
            <a:gs pos="100000">
              <a:srgbClr val="FF0000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06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b="0" i="0" sz="2800" u="none" cap="none" strike="noStrike"/>
            </a:lvl2pPr>
            <a:lvl3pPr indent="-136525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b="0" i="0" sz="2400" u="none" cap="none" strike="noStrike"/>
            </a:lvl3pPr>
            <a:lvl4pPr indent="-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b="0" i="0" sz="2000" u="none" cap="none" strike="noStrike"/>
            </a:lvl4pPr>
            <a:lvl5pPr indent="-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b="0" i="0" sz="2000" u="none" cap="none" strike="noStrike"/>
            </a:lvl5pPr>
            <a:lvl6pPr indent="-107950" lvl="5" marL="2514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lvl="6" marL="2971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lvl="7" marL="3429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lvl="8" marL="3886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O-UINsj3K-c" TargetMode="External"/><Relationship Id="rId4" Type="http://schemas.openxmlformats.org/officeDocument/2006/relationships/hyperlink" Target="http://www.youtube.com/watch?v=O-UINsj3K-c" TargetMode="External"/><Relationship Id="rId9" Type="http://schemas.openxmlformats.org/officeDocument/2006/relationships/hyperlink" Target="http://www.youtube.com/watch?v=UgG10zZpY18" TargetMode="External"/><Relationship Id="rId5" Type="http://schemas.openxmlformats.org/officeDocument/2006/relationships/hyperlink" Target="http://www.youtube.com/watch?v=pgULZLKpLfk" TargetMode="External"/><Relationship Id="rId6" Type="http://schemas.openxmlformats.org/officeDocument/2006/relationships/hyperlink" Target="http://www.youtube.com/watch?v=pgULZLKpLfk" TargetMode="External"/><Relationship Id="rId7" Type="http://schemas.openxmlformats.org/officeDocument/2006/relationships/hyperlink" Target="http://www.youtube.com/watch?v=pn93E-w2Gy8" TargetMode="External"/><Relationship Id="rId8" Type="http://schemas.openxmlformats.org/officeDocument/2006/relationships/hyperlink" Target="http://www.youtube.com/watch?v=pn93E-w2Gy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87325" y="2263775"/>
            <a:ext cx="8812200" cy="2225700"/>
          </a:xfrm>
          <a:prstGeom prst="rect">
            <a:avLst/>
          </a:prstGeom>
          <a:gradFill>
            <a:gsLst>
              <a:gs pos="0">
                <a:srgbClr val="FFE701"/>
              </a:gs>
              <a:gs pos="100000">
                <a:srgbClr val="FE3E02"/>
              </a:gs>
            </a:gsLst>
            <a:lin ang="5400012" scaled="0"/>
          </a:gra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4600"/>
              <a:t>Logiciel d'auto-alphabétisation &amp; d'Assistance à l’apprentissage de la Lecture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2400" y="1143000"/>
            <a:ext cx="8839199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146050" y="1138237"/>
            <a:ext cx="8839199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de travailler avec des méthodes simples.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Les règles grammaticales sont présentes de façon implicites.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de percevoir facilement et rapidement les progrès réalisés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Le sentiment de maîtrise donne la motivation qui donne envie de continuer.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aux apprenants de travailler beaucoup s'ils le désirent.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Les ultra motivés (bien connus des psychologues) : ceux qui ont toujours voulu apprendre et qui sont capable de mettre une énergie incroyable dans leur apprentissage par plaisir et par rage.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aux apprenants d’apprendre du vocabulaire très facilement.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 travaillant sur les textes </a:t>
            </a:r>
            <a:r>
              <a:rPr b="0" i="0" lang="en-US" sz="1800" u="sng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les intéressent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 cliquant droit sur les mots pour obtenir les définitions des mots non compris (provenant du dictionnaire).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cliquant droit sur les mots des définitions pour obtenir les définitions des mots non compris dans les définitions.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11187" y="404812"/>
            <a:ext cx="7861299" cy="56880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706437"/>
            <a:ext cx="7191375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11187" y="404812"/>
            <a:ext cx="7861299" cy="56880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50" y="752475"/>
            <a:ext cx="7189786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11187" y="404812"/>
            <a:ext cx="7861299" cy="56880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50" y="725487"/>
            <a:ext cx="7161211" cy="5008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11187" y="404812"/>
            <a:ext cx="7861299" cy="56880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62" y="735012"/>
            <a:ext cx="7161211" cy="5037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11187" y="1557337"/>
            <a:ext cx="7921624" cy="4413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279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Apprentissage de l'alphabet.</a:t>
            </a:r>
          </a:p>
          <a:p>
            <a:pPr indent="279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http://www.youtube.com/watch?v=O-UINsj3K-c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indent="279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Apprentissage des Phonèmes.</a:t>
            </a:r>
          </a:p>
          <a:p>
            <a:pPr indent="279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http://www.youtube.com/watch?v=pgULZLKpLfk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6"/>
            </a:endParaRPr>
          </a:p>
          <a:p>
            <a:pPr indent="279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Compréhension de textes préparés pour l'apprenant.</a:t>
            </a:r>
          </a:p>
          <a:p>
            <a:pPr indent="279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http://www.youtube.com/watch?v=pn93E-w2Gy8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8"/>
            </a:endParaRPr>
          </a:p>
          <a:p>
            <a:pPr indent="279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Compréhension de textes saisis par l'apprenant lui même.</a:t>
            </a:r>
          </a:p>
          <a:p>
            <a:pPr indent="279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http://www.youtube.com/watch?v=UgG10zZpY18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09600" y="152400"/>
            <a:ext cx="7772400" cy="1114425"/>
          </a:xfrm>
          <a:prstGeom prst="rect">
            <a:avLst/>
          </a:prstGeom>
          <a:noFill/>
          <a:ln cap="rnd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du logiciel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Vidéos sur Youtube)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152400" y="1447800"/>
            <a:ext cx="88391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L'échec scolaire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milieu social (la motivation, le projet de vie)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L'absence de soutien extérieur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contexte et ses problèmes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L'aspect psychologique de l'échec (inhibition phobique, troubles cognitifs, etc.)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mauvais élève qui devient très mauvais (image de soi, estime de soi, etc.)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Dyslexie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Moyens pédagogiques inadaptés à la façon d’apprendre de l’enfant (enfant  visuel, enfant auditif).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5555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L'arrivée des parents depuis un pays non francophone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L'impossibilité d'obtenir du soutien scolaire des parents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références culturelles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cycle scolaire pris "en cours de route" avec le retard occasionné</a:t>
            </a: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personnes qui n'ont jamais été à l'école</a:t>
            </a:r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52400" y="152400"/>
            <a:ext cx="8610599" cy="1295400"/>
          </a:xfrm>
          <a:prstGeom prst="rect">
            <a:avLst/>
          </a:prstGeom>
          <a:noFill/>
          <a:ln cap="rnd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raisons de l'illettrisme et de l'analphabétisme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52400" y="990600"/>
            <a:ext cx="8839199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Permettre aux apprenants d’être très autonome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aux apprenants de progresser avec une aide minimum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dépendance engendre le sentiment d’impuissance.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L’autonomie favorise l’estime de soi.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Permettre aux apprenants de réussir rapidement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Partant de l’idée que la rapidité de l’apprentissage renforce la motivation de l’apprenant. Ce logiciel a été conçu pour permettre une progression rapide dans l’apprentissage. Tout a été étudié pour que l’apprenant puisse éprouver le sentiment de maîtrise sur ses acquisitions et puisse constater de lui-même l’aboutissement de son travail.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Grâce à une ergonomie maximale, à une logique explicite du progrès et à une interdépendance cohérente des différentes tâches à réaliser pour apprendre.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 de ce logiciel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52400" y="990600"/>
            <a:ext cx="8839199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L’objectif final de ce logiciel étant de permettre l’apprentissage de la lecture.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L’apprenant passe par les étapes suivantes 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Apprentissage de l'alphabet.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des différentes formes de phonèmes dans les mots.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Appropriation de vocabulaire et Acquisition des bases de la lecture.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Compréhension d’un texte (Saisir le sens d’un texte est synonyme de savoir lire).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09600" y="4445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 transversales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66686" y="706437"/>
            <a:ext cx="8839199" cy="60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Ces caractéristiques sont imbriquées.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Vitesse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Petites victoires rapides et visibles pour l’apprenant.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Simplicité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règles grammaticales sont implicites. L'œil et l'oreille s'habituent à la justesse de la phrase et à sa phonétique.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Autonomie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Travail sans assistance : Avec ce logiciel, l’apprenant se trouve en position d’actif, puisque il agit sur la machine pour que celle-ci lui livre son contenu. La simplicité de cet outil est telle, qu’il n’a pas besoin d’assistance. Grande victoire (spécialement dans ce contexte) pour l’apprenant qui se découvre des compétences.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Ergonomie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Logiciel intuitif et sans surprise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 qui facilite l’apprentissage.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Zéro défaut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bug est inacceptable dans ce logiciel (parce que perturbant pour l’apprenant).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Sans stress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vitesse d’apprentissage s’adaptera à la volonté et aux capacités de l’apprenant.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152400" y="1066800"/>
            <a:ext cx="8839199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 seul type de caractères: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(dans une seule police)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améliorer la perception et simplifier l’apprentissage.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clavier à l'écran pouvant être en majuscules ou en minuscules: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L’apprenant peut ainsi travailler avec les minuscules qui ne sont pas présentes sur les claviers mécaniques.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L’apprenant ne voit que les caractères qui lui sont nécessaires pour apprendre (pour clarifier et simplifier).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Seulement deux types d'actions nécessaires pour utiliser le logiciel: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 gauche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 droit (obtention des définitions)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 fonctionnelles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52400" y="1066800"/>
            <a:ext cx="8839199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d’alphabétisation est conçu pour fonctionner avec d’autres langues.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peut fonctionner en Wolof, en Hindi ou </a:t>
            </a:r>
            <a:r>
              <a:rPr b="1" lang="en-US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</a:t>
            </a: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d’autres langues ayant d’autres alphabets conventionnels.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pourra également facilement fonctionner avec des langues s’écrivant de droite à gauche</a:t>
            </a:r>
            <a:r>
              <a:rPr b="1" lang="en-US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comme l'</a:t>
            </a: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Arabe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 La société Acapela est capable de concevoir des Text To Speech fonctionnant dans ces langues (s’ils n’existent pas).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 Des dictionnaires de ces langues </a:t>
            </a:r>
            <a:r>
              <a:rPr b="1" i="0" lang="en-US" sz="2000" u="sng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doivent</a:t>
            </a: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être disponibles pour être intégrés au logiciel.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 Technique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152400" y="1052512"/>
            <a:ext cx="8839199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L'alphabet par la pratique: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mots seront recopiés par l'apprenant. Les caractères seront ainsi reconnus puis appris.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phonèmes par l'exemple: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Voir, revoir, mémoriser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Voir, revoir, mémoriser, reconnaître ailleurs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lecture assistée: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L’apprenant peut travailler les textes qui ont été inséré pour lui dans le logiciel.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L’apprenant peut aussi travailler sur des textes seul : en les recopiant  (lettre par lettre si nécessaire) dans le logiciel.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Le logiciel lit les textes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logiciel lit les phrases lorsqu’on click en début de ligne.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logiciel lit les mots sur lesquels on click.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logiciel lit la définition des mots sur lesquels on click droit.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logiciel lit la définition des mots de la définition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900" u="sng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qui permet d’apprendre du vocabulaire très rapidement.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logiciel</a:t>
            </a:r>
          </a:p>
        </p:txBody>
      </p:sp>
      <p:sp>
        <p:nvSpPr>
          <p:cNvPr id="87" name="Shape 87"/>
          <p:cNvSpPr/>
          <p:nvPr/>
        </p:nvSpPr>
        <p:spPr>
          <a:xfrm>
            <a:off x="6589711" y="2781300"/>
            <a:ext cx="1295400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761" y="2867025"/>
            <a:ext cx="762000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6588125" y="1806575"/>
            <a:ext cx="1295400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111" y="1882775"/>
            <a:ext cx="761999" cy="5286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7453311" y="4471987"/>
            <a:ext cx="1295400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3661" y="4557712"/>
            <a:ext cx="792162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453311" y="5300662"/>
            <a:ext cx="1295400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0"/>
          </a:gradFill>
          <a:ln cap="rnd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3661" y="5373687"/>
            <a:ext cx="761999" cy="52863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52400" y="1143000"/>
            <a:ext cx="8839199" cy="5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d'accélérer la vitesse d'apprentissage des personnes suivant une formation traditionnelle.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aux gens qui ne peuvent suivre une formation traditionnelle d’apprendre à lire quand même.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aux apprenants de travailler à leur rythme et de ne pas être obligés de s'adapter au rythme des autres.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En phase avec les besoins et les compétences de l’apprenant.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de travailler sans le regard inquisiteur, intrusif et jugeant des autres... Ce regard insupportable pour l’apprenant.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Pour ceux qui ont toujours été en échec scolaire, qui ont peur d’échouer à nouveau</a:t>
            </a: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prouver à nouveau à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tous</a:t>
            </a: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leur incompétence, et de devoir à nouveau supporter les moqueries des uns et les sourires </a:t>
            </a: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compatissants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autres.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logiciel permet aux apprenants de ne plus avoir de contraintes horaires et de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déplacements (ceux qui ont un ordinateur chez eux) pour se former.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