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40"/>
  </p:notesMasterIdLst>
  <p:handoutMasterIdLst>
    <p:handoutMasterId r:id="rId41"/>
  </p:handoutMasterIdLst>
  <p:sldIdLst>
    <p:sldId id="261" r:id="rId3"/>
    <p:sldId id="289" r:id="rId4"/>
    <p:sldId id="291" r:id="rId5"/>
    <p:sldId id="285" r:id="rId6"/>
    <p:sldId id="286" r:id="rId7"/>
    <p:sldId id="269" r:id="rId8"/>
    <p:sldId id="281" r:id="rId9"/>
    <p:sldId id="282" r:id="rId10"/>
    <p:sldId id="263" r:id="rId11"/>
    <p:sldId id="283" r:id="rId12"/>
    <p:sldId id="284" r:id="rId13"/>
    <p:sldId id="267" r:id="rId14"/>
    <p:sldId id="270" r:id="rId15"/>
    <p:sldId id="271" r:id="rId16"/>
    <p:sldId id="272" r:id="rId17"/>
    <p:sldId id="273" r:id="rId18"/>
    <p:sldId id="287" r:id="rId19"/>
    <p:sldId id="288" r:id="rId20"/>
    <p:sldId id="274" r:id="rId21"/>
    <p:sldId id="275" r:id="rId22"/>
    <p:sldId id="301" r:id="rId23"/>
    <p:sldId id="279" r:id="rId24"/>
    <p:sldId id="280" r:id="rId25"/>
    <p:sldId id="266" r:id="rId26"/>
    <p:sldId id="264" r:id="rId27"/>
    <p:sldId id="295" r:id="rId28"/>
    <p:sldId id="268" r:id="rId29"/>
    <p:sldId id="294" r:id="rId30"/>
    <p:sldId id="277" r:id="rId31"/>
    <p:sldId id="278" r:id="rId32"/>
    <p:sldId id="262" r:id="rId33"/>
    <p:sldId id="292" r:id="rId34"/>
    <p:sldId id="296" r:id="rId35"/>
    <p:sldId id="297" r:id="rId36"/>
    <p:sldId id="298" r:id="rId37"/>
    <p:sldId id="299" r:id="rId38"/>
    <p:sldId id="300" r:id="rId3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49B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59" autoAdjust="0"/>
    <p:restoredTop sz="94652"/>
  </p:normalViewPr>
  <p:slideViewPr>
    <p:cSldViewPr snapToGrid="0" snapToObjects="1">
      <p:cViewPr varScale="1">
        <p:scale>
          <a:sx n="76" d="100"/>
          <a:sy n="76" d="100"/>
        </p:scale>
        <p:origin x="7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21-5-2019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21-5-2019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7081-D270-4FBF-AE40-A52D674243CC}" type="datetime1">
              <a:rPr lang="nl-BE" smtClean="0"/>
              <a:t>21/05/2019</a:t>
            </a:fld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444792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415A-EEF6-439C-A913-189A8C067023}" type="datetime1">
              <a:rPr lang="nl-BE" smtClean="0"/>
              <a:t>21/05/2019</a:t>
            </a:fld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313720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7081-D270-4FBF-AE40-A52D674243CC}" type="datetime1">
              <a:rPr lang="nl-BE" smtClean="0"/>
              <a:t>21/05/2019</a:t>
            </a:fld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415A-EEF6-439C-A913-189A8C067023}" type="datetime1">
              <a:rPr lang="nl-BE" smtClean="0"/>
              <a:t>21/05/2019</a:t>
            </a:fld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F125-8D2F-407C-A946-0B214A077F46}" type="datetime1">
              <a:rPr lang="nl-BE" smtClean="0"/>
              <a:t>21/05/2019</a:t>
            </a:fld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6779-A426-4C6E-B33F-12BA9B572EC4}" type="datetime1">
              <a:rPr lang="nl-BE" smtClean="0"/>
              <a:t>21/05/2019</a:t>
            </a:fld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DF61B-1080-4D20-8EAC-F5AC55182461}" type="datetime1">
              <a:rPr lang="nl-BE" smtClean="0"/>
              <a:t>21/05/2019</a:t>
            </a:fld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F625-24B7-4F40-98BC-AFA043082CE9}" type="datetime1">
              <a:rPr lang="nl-BE" smtClean="0"/>
              <a:t>21/05/2019</a:t>
            </a:fld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42B6-1303-46D4-9581-5E95FC0B22E4}" type="datetime1">
              <a:rPr lang="nl-BE" smtClean="0"/>
              <a:t>21/05/2019</a:t>
            </a:fld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3976-FDFC-4D8C-ACD3-BCE6A597C36A}" type="datetime1">
              <a:rPr lang="nl-BE" smtClean="0"/>
              <a:t>21/05/2019</a:t>
            </a:fld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EA79-DE61-4EF0-8C65-B83CEE2687EB}" type="datetime1">
              <a:rPr lang="nl-BE" smtClean="0"/>
              <a:t>21/05/2019</a:t>
            </a:fld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C5B9-2DE2-43DC-AAE2-5679419BAC4A}" type="datetime1">
              <a:rPr lang="nl-BE" smtClean="0"/>
              <a:t>21/05/2019</a:t>
            </a:fld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BB46EC33-4D1A-4426-91DF-270C2E654CCE}" type="datetime1">
              <a:rPr lang="nl-BE" smtClean="0"/>
              <a:t>21/05/2019</a:t>
            </a:fld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13" name="Tijdelijke aanduiding voor voettekst 4"/>
          <p:cNvSpPr txBox="1">
            <a:spLocks/>
          </p:cNvSpPr>
          <p:nvPr userDrawn="1"/>
        </p:nvSpPr>
        <p:spPr>
          <a:xfrm>
            <a:off x="5222400" y="6192000"/>
            <a:ext cx="5818800" cy="666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b="1" kern="1200" baseline="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400" spc="30" dirty="0"/>
              <a:t>Campus Brugge</a:t>
            </a:r>
          </a:p>
          <a:p>
            <a:r>
              <a:rPr lang="nl-NL" sz="900" b="0" dirty="0"/>
              <a:t>Faculteit</a:t>
            </a:r>
            <a:r>
              <a:rPr lang="nl-NL" sz="900" b="0" baseline="0" dirty="0"/>
              <a:t> Industriële Ingenieurswetenschappen</a:t>
            </a:r>
            <a:endParaRPr lang="nl-NL" sz="900" b="0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  <p:sldLayoutId id="2147483698" r:id="rId10"/>
    <p:sldLayoutId id="2147483699" r:id="rId1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48C250A7-EEA6-4BD5-AB95-D7BF57F3506B}" type="datetime1">
              <a:rPr lang="nl-BE" smtClean="0"/>
              <a:t>21/05/2019</a:t>
            </a:fld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10" name="Tijdelijke aanduiding voor voettekst 4"/>
          <p:cNvSpPr txBox="1">
            <a:spLocks/>
          </p:cNvSpPr>
          <p:nvPr userDrawn="1"/>
        </p:nvSpPr>
        <p:spPr>
          <a:xfrm>
            <a:off x="5222400" y="6192000"/>
            <a:ext cx="5818800" cy="666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b="1" kern="1200" baseline="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400" spc="30" dirty="0"/>
              <a:t>Campus Brugge</a:t>
            </a:r>
          </a:p>
          <a:p>
            <a:r>
              <a:rPr lang="nl-NL" sz="900" b="0" dirty="0"/>
              <a:t>Faculteit</a:t>
            </a:r>
            <a:r>
              <a:rPr lang="nl-NL" sz="900" b="0" baseline="0" dirty="0"/>
              <a:t> Industriële Ingenieurswetenschappen</a:t>
            </a:r>
            <a:endParaRPr lang="nl-NL" sz="900" b="0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172.16.102.148/r/nConnection" TargetMode="External"/><Relationship Id="rId2" Type="http://schemas.openxmlformats.org/officeDocument/2006/relationships/hyperlink" Target="http://172.16.102.148/roominfo.php?roomName=02.85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7" Type="http://schemas.openxmlformats.org/officeDocument/2006/relationships/image" Target="../media/image43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574802" y="2039544"/>
            <a:ext cx="6096524" cy="2603138"/>
          </a:xfrm>
        </p:spPr>
        <p:txBody>
          <a:bodyPr/>
          <a:lstStyle/>
          <a:p>
            <a:r>
              <a:rPr lang="nl-BE" dirty="0"/>
              <a:t>E-ink room </a:t>
            </a:r>
            <a:r>
              <a:rPr lang="nl-BE" dirty="0" err="1"/>
              <a:t>reservation</a:t>
            </a:r>
            <a:r>
              <a:rPr lang="nl-BE" dirty="0"/>
              <a:t> display</a:t>
            </a:r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>
            <a:normAutofit fontScale="92500" lnSpcReduction="20000"/>
          </a:bodyPr>
          <a:lstStyle/>
          <a:p>
            <a:r>
              <a:rPr lang="nl-BE" dirty="0"/>
              <a:t>Baptiste </a:t>
            </a:r>
            <a:r>
              <a:rPr lang="nl-BE" dirty="0" err="1"/>
              <a:t>Pattyn</a:t>
            </a:r>
            <a:r>
              <a:rPr lang="nl-BE" dirty="0"/>
              <a:t>, Michel </a:t>
            </a:r>
            <a:r>
              <a:rPr lang="nl-BE" dirty="0" err="1"/>
              <a:t>Dequick</a:t>
            </a:r>
            <a:r>
              <a:rPr lang="nl-BE" dirty="0"/>
              <a:t>, </a:t>
            </a:r>
          </a:p>
          <a:p>
            <a:r>
              <a:rPr lang="nl-BE" dirty="0"/>
              <a:t>Stijn </a:t>
            </a:r>
            <a:r>
              <a:rPr lang="nl-BE" dirty="0" err="1"/>
              <a:t>Declerck</a:t>
            </a:r>
            <a:r>
              <a:rPr lang="nl-BE" dirty="0"/>
              <a:t>, Ine Vanderhaeghe</a:t>
            </a:r>
          </a:p>
        </p:txBody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028FF3-B542-4155-BCE7-DF921D46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10</a:t>
            </a:fld>
            <a:endParaRPr lang="nl-NL"/>
          </a:p>
        </p:txBody>
      </p:sp>
      <p:pic>
        <p:nvPicPr>
          <p:cNvPr id="6" name="Graphic 5" descr="Web design">
            <a:extLst>
              <a:ext uri="{FF2B5EF4-FFF2-40B4-BE49-F238E27FC236}">
                <a16:creationId xmlns:a16="http://schemas.microsoft.com/office/drawing/2014/main" id="{6C49E457-35E4-458D-847D-80B8F1E46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1753" y="-1799635"/>
            <a:ext cx="1825895" cy="182589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3947AE4-440D-47FA-BE5F-42C03A4CC014}"/>
              </a:ext>
            </a:extLst>
          </p:cNvPr>
          <p:cNvSpPr/>
          <p:nvPr/>
        </p:nvSpPr>
        <p:spPr>
          <a:xfrm>
            <a:off x="2549658" y="-319315"/>
            <a:ext cx="2646453" cy="46590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79C09-F2D7-4F14-B570-884466481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167000" y="2197729"/>
            <a:ext cx="8333999" cy="757800"/>
          </a:xfrm>
        </p:spPr>
        <p:txBody>
          <a:bodyPr>
            <a:normAutofit/>
          </a:bodyPr>
          <a:lstStyle/>
          <a:p>
            <a:r>
              <a:rPr lang="en-US" dirty="0"/>
              <a:t>Webserver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03EDA-4AFC-4115-97E4-CD2C4ADC1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4076464" y="2955529"/>
            <a:ext cx="2164703" cy="397271"/>
          </a:xfrm>
        </p:spPr>
        <p:txBody>
          <a:bodyPr>
            <a:normAutofit/>
          </a:bodyPr>
          <a:lstStyle/>
          <a:p>
            <a:r>
              <a:rPr lang="nl-BE" dirty="0"/>
              <a:t>Baptiste Pattyn</a:t>
            </a:r>
            <a:endParaRPr lang="en-US" dirty="0"/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E39331-319F-465D-952A-49D1552EAAD7}"/>
              </a:ext>
            </a:extLst>
          </p:cNvPr>
          <p:cNvSpPr/>
          <p:nvPr/>
        </p:nvSpPr>
        <p:spPr>
          <a:xfrm>
            <a:off x="-333818" y="1967620"/>
            <a:ext cx="2883478" cy="17822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2F1DF-7472-4F92-8A88-5F89D5042CFD}"/>
              </a:ext>
            </a:extLst>
          </p:cNvPr>
          <p:cNvCxnSpPr>
            <a:cxnSpLocks/>
          </p:cNvCxnSpPr>
          <p:nvPr/>
        </p:nvCxnSpPr>
        <p:spPr>
          <a:xfrm>
            <a:off x="2549659" y="1717387"/>
            <a:ext cx="0" cy="223897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219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84 0.01482 L 0.57135 0.00741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69" y="-37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3 0.03773 L 0.56745 0.01342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16" y="-122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0 0.55834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55834 L -0.17943 0.55648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7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3" grpId="0"/>
      <p:bldP spid="4" grpId="0" build="p"/>
      <p:bldP spid="11" grpId="0" animBg="1"/>
      <p:bldP spid="11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62C7EA-D40F-4938-BD6A-464E0534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11</a:t>
            </a:fld>
            <a:endParaRPr lang="nl-NL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4A2A9814-8F66-42AE-9E7B-474B83BEE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171" y="119474"/>
            <a:ext cx="11041200" cy="692651"/>
          </a:xfrm>
        </p:spPr>
        <p:txBody>
          <a:bodyPr/>
          <a:lstStyle/>
          <a:p>
            <a:r>
              <a:rPr lang="en-US" dirty="0"/>
              <a:t>Situation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E522D9-67DC-492F-978C-383CCCE1DC22}"/>
              </a:ext>
            </a:extLst>
          </p:cNvPr>
          <p:cNvCxnSpPr>
            <a:cxnSpLocks/>
          </p:cNvCxnSpPr>
          <p:nvPr/>
        </p:nvCxnSpPr>
        <p:spPr>
          <a:xfrm>
            <a:off x="242171" y="904587"/>
            <a:ext cx="11586972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C762D1-489D-4AB3-A4B6-0E82F4833BE5}"/>
              </a:ext>
            </a:extLst>
          </p:cNvPr>
          <p:cNvSpPr txBox="1"/>
          <p:nvPr/>
        </p:nvSpPr>
        <p:spPr>
          <a:xfrm>
            <a:off x="7557370" y="1189227"/>
            <a:ext cx="49203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SQL Database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Database Hierarchy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Webserver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chemeClr val="tx2"/>
                </a:solidFill>
              </a:rPr>
              <a:t>Communicatie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chemeClr val="tx2"/>
                </a:solidFill>
              </a:rPr>
              <a:t>Wifi</a:t>
            </a:r>
            <a:r>
              <a:rPr lang="en-US" b="1" dirty="0">
                <a:solidFill>
                  <a:schemeClr val="tx2"/>
                </a:solidFill>
              </a:rPr>
              <a:t> Access Point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JSON Parsing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E-Paper Display: Specs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E-Paper Display: Implementation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5DD8DD6-1877-4820-8667-845708CC6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1" t="-1" b="1207"/>
          <a:stretch/>
        </p:blipFill>
        <p:spPr>
          <a:xfrm>
            <a:off x="95249" y="977467"/>
            <a:ext cx="6934200" cy="5216318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FAD3BD3-AF72-4E92-99A1-38C32FF495D9}"/>
              </a:ext>
            </a:extLst>
          </p:cNvPr>
          <p:cNvSpPr/>
          <p:nvPr/>
        </p:nvSpPr>
        <p:spPr>
          <a:xfrm>
            <a:off x="7557370" y="2184400"/>
            <a:ext cx="5269630" cy="571493"/>
          </a:xfrm>
          <a:prstGeom prst="roundRect">
            <a:avLst/>
          </a:prstGeom>
          <a:solidFill>
            <a:srgbClr val="1D8DB0">
              <a:alpha val="20000"/>
            </a:srgbClr>
          </a:solidFill>
          <a:ln>
            <a:solidFill>
              <a:srgbClr val="1D8D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AD1843C-4730-43FA-BA64-E240350D6BEE}"/>
              </a:ext>
            </a:extLst>
          </p:cNvPr>
          <p:cNvSpPr/>
          <p:nvPr/>
        </p:nvSpPr>
        <p:spPr>
          <a:xfrm>
            <a:off x="1701800" y="927100"/>
            <a:ext cx="1397000" cy="1371600"/>
          </a:xfrm>
          <a:custGeom>
            <a:avLst/>
            <a:gdLst>
              <a:gd name="connsiteX0" fmla="*/ 0 w 1397000"/>
              <a:gd name="connsiteY0" fmla="*/ 914400 h 1371600"/>
              <a:gd name="connsiteX1" fmla="*/ 723900 w 1397000"/>
              <a:gd name="connsiteY1" fmla="*/ 1371600 h 1371600"/>
              <a:gd name="connsiteX2" fmla="*/ 1397000 w 1397000"/>
              <a:gd name="connsiteY2" fmla="*/ 965200 h 1371600"/>
              <a:gd name="connsiteX3" fmla="*/ 1397000 w 1397000"/>
              <a:gd name="connsiteY3" fmla="*/ 393700 h 1371600"/>
              <a:gd name="connsiteX4" fmla="*/ 1270000 w 1397000"/>
              <a:gd name="connsiteY4" fmla="*/ 165100 h 1371600"/>
              <a:gd name="connsiteX5" fmla="*/ 901700 w 1397000"/>
              <a:gd name="connsiteY5" fmla="*/ 12700 h 1371600"/>
              <a:gd name="connsiteX6" fmla="*/ 571500 w 1397000"/>
              <a:gd name="connsiteY6" fmla="*/ 0 h 1371600"/>
              <a:gd name="connsiteX7" fmla="*/ 228600 w 1397000"/>
              <a:gd name="connsiteY7" fmla="*/ 139700 h 1371600"/>
              <a:gd name="connsiteX8" fmla="*/ 101600 w 1397000"/>
              <a:gd name="connsiteY8" fmla="*/ 393700 h 1371600"/>
              <a:gd name="connsiteX9" fmla="*/ 0 w 1397000"/>
              <a:gd name="connsiteY9" fmla="*/ 9144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97000" h="1371600">
                <a:moveTo>
                  <a:pt x="0" y="914400"/>
                </a:moveTo>
                <a:lnTo>
                  <a:pt x="723900" y="1371600"/>
                </a:lnTo>
                <a:lnTo>
                  <a:pt x="1397000" y="965200"/>
                </a:lnTo>
                <a:lnTo>
                  <a:pt x="1397000" y="393700"/>
                </a:lnTo>
                <a:lnTo>
                  <a:pt x="1270000" y="165100"/>
                </a:lnTo>
                <a:lnTo>
                  <a:pt x="901700" y="12700"/>
                </a:lnTo>
                <a:lnTo>
                  <a:pt x="571500" y="0"/>
                </a:lnTo>
                <a:lnTo>
                  <a:pt x="228600" y="139700"/>
                </a:lnTo>
                <a:lnTo>
                  <a:pt x="101600" y="393700"/>
                </a:lnTo>
                <a:lnTo>
                  <a:pt x="0" y="914400"/>
                </a:lnTo>
                <a:close/>
              </a:path>
            </a:pathLst>
          </a:custGeom>
          <a:solidFill>
            <a:srgbClr val="1D8DB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93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2814D35E-6492-47B0-A680-3BF74FA42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6664B4B-FDC1-4E7D-AD1C-0E43CC934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Webserver</a:t>
            </a:r>
            <a:endParaRPr lang="en-GB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AD179944-9E03-4AFA-AC0E-F90FE1FD6E06}"/>
              </a:ext>
            </a:extLst>
          </p:cNvPr>
          <p:cNvSpPr txBox="1"/>
          <p:nvPr/>
        </p:nvSpPr>
        <p:spPr>
          <a:xfrm>
            <a:off x="683581" y="1597981"/>
            <a:ext cx="661591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Apache 2.4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Ondersteunt</a:t>
            </a:r>
            <a:r>
              <a:rPr lang="en-US" dirty="0"/>
              <a:t> PHP </a:t>
            </a:r>
            <a:r>
              <a:rPr lang="en-US" dirty="0" err="1"/>
              <a:t>en</a:t>
            </a:r>
            <a:r>
              <a:rPr lang="en-US" dirty="0"/>
              <a:t> 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Communicatie</a:t>
            </a:r>
            <a:r>
              <a:rPr lang="en-US" dirty="0"/>
              <a:t> met SQL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request om data op te </a:t>
            </a:r>
            <a:r>
              <a:rPr lang="en-US" dirty="0" err="1"/>
              <a:t>halen</a:t>
            </a:r>
            <a:endParaRPr lang="en-US" dirty="0"/>
          </a:p>
          <a:p>
            <a:pPr lvl="1"/>
            <a:r>
              <a:rPr lang="en-US" i="1" dirty="0"/>
              <a:t>&lt;IP-address&gt;/E-ink-room/</a:t>
            </a:r>
            <a:r>
              <a:rPr lang="en-US" i="1" dirty="0" err="1"/>
              <a:t>roominfo.php?roomName</a:t>
            </a:r>
            <a:r>
              <a:rPr lang="en-US" i="1" dirty="0"/>
              <a:t>=03.01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Verwerken</a:t>
            </a:r>
            <a:r>
              <a:rPr lang="en-US" dirty="0"/>
              <a:t> van de request: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Verbinden</a:t>
            </a:r>
            <a:r>
              <a:rPr lang="en-US" dirty="0"/>
              <a:t> met database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Ophalen</a:t>
            </a:r>
            <a:r>
              <a:rPr lang="en-US" dirty="0"/>
              <a:t> van </a:t>
            </a:r>
            <a:r>
              <a:rPr lang="en-US" dirty="0" err="1"/>
              <a:t>gegevens</a:t>
            </a:r>
            <a:r>
              <a:rPr lang="en-US" dirty="0"/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roomID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events voor </a:t>
            </a:r>
            <a:r>
              <a:rPr lang="en-US" dirty="0" err="1"/>
              <a:t>opgegeven</a:t>
            </a:r>
            <a:r>
              <a:rPr lang="en-US" dirty="0"/>
              <a:t> </a:t>
            </a:r>
            <a:r>
              <a:rPr lang="en-US" dirty="0" err="1"/>
              <a:t>roomID</a:t>
            </a:r>
            <a:endParaRPr lang="en-US" dirty="0"/>
          </a:p>
          <a:p>
            <a:pPr lvl="2"/>
            <a:r>
              <a:rPr lang="en-US" dirty="0"/>
              <a:t>	Data </a:t>
            </a:r>
            <a:r>
              <a:rPr lang="en-US" dirty="0" err="1"/>
              <a:t>wordt</a:t>
            </a:r>
            <a:r>
              <a:rPr lang="en-US" dirty="0"/>
              <a:t> in arrays </a:t>
            </a:r>
            <a:r>
              <a:rPr lang="en-US" dirty="0" err="1"/>
              <a:t>gepusht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course info (teacher, description </a:t>
            </a:r>
            <a:r>
              <a:rPr lang="en-US" dirty="0" err="1"/>
              <a:t>en</a:t>
            </a:r>
            <a:r>
              <a:rPr lang="en-US" dirty="0"/>
              <a:t> course name)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Room object </a:t>
            </a:r>
            <a:r>
              <a:rPr lang="en-US" dirty="0" err="1"/>
              <a:t>aanmaken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attributen</a:t>
            </a:r>
            <a:r>
              <a:rPr lang="en-US" dirty="0"/>
              <a:t> </a:t>
            </a:r>
            <a:r>
              <a:rPr lang="en-US" dirty="0" err="1"/>
              <a:t>vullen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Omzetten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JSON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9152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73EB7D20-5069-47C7-B20C-5A6D6EF9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B1715BC-B379-4D5B-8F1A-EA697FDAE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Webserver</a:t>
            </a:r>
            <a:endParaRPr lang="en-GB" dirty="0"/>
          </a:p>
        </p:txBody>
      </p:sp>
      <p:pic>
        <p:nvPicPr>
          <p:cNvPr id="5" name="Afbeelding 4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EFA759A9-C045-42F6-8AB1-62E33620D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874" y="1668158"/>
            <a:ext cx="6705613" cy="3094086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5F90E20C-CC29-45AF-940C-521BE7D593D3}"/>
              </a:ext>
            </a:extLst>
          </p:cNvPr>
          <p:cNvSpPr txBox="1"/>
          <p:nvPr/>
        </p:nvSpPr>
        <p:spPr>
          <a:xfrm>
            <a:off x="4487081" y="4702034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dbConnect.php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7610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06272F8A-F06A-4560-856A-2081B1772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C5558AE-BF3E-49D2-8FDA-E31C8AC7A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Webserver</a:t>
            </a:r>
            <a:endParaRPr lang="en-GB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9CAA156A-2E1C-4DA1-A7C0-3F2160CDFB4D}"/>
              </a:ext>
            </a:extLst>
          </p:cNvPr>
          <p:cNvSpPr txBox="1"/>
          <p:nvPr/>
        </p:nvSpPr>
        <p:spPr>
          <a:xfrm>
            <a:off x="576000" y="1445295"/>
            <a:ext cx="508350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Info </a:t>
            </a:r>
            <a:r>
              <a:rPr lang="en-US" dirty="0" err="1"/>
              <a:t>uit</a:t>
            </a:r>
            <a:r>
              <a:rPr lang="en-US" dirty="0"/>
              <a:t> de database </a:t>
            </a:r>
            <a:r>
              <a:rPr lang="en-US" dirty="0" err="1"/>
              <a:t>halen</a:t>
            </a:r>
            <a:r>
              <a:rPr lang="en-US" dirty="0"/>
              <a:t> via SQL commando’s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Sanitize input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Prepare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Bind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Execute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Bind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Fetch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Close statement</a:t>
            </a:r>
            <a:endParaRPr lang="en-GB" dirty="0"/>
          </a:p>
        </p:txBody>
      </p:sp>
      <p:pic>
        <p:nvPicPr>
          <p:cNvPr id="6" name="Afbeelding 5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A6828F65-E293-4D9F-9D68-CB6EBB01F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340" y="2320745"/>
            <a:ext cx="9185363" cy="286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922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CDE763FC-A980-4E53-BCDD-6DEB566F9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15</a:t>
            </a:fld>
            <a:endParaRPr lang="nl-NL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5D78BCD-7150-401F-ABE3-C08DE867E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Webserver</a:t>
            </a:r>
            <a:endParaRPr lang="en-GB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DD6DEBD0-7164-4DDC-9B96-FC039D0E44A6}"/>
              </a:ext>
            </a:extLst>
          </p:cNvPr>
          <p:cNvSpPr txBox="1"/>
          <p:nvPr/>
        </p:nvSpPr>
        <p:spPr>
          <a:xfrm>
            <a:off x="3480263" y="4302187"/>
            <a:ext cx="440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Aangepaste</a:t>
            </a:r>
            <a:r>
              <a:rPr lang="en-US" dirty="0"/>
              <a:t> fetch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meerdere</a:t>
            </a:r>
            <a:r>
              <a:rPr lang="en-US" dirty="0"/>
              <a:t> </a:t>
            </a:r>
            <a:r>
              <a:rPr lang="en-US" dirty="0" err="1"/>
              <a:t>resultaten</a:t>
            </a:r>
            <a:endParaRPr lang="en-GB" dirty="0"/>
          </a:p>
        </p:txBody>
      </p:sp>
      <p:pic>
        <p:nvPicPr>
          <p:cNvPr id="6" name="Afbeelding 5" descr="Afbeelding met binnen&#10;&#10;Automatisch gegenereerde beschrijving">
            <a:extLst>
              <a:ext uri="{FF2B5EF4-FFF2-40B4-BE49-F238E27FC236}">
                <a16:creationId xmlns:a16="http://schemas.microsoft.com/office/drawing/2014/main" id="{58174A8A-5580-423C-B32F-357CC0D58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864" y="2552040"/>
            <a:ext cx="7296568" cy="175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96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6D7C6974-B083-4DAD-AB51-96C840C24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607" y="783036"/>
            <a:ext cx="5663784" cy="4968632"/>
          </a:xfrm>
          <a:prstGeom prst="rect">
            <a:avLst/>
          </a:prstGeom>
        </p:spPr>
      </p:pic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C6ED0EE2-D22B-4E19-852C-72514937F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16</a:t>
            </a:fld>
            <a:endParaRPr lang="nl-NL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60B8B80-9DC2-4395-8E4E-79D2D9927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Webserver</a:t>
            </a:r>
            <a:endParaRPr lang="en-GB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71974AB4-7226-4C24-B5DC-254577B65B70}"/>
              </a:ext>
            </a:extLst>
          </p:cNvPr>
          <p:cNvSpPr txBox="1"/>
          <p:nvPr/>
        </p:nvSpPr>
        <p:spPr>
          <a:xfrm>
            <a:off x="348982" y="1359036"/>
            <a:ext cx="5044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Aanmaken</a:t>
            </a:r>
            <a:r>
              <a:rPr lang="en-US" dirty="0"/>
              <a:t> room object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attributen</a:t>
            </a:r>
            <a:r>
              <a:rPr lang="en-US" dirty="0"/>
              <a:t> </a:t>
            </a:r>
            <a:r>
              <a:rPr lang="en-US" dirty="0" err="1"/>
              <a:t>toekennen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4837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028FF3-B542-4155-BCE7-DF921D46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17</a:t>
            </a:fld>
            <a:endParaRPr lang="nl-NL"/>
          </a:p>
        </p:txBody>
      </p:sp>
      <p:pic>
        <p:nvPicPr>
          <p:cNvPr id="6" name="Graphic 5" descr="Transfer">
            <a:extLst>
              <a:ext uri="{FF2B5EF4-FFF2-40B4-BE49-F238E27FC236}">
                <a16:creationId xmlns:a16="http://schemas.microsoft.com/office/drawing/2014/main" id="{6C49E457-35E4-458D-847D-80B8F1E46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0153" y="-1825895"/>
            <a:ext cx="1825895" cy="182589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3947AE4-440D-47FA-BE5F-42C03A4CC014}"/>
              </a:ext>
            </a:extLst>
          </p:cNvPr>
          <p:cNvSpPr/>
          <p:nvPr/>
        </p:nvSpPr>
        <p:spPr>
          <a:xfrm>
            <a:off x="2549658" y="-319315"/>
            <a:ext cx="2646453" cy="46590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79C09-F2D7-4F14-B570-884466481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167000" y="2197729"/>
            <a:ext cx="8333999" cy="757800"/>
          </a:xfrm>
        </p:spPr>
        <p:txBody>
          <a:bodyPr>
            <a:normAutofit/>
          </a:bodyPr>
          <a:lstStyle/>
          <a:p>
            <a:r>
              <a:rPr lang="en-US" dirty="0" err="1"/>
              <a:t>Communicatie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03EDA-4AFC-4115-97E4-CD2C4ADC1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4076464" y="2955529"/>
            <a:ext cx="2164703" cy="397271"/>
          </a:xfrm>
        </p:spPr>
        <p:txBody>
          <a:bodyPr>
            <a:normAutofit/>
          </a:bodyPr>
          <a:lstStyle/>
          <a:p>
            <a:r>
              <a:rPr lang="nl-BE" dirty="0"/>
              <a:t>Stijn Declerck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E39331-319F-465D-952A-49D1552EAAD7}"/>
              </a:ext>
            </a:extLst>
          </p:cNvPr>
          <p:cNvSpPr/>
          <p:nvPr/>
        </p:nvSpPr>
        <p:spPr>
          <a:xfrm>
            <a:off x="-333818" y="1967620"/>
            <a:ext cx="2883478" cy="17822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2F1DF-7472-4F92-8A88-5F89D5042CFD}"/>
              </a:ext>
            </a:extLst>
          </p:cNvPr>
          <p:cNvCxnSpPr>
            <a:cxnSpLocks/>
          </p:cNvCxnSpPr>
          <p:nvPr/>
        </p:nvCxnSpPr>
        <p:spPr>
          <a:xfrm>
            <a:off x="2549659" y="1717387"/>
            <a:ext cx="0" cy="223897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15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84 0.01482 L 0.57135 0.00741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69" y="-37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3 0.03773 L 0.56745 0.01342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16" y="-122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3.33333E-6 0.55833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55833 L -0.17943 0.55648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7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3" grpId="0"/>
      <p:bldP spid="4" grpId="0" build="p"/>
      <p:bldP spid="11" grpId="0" animBg="1"/>
      <p:bldP spid="11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62C7EA-D40F-4938-BD6A-464E0534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18</a:t>
            </a:fld>
            <a:endParaRPr lang="nl-NL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4A2A9814-8F66-42AE-9E7B-474B83BEE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171" y="119474"/>
            <a:ext cx="11041200" cy="692651"/>
          </a:xfrm>
        </p:spPr>
        <p:txBody>
          <a:bodyPr/>
          <a:lstStyle/>
          <a:p>
            <a:r>
              <a:rPr lang="en-US" dirty="0"/>
              <a:t>Situation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E522D9-67DC-492F-978C-383CCCE1DC22}"/>
              </a:ext>
            </a:extLst>
          </p:cNvPr>
          <p:cNvCxnSpPr>
            <a:cxnSpLocks/>
          </p:cNvCxnSpPr>
          <p:nvPr/>
        </p:nvCxnSpPr>
        <p:spPr>
          <a:xfrm>
            <a:off x="242171" y="904587"/>
            <a:ext cx="11586972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C762D1-489D-4AB3-A4B6-0E82F4833BE5}"/>
              </a:ext>
            </a:extLst>
          </p:cNvPr>
          <p:cNvSpPr txBox="1"/>
          <p:nvPr/>
        </p:nvSpPr>
        <p:spPr>
          <a:xfrm>
            <a:off x="7557370" y="1189227"/>
            <a:ext cx="49203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SQL Database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Database Hierarchy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Webserver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chemeClr val="tx2"/>
                </a:solidFill>
              </a:rPr>
              <a:t>Communicatie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chemeClr val="tx2"/>
                </a:solidFill>
              </a:rPr>
              <a:t>Wifi</a:t>
            </a:r>
            <a:r>
              <a:rPr lang="en-US" b="1" dirty="0">
                <a:solidFill>
                  <a:schemeClr val="tx2"/>
                </a:solidFill>
              </a:rPr>
              <a:t> Access Point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JSON Parsing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E-Paper Display: Specs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E-Paper Display: Implementation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5DD8DD6-1877-4820-8667-845708CC6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1" t="-1" b="1207"/>
          <a:stretch/>
        </p:blipFill>
        <p:spPr>
          <a:xfrm>
            <a:off x="95249" y="977467"/>
            <a:ext cx="6934200" cy="5216318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FAD3BD3-AF72-4E92-99A1-38C32FF495D9}"/>
              </a:ext>
            </a:extLst>
          </p:cNvPr>
          <p:cNvSpPr/>
          <p:nvPr/>
        </p:nvSpPr>
        <p:spPr>
          <a:xfrm>
            <a:off x="7382745" y="2715686"/>
            <a:ext cx="5269630" cy="571493"/>
          </a:xfrm>
          <a:prstGeom prst="roundRect">
            <a:avLst/>
          </a:prstGeom>
          <a:solidFill>
            <a:srgbClr val="1D8DB0">
              <a:alpha val="20000"/>
            </a:srgbClr>
          </a:solidFill>
          <a:ln>
            <a:solidFill>
              <a:srgbClr val="1D8D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E3486AD-4846-4207-90D5-6DD2B1ABEC93}"/>
              </a:ext>
            </a:extLst>
          </p:cNvPr>
          <p:cNvSpPr/>
          <p:nvPr/>
        </p:nvSpPr>
        <p:spPr>
          <a:xfrm>
            <a:off x="2273300" y="3814557"/>
            <a:ext cx="1371600" cy="1244600"/>
          </a:xfrm>
          <a:custGeom>
            <a:avLst/>
            <a:gdLst>
              <a:gd name="connsiteX0" fmla="*/ 0 w 1371600"/>
              <a:gd name="connsiteY0" fmla="*/ 520700 h 1244600"/>
              <a:gd name="connsiteX1" fmla="*/ 457200 w 1371600"/>
              <a:gd name="connsiteY1" fmla="*/ 990600 h 1244600"/>
              <a:gd name="connsiteX2" fmla="*/ 1219200 w 1371600"/>
              <a:gd name="connsiteY2" fmla="*/ 1244600 h 1244600"/>
              <a:gd name="connsiteX3" fmla="*/ 1358900 w 1371600"/>
              <a:gd name="connsiteY3" fmla="*/ 1117600 h 1244600"/>
              <a:gd name="connsiteX4" fmla="*/ 1371600 w 1371600"/>
              <a:gd name="connsiteY4" fmla="*/ 647700 h 1244600"/>
              <a:gd name="connsiteX5" fmla="*/ 952500 w 1371600"/>
              <a:gd name="connsiteY5" fmla="*/ 38100 h 1244600"/>
              <a:gd name="connsiteX6" fmla="*/ 127000 w 1371600"/>
              <a:gd name="connsiteY6" fmla="*/ 0 h 1244600"/>
              <a:gd name="connsiteX7" fmla="*/ 12700 w 1371600"/>
              <a:gd name="connsiteY7" fmla="*/ 101600 h 1244600"/>
              <a:gd name="connsiteX8" fmla="*/ 0 w 1371600"/>
              <a:gd name="connsiteY8" fmla="*/ 520700 h 124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1600" h="1244600">
                <a:moveTo>
                  <a:pt x="0" y="520700"/>
                </a:moveTo>
                <a:lnTo>
                  <a:pt x="457200" y="990600"/>
                </a:lnTo>
                <a:lnTo>
                  <a:pt x="1219200" y="1244600"/>
                </a:lnTo>
                <a:lnTo>
                  <a:pt x="1358900" y="1117600"/>
                </a:lnTo>
                <a:lnTo>
                  <a:pt x="1371600" y="647700"/>
                </a:lnTo>
                <a:lnTo>
                  <a:pt x="952500" y="38100"/>
                </a:lnTo>
                <a:lnTo>
                  <a:pt x="127000" y="0"/>
                </a:lnTo>
                <a:lnTo>
                  <a:pt x="12700" y="101600"/>
                </a:lnTo>
                <a:lnTo>
                  <a:pt x="0" y="520700"/>
                </a:lnTo>
                <a:close/>
              </a:path>
            </a:pathLst>
          </a:custGeom>
          <a:solidFill>
            <a:srgbClr val="1D8DB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68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1C5AECC6-BDE3-4A7F-9763-42A36D6BBD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165" y="2281382"/>
            <a:ext cx="11757670" cy="3053484"/>
          </a:xfrm>
        </p:spPr>
      </p:pic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FA5AB433-9AC5-4DE1-A8AC-98692A6D0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19</a:t>
            </a:fld>
            <a:endParaRPr lang="nl-NL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9078C40-E943-490A-B1E8-96BB210C9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Communicatie</a:t>
            </a:r>
            <a:endParaRPr lang="en-I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BED009-E8B1-48E9-A901-21B8AED54633}"/>
              </a:ext>
            </a:extLst>
          </p:cNvPr>
          <p:cNvSpPr txBox="1"/>
          <p:nvPr/>
        </p:nvSpPr>
        <p:spPr>
          <a:xfrm>
            <a:off x="428368" y="1812324"/>
            <a:ext cx="2026508" cy="25537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A2BCA840-ED31-4900-81AB-5E8CEFBA1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8368" y="2234170"/>
            <a:ext cx="2095337" cy="209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172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028FF3-B542-4155-BCE7-DF921D46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2</a:t>
            </a:fld>
            <a:endParaRPr lang="nl-NL"/>
          </a:p>
        </p:txBody>
      </p:sp>
      <p:pic>
        <p:nvPicPr>
          <p:cNvPr id="6" name="Graphic 5" descr="Presentation with pie chart">
            <a:extLst>
              <a:ext uri="{FF2B5EF4-FFF2-40B4-BE49-F238E27FC236}">
                <a16:creationId xmlns:a16="http://schemas.microsoft.com/office/drawing/2014/main" id="{6C49E457-35E4-458D-847D-80B8F1E46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0153" y="-1901957"/>
            <a:ext cx="1825895" cy="182589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3947AE4-440D-47FA-BE5F-42C03A4CC014}"/>
              </a:ext>
            </a:extLst>
          </p:cNvPr>
          <p:cNvSpPr/>
          <p:nvPr/>
        </p:nvSpPr>
        <p:spPr>
          <a:xfrm>
            <a:off x="2549658" y="-319315"/>
            <a:ext cx="2646453" cy="46590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79C09-F2D7-4F14-B570-884466481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981662" y="2101550"/>
            <a:ext cx="8333999" cy="757800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03EDA-4AFC-4115-97E4-CD2C4ADC1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4076464" y="2955529"/>
            <a:ext cx="2164703" cy="397271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Ine</a:t>
            </a:r>
            <a:r>
              <a:rPr lang="en-US" dirty="0"/>
              <a:t> </a:t>
            </a:r>
            <a:r>
              <a:rPr lang="en-US" dirty="0" err="1"/>
              <a:t>Vanderhaeghe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E39331-319F-465D-952A-49D1552EAAD7}"/>
              </a:ext>
            </a:extLst>
          </p:cNvPr>
          <p:cNvSpPr/>
          <p:nvPr/>
        </p:nvSpPr>
        <p:spPr>
          <a:xfrm>
            <a:off x="-333818" y="1967620"/>
            <a:ext cx="2883478" cy="17822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2F1DF-7472-4F92-8A88-5F89D5042CFD}"/>
              </a:ext>
            </a:extLst>
          </p:cNvPr>
          <p:cNvCxnSpPr>
            <a:cxnSpLocks/>
          </p:cNvCxnSpPr>
          <p:nvPr/>
        </p:nvCxnSpPr>
        <p:spPr>
          <a:xfrm>
            <a:off x="2549659" y="1717387"/>
            <a:ext cx="0" cy="223897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099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229 0.00024 L 0.70508 -0.0166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62" y="-85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299 0.03773 L 0.56744 0.01342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16" y="-122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96296E-6 L 3.33333E-6 0.55833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55833 L -0.17943 0.55648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7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3" grpId="0"/>
      <p:bldP spid="4" grpId="0" build="p"/>
      <p:bldP spid="11" grpId="0" animBg="1"/>
      <p:bldP spid="11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ABDEBBF4-119E-4B12-94EF-7F65841DD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147900"/>
          </a:xfrm>
        </p:spPr>
        <p:txBody>
          <a:bodyPr/>
          <a:lstStyle/>
          <a:p>
            <a:pPr marL="0" indent="0">
              <a:buNone/>
            </a:pPr>
            <a:r>
              <a:rPr lang="nl-BE" dirty="0"/>
              <a:t> - init ()	</a:t>
            </a:r>
            <a:r>
              <a:rPr lang="nl-BE" dirty="0">
                <a:sym typeface="Wingdings" panose="05000000000000000000" pitchFamily="2" charset="2"/>
              </a:rPr>
              <a:t> verbinding maken met raspberry pi</a:t>
            </a: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 - get () 	</a:t>
            </a:r>
            <a:r>
              <a:rPr lang="nl-BE" dirty="0">
                <a:sym typeface="Wingdings" panose="05000000000000000000" pitchFamily="2" charset="2"/>
              </a:rPr>
              <a:t> GET </a:t>
            </a:r>
            <a:r>
              <a:rPr lang="nl-BE" dirty="0" err="1">
                <a:sym typeface="Wingdings" panose="05000000000000000000" pitchFamily="2" charset="2"/>
              </a:rPr>
              <a:t>request</a:t>
            </a:r>
            <a:r>
              <a:rPr lang="nl-BE" dirty="0">
                <a:sym typeface="Wingdings" panose="05000000000000000000" pitchFamily="2" charset="2"/>
              </a:rPr>
              <a:t> versturen</a:t>
            </a:r>
          </a:p>
          <a:p>
            <a:pPr marL="0" indent="0">
              <a:buNone/>
            </a:pPr>
            <a:r>
              <a:rPr lang="nl-BE" dirty="0">
                <a:sym typeface="Wingdings" panose="05000000000000000000" pitchFamily="2" charset="2"/>
              </a:rPr>
              <a:t>		</a:t>
            </a:r>
          </a:p>
          <a:p>
            <a:pPr marL="0" indent="0">
              <a:buNone/>
            </a:pPr>
            <a:endParaRPr lang="nl-B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nl-B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nl-BE" dirty="0">
                <a:sym typeface="Wingdings" panose="05000000000000000000" pitchFamily="2" charset="2"/>
              </a:rPr>
              <a:t>		 json_string ontvangen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4A9A4CFB-EC1A-48C9-8208-68595D326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20</a:t>
            </a:fld>
            <a:endParaRPr lang="nl-NL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E997253-E447-4A71-9C27-27B7BDD3E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Communicatie</a:t>
            </a:r>
            <a:endParaRPr lang="en-IE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5DF4B8A9-7720-4FAC-A01A-F4FAEB8B9EA5}"/>
              </a:ext>
            </a:extLst>
          </p:cNvPr>
          <p:cNvSpPr txBox="1"/>
          <p:nvPr/>
        </p:nvSpPr>
        <p:spPr>
          <a:xfrm>
            <a:off x="1224000" y="3441700"/>
            <a:ext cx="749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"GET </a:t>
            </a:r>
            <a:r>
              <a:rPr lang="nl-BE" dirty="0">
                <a:hlinkClick r:id="rId2"/>
              </a:rPr>
              <a:t>http://172.16.102.148/roominfo.php?roomName=02.85</a:t>
            </a:r>
            <a:r>
              <a:rPr lang="nl-BE" dirty="0"/>
              <a:t> HTTP/1.1\r\</a:t>
            </a:r>
            <a:r>
              <a:rPr lang="nl-BE" dirty="0" err="1"/>
              <a:t>nHost</a:t>
            </a:r>
            <a:r>
              <a:rPr lang="nl-BE" dirty="0"/>
              <a:t>: </a:t>
            </a:r>
            <a:r>
              <a:rPr lang="nl-BE" dirty="0">
                <a:hlinkClick r:id="rId3"/>
              </a:rPr>
              <a:t>http://172.16.102.148\r\nConnection</a:t>
            </a:r>
            <a:r>
              <a:rPr lang="nl-BE" dirty="0"/>
              <a:t>: close\r\n\r\n“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60055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4A9A4CFB-EC1A-48C9-8208-68595D326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21</a:t>
            </a:fld>
            <a:endParaRPr lang="nl-NL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E997253-E447-4A71-9C27-27B7BDD3E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Communicatie</a:t>
            </a:r>
            <a:endParaRPr lang="en-I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8409C8-A8C3-4362-AE07-D3A0E055BE25}"/>
              </a:ext>
            </a:extLst>
          </p:cNvPr>
          <p:cNvSpPr txBox="1"/>
          <p:nvPr/>
        </p:nvSpPr>
        <p:spPr>
          <a:xfrm>
            <a:off x="669133" y="1084191"/>
            <a:ext cx="11041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HTTP/1.1 200 OK</a:t>
            </a:r>
          </a:p>
          <a:p>
            <a:r>
              <a:rPr lang="en-US" sz="1400" dirty="0"/>
              <a:t>Date: Tue, 21 May 2019 06:38:06 GMT</a:t>
            </a:r>
          </a:p>
          <a:p>
            <a:r>
              <a:rPr lang="en-US" sz="1400" dirty="0"/>
              <a:t>Server: Apache/2.4.25 (Raspbian)</a:t>
            </a:r>
          </a:p>
          <a:p>
            <a:r>
              <a:rPr lang="en-US" sz="1400" dirty="0"/>
              <a:t>Set-Cookie: PHPSESSID=2qnnn1tlno980hr1abhuoq49f3; path=/</a:t>
            </a:r>
          </a:p>
          <a:p>
            <a:r>
              <a:rPr lang="en-US" sz="1400" dirty="0"/>
              <a:t>Expires: Thu, 19 Nov 1981 08:52:00 GMT</a:t>
            </a:r>
          </a:p>
          <a:p>
            <a:r>
              <a:rPr lang="en-US" sz="1400" dirty="0"/>
              <a:t>Cache-Control: no-store, no-cache, must-revalidate</a:t>
            </a:r>
          </a:p>
          <a:p>
            <a:r>
              <a:rPr lang="en-US" sz="1400" dirty="0"/>
              <a:t>Pragma: no-cache</a:t>
            </a:r>
          </a:p>
          <a:p>
            <a:r>
              <a:rPr lang="en-US" sz="1400" dirty="0"/>
              <a:t>Vary: Accept-Encoding</a:t>
            </a:r>
          </a:p>
          <a:p>
            <a:r>
              <a:rPr lang="en-US" sz="1400" dirty="0"/>
              <a:t>Content-Length: 276</a:t>
            </a:r>
          </a:p>
          <a:p>
            <a:r>
              <a:rPr lang="en-US" sz="1400" dirty="0"/>
              <a:t>Connection: close</a:t>
            </a:r>
          </a:p>
          <a:p>
            <a:r>
              <a:rPr lang="en-US" sz="1400" dirty="0"/>
              <a:t>Content-Type: text/html; charset=UTF-8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{"currentTime":"08:38:06","roomDescription":"Labo </a:t>
            </a:r>
            <a:r>
              <a:rPr lang="en-US" sz="1400" dirty="0" err="1"/>
              <a:t>Mbedded</a:t>
            </a:r>
            <a:r>
              <a:rPr lang="en-US" sz="1400" dirty="0"/>
              <a:t> ontwerp","roomName":"02.85","events":[{"teacher":"</a:t>
            </a:r>
            <a:r>
              <a:rPr lang="en-US" sz="1400" dirty="0" err="1"/>
              <a:t>Espeel</a:t>
            </a:r>
            <a:r>
              <a:rPr lang="en-US" sz="1400" dirty="0"/>
              <a:t> </a:t>
            </a:r>
            <a:r>
              <a:rPr lang="en-US" sz="1400" dirty="0" err="1"/>
              <a:t>Ludovic,Lannoo</a:t>
            </a:r>
            <a:r>
              <a:rPr lang="en-US" sz="1400" dirty="0"/>
              <a:t> Jonas","start":"08:15","stop":"17:45","date":"2019-04-03","coursename":"Projectlab bachelor elektronica-ICT","description":"B-KUL-B3390N"}]}</a:t>
            </a:r>
          </a:p>
          <a:p>
            <a:endParaRPr lang="en-US" sz="1400" dirty="0"/>
          </a:p>
          <a:p>
            <a:r>
              <a:rPr lang="en-US" sz="1400" dirty="0"/>
              <a:t>▒/~▒x)^▒C</a:t>
            </a:r>
          </a:p>
          <a:p>
            <a:r>
              <a:rPr lang="en-US" sz="1400" dirty="0"/>
              <a:t>▒?</a:t>
            </a:r>
            <a:r>
              <a:rPr lang="en-US" sz="1400" dirty="0" err="1"/>
              <a:t>gu</a:t>
            </a:r>
            <a:r>
              <a:rPr lang="he-IL" sz="1400" dirty="0"/>
              <a:t>֛▒*▒▒</a:t>
            </a:r>
            <a:r>
              <a:rPr lang="en-US" sz="1400" dirty="0"/>
              <a:t>N\U▒</a:t>
            </a:r>
            <a:r>
              <a:rPr lang="dv-MV" sz="1400" dirty="0"/>
              <a:t>ޝ▒</a:t>
            </a:r>
            <a:r>
              <a:rPr lang="en-US" sz="1400" dirty="0"/>
              <a:t>m▒8"▒▒</a:t>
            </a:r>
            <a:r>
              <a:rPr lang="en-US" sz="1400" dirty="0" err="1"/>
              <a:t>uA▒l</a:t>
            </a:r>
            <a:r>
              <a:rPr lang="en-US" sz="1400" dirty="0"/>
              <a:t>▒</a:t>
            </a:r>
          </a:p>
          <a:p>
            <a:r>
              <a:rPr lang="en-US" sz="1400" dirty="0"/>
              <a:t>J▒▒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795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028FF3-B542-4155-BCE7-DF921D46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22</a:t>
            </a:fld>
            <a:endParaRPr lang="nl-NL"/>
          </a:p>
        </p:txBody>
      </p:sp>
      <p:pic>
        <p:nvPicPr>
          <p:cNvPr id="6" name="Graphic 5" descr="Wi-Fi">
            <a:extLst>
              <a:ext uri="{FF2B5EF4-FFF2-40B4-BE49-F238E27FC236}">
                <a16:creationId xmlns:a16="http://schemas.microsoft.com/office/drawing/2014/main" id="{6C49E457-35E4-458D-847D-80B8F1E46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0153" y="-1799635"/>
            <a:ext cx="1825895" cy="182589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3947AE4-440D-47FA-BE5F-42C03A4CC014}"/>
              </a:ext>
            </a:extLst>
          </p:cNvPr>
          <p:cNvSpPr/>
          <p:nvPr/>
        </p:nvSpPr>
        <p:spPr>
          <a:xfrm>
            <a:off x="2549658" y="-319315"/>
            <a:ext cx="2646453" cy="46590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79C09-F2D7-4F14-B570-884466481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167000" y="2197729"/>
            <a:ext cx="8333999" cy="757800"/>
          </a:xfrm>
        </p:spPr>
        <p:txBody>
          <a:bodyPr>
            <a:normAutofit/>
          </a:bodyPr>
          <a:lstStyle/>
          <a:p>
            <a:r>
              <a:rPr lang="en-US" dirty="0" err="1"/>
              <a:t>Wifi</a:t>
            </a:r>
            <a:r>
              <a:rPr lang="en-US" dirty="0"/>
              <a:t> Access Point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03EDA-4AFC-4115-97E4-CD2C4ADC1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4076464" y="2955529"/>
            <a:ext cx="2164703" cy="397271"/>
          </a:xfrm>
        </p:spPr>
        <p:txBody>
          <a:bodyPr>
            <a:normAutofit/>
          </a:bodyPr>
          <a:lstStyle/>
          <a:p>
            <a:r>
              <a:rPr lang="nl-BE" dirty="0"/>
              <a:t>Baptiste Pattyn</a:t>
            </a:r>
            <a:endParaRPr lang="en-US" dirty="0"/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E39331-319F-465D-952A-49D1552EAAD7}"/>
              </a:ext>
            </a:extLst>
          </p:cNvPr>
          <p:cNvSpPr/>
          <p:nvPr/>
        </p:nvSpPr>
        <p:spPr>
          <a:xfrm>
            <a:off x="-333818" y="1967620"/>
            <a:ext cx="2883478" cy="17822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2F1DF-7472-4F92-8A88-5F89D5042CFD}"/>
              </a:ext>
            </a:extLst>
          </p:cNvPr>
          <p:cNvCxnSpPr>
            <a:cxnSpLocks/>
          </p:cNvCxnSpPr>
          <p:nvPr/>
        </p:nvCxnSpPr>
        <p:spPr>
          <a:xfrm>
            <a:off x="2549659" y="1717387"/>
            <a:ext cx="0" cy="223897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542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84 0.01482 L 0.57135 0.00741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69" y="-37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299 0.03773 L 0.56744 0.01342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16" y="-122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3.33333E-6 0.55834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55834 L -0.17943 0.55648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7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3" grpId="0"/>
      <p:bldP spid="4" grpId="0" build="p"/>
      <p:bldP spid="11" grpId="0" animBg="1"/>
      <p:bldP spid="11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62C7EA-D40F-4938-BD6A-464E0534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23</a:t>
            </a:fld>
            <a:endParaRPr lang="nl-NL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4A2A9814-8F66-42AE-9E7B-474B83BEE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171" y="119474"/>
            <a:ext cx="11041200" cy="692651"/>
          </a:xfrm>
        </p:spPr>
        <p:txBody>
          <a:bodyPr/>
          <a:lstStyle/>
          <a:p>
            <a:r>
              <a:rPr lang="en-US" dirty="0"/>
              <a:t>Situation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E522D9-67DC-492F-978C-383CCCE1DC22}"/>
              </a:ext>
            </a:extLst>
          </p:cNvPr>
          <p:cNvCxnSpPr>
            <a:cxnSpLocks/>
          </p:cNvCxnSpPr>
          <p:nvPr/>
        </p:nvCxnSpPr>
        <p:spPr>
          <a:xfrm>
            <a:off x="242171" y="904587"/>
            <a:ext cx="11586972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C762D1-489D-4AB3-A4B6-0E82F4833BE5}"/>
              </a:ext>
            </a:extLst>
          </p:cNvPr>
          <p:cNvSpPr txBox="1"/>
          <p:nvPr/>
        </p:nvSpPr>
        <p:spPr>
          <a:xfrm>
            <a:off x="7557370" y="1189227"/>
            <a:ext cx="49203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SQL Database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Database Hierarchy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Webserver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chemeClr val="tx2"/>
                </a:solidFill>
              </a:rPr>
              <a:t>Communicatie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chemeClr val="tx2"/>
                </a:solidFill>
              </a:rPr>
              <a:t>Wifi</a:t>
            </a:r>
            <a:r>
              <a:rPr lang="en-US" b="1" dirty="0">
                <a:solidFill>
                  <a:schemeClr val="tx2"/>
                </a:solidFill>
              </a:rPr>
              <a:t> Access Point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JSON Parsing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E-Paper Display: Specs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E-Paper Display: Implementation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5DD8DD6-1877-4820-8667-845708CC6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1" t="-1" b="1207"/>
          <a:stretch/>
        </p:blipFill>
        <p:spPr>
          <a:xfrm>
            <a:off x="95249" y="977467"/>
            <a:ext cx="6934200" cy="5216318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FAD3BD3-AF72-4E92-99A1-38C32FF495D9}"/>
              </a:ext>
            </a:extLst>
          </p:cNvPr>
          <p:cNvSpPr/>
          <p:nvPr/>
        </p:nvSpPr>
        <p:spPr>
          <a:xfrm>
            <a:off x="7557370" y="3263900"/>
            <a:ext cx="5269630" cy="571493"/>
          </a:xfrm>
          <a:prstGeom prst="roundRect">
            <a:avLst/>
          </a:prstGeom>
          <a:solidFill>
            <a:srgbClr val="1D8DB0">
              <a:alpha val="20000"/>
            </a:srgbClr>
          </a:solidFill>
          <a:ln>
            <a:solidFill>
              <a:srgbClr val="1D8D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E3486AD-4846-4207-90D5-6DD2B1ABEC93}"/>
              </a:ext>
            </a:extLst>
          </p:cNvPr>
          <p:cNvSpPr/>
          <p:nvPr/>
        </p:nvSpPr>
        <p:spPr>
          <a:xfrm>
            <a:off x="3136900" y="1993900"/>
            <a:ext cx="1371600" cy="1244600"/>
          </a:xfrm>
          <a:custGeom>
            <a:avLst/>
            <a:gdLst>
              <a:gd name="connsiteX0" fmla="*/ 0 w 1371600"/>
              <a:gd name="connsiteY0" fmla="*/ 520700 h 1244600"/>
              <a:gd name="connsiteX1" fmla="*/ 457200 w 1371600"/>
              <a:gd name="connsiteY1" fmla="*/ 990600 h 1244600"/>
              <a:gd name="connsiteX2" fmla="*/ 1219200 w 1371600"/>
              <a:gd name="connsiteY2" fmla="*/ 1244600 h 1244600"/>
              <a:gd name="connsiteX3" fmla="*/ 1358900 w 1371600"/>
              <a:gd name="connsiteY3" fmla="*/ 1117600 h 1244600"/>
              <a:gd name="connsiteX4" fmla="*/ 1371600 w 1371600"/>
              <a:gd name="connsiteY4" fmla="*/ 647700 h 1244600"/>
              <a:gd name="connsiteX5" fmla="*/ 952500 w 1371600"/>
              <a:gd name="connsiteY5" fmla="*/ 38100 h 1244600"/>
              <a:gd name="connsiteX6" fmla="*/ 127000 w 1371600"/>
              <a:gd name="connsiteY6" fmla="*/ 0 h 1244600"/>
              <a:gd name="connsiteX7" fmla="*/ 12700 w 1371600"/>
              <a:gd name="connsiteY7" fmla="*/ 101600 h 1244600"/>
              <a:gd name="connsiteX8" fmla="*/ 0 w 1371600"/>
              <a:gd name="connsiteY8" fmla="*/ 520700 h 124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1600" h="1244600">
                <a:moveTo>
                  <a:pt x="0" y="520700"/>
                </a:moveTo>
                <a:lnTo>
                  <a:pt x="457200" y="990600"/>
                </a:lnTo>
                <a:lnTo>
                  <a:pt x="1219200" y="1244600"/>
                </a:lnTo>
                <a:lnTo>
                  <a:pt x="1358900" y="1117600"/>
                </a:lnTo>
                <a:lnTo>
                  <a:pt x="1371600" y="647700"/>
                </a:lnTo>
                <a:lnTo>
                  <a:pt x="952500" y="38100"/>
                </a:lnTo>
                <a:lnTo>
                  <a:pt x="127000" y="0"/>
                </a:lnTo>
                <a:lnTo>
                  <a:pt x="12700" y="101600"/>
                </a:lnTo>
                <a:lnTo>
                  <a:pt x="0" y="520700"/>
                </a:lnTo>
                <a:close/>
              </a:path>
            </a:pathLst>
          </a:custGeom>
          <a:solidFill>
            <a:srgbClr val="1D8DB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30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 descr="Afbeelding met elektronica, circuit&#10;&#10;Automatisch gegenereerde beschrijving">
            <a:extLst>
              <a:ext uri="{FF2B5EF4-FFF2-40B4-BE49-F238E27FC236}">
                <a16:creationId xmlns:a16="http://schemas.microsoft.com/office/drawing/2014/main" id="{A147104F-B0AE-42B3-8001-A66F10758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001" y="1244338"/>
            <a:ext cx="5209484" cy="3490225"/>
          </a:xfrm>
          <a:prstGeom prst="rect">
            <a:avLst/>
          </a:prstGeom>
        </p:spPr>
      </p:pic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6B3687FC-0903-4BD2-B490-6B1D9C058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24</a:t>
            </a:fld>
            <a:endParaRPr lang="nl-NL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73B8CC6-27A7-4D72-8CDF-B78BC5DF1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</p:spPr>
        <p:txBody>
          <a:bodyPr/>
          <a:lstStyle/>
          <a:p>
            <a:r>
              <a:rPr lang="en-US"/>
              <a:t>Wifi Acces Point (WAP)</a:t>
            </a:r>
            <a:endParaRPr lang="en-GB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8DD8D7DD-4CA8-4081-B93A-60D9C397BAAE}"/>
              </a:ext>
            </a:extLst>
          </p:cNvPr>
          <p:cNvSpPr txBox="1"/>
          <p:nvPr/>
        </p:nvSpPr>
        <p:spPr>
          <a:xfrm>
            <a:off x="692458" y="1597981"/>
            <a:ext cx="64642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Raspberry Pi Model 3 b+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Twee services: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Hostapd</a:t>
            </a:r>
            <a:endParaRPr lang="en-US" dirty="0"/>
          </a:p>
          <a:p>
            <a:pPr lvl="2"/>
            <a:r>
              <a:rPr lang="en-US" dirty="0" err="1"/>
              <a:t>Opzetten</a:t>
            </a:r>
            <a:r>
              <a:rPr lang="en-US" dirty="0"/>
              <a:t> van het access point</a:t>
            </a:r>
          </a:p>
          <a:p>
            <a:pPr lvl="2"/>
            <a:r>
              <a:rPr lang="en-US" dirty="0"/>
              <a:t>SSID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wachtwoord</a:t>
            </a:r>
            <a:r>
              <a:rPr lang="en-US" dirty="0"/>
              <a:t> </a:t>
            </a:r>
            <a:r>
              <a:rPr lang="en-US" dirty="0" err="1"/>
              <a:t>vastleggen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Dnsmasq</a:t>
            </a:r>
            <a:endParaRPr lang="en-US" dirty="0"/>
          </a:p>
          <a:p>
            <a:pPr lvl="2"/>
            <a:r>
              <a:rPr lang="en-US" dirty="0"/>
              <a:t>DHCP server (Dynamic Host Configuration Protocol)</a:t>
            </a:r>
          </a:p>
          <a:p>
            <a:pPr lvl="2"/>
            <a:r>
              <a:rPr lang="en-US" dirty="0"/>
              <a:t>Kent </a:t>
            </a:r>
            <a:r>
              <a:rPr lang="en-US" dirty="0" err="1"/>
              <a:t>dynamisch</a:t>
            </a:r>
            <a:r>
              <a:rPr lang="en-US" dirty="0"/>
              <a:t> IP </a:t>
            </a:r>
            <a:r>
              <a:rPr lang="en-US" dirty="0" err="1"/>
              <a:t>adressen</a:t>
            </a:r>
            <a:r>
              <a:rPr lang="en-US" dirty="0"/>
              <a:t> toe</a:t>
            </a:r>
          </a:p>
          <a:p>
            <a:pPr lvl="2"/>
            <a:r>
              <a:rPr lang="en-US" dirty="0"/>
              <a:t>Range 192.168.0.11-192.168.0.30</a:t>
            </a:r>
            <a:endParaRPr lang="en-GB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E1CFD1F6-84DD-442E-9D69-218889203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873" y="4380812"/>
            <a:ext cx="2473669" cy="182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130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028FF3-B542-4155-BCE7-DF921D46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25</a:t>
            </a:fld>
            <a:endParaRPr lang="nl-NL"/>
          </a:p>
        </p:txBody>
      </p:sp>
      <p:pic>
        <p:nvPicPr>
          <p:cNvPr id="6" name="Graphic 5" descr="Document">
            <a:extLst>
              <a:ext uri="{FF2B5EF4-FFF2-40B4-BE49-F238E27FC236}">
                <a16:creationId xmlns:a16="http://schemas.microsoft.com/office/drawing/2014/main" id="{6C49E457-35E4-458D-847D-80B8F1E46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0153" y="-1799635"/>
            <a:ext cx="1825895" cy="182589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3947AE4-440D-47FA-BE5F-42C03A4CC014}"/>
              </a:ext>
            </a:extLst>
          </p:cNvPr>
          <p:cNvSpPr/>
          <p:nvPr/>
        </p:nvSpPr>
        <p:spPr>
          <a:xfrm>
            <a:off x="2549658" y="-319315"/>
            <a:ext cx="2646453" cy="46590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79C09-F2D7-4F14-B570-884466481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167000" y="2197729"/>
            <a:ext cx="8333999" cy="757800"/>
          </a:xfrm>
        </p:spPr>
        <p:txBody>
          <a:bodyPr>
            <a:normAutofit/>
          </a:bodyPr>
          <a:lstStyle/>
          <a:p>
            <a:r>
              <a:rPr lang="en-US" dirty="0"/>
              <a:t>JSON Parser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03EDA-4AFC-4115-97E4-CD2C4ADC1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4076464" y="2955529"/>
            <a:ext cx="2164703" cy="397271"/>
          </a:xfrm>
        </p:spPr>
        <p:txBody>
          <a:bodyPr/>
          <a:lstStyle/>
          <a:p>
            <a:r>
              <a:rPr lang="en-US" dirty="0"/>
              <a:t>Michel Dequick</a:t>
            </a:r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E39331-319F-465D-952A-49D1552EAAD7}"/>
              </a:ext>
            </a:extLst>
          </p:cNvPr>
          <p:cNvSpPr/>
          <p:nvPr/>
        </p:nvSpPr>
        <p:spPr>
          <a:xfrm>
            <a:off x="-333818" y="1967620"/>
            <a:ext cx="2883478" cy="17822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2F1DF-7472-4F92-8A88-5F89D5042CFD}"/>
              </a:ext>
            </a:extLst>
          </p:cNvPr>
          <p:cNvCxnSpPr>
            <a:cxnSpLocks/>
          </p:cNvCxnSpPr>
          <p:nvPr/>
        </p:nvCxnSpPr>
        <p:spPr>
          <a:xfrm>
            <a:off x="2549659" y="1717387"/>
            <a:ext cx="0" cy="223897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603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84 0.01482 L 0.57135 0.00741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69" y="-37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299 0.03773 L 0.56744 0.01342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16" y="-122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3.33333E-6 0.55834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55834 L -0.17943 0.55648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7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3" grpId="0"/>
      <p:bldP spid="4" grpId="0" build="p"/>
      <p:bldP spid="11" grpId="0" animBg="1"/>
      <p:bldP spid="11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62C7EA-D40F-4938-BD6A-464E0534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26</a:t>
            </a:fld>
            <a:endParaRPr lang="nl-NL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4A2A9814-8F66-42AE-9E7B-474B83BEE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171" y="119474"/>
            <a:ext cx="11041200" cy="692651"/>
          </a:xfrm>
        </p:spPr>
        <p:txBody>
          <a:bodyPr/>
          <a:lstStyle/>
          <a:p>
            <a:r>
              <a:rPr lang="en-US" dirty="0"/>
              <a:t>Situation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E522D9-67DC-492F-978C-383CCCE1DC22}"/>
              </a:ext>
            </a:extLst>
          </p:cNvPr>
          <p:cNvCxnSpPr>
            <a:cxnSpLocks/>
          </p:cNvCxnSpPr>
          <p:nvPr/>
        </p:nvCxnSpPr>
        <p:spPr>
          <a:xfrm>
            <a:off x="242171" y="904587"/>
            <a:ext cx="11586972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C762D1-489D-4AB3-A4B6-0E82F4833BE5}"/>
              </a:ext>
            </a:extLst>
          </p:cNvPr>
          <p:cNvSpPr txBox="1"/>
          <p:nvPr/>
        </p:nvSpPr>
        <p:spPr>
          <a:xfrm>
            <a:off x="7557370" y="1189227"/>
            <a:ext cx="49203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SQL Database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Database Hierarchy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Webserver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chemeClr val="tx2"/>
                </a:solidFill>
              </a:rPr>
              <a:t>Communicatie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chemeClr val="tx2"/>
                </a:solidFill>
              </a:rPr>
              <a:t>Wifi</a:t>
            </a:r>
            <a:r>
              <a:rPr lang="en-US" b="1" dirty="0">
                <a:solidFill>
                  <a:schemeClr val="tx2"/>
                </a:solidFill>
              </a:rPr>
              <a:t> Access Point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JSON Parsing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E-Paper Display: Specs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E-Paper Display: Implementation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5DD8DD6-1877-4820-8667-845708CC6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1" t="-1" b="1207"/>
          <a:stretch/>
        </p:blipFill>
        <p:spPr>
          <a:xfrm>
            <a:off x="95249" y="977467"/>
            <a:ext cx="6934200" cy="5216318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FAD3BD3-AF72-4E92-99A1-38C32FF495D9}"/>
              </a:ext>
            </a:extLst>
          </p:cNvPr>
          <p:cNvSpPr/>
          <p:nvPr/>
        </p:nvSpPr>
        <p:spPr>
          <a:xfrm>
            <a:off x="7557370" y="3822693"/>
            <a:ext cx="5269630" cy="571493"/>
          </a:xfrm>
          <a:prstGeom prst="roundRect">
            <a:avLst/>
          </a:prstGeom>
          <a:solidFill>
            <a:srgbClr val="1D8DB0">
              <a:alpha val="20000"/>
            </a:srgbClr>
          </a:solidFill>
          <a:ln>
            <a:solidFill>
              <a:srgbClr val="1D8D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3F7EB40-4EFE-45C8-BC01-8ADA464F90DC}"/>
              </a:ext>
            </a:extLst>
          </p:cNvPr>
          <p:cNvSpPr/>
          <p:nvPr/>
        </p:nvSpPr>
        <p:spPr>
          <a:xfrm>
            <a:off x="3657600" y="4978400"/>
            <a:ext cx="1511300" cy="1092200"/>
          </a:xfrm>
          <a:custGeom>
            <a:avLst/>
            <a:gdLst>
              <a:gd name="connsiteX0" fmla="*/ 0 w 1511300"/>
              <a:gd name="connsiteY0" fmla="*/ 558800 h 1092200"/>
              <a:gd name="connsiteX1" fmla="*/ 787400 w 1511300"/>
              <a:gd name="connsiteY1" fmla="*/ 1092200 h 1092200"/>
              <a:gd name="connsiteX2" fmla="*/ 1511300 w 1511300"/>
              <a:gd name="connsiteY2" fmla="*/ 584200 h 1092200"/>
              <a:gd name="connsiteX3" fmla="*/ 1447800 w 1511300"/>
              <a:gd name="connsiteY3" fmla="*/ 330200 h 1092200"/>
              <a:gd name="connsiteX4" fmla="*/ 990600 w 1511300"/>
              <a:gd name="connsiteY4" fmla="*/ 0 h 1092200"/>
              <a:gd name="connsiteX5" fmla="*/ 609600 w 1511300"/>
              <a:gd name="connsiteY5" fmla="*/ 0 h 1092200"/>
              <a:gd name="connsiteX6" fmla="*/ 152400 w 1511300"/>
              <a:gd name="connsiteY6" fmla="*/ 241300 h 1092200"/>
              <a:gd name="connsiteX7" fmla="*/ 0 w 1511300"/>
              <a:gd name="connsiteY7" fmla="*/ 558800 h 109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11300" h="1092200">
                <a:moveTo>
                  <a:pt x="0" y="558800"/>
                </a:moveTo>
                <a:lnTo>
                  <a:pt x="787400" y="1092200"/>
                </a:lnTo>
                <a:lnTo>
                  <a:pt x="1511300" y="584200"/>
                </a:lnTo>
                <a:lnTo>
                  <a:pt x="1447800" y="330200"/>
                </a:lnTo>
                <a:lnTo>
                  <a:pt x="990600" y="0"/>
                </a:lnTo>
                <a:lnTo>
                  <a:pt x="609600" y="0"/>
                </a:lnTo>
                <a:lnTo>
                  <a:pt x="152400" y="241300"/>
                </a:lnTo>
                <a:lnTo>
                  <a:pt x="0" y="558800"/>
                </a:lnTo>
                <a:close/>
              </a:path>
            </a:pathLst>
          </a:custGeom>
          <a:solidFill>
            <a:srgbClr val="1D8DB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52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3515B5-7667-4BDB-8B14-35FDCC25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27</a:t>
            </a:fld>
            <a:endParaRPr lang="nl-NL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6816E571-577C-45B0-82FD-087CE38D2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171" y="119474"/>
            <a:ext cx="11041200" cy="692651"/>
          </a:xfrm>
        </p:spPr>
        <p:txBody>
          <a:bodyPr/>
          <a:lstStyle/>
          <a:p>
            <a:r>
              <a:rPr lang="en-US" dirty="0"/>
              <a:t>JSON Composition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37C0F6-3883-40B8-A552-46D8B49C4CC2}"/>
              </a:ext>
            </a:extLst>
          </p:cNvPr>
          <p:cNvCxnSpPr>
            <a:cxnSpLocks/>
          </p:cNvCxnSpPr>
          <p:nvPr/>
        </p:nvCxnSpPr>
        <p:spPr>
          <a:xfrm>
            <a:off x="242171" y="904587"/>
            <a:ext cx="11586972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139AF2D-0BB8-4053-880A-8FBC88BB1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668" y="1182999"/>
            <a:ext cx="8856663" cy="477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739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3515B5-7667-4BDB-8B14-35FDCC25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28</a:t>
            </a:fld>
            <a:endParaRPr lang="nl-NL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6816E571-577C-45B0-82FD-087CE38D2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171" y="119474"/>
            <a:ext cx="11041200" cy="692651"/>
          </a:xfrm>
        </p:spPr>
        <p:txBody>
          <a:bodyPr/>
          <a:lstStyle/>
          <a:p>
            <a:r>
              <a:rPr lang="en-US" dirty="0"/>
              <a:t>JSON Parsing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37C0F6-3883-40B8-A552-46D8B49C4CC2}"/>
              </a:ext>
            </a:extLst>
          </p:cNvPr>
          <p:cNvCxnSpPr>
            <a:cxnSpLocks/>
          </p:cNvCxnSpPr>
          <p:nvPr/>
        </p:nvCxnSpPr>
        <p:spPr>
          <a:xfrm>
            <a:off x="242171" y="904587"/>
            <a:ext cx="11586972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95D2A917-6F9D-4C21-A483-1A4508CC5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022459"/>
            <a:ext cx="5753100" cy="6292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2E60D0-F92C-41B0-8924-C442B20E8665}"/>
              </a:ext>
            </a:extLst>
          </p:cNvPr>
          <p:cNvSpPr txBox="1"/>
          <p:nvPr/>
        </p:nvSpPr>
        <p:spPr>
          <a:xfrm>
            <a:off x="342899" y="2290274"/>
            <a:ext cx="109404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212529"/>
                </a:solidFill>
                <a:latin typeface="-apple-system"/>
              </a:rPr>
              <a:t>MbedJSONValue</a:t>
            </a:r>
            <a:r>
              <a:rPr lang="en-US" sz="2400" dirty="0">
                <a:solidFill>
                  <a:srgbClr val="212529"/>
                </a:solidFill>
                <a:latin typeface="-apple-system"/>
              </a:rPr>
              <a:t> json</a:t>
            </a:r>
            <a:r>
              <a:rPr lang="en-US" sz="2400" dirty="0">
                <a:latin typeface="-apple-system"/>
              </a:rPr>
              <a:t>;</a:t>
            </a:r>
          </a:p>
          <a:p>
            <a:br>
              <a:rPr lang="en-US" sz="2400" dirty="0"/>
            </a:br>
            <a:r>
              <a:rPr lang="en-US" sz="2400" dirty="0">
                <a:solidFill>
                  <a:srgbClr val="212529"/>
                </a:solidFill>
                <a:latin typeface="-apple-system"/>
              </a:rPr>
              <a:t>parse</a:t>
            </a:r>
            <a:r>
              <a:rPr lang="en-US" sz="2400" dirty="0">
                <a:latin typeface="-apple-system"/>
              </a:rPr>
              <a:t>(</a:t>
            </a:r>
            <a:r>
              <a:rPr lang="en-US" sz="2400" dirty="0">
                <a:solidFill>
                  <a:srgbClr val="212529"/>
                </a:solidFill>
                <a:latin typeface="-apple-system"/>
              </a:rPr>
              <a:t>json, JSON_STRING</a:t>
            </a:r>
            <a:r>
              <a:rPr lang="en-US" sz="2400" dirty="0">
                <a:latin typeface="-apple-system"/>
              </a:rPr>
              <a:t>);</a:t>
            </a:r>
            <a:br>
              <a:rPr lang="en-US" sz="2400" dirty="0"/>
            </a:br>
            <a:r>
              <a:rPr lang="en-US" sz="2400" dirty="0">
                <a:solidFill>
                  <a:srgbClr val="212529"/>
                </a:solidFill>
                <a:latin typeface="-apple-system"/>
              </a:rPr>
              <a:t> </a:t>
            </a:r>
            <a:br>
              <a:rPr lang="en-US" sz="2400" dirty="0"/>
            </a:br>
            <a:r>
              <a:rPr lang="en-US" sz="2400" dirty="0">
                <a:solidFill>
                  <a:srgbClr val="212529"/>
                </a:solidFill>
                <a:latin typeface="-apple-system"/>
              </a:rPr>
              <a:t>std</a:t>
            </a:r>
            <a:r>
              <a:rPr lang="en-US" sz="2400" dirty="0">
                <a:latin typeface="-apple-system"/>
              </a:rPr>
              <a:t>::string</a:t>
            </a:r>
            <a:r>
              <a:rPr lang="en-US" sz="2400" dirty="0">
                <a:solidFill>
                  <a:srgbClr val="212529"/>
                </a:solidFill>
                <a:latin typeface="-apple-system"/>
              </a:rPr>
              <a:t> </a:t>
            </a:r>
            <a:r>
              <a:rPr lang="en-US" sz="2400" dirty="0" err="1">
                <a:solidFill>
                  <a:srgbClr val="212529"/>
                </a:solidFill>
                <a:latin typeface="-apple-system"/>
              </a:rPr>
              <a:t>room_name</a:t>
            </a:r>
            <a:r>
              <a:rPr lang="en-US" sz="2400" dirty="0">
                <a:solidFill>
                  <a:srgbClr val="212529"/>
                </a:solidFill>
                <a:latin typeface="-apple-system"/>
              </a:rPr>
              <a:t> </a:t>
            </a:r>
            <a:r>
              <a:rPr lang="en-US" sz="2400" dirty="0">
                <a:latin typeface="-apple-system"/>
              </a:rPr>
              <a:t>=</a:t>
            </a:r>
            <a:r>
              <a:rPr lang="en-US" sz="2400" dirty="0">
                <a:solidFill>
                  <a:srgbClr val="212529"/>
                </a:solidFill>
                <a:latin typeface="-apple-system"/>
              </a:rPr>
              <a:t> json</a:t>
            </a:r>
            <a:r>
              <a:rPr lang="en-US" sz="2400" dirty="0">
                <a:latin typeface="-apple-system"/>
              </a:rPr>
              <a:t>[</a:t>
            </a:r>
            <a:r>
              <a:rPr lang="en-US" sz="2400" dirty="0">
                <a:solidFill>
                  <a:srgbClr val="212529"/>
                </a:solidFill>
                <a:latin typeface="-apple-system"/>
              </a:rPr>
              <a:t>ROOM_NAME_ID</a:t>
            </a:r>
            <a:r>
              <a:rPr lang="en-US" sz="2400" dirty="0">
                <a:latin typeface="-apple-system"/>
              </a:rPr>
              <a:t>]</a:t>
            </a:r>
            <a:r>
              <a:rPr lang="en-US" sz="2400" dirty="0">
                <a:solidFill>
                  <a:srgbClr val="212529"/>
                </a:solidFill>
                <a:latin typeface="-apple-system"/>
              </a:rPr>
              <a:t>.</a:t>
            </a:r>
            <a:r>
              <a:rPr lang="en-US" sz="2400" dirty="0">
                <a:latin typeface="-apple-system"/>
              </a:rPr>
              <a:t>get&lt;</a:t>
            </a:r>
            <a:r>
              <a:rPr lang="en-US" sz="2400" dirty="0">
                <a:solidFill>
                  <a:srgbClr val="212529"/>
                </a:solidFill>
                <a:latin typeface="-apple-system"/>
              </a:rPr>
              <a:t>std</a:t>
            </a:r>
            <a:r>
              <a:rPr lang="en-US" sz="2400" dirty="0">
                <a:latin typeface="-apple-system"/>
              </a:rPr>
              <a:t>::string&gt;();</a:t>
            </a:r>
            <a:r>
              <a:rPr lang="en-US" sz="2400" dirty="0">
                <a:solidFill>
                  <a:srgbClr val="212529"/>
                </a:solidFill>
                <a:latin typeface="-apple-system"/>
              </a:rPr>
              <a:t> </a:t>
            </a:r>
            <a:br>
              <a:rPr lang="en-US" sz="2400" dirty="0"/>
            </a:br>
            <a:r>
              <a:rPr lang="en-US" sz="2400" dirty="0">
                <a:solidFill>
                  <a:srgbClr val="212529"/>
                </a:solidFill>
                <a:latin typeface="-apple-system"/>
              </a:rPr>
              <a:t> </a:t>
            </a:r>
            <a:br>
              <a:rPr lang="en-US" sz="2400" dirty="0"/>
            </a:br>
            <a:r>
              <a:rPr lang="en-US" sz="2400" dirty="0">
                <a:solidFill>
                  <a:srgbClr val="212529"/>
                </a:solidFill>
                <a:latin typeface="-apple-system"/>
              </a:rPr>
              <a:t>std</a:t>
            </a:r>
            <a:r>
              <a:rPr lang="en-US" sz="2400" dirty="0">
                <a:latin typeface="-apple-system"/>
              </a:rPr>
              <a:t>::string</a:t>
            </a:r>
            <a:r>
              <a:rPr lang="en-US" sz="2400" dirty="0">
                <a:solidFill>
                  <a:srgbClr val="212529"/>
                </a:solidFill>
                <a:latin typeface="-apple-system"/>
              </a:rPr>
              <a:t> </a:t>
            </a:r>
            <a:r>
              <a:rPr lang="en-US" sz="2400" dirty="0" err="1">
                <a:solidFill>
                  <a:srgbClr val="212529"/>
                </a:solidFill>
                <a:latin typeface="-apple-system"/>
              </a:rPr>
              <a:t>event_name</a:t>
            </a:r>
            <a:r>
              <a:rPr lang="en-US" sz="2400" dirty="0">
                <a:solidFill>
                  <a:srgbClr val="212529"/>
                </a:solidFill>
                <a:latin typeface="-apple-system"/>
              </a:rPr>
              <a:t> </a:t>
            </a:r>
            <a:r>
              <a:rPr lang="en-US" sz="2400" dirty="0">
                <a:latin typeface="-apple-system"/>
              </a:rPr>
              <a:t>=</a:t>
            </a:r>
            <a:r>
              <a:rPr lang="en-US" sz="2400" dirty="0">
                <a:solidFill>
                  <a:srgbClr val="212529"/>
                </a:solidFill>
                <a:latin typeface="-apple-system"/>
              </a:rPr>
              <a:t> json</a:t>
            </a:r>
            <a:r>
              <a:rPr lang="en-US" sz="2400" dirty="0">
                <a:latin typeface="-apple-system"/>
              </a:rPr>
              <a:t>[</a:t>
            </a:r>
            <a:r>
              <a:rPr lang="en-US" sz="2400" dirty="0">
                <a:solidFill>
                  <a:srgbClr val="212529"/>
                </a:solidFill>
                <a:latin typeface="-apple-system"/>
              </a:rPr>
              <a:t>EVENTS</a:t>
            </a:r>
            <a:r>
              <a:rPr lang="en-US" sz="2400" dirty="0">
                <a:latin typeface="-apple-system"/>
              </a:rPr>
              <a:t>][0][</a:t>
            </a:r>
            <a:r>
              <a:rPr lang="en-US" sz="2400" dirty="0">
                <a:solidFill>
                  <a:srgbClr val="212529"/>
                </a:solidFill>
                <a:latin typeface="-apple-system"/>
              </a:rPr>
              <a:t>EVENT_NAME</a:t>
            </a:r>
            <a:r>
              <a:rPr lang="en-US" sz="2400" dirty="0">
                <a:latin typeface="-apple-system"/>
              </a:rPr>
              <a:t>]</a:t>
            </a:r>
            <a:r>
              <a:rPr lang="en-US" sz="2400" dirty="0">
                <a:solidFill>
                  <a:srgbClr val="212529"/>
                </a:solidFill>
                <a:latin typeface="-apple-system"/>
              </a:rPr>
              <a:t>.</a:t>
            </a:r>
            <a:r>
              <a:rPr lang="en-US" sz="2400" dirty="0">
                <a:latin typeface="-apple-system"/>
              </a:rPr>
              <a:t>get&lt;</a:t>
            </a:r>
            <a:r>
              <a:rPr lang="en-US" sz="2400" dirty="0">
                <a:solidFill>
                  <a:srgbClr val="212529"/>
                </a:solidFill>
                <a:latin typeface="-apple-system"/>
              </a:rPr>
              <a:t>std</a:t>
            </a:r>
            <a:r>
              <a:rPr lang="en-US" sz="2400" dirty="0">
                <a:latin typeface="-apple-system"/>
              </a:rPr>
              <a:t>::string&gt;();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9298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028FF3-B542-4155-BCE7-DF921D46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29</a:t>
            </a:fld>
            <a:endParaRPr lang="nl-NL"/>
          </a:p>
        </p:txBody>
      </p:sp>
      <p:pic>
        <p:nvPicPr>
          <p:cNvPr id="6" name="Graphic 5" descr="Tablet">
            <a:extLst>
              <a:ext uri="{FF2B5EF4-FFF2-40B4-BE49-F238E27FC236}">
                <a16:creationId xmlns:a16="http://schemas.microsoft.com/office/drawing/2014/main" id="{6C49E457-35E4-458D-847D-80B8F1E46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0153" y="-1825895"/>
            <a:ext cx="1825895" cy="182589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3947AE4-440D-47FA-BE5F-42C03A4CC014}"/>
              </a:ext>
            </a:extLst>
          </p:cNvPr>
          <p:cNvSpPr/>
          <p:nvPr/>
        </p:nvSpPr>
        <p:spPr>
          <a:xfrm>
            <a:off x="2549658" y="-319315"/>
            <a:ext cx="2646453" cy="46590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79C09-F2D7-4F14-B570-884466481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981662" y="2101550"/>
            <a:ext cx="8333999" cy="757800"/>
          </a:xfrm>
        </p:spPr>
        <p:txBody>
          <a:bodyPr>
            <a:normAutofit/>
          </a:bodyPr>
          <a:lstStyle/>
          <a:p>
            <a:r>
              <a:rPr lang="en-US" dirty="0"/>
              <a:t>E-Paper Display: specs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03EDA-4AFC-4115-97E4-CD2C4ADC1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4076464" y="2955529"/>
            <a:ext cx="2164703" cy="397271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Ine</a:t>
            </a:r>
            <a:r>
              <a:rPr lang="en-US" dirty="0"/>
              <a:t> </a:t>
            </a:r>
            <a:r>
              <a:rPr lang="en-US" dirty="0" err="1"/>
              <a:t>Vanderhaeghe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E39331-319F-465D-952A-49D1552EAAD7}"/>
              </a:ext>
            </a:extLst>
          </p:cNvPr>
          <p:cNvSpPr/>
          <p:nvPr/>
        </p:nvSpPr>
        <p:spPr>
          <a:xfrm>
            <a:off x="-333818" y="1967620"/>
            <a:ext cx="2883478" cy="17822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2F1DF-7472-4F92-8A88-5F89D5042CFD}"/>
              </a:ext>
            </a:extLst>
          </p:cNvPr>
          <p:cNvCxnSpPr>
            <a:cxnSpLocks/>
          </p:cNvCxnSpPr>
          <p:nvPr/>
        </p:nvCxnSpPr>
        <p:spPr>
          <a:xfrm>
            <a:off x="2549659" y="1717387"/>
            <a:ext cx="0" cy="223897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102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229 0.00024 L 0.70508 -0.0166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62" y="-85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299 0.03773 L 0.56744 0.01342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16" y="-122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3.33333E-6 0.55833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55833 L -0.17943 0.55648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7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3" grpId="0"/>
      <p:bldP spid="4" grpId="0" build="p"/>
      <p:bldP spid="11" grpId="0" animBg="1"/>
      <p:bldP spid="11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Introduction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C584F1-030C-44E6-9EE4-CEBF522465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1" t="-1" b="1207"/>
          <a:stretch/>
        </p:blipFill>
        <p:spPr>
          <a:xfrm>
            <a:off x="260349" y="1109840"/>
            <a:ext cx="6165851" cy="46383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23A2DA9-9A66-46B2-9333-7D388D29B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1600" y="1866900"/>
            <a:ext cx="4165600" cy="3124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7DC7C04-A704-4738-A7BE-8C6EE9BEC7FA}"/>
              </a:ext>
            </a:extLst>
          </p:cNvPr>
          <p:cNvSpPr txBox="1"/>
          <p:nvPr/>
        </p:nvSpPr>
        <p:spPr>
          <a:xfrm>
            <a:off x="7451600" y="5118100"/>
            <a:ext cx="416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Concept art by Mr. Van </a:t>
            </a:r>
            <a:r>
              <a:rPr lang="en-US" dirty="0" err="1"/>
              <a:t>Landschoot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6172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62C7EA-D40F-4938-BD6A-464E0534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30</a:t>
            </a:fld>
            <a:endParaRPr lang="nl-NL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4A2A9814-8F66-42AE-9E7B-474B83BEE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171" y="119474"/>
            <a:ext cx="11041200" cy="692651"/>
          </a:xfrm>
        </p:spPr>
        <p:txBody>
          <a:bodyPr/>
          <a:lstStyle/>
          <a:p>
            <a:r>
              <a:rPr lang="en-US" dirty="0"/>
              <a:t>Situation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E522D9-67DC-492F-978C-383CCCE1DC22}"/>
              </a:ext>
            </a:extLst>
          </p:cNvPr>
          <p:cNvCxnSpPr>
            <a:cxnSpLocks/>
          </p:cNvCxnSpPr>
          <p:nvPr/>
        </p:nvCxnSpPr>
        <p:spPr>
          <a:xfrm>
            <a:off x="242171" y="904587"/>
            <a:ext cx="11586972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C762D1-489D-4AB3-A4B6-0E82F4833BE5}"/>
              </a:ext>
            </a:extLst>
          </p:cNvPr>
          <p:cNvSpPr txBox="1"/>
          <p:nvPr/>
        </p:nvSpPr>
        <p:spPr>
          <a:xfrm>
            <a:off x="7557370" y="1189227"/>
            <a:ext cx="49203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SQL Database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Database Hierarchy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Webserver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chemeClr val="tx2"/>
                </a:solidFill>
              </a:rPr>
              <a:t>Communicatie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chemeClr val="tx2"/>
                </a:solidFill>
              </a:rPr>
              <a:t>Wifi</a:t>
            </a:r>
            <a:r>
              <a:rPr lang="en-US" b="1" dirty="0">
                <a:solidFill>
                  <a:schemeClr val="tx2"/>
                </a:solidFill>
              </a:rPr>
              <a:t> Access Point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JSON Parsing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E-Paper Display: Specs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E-Paper Display: Implementation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5DD8DD6-1877-4820-8667-845708CC6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1" t="-1" b="1207"/>
          <a:stretch/>
        </p:blipFill>
        <p:spPr>
          <a:xfrm>
            <a:off x="95249" y="977467"/>
            <a:ext cx="6934200" cy="5216318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FAD3BD3-AF72-4E92-99A1-38C32FF495D9}"/>
              </a:ext>
            </a:extLst>
          </p:cNvPr>
          <p:cNvSpPr/>
          <p:nvPr/>
        </p:nvSpPr>
        <p:spPr>
          <a:xfrm>
            <a:off x="7544670" y="4375146"/>
            <a:ext cx="5269630" cy="571493"/>
          </a:xfrm>
          <a:prstGeom prst="roundRect">
            <a:avLst/>
          </a:prstGeom>
          <a:solidFill>
            <a:srgbClr val="1D8DB0">
              <a:alpha val="20000"/>
            </a:srgbClr>
          </a:solidFill>
          <a:ln>
            <a:solidFill>
              <a:srgbClr val="1D8D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4BBFFF8-7DC0-4011-9DB8-556F60A131D1}"/>
              </a:ext>
            </a:extLst>
          </p:cNvPr>
          <p:cNvSpPr/>
          <p:nvPr/>
        </p:nvSpPr>
        <p:spPr>
          <a:xfrm>
            <a:off x="5105400" y="4102100"/>
            <a:ext cx="698500" cy="1206500"/>
          </a:xfrm>
          <a:custGeom>
            <a:avLst/>
            <a:gdLst>
              <a:gd name="connsiteX0" fmla="*/ 0 w 698500"/>
              <a:gd name="connsiteY0" fmla="*/ 812800 h 1206500"/>
              <a:gd name="connsiteX1" fmla="*/ 698500 w 698500"/>
              <a:gd name="connsiteY1" fmla="*/ 1206500 h 1206500"/>
              <a:gd name="connsiteX2" fmla="*/ 698500 w 698500"/>
              <a:gd name="connsiteY2" fmla="*/ 368300 h 1206500"/>
              <a:gd name="connsiteX3" fmla="*/ 101600 w 698500"/>
              <a:gd name="connsiteY3" fmla="*/ 25400 h 1206500"/>
              <a:gd name="connsiteX4" fmla="*/ 50800 w 698500"/>
              <a:gd name="connsiteY4" fmla="*/ 0 h 1206500"/>
              <a:gd name="connsiteX5" fmla="*/ 0 w 698500"/>
              <a:gd name="connsiteY5" fmla="*/ 812800 h 120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8500" h="1206500">
                <a:moveTo>
                  <a:pt x="0" y="812800"/>
                </a:moveTo>
                <a:lnTo>
                  <a:pt x="698500" y="1206500"/>
                </a:lnTo>
                <a:lnTo>
                  <a:pt x="698500" y="368300"/>
                </a:lnTo>
                <a:lnTo>
                  <a:pt x="101600" y="25400"/>
                </a:lnTo>
                <a:lnTo>
                  <a:pt x="50800" y="0"/>
                </a:lnTo>
                <a:lnTo>
                  <a:pt x="0" y="812800"/>
                </a:lnTo>
                <a:close/>
              </a:path>
            </a:pathLst>
          </a:custGeom>
          <a:solidFill>
            <a:srgbClr val="1D8DB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11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7F674897-51F5-4263-A236-C45DA606D8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413" t="12869" r="8077" b="7276"/>
          <a:stretch/>
        </p:blipFill>
        <p:spPr>
          <a:xfrm>
            <a:off x="401217" y="1359035"/>
            <a:ext cx="6692979" cy="2709111"/>
          </a:xfrm>
        </p:spPr>
      </p:pic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31</a:t>
            </a:fld>
            <a:endParaRPr lang="nl-NL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E-ink display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E062F66E-FA01-47D0-A7EA-54951388AA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62" t="13878" r="3413" b="4623"/>
          <a:stretch/>
        </p:blipFill>
        <p:spPr>
          <a:xfrm>
            <a:off x="6287388" y="2957804"/>
            <a:ext cx="5674457" cy="31070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AB42B9-D73B-4773-9401-887EFC2837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996" y="4690453"/>
            <a:ext cx="4323443" cy="137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5927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028FF3-B542-4155-BCE7-DF921D46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32</a:t>
            </a:fld>
            <a:endParaRPr lang="nl-NL"/>
          </a:p>
        </p:txBody>
      </p:sp>
      <p:pic>
        <p:nvPicPr>
          <p:cNvPr id="6" name="Graphic 5" descr="Tablet">
            <a:extLst>
              <a:ext uri="{FF2B5EF4-FFF2-40B4-BE49-F238E27FC236}">
                <a16:creationId xmlns:a16="http://schemas.microsoft.com/office/drawing/2014/main" id="{6C49E457-35E4-458D-847D-80B8F1E46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0153" y="-1799635"/>
            <a:ext cx="1825895" cy="182589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3947AE4-440D-47FA-BE5F-42C03A4CC014}"/>
              </a:ext>
            </a:extLst>
          </p:cNvPr>
          <p:cNvSpPr/>
          <p:nvPr/>
        </p:nvSpPr>
        <p:spPr>
          <a:xfrm>
            <a:off x="2549658" y="-319315"/>
            <a:ext cx="2646453" cy="46590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79C09-F2D7-4F14-B570-884466481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167000" y="2197729"/>
            <a:ext cx="8333999" cy="757800"/>
          </a:xfrm>
        </p:spPr>
        <p:txBody>
          <a:bodyPr>
            <a:normAutofit/>
          </a:bodyPr>
          <a:lstStyle/>
          <a:p>
            <a:r>
              <a:rPr lang="en-US" dirty="0"/>
              <a:t>E-Paper Display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03EDA-4AFC-4115-97E4-CD2C4ADC1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4076464" y="2955529"/>
            <a:ext cx="2164703" cy="397271"/>
          </a:xfrm>
        </p:spPr>
        <p:txBody>
          <a:bodyPr/>
          <a:lstStyle/>
          <a:p>
            <a:r>
              <a:rPr lang="en-US" dirty="0"/>
              <a:t>Michel Dequick</a:t>
            </a:r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E39331-319F-465D-952A-49D1552EAAD7}"/>
              </a:ext>
            </a:extLst>
          </p:cNvPr>
          <p:cNvSpPr/>
          <p:nvPr/>
        </p:nvSpPr>
        <p:spPr>
          <a:xfrm>
            <a:off x="-333818" y="1967620"/>
            <a:ext cx="2883478" cy="17822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2F1DF-7472-4F92-8A88-5F89D5042CFD}"/>
              </a:ext>
            </a:extLst>
          </p:cNvPr>
          <p:cNvCxnSpPr>
            <a:cxnSpLocks/>
          </p:cNvCxnSpPr>
          <p:nvPr/>
        </p:nvCxnSpPr>
        <p:spPr>
          <a:xfrm>
            <a:off x="2549659" y="1717387"/>
            <a:ext cx="0" cy="223897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58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84 0.01482 L 0.57135 0.00741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69" y="-37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299 0.03773 L 0.56744 0.01342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16" y="-122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3.33333E-6 0.55834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55834 L -0.17943 0.55648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7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3" grpId="0"/>
      <p:bldP spid="4" grpId="0" build="p"/>
      <p:bldP spid="11" grpId="0" animBg="1"/>
      <p:bldP spid="11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62C7EA-D40F-4938-BD6A-464E0534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33</a:t>
            </a:fld>
            <a:endParaRPr lang="nl-NL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4A2A9814-8F66-42AE-9E7B-474B83BEE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171" y="119474"/>
            <a:ext cx="11041200" cy="692651"/>
          </a:xfrm>
        </p:spPr>
        <p:txBody>
          <a:bodyPr/>
          <a:lstStyle/>
          <a:p>
            <a:r>
              <a:rPr lang="en-US" dirty="0"/>
              <a:t>Situation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E522D9-67DC-492F-978C-383CCCE1DC22}"/>
              </a:ext>
            </a:extLst>
          </p:cNvPr>
          <p:cNvCxnSpPr>
            <a:cxnSpLocks/>
          </p:cNvCxnSpPr>
          <p:nvPr/>
        </p:nvCxnSpPr>
        <p:spPr>
          <a:xfrm>
            <a:off x="242171" y="904587"/>
            <a:ext cx="11586972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C762D1-489D-4AB3-A4B6-0E82F4833BE5}"/>
              </a:ext>
            </a:extLst>
          </p:cNvPr>
          <p:cNvSpPr txBox="1"/>
          <p:nvPr/>
        </p:nvSpPr>
        <p:spPr>
          <a:xfrm>
            <a:off x="7557370" y="1189227"/>
            <a:ext cx="49203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SQL Database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Database Hierarchy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Webserver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chemeClr val="tx2"/>
                </a:solidFill>
              </a:rPr>
              <a:t>Communicatie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chemeClr val="tx2"/>
                </a:solidFill>
              </a:rPr>
              <a:t>Wifi</a:t>
            </a:r>
            <a:r>
              <a:rPr lang="en-US" b="1" dirty="0">
                <a:solidFill>
                  <a:schemeClr val="tx2"/>
                </a:solidFill>
              </a:rPr>
              <a:t> Access Point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JSON Parsing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E-Paper Display: Specs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E-Paper Display: Implementation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5DD8DD6-1877-4820-8667-845708CC6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1" t="-1" b="1207"/>
          <a:stretch/>
        </p:blipFill>
        <p:spPr>
          <a:xfrm>
            <a:off x="95249" y="977467"/>
            <a:ext cx="6934200" cy="5216318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FAD3BD3-AF72-4E92-99A1-38C32FF495D9}"/>
              </a:ext>
            </a:extLst>
          </p:cNvPr>
          <p:cNvSpPr/>
          <p:nvPr/>
        </p:nvSpPr>
        <p:spPr>
          <a:xfrm>
            <a:off x="7557370" y="4902189"/>
            <a:ext cx="5269630" cy="571493"/>
          </a:xfrm>
          <a:prstGeom prst="roundRect">
            <a:avLst/>
          </a:prstGeom>
          <a:solidFill>
            <a:srgbClr val="1D8DB0">
              <a:alpha val="20000"/>
            </a:srgbClr>
          </a:solidFill>
          <a:ln>
            <a:solidFill>
              <a:srgbClr val="1D8D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4BBFFF8-7DC0-4011-9DB8-556F60A131D1}"/>
              </a:ext>
            </a:extLst>
          </p:cNvPr>
          <p:cNvSpPr/>
          <p:nvPr/>
        </p:nvSpPr>
        <p:spPr>
          <a:xfrm>
            <a:off x="5105400" y="4102100"/>
            <a:ext cx="698500" cy="1206500"/>
          </a:xfrm>
          <a:custGeom>
            <a:avLst/>
            <a:gdLst>
              <a:gd name="connsiteX0" fmla="*/ 0 w 698500"/>
              <a:gd name="connsiteY0" fmla="*/ 812800 h 1206500"/>
              <a:gd name="connsiteX1" fmla="*/ 698500 w 698500"/>
              <a:gd name="connsiteY1" fmla="*/ 1206500 h 1206500"/>
              <a:gd name="connsiteX2" fmla="*/ 698500 w 698500"/>
              <a:gd name="connsiteY2" fmla="*/ 368300 h 1206500"/>
              <a:gd name="connsiteX3" fmla="*/ 101600 w 698500"/>
              <a:gd name="connsiteY3" fmla="*/ 25400 h 1206500"/>
              <a:gd name="connsiteX4" fmla="*/ 50800 w 698500"/>
              <a:gd name="connsiteY4" fmla="*/ 0 h 1206500"/>
              <a:gd name="connsiteX5" fmla="*/ 0 w 698500"/>
              <a:gd name="connsiteY5" fmla="*/ 812800 h 120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8500" h="1206500">
                <a:moveTo>
                  <a:pt x="0" y="812800"/>
                </a:moveTo>
                <a:lnTo>
                  <a:pt x="698500" y="1206500"/>
                </a:lnTo>
                <a:lnTo>
                  <a:pt x="698500" y="368300"/>
                </a:lnTo>
                <a:lnTo>
                  <a:pt x="101600" y="25400"/>
                </a:lnTo>
                <a:lnTo>
                  <a:pt x="50800" y="0"/>
                </a:lnTo>
                <a:lnTo>
                  <a:pt x="0" y="812800"/>
                </a:lnTo>
                <a:close/>
              </a:path>
            </a:pathLst>
          </a:custGeom>
          <a:solidFill>
            <a:srgbClr val="1D8DB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23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3515B5-7667-4BDB-8B14-35FDCC25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34</a:t>
            </a:fld>
            <a:endParaRPr lang="nl-NL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6816E571-577C-45B0-82FD-087CE38D2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171" y="119474"/>
            <a:ext cx="11041200" cy="692651"/>
          </a:xfrm>
        </p:spPr>
        <p:txBody>
          <a:bodyPr/>
          <a:lstStyle/>
          <a:p>
            <a:r>
              <a:rPr lang="en-US" dirty="0"/>
              <a:t>E-Paper Display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37C0F6-3883-40B8-A552-46D8B49C4CC2}"/>
              </a:ext>
            </a:extLst>
          </p:cNvPr>
          <p:cNvCxnSpPr>
            <a:cxnSpLocks/>
          </p:cNvCxnSpPr>
          <p:nvPr/>
        </p:nvCxnSpPr>
        <p:spPr>
          <a:xfrm>
            <a:off x="242171" y="904587"/>
            <a:ext cx="11586972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15906A4-3ABE-4252-802D-C017A512D1D7}"/>
              </a:ext>
            </a:extLst>
          </p:cNvPr>
          <p:cNvSpPr txBox="1"/>
          <p:nvPr/>
        </p:nvSpPr>
        <p:spPr>
          <a:xfrm>
            <a:off x="423600" y="1312339"/>
            <a:ext cx="110191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Steps taken: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Ported Arduino library to MBED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Issues: Big frame buffer causing stack overflow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Solution: Partial frame render/update (smaller frame buffer)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Issues: </a:t>
            </a:r>
            <a:r>
              <a:rPr lang="en-US" sz="2400" dirty="0" err="1"/>
              <a:t>DrawChar</a:t>
            </a:r>
            <a:r>
              <a:rPr lang="en-US" sz="2400" dirty="0"/>
              <a:t>() method does not work properly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Solution: Rewrote pointer based character-lookup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Wrote wrapper for library to interface with JSON</a:t>
            </a:r>
          </a:p>
          <a:p>
            <a:pPr lvl="1"/>
            <a:r>
              <a:rPr lang="en-US" sz="2400" dirty="0"/>
              <a:t>   No major issues</a:t>
            </a:r>
            <a:br>
              <a:rPr lang="en-US" sz="2400" dirty="0"/>
            </a:b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Merge project with master branch</a:t>
            </a:r>
          </a:p>
          <a:p>
            <a:pPr lvl="1"/>
            <a:r>
              <a:rPr lang="en-US" sz="2400" dirty="0"/>
              <a:t>   No major issues</a:t>
            </a:r>
          </a:p>
          <a:p>
            <a:pPr lvl="1"/>
            <a:endParaRPr lang="en-US" sz="2400" dirty="0"/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</p:txBody>
      </p:sp>
      <p:pic>
        <p:nvPicPr>
          <p:cNvPr id="14" name="Graphic 13" descr="Warning">
            <a:extLst>
              <a:ext uri="{FF2B5EF4-FFF2-40B4-BE49-F238E27FC236}">
                <a16:creationId xmlns:a16="http://schemas.microsoft.com/office/drawing/2014/main" id="{1DE3BE59-B432-46F5-8D20-CDE526379A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5443" y="2036360"/>
            <a:ext cx="341313" cy="341313"/>
          </a:xfrm>
          <a:prstGeom prst="rect">
            <a:avLst/>
          </a:prstGeom>
        </p:spPr>
      </p:pic>
      <p:pic>
        <p:nvPicPr>
          <p:cNvPr id="16" name="Graphic 15" descr="Bug">
            <a:extLst>
              <a:ext uri="{FF2B5EF4-FFF2-40B4-BE49-F238E27FC236}">
                <a16:creationId xmlns:a16="http://schemas.microsoft.com/office/drawing/2014/main" id="{0A7BF4F1-B668-4588-AE9D-BC23C2E3B6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087697" y="6330051"/>
            <a:ext cx="673100" cy="673100"/>
          </a:xfrm>
          <a:prstGeom prst="rect">
            <a:avLst/>
          </a:prstGeom>
        </p:spPr>
      </p:pic>
      <p:pic>
        <p:nvPicPr>
          <p:cNvPr id="18" name="Graphic 17" descr="Information">
            <a:extLst>
              <a:ext uri="{FF2B5EF4-FFF2-40B4-BE49-F238E27FC236}">
                <a16:creationId xmlns:a16="http://schemas.microsoft.com/office/drawing/2014/main" id="{E2928842-11B4-46AA-B4C7-67C375BE1E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4149" y="2349344"/>
            <a:ext cx="423900" cy="423900"/>
          </a:xfrm>
          <a:prstGeom prst="rect">
            <a:avLst/>
          </a:prstGeom>
        </p:spPr>
      </p:pic>
      <p:pic>
        <p:nvPicPr>
          <p:cNvPr id="21" name="Graphic 20" descr="Information">
            <a:extLst>
              <a:ext uri="{FF2B5EF4-FFF2-40B4-BE49-F238E27FC236}">
                <a16:creationId xmlns:a16="http://schemas.microsoft.com/office/drawing/2014/main" id="{A054EA01-D92C-4EB7-87AC-776FE4D274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5436" y="4622913"/>
            <a:ext cx="423900" cy="423900"/>
          </a:xfrm>
          <a:prstGeom prst="rect">
            <a:avLst/>
          </a:prstGeom>
        </p:spPr>
      </p:pic>
      <p:pic>
        <p:nvPicPr>
          <p:cNvPr id="22" name="Graphic 21" descr="Warning">
            <a:extLst>
              <a:ext uri="{FF2B5EF4-FFF2-40B4-BE49-F238E27FC236}">
                <a16:creationId xmlns:a16="http://schemas.microsoft.com/office/drawing/2014/main" id="{F2623862-F617-4F77-BBE0-02CA52C4D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5436" y="3146031"/>
            <a:ext cx="341313" cy="341313"/>
          </a:xfrm>
          <a:prstGeom prst="rect">
            <a:avLst/>
          </a:prstGeom>
        </p:spPr>
      </p:pic>
      <p:pic>
        <p:nvPicPr>
          <p:cNvPr id="23" name="Graphic 22" descr="Information">
            <a:extLst>
              <a:ext uri="{FF2B5EF4-FFF2-40B4-BE49-F238E27FC236}">
                <a16:creationId xmlns:a16="http://schemas.microsoft.com/office/drawing/2014/main" id="{1A4A8E3B-9ACC-4532-AEDA-E0F90159AE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4142" y="3459015"/>
            <a:ext cx="423900" cy="423900"/>
          </a:xfrm>
          <a:prstGeom prst="rect">
            <a:avLst/>
          </a:prstGeom>
        </p:spPr>
      </p:pic>
      <p:pic>
        <p:nvPicPr>
          <p:cNvPr id="24" name="Graphic 23" descr="Information">
            <a:extLst>
              <a:ext uri="{FF2B5EF4-FFF2-40B4-BE49-F238E27FC236}">
                <a16:creationId xmlns:a16="http://schemas.microsoft.com/office/drawing/2014/main" id="{D5B20699-63F2-451F-96ED-1422EC62E5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3192" y="5711448"/>
            <a:ext cx="423900" cy="4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953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63 0.0669 L 0.06563 0.0669 C 0.06706 0.06134 0.06849 0.05579 0.06992 0.05023 C 0.07214 0.04051 0.0694 0.04838 0.07305 0.03727 C 0.07578 0.02847 0.07422 0.03449 0.07826 0.02616 C 0.08307 0.01551 0.07722 0.0257 0.08242 0.0132 C 0.0832 0.01088 0.08451 0.00949 0.08542 0.00764 C 0.08802 0.00208 0.08958 -0.00486 0.09284 -0.00903 C 0.09818 -0.0162 0.0957 -0.0125 0.10013 -0.02014 C 0.10287 -0.01968 0.10573 -0.01968 0.10847 -0.01829 C 0.10964 -0.01782 0.11042 -0.01574 0.11159 -0.01458 C 0.1155 -0.01111 0.11693 -0.01088 0.12097 -0.00903 C 0.12396 -0.00972 0.12722 -0.00972 0.13034 -0.01088 C 0.13529 -0.01296 0.13373 -0.01551 0.13763 -0.02014 C 0.1388 -0.02176 0.14037 -0.02245 0.1418 -0.02384 C 0.14362 -0.02616 0.14688 -0.03125 0.14909 -0.0331 C 0.15 -0.03403 0.15117 -0.03449 0.15208 -0.03495 C 0.15352 -0.0368 0.15495 -0.03889 0.15625 -0.04051 C 0.15729 -0.0419 0.1582 -0.04421 0.15951 -0.04421 C 0.16393 -0.04491 0.16849 -0.04305 0.17305 -0.04236 C 0.18268 -0.03819 0.1711 -0.04236 0.18867 -0.04236 C 0.19076 -0.04236 0.19284 -0.04143 0.19492 -0.04051 C 0.19818 -0.03935 0.19922 -0.03866 0.20208 -0.0368 C 0.20287 -0.03495 0.20326 -0.03287 0.2043 -0.03125 C 0.2069 -0.02755 0.21107 -0.03055 0.21367 -0.03125 C 0.21641 -0.03634 0.21927 -0.04282 0.22305 -0.04606 C 0.22396 -0.04699 0.22513 -0.04722 0.22617 -0.04792 C 0.22982 -0.05093 0.23021 -0.05162 0.23347 -0.05532 C 0.23516 -0.05509 0.24128 -0.05417 0.24375 -0.05162 C 0.25039 -0.04537 0.25091 -0.04282 0.25638 -0.0331 C 0.25729 -0.03125 0.2586 -0.02986 0.25951 -0.02755 C 0.26016 -0.02569 0.26068 -0.02384 0.26146 -0.02199 C 0.26354 -0.01829 0.26602 -0.01528 0.26784 -0.01088 C 0.26888 -0.00856 0.26966 -0.00579 0.27083 -0.00347 C 0.27175 -0.00208 0.27305 -0.00139 0.27409 0.00023 C 0.27578 0.00278 0.28099 0.01111 0.28242 0.0169 C 0.2832 0.02037 0.28373 0.02431 0.28438 0.02801 C 0.28477 0.02986 0.2849 0.03171 0.28542 0.03357 L 0.28958 0.04468 C 0.29037 0.04653 0.29128 0.04792 0.2918 0.05023 C 0.29245 0.0537 0.2931 0.0588 0.29479 0.06134 C 0.29844 0.0662 0.30208 0.07176 0.30638 0.07431 C 0.30742 0.07477 0.30847 0.07523 0.30951 0.07616 C 0.31055 0.07708 0.31263 0.07986 0.31263 0.07986 L 1.12201 0.10949 L 1.13867 -0.81458 L 1.09896 -0.9368 L 1.09076 -0.86458 C 1.08763 -0.86782 1.08425 -0.87037 1.08138 -0.87384 C 1.0694 -0.88796 1.08568 -0.8713 1.07617 -0.88495 C 1.07526 -0.88634 1.07409 -0.88634 1.07292 -0.8868 C 1.07162 -0.88565 1.07018 -0.88449 1.06888 -0.8831 C 1.06589 -0.88009 1.06589 -0.8787 1.0625 -0.87755 C 1.05951 -0.87685 1.05625 -0.87639 1.05326 -0.87569 C 1.04115 -0.87685 1.03386 -0.86991 1.02617 -0.88125 C 1.025 -0.8831 1.02396 -0.88495 1.02305 -0.8868 C 1.02201 -0.89236 1.02136 -0.89907 1.01875 -0.90347 C 1.01758 -0.90579 1.01602 -0.90718 1.01472 -0.90903 C 1.01354 -0.91088 1.01276 -0.91319 1.01159 -0.91458 C 1.01029 -0.9162 1.0086 -0.9169 1.00742 -0.91852 C 1.00612 -0.91991 1.00573 -0.92361 1.0043 -0.92384 C 0.99636 -0.92616 0.98828 -0.92523 0.98034 -0.92569 C 0.97826 -0.92708 0.97552 -0.92685 0.97409 -0.9294 C 0.97005 -0.93657 0.97214 -0.93356 0.96784 -0.93889 L 0.96458 -0.95555 C 0.96432 -0.95718 0.96419 -0.95926 0.96367 -0.96088 C 0.9586 -0.9743 0.96472 -0.95741 0.95938 -0.97384 C 0.95742 -0.98009 0.95586 -0.98194 0.95326 -0.98866 C 0.95169 -0.99213 0.95117 -0.99722 0.94896 -0.99977 C 0.9457 -1.0037 0.94466 -1.0044 0.9418 -1.01088 C 0.93737 -1.0206 0.93763 -1.02546 0.93138 -1.0331 C 0.92943 -1.03518 0.92748 -1.03819 0.92513 -1.03843 C 0.92123 -1.03912 0.91745 -1.03843 0.91367 -1.03843 L 0.75742 -1.15532 L 0.03867 -1.05347 L 0.03763 -0.84977 L 0.04805 -0.83125 C 0.04909 -0.8294 0.05 -0.82731 0.05117 -0.82569 L 0.06055 -0.81458 C 0.06341 -0.81111 0.06589 -0.80764 0.06992 -0.80718 L 0.09583 -0.80532 C 0.09727 -0.80417 0.0987 -0.80278 0.10013 -0.80162 C 0.10651 -0.79676 0.11419 -0.79884 0.12097 -0.79792 C 0.12188 -0.79745 0.12305 -0.79722 0.12396 -0.79606 C 0.12552 -0.79468 0.12682 -0.79236 0.12826 -0.79051 C 0.12917 -0.78935 0.13021 -0.78796 0.13125 -0.7868 C 0.13268 -0.78565 0.13412 -0.78449 0.13555 -0.7831 C 0.13659 -0.78218 0.1375 -0.78032 0.13867 -0.7794 C 0.14063 -0.77801 0.14479 -0.77569 0.14479 -0.77569 C 0.15703 -0.77639 0.16914 -0.77662 0.18138 -0.77755 C 0.18307 -0.77778 0.18477 -0.7794 0.18659 -0.7794 C 0.19245 -0.7794 0.19831 -0.77824 0.2043 -0.77755 C 0.20534 -0.77639 0.20625 -0.77477 0.20742 -0.77384 C 0.20938 -0.77245 0.21367 -0.77014 0.21367 -0.77014 C 0.22097 -0.77083 0.22826 -0.77106 0.23555 -0.77222 C 0.23659 -0.77222 0.2375 -0.77338 0.23854 -0.77384 C 0.24779 -0.7787 0.23841 -0.77315 0.24597 -0.77755 L 0.25534 -0.77569 C 0.25938 -0.775 0.26211 -0.77477 0.26576 -0.77222 C 0.26706 -0.77106 0.26849 -0.76991 0.26992 -0.76829 C 0.27201 -0.7662 0.27357 -0.76157 0.27604 -0.76088 L 0.28347 -0.75903 C 0.2875 -0.75671 0.28672 -0.75787 0.29076 -0.75162 C 0.29323 -0.74792 0.29388 -0.74491 0.29701 -0.74236 C 0.29831 -0.74143 0.29974 -0.74143 0.30117 -0.74051 C 0.30495 -0.73866 0.31185 -0.73356 0.31576 -0.7331 L 0.33347 -0.73148 C 0.34128 -0.72778 0.33516 -0.73009 0.34805 -0.72755 C 0.36602 -0.72407 0.34505 -0.72731 0.36979 -0.72384 C 0.37162 -0.72338 0.37331 -0.72222 0.375 -0.72222 C 0.37643 -0.72222 0.37787 -0.72361 0.3793 -0.72384 C 0.38203 -0.72477 0.38477 -0.72523 0.38763 -0.72569 C 0.39232 -0.72685 0.39831 -0.72755 0.40326 -0.7294 C 0.4043 -0.72986 0.40521 -0.73079 0.40638 -0.73148 C 0.40807 -0.73218 0.40977 -0.73264 0.41159 -0.7331 C 0.41498 -0.73264 0.41849 -0.73241 0.42201 -0.73148 C 0.42409 -0.73055 0.42604 -0.72847 0.42826 -0.72755 C 0.4306 -0.72662 0.43307 -0.72639 0.43555 -0.72569 C 0.44037 -0.72639 0.44518 -0.72639 0.45 -0.72755 C 0.45222 -0.72824 0.4543 -0.73009 0.45638 -0.73148 C 0.45742 -0.73194 0.45847 -0.73218 0.45951 -0.7331 C 0.46055 -0.73449 0.46146 -0.73611 0.46263 -0.7368 C 0.4638 -0.73796 0.47097 -0.74028 0.47188 -0.74051 C 0.47513 -0.74005 0.47826 -0.73958 0.48138 -0.73889 C 0.48555 -0.73773 0.48958 -0.73565 0.49388 -0.73495 L 0.50938 -0.7331 C 0.51341 -0.73171 0.5155 -0.73194 0.51888 -0.72755 C 0.52005 -0.72616 0.52083 -0.72384 0.52201 -0.72222 C 0.52383 -0.71921 0.52708 -0.71643 0.5293 -0.71481 C 0.53125 -0.71319 0.53516 -0.71042 0.53763 -0.70903 C 0.53893 -0.70833 0.54037 -0.7081 0.54167 -0.70718 C 0.54284 -0.70671 0.54375 -0.70602 0.54479 -0.70555 C 0.54766 -0.70417 0.55052 -0.70324 0.55326 -0.70162 C 0.55768 -0.69907 0.55521 -0.70046 0.56042 -0.69815 C 0.56693 -0.69051 0.56068 -0.69884 0.56563 -0.68866 C 0.56771 -0.68495 0.57031 -0.68194 0.57201 -0.67755 C 0.57357 -0.67315 0.57461 -0.66968 0.57722 -0.66643 C 0.58008 -0.66273 0.58216 -0.6625 0.58555 -0.66088 C 0.59987 -0.66227 0.60599 -0.66227 0.61888 -0.66458 C 0.63945 -0.66875 0.6168 -0.66435 0.63034 -0.66829 C 0.63307 -0.66921 0.63581 -0.66968 0.63867 -0.67014 C 0.64206 -0.66968 0.6457 -0.66991 0.64909 -0.66829 C 0.6582 -0.66435 0.65729 -0.66204 0.66367 -0.65718 C 0.66966 -0.65278 0.6638 -0.6588 0.66992 -0.65162 C 0.67162 -0.65231 0.67344 -0.65231 0.67513 -0.65347 C 0.67735 -0.65532 0.67878 -0.66065 0.68138 -0.66088 C 0.70143 -0.66458 0.68828 -0.66273 0.72097 -0.66458 L 0.73763 -0.66273 C 0.74141 -0.66227 0.74531 -0.66296 0.74909 -0.66088 C 0.74974 -0.66065 0.75899 -0.64861 0.76042 -0.64792 C 0.76784 -0.64537 0.76406 -0.64722 0.77188 -0.64236 C 0.77305 -0.6419 0.77409 -0.64167 0.77513 -0.64051 C 0.78281 -0.63148 0.77891 -0.63403 0.78659 -0.63125 C 0.7875 -0.63009 0.78854 -0.6287 0.78972 -0.62755 C 0.79115 -0.62639 0.79557 -0.62454 0.79701 -0.62384 L 0.80326 -0.61643 C 0.80417 -0.61528 0.80508 -0.61366 0.80638 -0.61273 C 0.80951 -0.61088 0.8099 -0.61134 0.81263 -0.60718 C 0.81367 -0.60555 0.81485 -0.6037 0.81576 -0.60162 C 0.81719 -0.59815 0.81784 -0.59305 0.81979 -0.59051 C 0.82761 -0.58148 0.8237 -0.58403 0.83125 -0.58125 L 0.84909 -0.5831 C 0.85703 -0.58403 0.86498 -0.58403 0.87305 -0.58495 C 0.87787 -0.58588 0.88763 -0.58866 0.88763 -0.58866 C 0.89492 -0.59305 0.89245 -0.59352 0.9 -0.59051 C 0.90117 -0.59028 0.90222 -0.58935 0.90326 -0.58866 L 0.91888 -0.59051 C 0.92266 -0.5912 0.92643 -0.59236 0.93034 -0.59236 C 0.93893 -0.59236 0.94766 -0.5912 0.95638 -0.59051 C 0.95742 -0.59005 0.95833 -0.58935 0.95938 -0.58866 C 0.96602 -0.58565 0.97253 -0.5831 0.9793 -0.58125 C 0.98255 -0.58055 0.98815 -0.58009 0.99167 -0.57755 C 1 -0.57222 0.99219 -0.57639 0.99909 -0.56829 C 1 -0.56736 1.00117 -0.56736 1.00208 -0.56643 C 1.00326 -0.56551 1.00404 -0.56366 1.00534 -0.56273 C 1.0069 -0.5618 1.00873 -0.5618 1.01055 -0.56088 C 1.01263 -0.55995 1.01472 -0.55856 1.0168 -0.55718 C 1.01784 -0.55671 1.01888 -0.55648 1.01979 -0.55532 L 1.02617 -0.54792 C 1.02722 -0.54676 1.028 -0.54514 1.02917 -0.54421 C 1.03021 -0.54375 1.03138 -0.54329 1.03242 -0.54236 C 1.03347 -0.54143 1.03438 -0.53981 1.03542 -0.53866 C 1.03711 -0.53727 1.04128 -0.53588 1.04284 -0.53495 C 1.04388 -0.53449 1.04479 -0.5338 1.04583 -0.5331 C 1.05026 -0.53125 1.05625 -0.52986 1.06055 -0.5294 C 1.06953 -0.5287 1.07852 -0.52824 1.08763 -0.52755 C 1.08985 -0.52639 1.09245 -0.52454 1.09479 -0.52384 C 1.09792 -0.52315 1.10117 -0.52268 1.10417 -0.52199 L 1.10847 -0.52014 L 1.23763 -0.29421 C 1.23893 -0.28889 1.24024 -0.2831 1.2418 -0.27755 C 1.24232 -0.27569 1.24336 -0.27407 1.24388 -0.27199 C 1.2444 -0.26968 1.2444 -0.26713 1.24492 -0.26481 C 1.24544 -0.26157 1.24623 -0.25856 1.24701 -0.25555 C 1.24792 -0.25093 1.24844 -0.24722 1.24909 -0.24236 C 1.24935 -0.23935 1.25013 -0.2331 1.25013 -0.2331 L 1.23867 0.17801 L 1.10326 0.24838 C 1.10912 0.24769 1.11511 0.24792 1.12097 0.24653 C 1.12448 0.24537 1.13138 0.24097 1.13138 0.24097 L 1.34492 -0.32384 L 1.18555 -0.10903 L 1.07409 -0.1794 C 1.07057 -0.18009 1.06706 -0.18125 1.06367 -0.18125 C 1.05977 -0.18125 1.05664 -0.17986 1.05326 -0.17755 C 1.04974 -0.17523 1.04766 -0.1743 1.04492 -0.17014 C 1.04375 -0.16852 1.04284 -0.16643 1.0418 -0.16458 C 1.04037 -0.16273 1.03893 -0.16088 1.03763 -0.15903 C 1.03659 -0.15787 1.03542 -0.15694 1.03438 -0.15532 C 1.03333 -0.1537 1.03242 -0.15139 1.03138 -0.14977 C 1.0293 -0.14722 1.025 -0.14236 1.025 -0.14236 C 1.02136 -0.13264 1.02383 -0.13843 1.0168 -0.12569 C 1.01576 -0.12384 1.01445 -0.12245 1.01354 -0.12014 C 1.01081 -0.11273 1.01263 -0.11597 1.00833 -0.11088 C 1.00768 -0.10903 1.00716 -0.10694 1.00638 -0.10532 C 1.00547 -0.10393 1.00417 -0.10301 1.00313 -0.10162 C 1.00143 -0.0993 0.99987 -0.09653 0.99792 -0.09421 C 0.99701 -0.09329 0.99583 -0.09352 0.99492 -0.09236 C 0.98659 -0.08426 0.99128 -0.08657 0.98451 -0.08125 C 0.9819 -0.0794 0.97982 -0.07893 0.97722 -0.07755 C 0.97604 -0.07708 0.97513 -0.07639 0.97409 -0.07569 C 0.96979 -0.07639 0.96563 -0.07639 0.96159 -0.07755 C 0.96003 -0.07824 0.95886 -0.08032 0.95742 -0.08125 C 0.94662 -0.08912 0.95534 -0.08009 0.94492 -0.09236 L 0.9418 -0.09606 C 0.94076 -0.09745 0.93985 -0.09907 0.93854 -0.09977 L 0.93229 -0.10347 C 0.92969 -0.10833 0.92669 -0.11435 0.92292 -0.11643 L 0.91667 -0.12014 C 0.91589 -0.12014 0.90482 -0.12037 0.90104 -0.11643 C 0.89896 -0.11435 0.89701 -0.11157 0.89479 -0.10903 C 0.89388 -0.10787 0.89271 -0.10671 0.8918 -0.10532 C 0.89076 -0.10417 0.88594 -0.09745 0.88438 -0.09606 C 0.88347 -0.09537 0.88229 -0.09514 0.88138 -0.09421 C 0.88021 -0.09329 0.8793 -0.09167 0.87826 -0.09051 C 0.87643 -0.08912 0.87253 -0.08773 0.87097 -0.0868 C 0.86875 -0.08588 0.86472 -0.0831 0.86472 -0.0831 C 0.85951 -0.0838 0.85417 -0.08356 0.84909 -0.08495 C 0.84779 -0.08542 0.84701 -0.08773 0.84597 -0.08866 C 0.84492 -0.08958 0.84375 -0.08981 0.84284 -0.09051 C 0.83229 -0.1 0.84831 -0.08819 0.83542 -0.09792 C 0.83451 -0.09884 0.83333 -0.09907 0.83242 -0.09977 C 0.83125 -0.10093 0.83034 -0.10278 0.8293 -0.10347 C 0.82722 -0.10509 0.825 -0.10602 0.82305 -0.10718 C 0.81472 -0.11227 0.81888 -0.11042 0.81055 -0.11273 C 0.80547 -0.11227 0.79414 -0.11204 0.7875 -0.10903 C 0.78542 -0.1081 0.7832 -0.10764 0.78138 -0.10532 C 0.78034 -0.10417 0.77917 -0.10301 0.77826 -0.10162 C 0.77682 -0.1 0.77552 -0.09745 0.77409 -0.09606 C 0.77201 -0.09444 0.76979 -0.09421 0.76784 -0.09236 C 0.76641 -0.0912 0.76511 -0.08935 0.76367 -0.08866 C 0.7599 -0.0875 0.75599 -0.08773 0.75222 -0.0868 C 0.74583 -0.08565 0.74154 -0.08495 0.73555 -0.08125 C 0.73333 -0.08009 0.73112 -0.07986 0.72917 -0.07755 C 0.72643 -0.0743 0.72513 -0.07338 0.72292 -0.06829 C 0.72149 -0.06481 0.72083 -0.05995 0.71888 -0.05718 C 0.71745 -0.05532 0.71602 -0.0537 0.71472 -0.05162 C 0.71315 -0.04954 0.71198 -0.04653 0.71055 -0.04421 C 0.70847 -0.04143 0.70638 -0.03935 0.7043 -0.0368 C 0.70326 -0.03565 0.70235 -0.03403 0.70117 -0.0331 C 0.70013 -0.03264 0.69896 -0.03241 0.69805 -0.03125 C 0.69583 -0.02917 0.69349 -0.02708 0.6918 -0.02384 C 0.69076 -0.02199 0.68985 -0.01991 0.68867 -0.01829 C 0.68763 -0.01736 0.68659 -0.01713 0.68555 -0.01643 L 0.6793 -0.00532 C 0.67826 -0.00347 0.67735 -0.00139 0.67617 0.00023 C 0.67409 0.00255 0.67162 0.0044 0.66992 0.00764 L 0.66367 0.01875 C 0.66263 0.0206 0.66133 0.02199 0.66055 0.02431 C 0.65677 0.03403 0.65925 0.02824 0.65222 0.04097 L 0.64284 0.05764 L 0.63972 0.0632 C 0.63932 0.06505 0.63919 0.0669 0.63867 0.06875 C 0.63229 0.08542 0.63867 0.06134 0.63242 0.08171 C 0.63151 0.08449 0.63034 0.09097 0.63034 0.09097 L 0.08542 0.29653 C 0.08307 0.29028 0.08073 0.28403 0.07826 0.27801 L 0.07513 0.2706 L 0.06563 0.0669 Z " pathEditMode="relative" ptsTypes="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18" dur="2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3515B5-7667-4BDB-8B14-35FDCC25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35</a:t>
            </a:fld>
            <a:endParaRPr lang="nl-NL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6816E571-577C-45B0-82FD-087CE38D2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171" y="119474"/>
            <a:ext cx="11041200" cy="692651"/>
          </a:xfrm>
        </p:spPr>
        <p:txBody>
          <a:bodyPr/>
          <a:lstStyle/>
          <a:p>
            <a:r>
              <a:rPr lang="en-US" dirty="0"/>
              <a:t>E-Paper Display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37C0F6-3883-40B8-A552-46D8B49C4CC2}"/>
              </a:ext>
            </a:extLst>
          </p:cNvPr>
          <p:cNvCxnSpPr>
            <a:cxnSpLocks/>
          </p:cNvCxnSpPr>
          <p:nvPr/>
        </p:nvCxnSpPr>
        <p:spPr>
          <a:xfrm>
            <a:off x="242171" y="904587"/>
            <a:ext cx="11586972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003636B-B630-4521-9B79-14F4DC307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70" y="1847849"/>
            <a:ext cx="5192889" cy="38946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927CA3-C0C3-40F6-8684-28C2CD53B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458" y="1847850"/>
            <a:ext cx="5192890" cy="3848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ED8E7C-423B-44CD-A1ED-2B44615ACEFC}"/>
              </a:ext>
            </a:extLst>
          </p:cNvPr>
          <p:cNvSpPr txBox="1"/>
          <p:nvPr/>
        </p:nvSpPr>
        <p:spPr>
          <a:xfrm>
            <a:off x="487100" y="1155700"/>
            <a:ext cx="4618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Concept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873FC4-CBBD-492C-91EB-5BB2B248673A}"/>
              </a:ext>
            </a:extLst>
          </p:cNvPr>
          <p:cNvSpPr txBox="1"/>
          <p:nvPr/>
        </p:nvSpPr>
        <p:spPr>
          <a:xfrm>
            <a:off x="6340458" y="1203508"/>
            <a:ext cx="4618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2672308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028FF3-B542-4155-BCE7-DF921D46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36</a:t>
            </a:fld>
            <a:endParaRPr lang="nl-NL"/>
          </a:p>
        </p:txBody>
      </p:sp>
      <p:pic>
        <p:nvPicPr>
          <p:cNvPr id="6" name="Graphic 5" descr="Robot">
            <a:extLst>
              <a:ext uri="{FF2B5EF4-FFF2-40B4-BE49-F238E27FC236}">
                <a16:creationId xmlns:a16="http://schemas.microsoft.com/office/drawing/2014/main" id="{6C49E457-35E4-458D-847D-80B8F1E46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0153" y="-1825895"/>
            <a:ext cx="1825895" cy="182589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3947AE4-440D-47FA-BE5F-42C03A4CC014}"/>
              </a:ext>
            </a:extLst>
          </p:cNvPr>
          <p:cNvSpPr/>
          <p:nvPr/>
        </p:nvSpPr>
        <p:spPr>
          <a:xfrm>
            <a:off x="2549658" y="-319315"/>
            <a:ext cx="2646453" cy="46590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79C09-F2D7-4F14-B570-884466481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167000" y="2197729"/>
            <a:ext cx="8333999" cy="757800"/>
          </a:xfrm>
        </p:spPr>
        <p:txBody>
          <a:bodyPr>
            <a:normAutofit/>
          </a:bodyPr>
          <a:lstStyle/>
          <a:p>
            <a:r>
              <a:rPr lang="en-US" dirty="0"/>
              <a:t>DEMO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E39331-319F-465D-952A-49D1552EAAD7}"/>
              </a:ext>
            </a:extLst>
          </p:cNvPr>
          <p:cNvSpPr/>
          <p:nvPr/>
        </p:nvSpPr>
        <p:spPr>
          <a:xfrm>
            <a:off x="-333818" y="1967620"/>
            <a:ext cx="2883478" cy="17822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2F1DF-7472-4F92-8A88-5F89D5042CFD}"/>
              </a:ext>
            </a:extLst>
          </p:cNvPr>
          <p:cNvCxnSpPr>
            <a:cxnSpLocks/>
          </p:cNvCxnSpPr>
          <p:nvPr/>
        </p:nvCxnSpPr>
        <p:spPr>
          <a:xfrm>
            <a:off x="2549659" y="1717387"/>
            <a:ext cx="0" cy="223897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715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84 0.01482 L 0.57135 0.00741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69" y="-37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3.33333E-6 0.55833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55833 L -0.17943 0.55648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7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3" grpId="0"/>
      <p:bldP spid="11" grpId="0" animBg="1"/>
      <p:bldP spid="11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028FF3-B542-4155-BCE7-DF921D46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37</a:t>
            </a:fld>
            <a:endParaRPr lang="nl-NL"/>
          </a:p>
        </p:txBody>
      </p:sp>
      <p:pic>
        <p:nvPicPr>
          <p:cNvPr id="6" name="Graphic 5" descr="Thought bubble">
            <a:extLst>
              <a:ext uri="{FF2B5EF4-FFF2-40B4-BE49-F238E27FC236}">
                <a16:creationId xmlns:a16="http://schemas.microsoft.com/office/drawing/2014/main" id="{6C49E457-35E4-458D-847D-80B8F1E46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0153" y="-1969690"/>
            <a:ext cx="1825895" cy="182589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3947AE4-440D-47FA-BE5F-42C03A4CC014}"/>
              </a:ext>
            </a:extLst>
          </p:cNvPr>
          <p:cNvSpPr/>
          <p:nvPr/>
        </p:nvSpPr>
        <p:spPr>
          <a:xfrm>
            <a:off x="2549658" y="-319315"/>
            <a:ext cx="2646453" cy="46590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79C09-F2D7-4F14-B570-884466481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167000" y="2197729"/>
            <a:ext cx="8333999" cy="757800"/>
          </a:xfrm>
        </p:spPr>
        <p:txBody>
          <a:bodyPr>
            <a:normAutofit/>
          </a:bodyPr>
          <a:lstStyle/>
          <a:p>
            <a:r>
              <a:rPr lang="en-US" dirty="0"/>
              <a:t>Questions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E39331-319F-465D-952A-49D1552EAAD7}"/>
              </a:ext>
            </a:extLst>
          </p:cNvPr>
          <p:cNvSpPr/>
          <p:nvPr/>
        </p:nvSpPr>
        <p:spPr>
          <a:xfrm>
            <a:off x="-333818" y="1967620"/>
            <a:ext cx="2883478" cy="17822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2F1DF-7472-4F92-8A88-5F89D5042CFD}"/>
              </a:ext>
            </a:extLst>
          </p:cNvPr>
          <p:cNvCxnSpPr>
            <a:cxnSpLocks/>
          </p:cNvCxnSpPr>
          <p:nvPr/>
        </p:nvCxnSpPr>
        <p:spPr>
          <a:xfrm>
            <a:off x="2549659" y="1717387"/>
            <a:ext cx="0" cy="223897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060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84 0.01482 L 0.57135 0.00741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69" y="-37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3.33333E-6 0.55834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0.55833 L -0.17943 0.55648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58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3" grpId="0"/>
      <p:bldP spid="11" grpId="0" animBg="1"/>
      <p:bldP spid="11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028FF3-B542-4155-BCE7-DF921D46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4</a:t>
            </a:fld>
            <a:endParaRPr lang="nl-NL"/>
          </a:p>
        </p:txBody>
      </p:sp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6C49E457-35E4-458D-847D-80B8F1E46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0153" y="-1893490"/>
            <a:ext cx="1825895" cy="182589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3947AE4-440D-47FA-BE5F-42C03A4CC014}"/>
              </a:ext>
            </a:extLst>
          </p:cNvPr>
          <p:cNvSpPr/>
          <p:nvPr/>
        </p:nvSpPr>
        <p:spPr>
          <a:xfrm>
            <a:off x="2549658" y="-319315"/>
            <a:ext cx="2646453" cy="46590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79C09-F2D7-4F14-B570-884466481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167000" y="2197729"/>
            <a:ext cx="8333999" cy="757800"/>
          </a:xfrm>
        </p:spPr>
        <p:txBody>
          <a:bodyPr>
            <a:normAutofit/>
          </a:bodyPr>
          <a:lstStyle/>
          <a:p>
            <a:r>
              <a:rPr lang="en-US" dirty="0"/>
              <a:t>SQL Database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03EDA-4AFC-4115-97E4-CD2C4ADC1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4076464" y="2955529"/>
            <a:ext cx="2164703" cy="397271"/>
          </a:xfrm>
        </p:spPr>
        <p:txBody>
          <a:bodyPr>
            <a:normAutofit/>
          </a:bodyPr>
          <a:lstStyle/>
          <a:p>
            <a:r>
              <a:rPr lang="nl-BE" dirty="0"/>
              <a:t>Baptiste Pattyn</a:t>
            </a:r>
            <a:endParaRPr lang="en-US" dirty="0"/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E39331-319F-465D-952A-49D1552EAAD7}"/>
              </a:ext>
            </a:extLst>
          </p:cNvPr>
          <p:cNvSpPr/>
          <p:nvPr/>
        </p:nvSpPr>
        <p:spPr>
          <a:xfrm>
            <a:off x="-333818" y="1967620"/>
            <a:ext cx="2883478" cy="17822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2F1DF-7472-4F92-8A88-5F89D5042CFD}"/>
              </a:ext>
            </a:extLst>
          </p:cNvPr>
          <p:cNvCxnSpPr>
            <a:cxnSpLocks/>
          </p:cNvCxnSpPr>
          <p:nvPr/>
        </p:nvCxnSpPr>
        <p:spPr>
          <a:xfrm>
            <a:off x="2549659" y="1717387"/>
            <a:ext cx="0" cy="223897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24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84 0.01482 L 0.57135 0.00741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69" y="-37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299 0.03773 L 0.56744 0.01342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16" y="-122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3.33333E-6 0.55834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55834 L -0.17943 0.55649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7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3" grpId="0"/>
      <p:bldP spid="4" grpId="0" build="p"/>
      <p:bldP spid="11" grpId="0" animBg="1"/>
      <p:bldP spid="1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62C7EA-D40F-4938-BD6A-464E0534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5</a:t>
            </a:fld>
            <a:endParaRPr lang="nl-NL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4A2A9814-8F66-42AE-9E7B-474B83BEE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171" y="119474"/>
            <a:ext cx="11041200" cy="692651"/>
          </a:xfrm>
        </p:spPr>
        <p:txBody>
          <a:bodyPr/>
          <a:lstStyle/>
          <a:p>
            <a:r>
              <a:rPr lang="en-US" dirty="0"/>
              <a:t>Situation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E522D9-67DC-492F-978C-383CCCE1DC22}"/>
              </a:ext>
            </a:extLst>
          </p:cNvPr>
          <p:cNvCxnSpPr>
            <a:cxnSpLocks/>
          </p:cNvCxnSpPr>
          <p:nvPr/>
        </p:nvCxnSpPr>
        <p:spPr>
          <a:xfrm>
            <a:off x="242171" y="904587"/>
            <a:ext cx="11586972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C762D1-489D-4AB3-A4B6-0E82F4833BE5}"/>
              </a:ext>
            </a:extLst>
          </p:cNvPr>
          <p:cNvSpPr txBox="1"/>
          <p:nvPr/>
        </p:nvSpPr>
        <p:spPr>
          <a:xfrm>
            <a:off x="7557370" y="1189227"/>
            <a:ext cx="49203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SQL Database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Database Hierarchy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Webserver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chemeClr val="tx2"/>
                </a:solidFill>
              </a:rPr>
              <a:t>Communicatie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chemeClr val="tx2"/>
                </a:solidFill>
              </a:rPr>
              <a:t>Wifi</a:t>
            </a:r>
            <a:r>
              <a:rPr lang="en-US" b="1" dirty="0">
                <a:solidFill>
                  <a:schemeClr val="tx2"/>
                </a:solidFill>
              </a:rPr>
              <a:t> Access Point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JSON Parsing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E-Paper Display: Specs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E-Paper Display: Implementation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5DD8DD6-1877-4820-8667-845708CC6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1" t="-1" b="1207"/>
          <a:stretch/>
        </p:blipFill>
        <p:spPr>
          <a:xfrm>
            <a:off x="95249" y="977467"/>
            <a:ext cx="6934200" cy="5216318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FAD3BD3-AF72-4E92-99A1-38C32FF495D9}"/>
              </a:ext>
            </a:extLst>
          </p:cNvPr>
          <p:cNvSpPr/>
          <p:nvPr/>
        </p:nvSpPr>
        <p:spPr>
          <a:xfrm>
            <a:off x="7557370" y="1047850"/>
            <a:ext cx="5269630" cy="571493"/>
          </a:xfrm>
          <a:prstGeom prst="roundRect">
            <a:avLst/>
          </a:prstGeom>
          <a:solidFill>
            <a:srgbClr val="1D8DB0">
              <a:alpha val="20000"/>
            </a:srgbClr>
          </a:solidFill>
          <a:ln>
            <a:solidFill>
              <a:srgbClr val="1D8D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C4124D6-85DF-455B-8F07-07BAF14B2860}"/>
              </a:ext>
            </a:extLst>
          </p:cNvPr>
          <p:cNvSpPr/>
          <p:nvPr/>
        </p:nvSpPr>
        <p:spPr>
          <a:xfrm>
            <a:off x="393700" y="1701800"/>
            <a:ext cx="1333500" cy="1346200"/>
          </a:xfrm>
          <a:custGeom>
            <a:avLst/>
            <a:gdLst>
              <a:gd name="connsiteX0" fmla="*/ 0 w 1333500"/>
              <a:gd name="connsiteY0" fmla="*/ 965200 h 1346200"/>
              <a:gd name="connsiteX1" fmla="*/ 723900 w 1333500"/>
              <a:gd name="connsiteY1" fmla="*/ 1346200 h 1346200"/>
              <a:gd name="connsiteX2" fmla="*/ 1333500 w 1333500"/>
              <a:gd name="connsiteY2" fmla="*/ 1003300 h 1346200"/>
              <a:gd name="connsiteX3" fmla="*/ 1333500 w 1333500"/>
              <a:gd name="connsiteY3" fmla="*/ 254000 h 1346200"/>
              <a:gd name="connsiteX4" fmla="*/ 927100 w 1333500"/>
              <a:gd name="connsiteY4" fmla="*/ 0 h 1346200"/>
              <a:gd name="connsiteX5" fmla="*/ 520700 w 1333500"/>
              <a:gd name="connsiteY5" fmla="*/ 12700 h 1346200"/>
              <a:gd name="connsiteX6" fmla="*/ 50800 w 1333500"/>
              <a:gd name="connsiteY6" fmla="*/ 304800 h 1346200"/>
              <a:gd name="connsiteX7" fmla="*/ 0 w 1333500"/>
              <a:gd name="connsiteY7" fmla="*/ 965200 h 134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3500" h="1346200">
                <a:moveTo>
                  <a:pt x="0" y="965200"/>
                </a:moveTo>
                <a:lnTo>
                  <a:pt x="723900" y="1346200"/>
                </a:lnTo>
                <a:lnTo>
                  <a:pt x="1333500" y="1003300"/>
                </a:lnTo>
                <a:lnTo>
                  <a:pt x="1333500" y="254000"/>
                </a:lnTo>
                <a:lnTo>
                  <a:pt x="927100" y="0"/>
                </a:lnTo>
                <a:lnTo>
                  <a:pt x="520700" y="12700"/>
                </a:lnTo>
                <a:lnTo>
                  <a:pt x="50800" y="304800"/>
                </a:lnTo>
                <a:lnTo>
                  <a:pt x="0" y="965200"/>
                </a:lnTo>
                <a:close/>
              </a:path>
            </a:pathLst>
          </a:custGeom>
          <a:solidFill>
            <a:srgbClr val="1D8DB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15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9BFC6949-1486-4C78-B668-003F63EF7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1B42BE2-F709-48A6-AF5C-99F63C52A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Database</a:t>
            </a:r>
            <a:endParaRPr lang="en-GB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65C60069-85F7-4191-85E4-AF43F88BCCE5}"/>
              </a:ext>
            </a:extLst>
          </p:cNvPr>
          <p:cNvSpPr txBox="1"/>
          <p:nvPr/>
        </p:nvSpPr>
        <p:spPr>
          <a:xfrm>
            <a:off x="736847" y="1633491"/>
            <a:ext cx="38587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PHPMyAdmin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tool </a:t>
            </a:r>
            <a:r>
              <a:rPr lang="en-US" dirty="0" err="1"/>
              <a:t>geschreven</a:t>
            </a:r>
            <a:r>
              <a:rPr lang="en-US" dirty="0"/>
              <a:t> in PHP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Beheer</a:t>
            </a:r>
            <a:r>
              <a:rPr lang="en-US" dirty="0"/>
              <a:t> van MySQL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GUI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to use</a:t>
            </a:r>
          </a:p>
        </p:txBody>
      </p:sp>
      <p:pic>
        <p:nvPicPr>
          <p:cNvPr id="7" name="Afbeelding 6" descr="Afbeelding met schermafbeelding, binnen&#10;&#10;Automatisch gegenereerde beschrijving">
            <a:extLst>
              <a:ext uri="{FF2B5EF4-FFF2-40B4-BE49-F238E27FC236}">
                <a16:creationId xmlns:a16="http://schemas.microsoft.com/office/drawing/2014/main" id="{C9215212-68D4-4A55-98AE-619DEDBEF5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946"/>
          <a:stretch/>
        </p:blipFill>
        <p:spPr>
          <a:xfrm>
            <a:off x="3808196" y="2840419"/>
            <a:ext cx="8124620" cy="2849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26943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028FF3-B542-4155-BCE7-DF921D46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7</a:t>
            </a:fld>
            <a:endParaRPr lang="nl-NL"/>
          </a:p>
        </p:txBody>
      </p:sp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6C49E457-35E4-458D-847D-80B8F1E46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0153" y="-1901956"/>
            <a:ext cx="1825895" cy="182589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3947AE4-440D-47FA-BE5F-42C03A4CC014}"/>
              </a:ext>
            </a:extLst>
          </p:cNvPr>
          <p:cNvSpPr/>
          <p:nvPr/>
        </p:nvSpPr>
        <p:spPr>
          <a:xfrm>
            <a:off x="2549658" y="-319315"/>
            <a:ext cx="2646453" cy="46590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79C09-F2D7-4F14-B570-884466481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865500" y="2193223"/>
            <a:ext cx="8333999" cy="757800"/>
          </a:xfrm>
        </p:spPr>
        <p:txBody>
          <a:bodyPr>
            <a:normAutofit/>
          </a:bodyPr>
          <a:lstStyle/>
          <a:p>
            <a:r>
              <a:rPr lang="en-US" dirty="0"/>
              <a:t>Database Hierarchy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03EDA-4AFC-4115-97E4-CD2C4ADC1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4076464" y="2955529"/>
            <a:ext cx="2164703" cy="397271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Ine</a:t>
            </a:r>
            <a:r>
              <a:rPr lang="en-US" dirty="0"/>
              <a:t> </a:t>
            </a:r>
            <a:r>
              <a:rPr lang="en-US" dirty="0" err="1"/>
              <a:t>Vanderhaeghe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E39331-319F-465D-952A-49D1552EAAD7}"/>
              </a:ext>
            </a:extLst>
          </p:cNvPr>
          <p:cNvSpPr/>
          <p:nvPr/>
        </p:nvSpPr>
        <p:spPr>
          <a:xfrm>
            <a:off x="-333818" y="1967620"/>
            <a:ext cx="2883478" cy="17822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2F1DF-7472-4F92-8A88-5F89D5042CFD}"/>
              </a:ext>
            </a:extLst>
          </p:cNvPr>
          <p:cNvCxnSpPr>
            <a:cxnSpLocks/>
          </p:cNvCxnSpPr>
          <p:nvPr/>
        </p:nvCxnSpPr>
        <p:spPr>
          <a:xfrm>
            <a:off x="2549659" y="1717387"/>
            <a:ext cx="0" cy="223897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031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159 0.00671 L 0.61875 5.55112E-17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10" y="-347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299 0.03773 L 0.56744 0.01342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16" y="-122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96296E-6 L 3.33333E-6 0.55833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55833 L -0.17943 0.55648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7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3" grpId="0"/>
      <p:bldP spid="4" grpId="0" build="p"/>
      <p:bldP spid="11" grpId="0" animBg="1"/>
      <p:bldP spid="11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62C7EA-D40F-4938-BD6A-464E0534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8</a:t>
            </a:fld>
            <a:endParaRPr lang="nl-NL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4A2A9814-8F66-42AE-9E7B-474B83BEE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171" y="119474"/>
            <a:ext cx="11041200" cy="692651"/>
          </a:xfrm>
        </p:spPr>
        <p:txBody>
          <a:bodyPr/>
          <a:lstStyle/>
          <a:p>
            <a:r>
              <a:rPr lang="en-US" dirty="0"/>
              <a:t>Situation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E522D9-67DC-492F-978C-383CCCE1DC22}"/>
              </a:ext>
            </a:extLst>
          </p:cNvPr>
          <p:cNvCxnSpPr>
            <a:cxnSpLocks/>
          </p:cNvCxnSpPr>
          <p:nvPr/>
        </p:nvCxnSpPr>
        <p:spPr>
          <a:xfrm>
            <a:off x="242171" y="904587"/>
            <a:ext cx="11586972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C762D1-489D-4AB3-A4B6-0E82F4833BE5}"/>
              </a:ext>
            </a:extLst>
          </p:cNvPr>
          <p:cNvSpPr txBox="1"/>
          <p:nvPr/>
        </p:nvSpPr>
        <p:spPr>
          <a:xfrm>
            <a:off x="7557370" y="1189227"/>
            <a:ext cx="49203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SQL Database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Database Hierarchy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Webserver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chemeClr val="tx2"/>
                </a:solidFill>
              </a:rPr>
              <a:t>Communicatie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chemeClr val="tx2"/>
                </a:solidFill>
              </a:rPr>
              <a:t>Wifi</a:t>
            </a:r>
            <a:r>
              <a:rPr lang="en-US" b="1" dirty="0">
                <a:solidFill>
                  <a:schemeClr val="tx2"/>
                </a:solidFill>
              </a:rPr>
              <a:t> Access Point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JSON Parsing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E-Paper Display: Specs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E-Paper Display: Implementation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5DD8DD6-1877-4820-8667-845708CC6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1" t="-1" b="1207"/>
          <a:stretch/>
        </p:blipFill>
        <p:spPr>
          <a:xfrm>
            <a:off x="95249" y="977467"/>
            <a:ext cx="6934200" cy="5216318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FAD3BD3-AF72-4E92-99A1-38C32FF495D9}"/>
              </a:ext>
            </a:extLst>
          </p:cNvPr>
          <p:cNvSpPr/>
          <p:nvPr/>
        </p:nvSpPr>
        <p:spPr>
          <a:xfrm>
            <a:off x="7557370" y="1619260"/>
            <a:ext cx="5269630" cy="571493"/>
          </a:xfrm>
          <a:prstGeom prst="roundRect">
            <a:avLst/>
          </a:prstGeom>
          <a:solidFill>
            <a:srgbClr val="1D8DB0">
              <a:alpha val="20000"/>
            </a:srgbClr>
          </a:solidFill>
          <a:ln>
            <a:solidFill>
              <a:srgbClr val="1D8D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C4124D6-85DF-455B-8F07-07BAF14B2860}"/>
              </a:ext>
            </a:extLst>
          </p:cNvPr>
          <p:cNvSpPr/>
          <p:nvPr/>
        </p:nvSpPr>
        <p:spPr>
          <a:xfrm>
            <a:off x="393700" y="1701800"/>
            <a:ext cx="1333500" cy="1346200"/>
          </a:xfrm>
          <a:custGeom>
            <a:avLst/>
            <a:gdLst>
              <a:gd name="connsiteX0" fmla="*/ 0 w 1333500"/>
              <a:gd name="connsiteY0" fmla="*/ 965200 h 1346200"/>
              <a:gd name="connsiteX1" fmla="*/ 723900 w 1333500"/>
              <a:gd name="connsiteY1" fmla="*/ 1346200 h 1346200"/>
              <a:gd name="connsiteX2" fmla="*/ 1333500 w 1333500"/>
              <a:gd name="connsiteY2" fmla="*/ 1003300 h 1346200"/>
              <a:gd name="connsiteX3" fmla="*/ 1333500 w 1333500"/>
              <a:gd name="connsiteY3" fmla="*/ 254000 h 1346200"/>
              <a:gd name="connsiteX4" fmla="*/ 927100 w 1333500"/>
              <a:gd name="connsiteY4" fmla="*/ 0 h 1346200"/>
              <a:gd name="connsiteX5" fmla="*/ 520700 w 1333500"/>
              <a:gd name="connsiteY5" fmla="*/ 12700 h 1346200"/>
              <a:gd name="connsiteX6" fmla="*/ 50800 w 1333500"/>
              <a:gd name="connsiteY6" fmla="*/ 304800 h 1346200"/>
              <a:gd name="connsiteX7" fmla="*/ 0 w 1333500"/>
              <a:gd name="connsiteY7" fmla="*/ 965200 h 134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3500" h="1346200">
                <a:moveTo>
                  <a:pt x="0" y="965200"/>
                </a:moveTo>
                <a:lnTo>
                  <a:pt x="723900" y="1346200"/>
                </a:lnTo>
                <a:lnTo>
                  <a:pt x="1333500" y="1003300"/>
                </a:lnTo>
                <a:lnTo>
                  <a:pt x="1333500" y="254000"/>
                </a:lnTo>
                <a:lnTo>
                  <a:pt x="927100" y="0"/>
                </a:lnTo>
                <a:lnTo>
                  <a:pt x="520700" y="12700"/>
                </a:lnTo>
                <a:lnTo>
                  <a:pt x="50800" y="304800"/>
                </a:lnTo>
                <a:lnTo>
                  <a:pt x="0" y="965200"/>
                </a:lnTo>
                <a:close/>
              </a:path>
            </a:pathLst>
          </a:custGeom>
          <a:solidFill>
            <a:srgbClr val="1D8DB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06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0BE2A7D8-8C14-4648-8F5B-4C44534959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744" y="1186932"/>
            <a:ext cx="11140512" cy="4821843"/>
          </a:xfrm>
        </p:spPr>
      </p:pic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12962342-EA41-4E14-8EDD-F29C4C14A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61EAB05-6576-4F95-B231-47FA4F0AB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Databank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8968011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529</Words>
  <Application>Microsoft Office PowerPoint</Application>
  <PresentationFormat>Breedbeeld</PresentationFormat>
  <Paragraphs>252</Paragraphs>
  <Slides>37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2</vt:i4>
      </vt:variant>
      <vt:variant>
        <vt:lpstr>Diatitels</vt:lpstr>
      </vt:variant>
      <vt:variant>
        <vt:i4>37</vt:i4>
      </vt:variant>
    </vt:vector>
  </HeadingPairs>
  <TitlesOfParts>
    <vt:vector size="44" baseType="lpstr">
      <vt:lpstr>-apple-system</vt:lpstr>
      <vt:lpstr>Arial</vt:lpstr>
      <vt:lpstr>Calibri</vt:lpstr>
      <vt:lpstr>MV Boli</vt:lpstr>
      <vt:lpstr>Wingdings</vt:lpstr>
      <vt:lpstr>KU Leuven</vt:lpstr>
      <vt:lpstr>KU Leuven Sedes</vt:lpstr>
      <vt:lpstr>E-ink room reservation display</vt:lpstr>
      <vt:lpstr>Introduction</vt:lpstr>
      <vt:lpstr>Introduction</vt:lpstr>
      <vt:lpstr>SQL Database</vt:lpstr>
      <vt:lpstr>Situation</vt:lpstr>
      <vt:lpstr>SQL Database</vt:lpstr>
      <vt:lpstr>Database Hierarchy</vt:lpstr>
      <vt:lpstr>Situation</vt:lpstr>
      <vt:lpstr>Databank</vt:lpstr>
      <vt:lpstr>Webserver</vt:lpstr>
      <vt:lpstr>Situation</vt:lpstr>
      <vt:lpstr>Webserver</vt:lpstr>
      <vt:lpstr>Webserver</vt:lpstr>
      <vt:lpstr>Webserver</vt:lpstr>
      <vt:lpstr>Webserver</vt:lpstr>
      <vt:lpstr>Webserver</vt:lpstr>
      <vt:lpstr>Communicatie</vt:lpstr>
      <vt:lpstr>Situation</vt:lpstr>
      <vt:lpstr>Communicatie</vt:lpstr>
      <vt:lpstr>Communicatie</vt:lpstr>
      <vt:lpstr>Communicatie</vt:lpstr>
      <vt:lpstr>Wifi Access Point</vt:lpstr>
      <vt:lpstr>Situation</vt:lpstr>
      <vt:lpstr>Wifi Acces Point (WAP)</vt:lpstr>
      <vt:lpstr>JSON Parser</vt:lpstr>
      <vt:lpstr>Situation</vt:lpstr>
      <vt:lpstr>JSON Composition</vt:lpstr>
      <vt:lpstr>JSON Parsing</vt:lpstr>
      <vt:lpstr>E-Paper Display: specs</vt:lpstr>
      <vt:lpstr>Situation</vt:lpstr>
      <vt:lpstr>E-ink display</vt:lpstr>
      <vt:lpstr>E-Paper Display</vt:lpstr>
      <vt:lpstr>Situation</vt:lpstr>
      <vt:lpstr>E-Paper Display</vt:lpstr>
      <vt:lpstr>E-Paper Display</vt:lpstr>
      <vt:lpstr>DEMO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2019-05-21T07:04:19Z</dcterms:modified>
</cp:coreProperties>
</file>