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52"/>
  </p:notesMasterIdLst>
  <p:sldIdLst>
    <p:sldId id="266" r:id="rId4"/>
    <p:sldId id="258" r:id="rId5"/>
    <p:sldId id="257" r:id="rId6"/>
    <p:sldId id="270" r:id="rId7"/>
    <p:sldId id="271" r:id="rId8"/>
    <p:sldId id="272" r:id="rId9"/>
    <p:sldId id="273" r:id="rId10"/>
    <p:sldId id="260" r:id="rId11"/>
    <p:sldId id="274" r:id="rId12"/>
    <p:sldId id="25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265" r:id="rId39"/>
    <p:sldId id="262" r:id="rId40"/>
    <p:sldId id="300" r:id="rId41"/>
    <p:sldId id="267" r:id="rId42"/>
    <p:sldId id="302" r:id="rId43"/>
    <p:sldId id="261" r:id="rId44"/>
    <p:sldId id="303" r:id="rId45"/>
    <p:sldId id="301" r:id="rId46"/>
    <p:sldId id="263" r:id="rId47"/>
    <p:sldId id="268" r:id="rId48"/>
    <p:sldId id="269" r:id="rId49"/>
    <p:sldId id="304" r:id="rId50"/>
    <p:sldId id="264" r:id="rId5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96" autoAdjust="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A6695-5F2B-4A2C-BEB7-436304E7F676}" type="datetimeFigureOut">
              <a:rPr lang="nl-NL" smtClean="0"/>
              <a:t>15-10-2023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BD166-9AAC-4899-95FD-08A55D28C5A1}" type="slidenum">
              <a:rPr lang="nl-NL" smtClean="0"/>
              <a:t>‹nr.›</a:t>
            </a:fld>
            <a:endParaRPr lang="nl-NL"/>
          </a:p>
        </p:txBody>
      </p:sp>
    </p:spTree>
    <p:extLst>
      <p:ext uri="{BB962C8B-B14F-4D97-AF65-F5344CB8AC3E}">
        <p14:creationId xmlns:p14="http://schemas.microsoft.com/office/powerpoint/2010/main" val="392223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The Bayes theorem calculates the conditional probability of A given B. We can use this simple theorem to calculate the probability of a hypothesis given some data (1) . This is called diachronic interpretation. For instance calculate the probability of a person getting Corona given the characteristics of a person (2). For this calculation we need the likelihood of the data based on prior knowledge(3). Likelihood we can count. For example the likelihood that a YOUNG person gets Corona. It is the probability of the data under the hypothesis which is the probability of D given H. p(H) (4)  is the probability of the hypothesis before we see the data, called the prior. The prior sometimes can be calculated based on historical data, but sometimes is based on subjective estimation. The normalising constant is  (5) the probability of seeing the data, it is a bit abstract concept, but with an example it will become more clear. </a:t>
            </a:r>
          </a:p>
          <a:p>
            <a:endParaRPr/>
          </a:p>
          <a:p>
            <a:r>
              <a:t>We can use this principle to calculate any class instance given the values of the features of that instance. It has a naive assumption that the features are independent from each other.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r>
              <a:t>Now it will be correctly classified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The distance to A is smaller then the distance to class B, So this is accurate.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prstGeom prst="rect">
            <a:avLst/>
          </a:prstGeom>
        </p:spPr>
        <p:txBody>
          <a:bodyPr/>
          <a:lstStyle/>
          <a:p>
            <a:endParaRPr/>
          </a:p>
        </p:txBody>
      </p:sp>
      <p:sp>
        <p:nvSpPr>
          <p:cNvPr id="399" name="Shape 399"/>
          <p:cNvSpPr>
            <a:spLocks noGrp="1"/>
          </p:cNvSpPr>
          <p:nvPr>
            <p:ph type="body" sz="quarter" idx="1"/>
          </p:nvPr>
        </p:nvSpPr>
        <p:spPr>
          <a:prstGeom prst="rect">
            <a:avLst/>
          </a:prstGeom>
        </p:spPr>
        <p:txBody>
          <a:bodyPr/>
          <a:lstStyle/>
          <a:p>
            <a:r>
              <a:t>But what if we have an outlier and we use the same principle to set the treshold. Then our threshold we be put close to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And then again the datapoint can be again wrongly classified.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noRot="1" noChangeAspect="1"/>
          </p:cNvSpPr>
          <p:nvPr>
            <p:ph type="sldImg"/>
          </p:nvPr>
        </p:nvSpPr>
        <p:spPr>
          <a:prstGeom prst="rect">
            <a:avLst/>
          </a:prstGeom>
        </p:spPr>
        <p:txBody>
          <a:bodyPr/>
          <a:lstStyle/>
          <a:p>
            <a:endParaRPr/>
          </a:p>
        </p:txBody>
      </p:sp>
      <p:sp>
        <p:nvSpPr>
          <p:cNvPr id="478" name="Shape 478"/>
          <p:cNvSpPr>
            <a:spLocks noGrp="1"/>
          </p:cNvSpPr>
          <p:nvPr>
            <p:ph type="body" sz="quarter" idx="1"/>
          </p:nvPr>
        </p:nvSpPr>
        <p:spPr>
          <a:prstGeom prst="rect">
            <a:avLst/>
          </a:prstGeom>
        </p:spPr>
        <p:txBody>
          <a:bodyPr/>
          <a:lstStyle/>
          <a:p>
            <a:r>
              <a:t>If we ignore the outlier, and accept that this is a misclassification the principle of margins does work.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p>
            <a:r>
              <a:t>In the case that we ignore the misclassifications (the outliers) we use soft margins instead of hard margins. We search for the maximum cohesion of observations to determine the outliers and thence the soft margins.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r>
              <a:t>We need outliers as well as the soft margins to determine the thresholds. These we call support vectors.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Now we see that with this soft margin principle the datapoint is correctly classified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prstGeom prst="rect">
            <a:avLst/>
          </a:prstGeom>
        </p:spPr>
        <p:txBody>
          <a:bodyPr/>
          <a:lstStyle/>
          <a:p>
            <a:endParaRPr/>
          </a:p>
        </p:txBody>
      </p:sp>
      <p:sp>
        <p:nvSpPr>
          <p:cNvPr id="623" name="Shape 623"/>
          <p:cNvSpPr>
            <a:spLocks noGrp="1"/>
          </p:cNvSpPr>
          <p:nvPr>
            <p:ph type="body" sz="quarter" idx="1"/>
          </p:nvPr>
        </p:nvSpPr>
        <p:spPr>
          <a:prstGeom prst="rect">
            <a:avLst/>
          </a:prstGeom>
        </p:spPr>
        <p:txBody>
          <a:bodyPr/>
          <a:lstStyle/>
          <a:p>
            <a:r>
              <a:t>The higher the variance the more prone to overfitting. The higher the bias more prone to underfitting. Remember there is a balance between those.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a:spLocks noGrp="1" noRot="1" noChangeAspect="1"/>
          </p:cNvSpPr>
          <p:nvPr>
            <p:ph type="sldImg"/>
          </p:nvPr>
        </p:nvSpPr>
        <p:spPr>
          <a:prstGeom prst="rect">
            <a:avLst/>
          </a:prstGeom>
        </p:spPr>
        <p:txBody>
          <a:bodyPr/>
          <a:lstStyle/>
          <a:p>
            <a:endParaRPr/>
          </a:p>
        </p:txBody>
      </p:sp>
      <p:sp>
        <p:nvSpPr>
          <p:cNvPr id="650" name="Shape 650"/>
          <p:cNvSpPr>
            <a:spLocks noGrp="1"/>
          </p:cNvSpPr>
          <p:nvPr>
            <p:ph type="body" sz="quarter" idx="1"/>
          </p:nvPr>
        </p:nvSpPr>
        <p:spPr>
          <a:prstGeom prst="rect">
            <a:avLst/>
          </a:prstGeom>
        </p:spPr>
        <p:txBody>
          <a:bodyPr/>
          <a:lstStyle/>
          <a:p>
            <a:r>
              <a:t>Sometimes you cannot use linear distance (one line) to determine the margins and thresholds, since the magenta points are left and right from the cyan points.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Naive Bayes is an algorithm that is based on the bayes Theorem and popular in machine learning. Naive Bayes calculates the conditional probability of a class instance given the values of the features of that instance. It has a naive assumption that the features are independent from each other. Hence the name Naive Bayes. An example could be that in the example if we would like to compute the probability of a person having Corona based on age categorie and weight categorie then y = Corona Yes class, x1 is age category and x2 is weight category. The probability of a young light weighted person having corona is the product of the probality of corona times the probability of a young person having corona times the probability of a lightweighted person having corona divided by the probability of a ligthweighed person under the hypothesis. Let us work out the example with some numbers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r>
              <a:t>You should use a trick like adding an order in the equation to distinguish the two classes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noRot="1" noChangeAspect="1"/>
          </p:cNvSpPr>
          <p:nvPr>
            <p:ph type="sldImg"/>
          </p:nvPr>
        </p:nvSpPr>
        <p:spPr>
          <a:prstGeom prst="rect">
            <a:avLst/>
          </a:prstGeom>
        </p:spPr>
        <p:txBody>
          <a:bodyPr/>
          <a:lstStyle/>
          <a:p>
            <a:endParaRPr/>
          </a:p>
        </p:txBody>
      </p:sp>
      <p:sp>
        <p:nvSpPr>
          <p:cNvPr id="688" name="Shape 688"/>
          <p:cNvSpPr>
            <a:spLocks noGrp="1"/>
          </p:cNvSpPr>
          <p:nvPr>
            <p:ph type="body" sz="quarter" idx="1"/>
          </p:nvPr>
        </p:nvSpPr>
        <p:spPr>
          <a:prstGeom prst="rect">
            <a:avLst/>
          </a:prstGeom>
        </p:spPr>
        <p:txBody>
          <a:bodyPr/>
          <a:lstStyle/>
          <a:p>
            <a:r>
              <a:t>The question however is, what equation to use? We call such a equation a kernel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Shape 694"/>
          <p:cNvSpPr>
            <a:spLocks noGrp="1" noRot="1" noChangeAspect="1"/>
          </p:cNvSpPr>
          <p:nvPr>
            <p:ph type="sldImg"/>
          </p:nvPr>
        </p:nvSpPr>
        <p:spPr>
          <a:prstGeom prst="rect">
            <a:avLst/>
          </a:prstGeom>
        </p:spPr>
        <p:txBody>
          <a:bodyPr/>
          <a:lstStyle/>
          <a:p>
            <a:endParaRPr/>
          </a:p>
        </p:txBody>
      </p:sp>
      <p:sp>
        <p:nvSpPr>
          <p:cNvPr id="695" name="Shape 695"/>
          <p:cNvSpPr>
            <a:spLocks noGrp="1"/>
          </p:cNvSpPr>
          <p:nvPr>
            <p:ph type="body" sz="quarter" idx="1"/>
          </p:nvPr>
        </p:nvSpPr>
        <p:spPr>
          <a:prstGeom prst="rect">
            <a:avLst/>
          </a:prstGeom>
        </p:spPr>
        <p:txBody>
          <a:bodyPr/>
          <a:lstStyle/>
          <a:p>
            <a:r>
              <a:t>So using the svm algorithm we need to specify the kernel. You can also implement your own kernel.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a:spLocks noGrp="1" noRot="1" noChangeAspect="1"/>
          </p:cNvSpPr>
          <p:nvPr>
            <p:ph type="sldImg"/>
          </p:nvPr>
        </p:nvSpPr>
        <p:spPr>
          <a:prstGeom prst="rect">
            <a:avLst/>
          </a:prstGeom>
        </p:spPr>
        <p:txBody>
          <a:bodyPr/>
          <a:lstStyle/>
          <a:p>
            <a:endParaRPr/>
          </a:p>
        </p:txBody>
      </p:sp>
      <p:sp>
        <p:nvSpPr>
          <p:cNvPr id="701" name="Shape 701"/>
          <p:cNvSpPr>
            <a:spLocks noGrp="1"/>
          </p:cNvSpPr>
          <p:nvPr>
            <p:ph type="body" sz="quarter" idx="1"/>
          </p:nvPr>
        </p:nvSpPr>
        <p:spPr>
          <a:prstGeom prst="rect">
            <a:avLst/>
          </a:prstGeom>
        </p:spPr>
        <p:txBody>
          <a:bodyPr/>
          <a:lstStyle/>
          <a:p>
            <a:r>
              <a:t>C is the regularisation parameter.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a:spLocks noGrp="1" noRot="1" noChangeAspect="1"/>
          </p:cNvSpPr>
          <p:nvPr>
            <p:ph type="sldImg"/>
          </p:nvPr>
        </p:nvSpPr>
        <p:spPr>
          <a:prstGeom prst="rect">
            <a:avLst/>
          </a:prstGeom>
        </p:spPr>
        <p:txBody>
          <a:bodyPr/>
          <a:lstStyle/>
          <a:p>
            <a:endParaRPr/>
          </a:p>
        </p:txBody>
      </p:sp>
      <p:sp>
        <p:nvSpPr>
          <p:cNvPr id="707" name="Shape 707"/>
          <p:cNvSpPr>
            <a:spLocks noGrp="1"/>
          </p:cNvSpPr>
          <p:nvPr>
            <p:ph type="body" sz="quarter" idx="1"/>
          </p:nvPr>
        </p:nvSpPr>
        <p:spPr>
          <a:prstGeom prst="rect">
            <a:avLst/>
          </a:prstGeom>
        </p:spPr>
        <p:txBody>
          <a:bodyPr/>
          <a:lstStyle/>
          <a:p>
            <a:r>
              <a:t>Suppose we have two classes of the iris flower, versicolor and setosa. We can determine on the features petal length and petal width the decision boundery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hape 711"/>
          <p:cNvSpPr>
            <a:spLocks noGrp="1" noRot="1" noChangeAspect="1"/>
          </p:cNvSpPr>
          <p:nvPr>
            <p:ph type="sldImg"/>
          </p:nvPr>
        </p:nvSpPr>
        <p:spPr>
          <a:prstGeom prst="rect">
            <a:avLst/>
          </a:prstGeom>
        </p:spPr>
        <p:txBody>
          <a:bodyPr/>
          <a:lstStyle/>
          <a:p>
            <a:endParaRPr/>
          </a:p>
        </p:txBody>
      </p:sp>
      <p:sp>
        <p:nvSpPr>
          <p:cNvPr id="712" name="Shape 712"/>
          <p:cNvSpPr>
            <a:spLocks noGrp="1"/>
          </p:cNvSpPr>
          <p:nvPr>
            <p:ph type="body" sz="quarter" idx="1"/>
          </p:nvPr>
        </p:nvSpPr>
        <p:spPr>
          <a:prstGeom prst="rect">
            <a:avLst/>
          </a:prstGeom>
        </p:spPr>
        <p:txBody>
          <a:bodyPr/>
          <a:lstStyle/>
          <a:p>
            <a:r>
              <a:t>As you can see, there is a reasonable distance between the *boundary* and the two support vectors (the ones with the glow). Also note that adding more examples on either side of the boundary does not make the classification better or more accurate: the lines in the figure above are completely determined by the boundary cases on either side of the “street”, the support vectors.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noRot="1" noChangeAspect="1"/>
          </p:cNvSpPr>
          <p:nvPr>
            <p:ph type="sldImg"/>
          </p:nvPr>
        </p:nvSpPr>
        <p:spPr>
          <a:prstGeom prst="rect">
            <a:avLst/>
          </a:prstGeom>
        </p:spPr>
        <p:txBody>
          <a:bodyPr/>
          <a:lstStyle/>
          <a:p>
            <a:endParaRPr/>
          </a:p>
        </p:txBody>
      </p:sp>
      <p:sp>
        <p:nvSpPr>
          <p:cNvPr id="716" name="Shape 716"/>
          <p:cNvSpPr>
            <a:spLocks noGrp="1"/>
          </p:cNvSpPr>
          <p:nvPr>
            <p:ph type="body" sz="quarter" idx="1"/>
          </p:nvPr>
        </p:nvSpPr>
        <p:spPr>
          <a:prstGeom prst="rect">
            <a:avLst/>
          </a:prstGeom>
        </p:spPr>
        <p:txBody>
          <a:bodyPr/>
          <a:lstStyle/>
          <a:p>
            <a:r>
              <a:t>These two classes clearly need some kind of polynomial kernel to separate the two classes. A straight line won’t fit.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r>
              <a:t>We could use a third degree polynomial with a regularisation factor of 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noRot="1" noChangeAspect="1"/>
          </p:cNvSpPr>
          <p:nvPr>
            <p:ph type="sldImg"/>
          </p:nvPr>
        </p:nvSpPr>
        <p:spPr>
          <a:prstGeom prst="rect">
            <a:avLst/>
          </a:prstGeom>
        </p:spPr>
        <p:txBody>
          <a:bodyPr/>
          <a:lstStyle/>
          <a:p>
            <a:endParaRPr/>
          </a:p>
        </p:txBody>
      </p:sp>
      <p:sp>
        <p:nvSpPr>
          <p:cNvPr id="724" name="Shape 724"/>
          <p:cNvSpPr>
            <a:spLocks noGrp="1"/>
          </p:cNvSpPr>
          <p:nvPr>
            <p:ph type="body" sz="quarter" idx="1"/>
          </p:nvPr>
        </p:nvSpPr>
        <p:spPr>
          <a:prstGeom prst="rect">
            <a:avLst/>
          </a:prstGeom>
        </p:spPr>
        <p:txBody>
          <a:bodyPr/>
          <a:lstStyle/>
          <a:p>
            <a:r>
              <a:t>Or a tenth degree polynomial with a regularisation factor of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xfrm>
            <a:off x="381000" y="685800"/>
            <a:ext cx="6096000" cy="3429000"/>
          </a:xfrm>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Here is an example of the principle. This is an overview of the lens database. We want to predict whether a client needs lenses. The first three rows of the table display the data, the final three rows of the table display the relative numbers. Out of 9 Yes, they needed lenses, there were 2 YOUNG persons. Out of the 9 persons that needed a lens, there were 3 persons with a normal tear production rate. You clearly can see from the table that the features are independent from each other. They relation is only to the class (need lenses yes or no). So what if we have a new patient (1) of young age, normal spectacle prescription, with astigmatism  and normal prediction rate. What is the probability that this person needs lenses? We can do the math based on the equation and then we find that for the probability that this person needs lenses it is the product of the independent feature probability under the hypothesis of yes (2) . We also need to calculate the probability of the No (3) chance since we need this for the normalisation factor of the probability of the data. So finally (4) we find that the probability of the new client needs lenses is 20 percent based on the value of the features age, spectacle prescription, astigmatism and tear production rate.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Skikit has a library for Naive Bayes. GaussianNB. Skitkit has a number of Naive Bayes libraries. CategoricalNB implements the categorical naive Bayes algorithm for categorically distributed data. MultinomialNB implements the naive Bayes algorithm for multi-nomially distributed data and ComplementNB implements the complement naive Bayes (CNB) algorithm. Naive Bayes is suitable for multi class problems as well. It can distinguish</a:t>
            </a:r>
          </a:p>
          <a:p>
            <a:r>
              <a:t>Between more than two classes. It can handle multiple classes directly where linear classifiers or support vector machine are strictly binary and need another strategy to handle the multiple class problem. </a:t>
            </a:r>
          </a:p>
          <a:p>
            <a:endParaRPr/>
          </a:p>
          <a:p>
            <a:r>
              <a:t>So far we looked at supervised learning strategies for regression and classification. We looked at the logistic regression, support vector machines, decision trees and naive bayes. It is now time to compare the models and optimise our models. Next lecture we will discuss optimisation techniques like bagging, boosting and ensemble learning.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r>
              <a:t>The fundament of the support vector machine is the maximum margin principle which is explained in the following minutes.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There are two classes class A and B and they look like they can easily be distinguished. The classification is done based on feature 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Lets make a treshold at value x where the blue dots stop. Consider new data points (yellow dots). These two are obviously class A and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But consider this point, whit the green treshold it will be classified as B but it looks like it belongs to 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If we take the maximal distance (margin) between the two classes and we put our threshold here it might perform better. This is called max margin classifier.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F694A-3EF1-EC07-BAD4-8ABCF06BC4C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4730E5E-4956-3E22-1826-034BB95BF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DF54DBE-A7F3-16E3-4439-99A8266E04D4}"/>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5EF9B064-012B-28EC-B4DD-D998F447102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89E158C-675E-FD3C-BA2E-26A6DFC6AEC9}"/>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72958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77612-F21B-4363-E9CB-BBD9801416BC}"/>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824A6DA-AF55-25D3-40B0-313CD51E181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6090D2B-96B6-A2C5-6120-B1E4FB5E8C36}"/>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DA17B457-AF54-599F-9EF3-2AB4F083755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DFD79CB-3E65-849D-1327-E8A1C04BDAF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4112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C040F9A-F49C-5AEE-DB41-BA17F69D052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4A48DF5-4A55-88B7-0195-81E550C8C9E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BE9F52A-C728-C2CA-6192-897ED76FE9DE}"/>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B9C8679E-FA19-A53A-837A-36A1198E506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98727DB-5195-B1FC-2AE4-84A6E0180AC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29074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229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897694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72381973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Hoofdtekst - niveau één…"/>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560184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Hoofdtekst - niveau één…"/>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398892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4" name="Hoofdtekst - niveau één…"/>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77406646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32873770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Hoofdtekst - niveau één…"/>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67730089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Hoofdtekst - niveau één…"/>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p>
            <a:r>
              <a:t>Slide Title</a:t>
            </a:r>
          </a:p>
        </p:txBody>
      </p:sp>
      <p:sp>
        <p:nvSpPr>
          <p:cNvPr id="6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0660434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9DE5A-1098-0DA4-6EB6-390B96A59DD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1BD6B5C-9385-577B-E67C-3B458672567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A75686-9F98-A24C-D679-3F07167EF50B}"/>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9352FACD-AD72-C7E1-3237-BC1922E879B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ED2B404-03D4-06BC-58BA-AC9816C5B38B}"/>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963282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latin typeface="Helvetica Neue Medium"/>
                <a:ea typeface="Helvetica Neue Medium"/>
                <a:cs typeface="Helvetica Neue Medium"/>
                <a:sym typeface="Helvetica Neue Medium"/>
              </a:defRPr>
            </a:lvl1pPr>
          </a:lstStyle>
          <a:p>
            <a:r>
              <a:t>Section Title</a:t>
            </a:r>
          </a:p>
        </p:txBody>
      </p:sp>
      <p:sp>
        <p:nvSpPr>
          <p:cNvPr id="72"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54170041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4968240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03250" y="539750"/>
            <a:ext cx="10985500" cy="71755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Agenda Subtitle</a:t>
            </a:r>
          </a:p>
        </p:txBody>
      </p:sp>
      <p:sp>
        <p:nvSpPr>
          <p:cNvPr id="90" name="Hoofdtekst - niveau één…"/>
          <p:cNvSpPr txBox="1">
            <a:spLocks noGrp="1"/>
          </p:cNvSpPr>
          <p:nvPr>
            <p:ph type="body" idx="1" hasCustomPrompt="1"/>
          </p:nvPr>
        </p:nvSpPr>
        <p:spPr>
          <a:prstGeom prst="rect">
            <a:avLst/>
          </a:prstGeom>
        </p:spPr>
        <p:txBody>
          <a:bodyPr/>
          <a:lstStyle>
            <a:lvl1pPr marL="0" indent="0" defTabSz="412750">
              <a:lnSpc>
                <a:spcPct val="100000"/>
              </a:lnSpc>
              <a:spcBef>
                <a:spcPts val="900"/>
              </a:spcBef>
              <a:buSzTx/>
              <a:buNone/>
              <a:defRPr sz="2750" spc="-28"/>
            </a:lvl1pPr>
            <a:lvl2pPr marL="0" indent="228600" defTabSz="412750">
              <a:lnSpc>
                <a:spcPct val="100000"/>
              </a:lnSpc>
              <a:spcBef>
                <a:spcPts val="900"/>
              </a:spcBef>
              <a:buSzTx/>
              <a:buNone/>
              <a:defRPr sz="2750" spc="-28"/>
            </a:lvl2pPr>
            <a:lvl3pPr marL="0" indent="457200" defTabSz="412750">
              <a:lnSpc>
                <a:spcPct val="100000"/>
              </a:lnSpc>
              <a:spcBef>
                <a:spcPts val="900"/>
              </a:spcBef>
              <a:buSzTx/>
              <a:buNone/>
              <a:defRPr sz="2750" spc="-28"/>
            </a:lvl3pPr>
            <a:lvl4pPr marL="0" indent="685800" defTabSz="412750">
              <a:lnSpc>
                <a:spcPct val="100000"/>
              </a:lnSpc>
              <a:spcBef>
                <a:spcPts val="900"/>
              </a:spcBef>
              <a:buSzTx/>
              <a:buNone/>
              <a:defRPr sz="2750" spc="-28"/>
            </a:lvl4pPr>
            <a:lvl5pPr marL="0" indent="914400" defTabSz="412750">
              <a:lnSpc>
                <a:spcPct val="100000"/>
              </a:lnSpc>
              <a:spcBef>
                <a:spcPts val="900"/>
              </a:spcBef>
              <a:buSzTx/>
              <a:buNone/>
              <a:defRPr sz="2750" spc="-28"/>
            </a:lvl5pPr>
          </a:lstStyle>
          <a:p>
            <a:r>
              <a:t>Agenda Topics</a:t>
            </a:r>
          </a:p>
          <a:p>
            <a:pPr lvl="1"/>
            <a:endParaRPr/>
          </a:p>
          <a:p>
            <a:pPr lvl="2"/>
            <a:endParaRPr/>
          </a:p>
          <a:p>
            <a:pPr lvl="3"/>
            <a:endParaRPr/>
          </a:p>
          <a:p>
            <a:pPr lvl="4"/>
            <a:endParaRPr/>
          </a:p>
        </p:txBody>
      </p:sp>
      <p:sp>
        <p:nvSpPr>
          <p:cNvPr id="9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6694071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Hoofdtekst - niveau één…"/>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2641162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Hoofdtekst - niveau één…"/>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8277930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Hoofdtekst - niveau één…"/>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1673549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5007785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Dia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extLst>
      <p:ext uri="{BB962C8B-B14F-4D97-AF65-F5344CB8AC3E}">
        <p14:creationId xmlns:p14="http://schemas.microsoft.com/office/powerpoint/2010/main" val="10734504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0011345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el en subtitel">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190625" y="1151930"/>
            <a:ext cx="9810750" cy="2321719"/>
          </a:xfrm>
          <a:prstGeom prst="rect">
            <a:avLst/>
          </a:prstGeom>
        </p:spPr>
        <p:txBody>
          <a:bodyPr anchor="b"/>
          <a:lstStyle/>
          <a:p>
            <a:r>
              <a:t>Titeltekst</a:t>
            </a:r>
          </a:p>
        </p:txBody>
      </p:sp>
      <p:sp>
        <p:nvSpPr>
          <p:cNvPr id="12" name="Hoofdtekst - niveau één…"/>
          <p:cNvSpPr txBox="1">
            <a:spLocks noGrp="1"/>
          </p:cNvSpPr>
          <p:nvPr>
            <p:ph type="body" sz="quarter" idx="1"/>
          </p:nvPr>
        </p:nvSpPr>
        <p:spPr>
          <a:xfrm>
            <a:off x="1190625" y="3536156"/>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79067360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D08F1-77BC-C9D5-0A4D-443BAE709EE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917C66A-0D4C-EE64-B090-24586C5FC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0B3EAE8-8F51-3B12-CF38-EDFDF586D1E2}"/>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D3E80F90-E383-DEA7-BA5B-F7F453C199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B28510A-5407-38C2-852E-72F52E2F3D46}"/>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2947872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to - horizontaal">
    <p:spTree>
      <p:nvGrpSpPr>
        <p:cNvPr id="1" name=""/>
        <p:cNvGrpSpPr/>
        <p:nvPr/>
      </p:nvGrpSpPr>
      <p:grpSpPr>
        <a:xfrm>
          <a:off x="0" y="0"/>
          <a:ext cx="0" cy="0"/>
          <a:chOff x="0" y="0"/>
          <a:chExt cx="0" cy="0"/>
        </a:xfrm>
      </p:grpSpPr>
      <p:sp>
        <p:nvSpPr>
          <p:cNvPr id="20" name="Afbeelding"/>
          <p:cNvSpPr>
            <a:spLocks noGrp="1"/>
          </p:cNvSpPr>
          <p:nvPr>
            <p:ph type="pic" idx="21"/>
          </p:nvPr>
        </p:nvSpPr>
        <p:spPr>
          <a:xfrm>
            <a:off x="-607218" y="357188"/>
            <a:ext cx="11596688" cy="4318972"/>
          </a:xfrm>
          <a:prstGeom prst="rect">
            <a:avLst/>
          </a:prstGeom>
        </p:spPr>
        <p:txBody>
          <a:bodyPr lIns="91439" tIns="45719" rIns="91439" bIns="45719" anchor="t">
            <a:noAutofit/>
          </a:bodyPr>
          <a:lstStyle/>
          <a:p>
            <a:endParaRPr/>
          </a:p>
        </p:txBody>
      </p:sp>
      <p:sp>
        <p:nvSpPr>
          <p:cNvPr id="21" name="Titeltekst"/>
          <p:cNvSpPr txBox="1">
            <a:spLocks noGrp="1"/>
          </p:cNvSpPr>
          <p:nvPr>
            <p:ph type="title"/>
          </p:nvPr>
        </p:nvSpPr>
        <p:spPr>
          <a:xfrm>
            <a:off x="1190625" y="4723805"/>
            <a:ext cx="9810750" cy="1000125"/>
          </a:xfrm>
          <a:prstGeom prst="rect">
            <a:avLst/>
          </a:prstGeom>
        </p:spPr>
        <p:txBody>
          <a:bodyPr/>
          <a:lstStyle/>
          <a:p>
            <a:r>
              <a:t>Titeltekst</a:t>
            </a:r>
          </a:p>
        </p:txBody>
      </p:sp>
      <p:sp>
        <p:nvSpPr>
          <p:cNvPr id="22" name="Hoofdtekst - niveau één…"/>
          <p:cNvSpPr txBox="1">
            <a:spLocks noGrp="1"/>
          </p:cNvSpPr>
          <p:nvPr>
            <p:ph type="body" sz="quarter" idx="1"/>
          </p:nvPr>
        </p:nvSpPr>
        <p:spPr>
          <a:xfrm>
            <a:off x="1190625" y="5732859"/>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2363398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el - midden">
    <p:spTree>
      <p:nvGrpSpPr>
        <p:cNvPr id="1" name=""/>
        <p:cNvGrpSpPr/>
        <p:nvPr/>
      </p:nvGrpSpPr>
      <p:grpSpPr>
        <a:xfrm>
          <a:off x="0" y="0"/>
          <a:ext cx="0" cy="0"/>
          <a:chOff x="0" y="0"/>
          <a:chExt cx="0" cy="0"/>
        </a:xfrm>
      </p:grpSpPr>
      <p:sp>
        <p:nvSpPr>
          <p:cNvPr id="30" name="Titeltekst"/>
          <p:cNvSpPr txBox="1">
            <a:spLocks noGrp="1"/>
          </p:cNvSpPr>
          <p:nvPr>
            <p:ph type="title"/>
          </p:nvPr>
        </p:nvSpPr>
        <p:spPr>
          <a:xfrm>
            <a:off x="1190625" y="2268141"/>
            <a:ext cx="9810750" cy="2321719"/>
          </a:xfrm>
          <a:prstGeom prst="rect">
            <a:avLst/>
          </a:prstGeom>
        </p:spPr>
        <p:txBody>
          <a:bodyPr/>
          <a:lstStyle/>
          <a:p>
            <a:r>
              <a:t>Titeltekst</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6765640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idx="21"/>
          </p:nvPr>
        </p:nvSpPr>
        <p:spPr>
          <a:xfrm>
            <a:off x="2297867" y="-97382"/>
            <a:ext cx="12680158" cy="6340080"/>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892969" y="446484"/>
            <a:ext cx="5000625" cy="2803922"/>
          </a:xfrm>
          <a:prstGeom prst="rect">
            <a:avLst/>
          </a:prstGeom>
        </p:spPr>
        <p:txBody>
          <a:bodyPr anchor="b"/>
          <a:lstStyle>
            <a:lvl1pPr>
              <a:defRPr sz="4219"/>
            </a:lvl1pPr>
          </a:lstStyle>
          <a:p>
            <a:r>
              <a:t>Titeltekst</a:t>
            </a:r>
          </a:p>
        </p:txBody>
      </p:sp>
      <p:sp>
        <p:nvSpPr>
          <p:cNvPr id="40" name="Hoofdtekst - niveau één…"/>
          <p:cNvSpPr txBox="1">
            <a:spLocks noGrp="1"/>
          </p:cNvSpPr>
          <p:nvPr>
            <p:ph type="body" sz="quarter" idx="1"/>
          </p:nvPr>
        </p:nvSpPr>
        <p:spPr>
          <a:xfrm>
            <a:off x="892969" y="3321844"/>
            <a:ext cx="5000625" cy="2893219"/>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494485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el - boven">
    <p:spTree>
      <p:nvGrpSpPr>
        <p:cNvPr id="1" name=""/>
        <p:cNvGrpSpPr/>
        <p:nvPr/>
      </p:nvGrpSpPr>
      <p:grpSpPr>
        <a:xfrm>
          <a:off x="0" y="0"/>
          <a:ext cx="0" cy="0"/>
          <a:chOff x="0" y="0"/>
          <a:chExt cx="0" cy="0"/>
        </a:xfrm>
      </p:grpSpPr>
      <p:sp>
        <p:nvSpPr>
          <p:cNvPr id="48" name="Titeltekst"/>
          <p:cNvSpPr txBox="1">
            <a:spLocks noGrp="1"/>
          </p:cNvSpPr>
          <p:nvPr>
            <p:ph type="title"/>
          </p:nvPr>
        </p:nvSpPr>
        <p:spPr>
          <a:prstGeom prst="rect">
            <a:avLst/>
          </a:prstGeom>
        </p:spPr>
        <p:txBody>
          <a:bodyPr/>
          <a:lstStyle/>
          <a:p>
            <a:r>
              <a:t>Titeltekst</a:t>
            </a:r>
          </a:p>
        </p:txBody>
      </p:sp>
      <p:sp>
        <p:nvSpPr>
          <p:cNvPr id="4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219487470"/>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el en opsomming">
    <p:spTree>
      <p:nvGrpSpPr>
        <p:cNvPr id="1" name=""/>
        <p:cNvGrpSpPr/>
        <p:nvPr/>
      </p:nvGrpSpPr>
      <p:grpSpPr>
        <a:xfrm>
          <a:off x="0" y="0"/>
          <a:ext cx="0" cy="0"/>
          <a:chOff x="0" y="0"/>
          <a:chExt cx="0" cy="0"/>
        </a:xfrm>
      </p:grpSpPr>
      <p:sp>
        <p:nvSpPr>
          <p:cNvPr id="56" name="Titeltekst"/>
          <p:cNvSpPr txBox="1">
            <a:spLocks noGrp="1"/>
          </p:cNvSpPr>
          <p:nvPr>
            <p:ph type="title"/>
          </p:nvPr>
        </p:nvSpPr>
        <p:spPr>
          <a:prstGeom prst="rect">
            <a:avLst/>
          </a:prstGeom>
        </p:spPr>
        <p:txBody>
          <a:bodyPr/>
          <a:lstStyle/>
          <a:p>
            <a:r>
              <a:t>Titeltekst</a:t>
            </a:r>
          </a:p>
        </p:txBody>
      </p:sp>
      <p:sp>
        <p:nvSpPr>
          <p:cNvPr id="57" name="Hoofdtekst - niveau één…"/>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06148617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el, opsomm., foto">
    <p:spTree>
      <p:nvGrpSpPr>
        <p:cNvPr id="1" name=""/>
        <p:cNvGrpSpPr/>
        <p:nvPr/>
      </p:nvGrpSpPr>
      <p:grpSpPr>
        <a:xfrm>
          <a:off x="0" y="0"/>
          <a:ext cx="0" cy="0"/>
          <a:chOff x="0" y="0"/>
          <a:chExt cx="0" cy="0"/>
        </a:xfrm>
      </p:grpSpPr>
      <p:sp>
        <p:nvSpPr>
          <p:cNvPr id="65" name="Afbeelding"/>
          <p:cNvSpPr>
            <a:spLocks noGrp="1"/>
          </p:cNvSpPr>
          <p:nvPr>
            <p:ph type="pic" idx="21"/>
          </p:nvPr>
        </p:nvSpPr>
        <p:spPr>
          <a:xfrm>
            <a:off x="4193976" y="1428750"/>
            <a:ext cx="9644063" cy="4822031"/>
          </a:xfrm>
          <a:prstGeom prst="rect">
            <a:avLst/>
          </a:prstGeom>
        </p:spPr>
        <p:txBody>
          <a:bodyPr lIns="91439" tIns="45719" rIns="91439" bIns="45719" anchor="t">
            <a:noAutofit/>
          </a:bodyPr>
          <a:lstStyle/>
          <a:p>
            <a:endParaRPr/>
          </a:p>
        </p:txBody>
      </p:sp>
      <p:sp>
        <p:nvSpPr>
          <p:cNvPr id="66" name="Titeltekst"/>
          <p:cNvSpPr txBox="1">
            <a:spLocks noGrp="1"/>
          </p:cNvSpPr>
          <p:nvPr>
            <p:ph type="title"/>
          </p:nvPr>
        </p:nvSpPr>
        <p:spPr>
          <a:prstGeom prst="rect">
            <a:avLst/>
          </a:prstGeom>
        </p:spPr>
        <p:txBody>
          <a:bodyPr/>
          <a:lstStyle/>
          <a:p>
            <a:r>
              <a:t>Titeltekst</a:t>
            </a:r>
          </a:p>
        </p:txBody>
      </p:sp>
      <p:sp>
        <p:nvSpPr>
          <p:cNvPr id="67" name="Hoofdtekst - niveau één…"/>
          <p:cNvSpPr txBox="1">
            <a:spLocks noGrp="1"/>
          </p:cNvSpPr>
          <p:nvPr>
            <p:ph type="body" sz="half" idx="1"/>
          </p:nvPr>
        </p:nvSpPr>
        <p:spPr>
          <a:xfrm>
            <a:off x="892969" y="1821656"/>
            <a:ext cx="5000625" cy="4420195"/>
          </a:xfrm>
          <a:prstGeom prst="rect">
            <a:avLst/>
          </a:prstGeom>
        </p:spPr>
        <p:txBody>
          <a:bodyPr/>
          <a:lstStyle>
            <a:lvl1pPr marL="241093" indent="-241093">
              <a:spcBef>
                <a:spcPts val="2250"/>
              </a:spcBef>
              <a:buClrTx/>
              <a:defRPr sz="1969"/>
            </a:lvl1pPr>
            <a:lvl2pPr marL="482186" indent="-241093">
              <a:spcBef>
                <a:spcPts val="2250"/>
              </a:spcBef>
              <a:buClrTx/>
              <a:defRPr sz="1969"/>
            </a:lvl2pPr>
            <a:lvl3pPr marL="723279" indent="-241093">
              <a:spcBef>
                <a:spcPts val="2250"/>
              </a:spcBef>
              <a:buClrTx/>
              <a:defRPr sz="1969"/>
            </a:lvl3pPr>
            <a:lvl4pPr marL="964372" indent="-241093">
              <a:spcBef>
                <a:spcPts val="2250"/>
              </a:spcBef>
              <a:buClrTx/>
              <a:defRPr sz="1969"/>
            </a:lvl4pPr>
            <a:lvl5pPr marL="1205465" indent="-241093">
              <a:spcBef>
                <a:spcPts val="2250"/>
              </a:spcBef>
              <a:buClrTx/>
              <a:defRPr sz="1969"/>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83926632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Opsomming">
    <p:spTree>
      <p:nvGrpSpPr>
        <p:cNvPr id="1" name=""/>
        <p:cNvGrpSpPr/>
        <p:nvPr/>
      </p:nvGrpSpPr>
      <p:grpSpPr>
        <a:xfrm>
          <a:off x="0" y="0"/>
          <a:ext cx="0" cy="0"/>
          <a:chOff x="0" y="0"/>
          <a:chExt cx="0" cy="0"/>
        </a:xfrm>
      </p:grpSpPr>
      <p:sp>
        <p:nvSpPr>
          <p:cNvPr id="75" name="Hoofdtekst - niveau één…"/>
          <p:cNvSpPr txBox="1">
            <a:spLocks noGrp="1"/>
          </p:cNvSpPr>
          <p:nvPr>
            <p:ph type="body" idx="1"/>
          </p:nvPr>
        </p:nvSpPr>
        <p:spPr>
          <a:xfrm>
            <a:off x="892969" y="892969"/>
            <a:ext cx="10406063" cy="5072063"/>
          </a:xfrm>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842623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Foto - driemaal">
    <p:spTree>
      <p:nvGrpSpPr>
        <p:cNvPr id="1" name=""/>
        <p:cNvGrpSpPr/>
        <p:nvPr/>
      </p:nvGrpSpPr>
      <p:grpSpPr>
        <a:xfrm>
          <a:off x="0" y="0"/>
          <a:ext cx="0" cy="0"/>
          <a:chOff x="0" y="0"/>
          <a:chExt cx="0" cy="0"/>
        </a:xfrm>
      </p:grpSpPr>
      <p:sp>
        <p:nvSpPr>
          <p:cNvPr id="83" name="Afbeelding"/>
          <p:cNvSpPr>
            <a:spLocks noGrp="1"/>
          </p:cNvSpPr>
          <p:nvPr>
            <p:ph type="pic" sz="quarter" idx="21"/>
          </p:nvPr>
        </p:nvSpPr>
        <p:spPr>
          <a:xfrm>
            <a:off x="6024562" y="3491508"/>
            <a:ext cx="5518547" cy="2759273"/>
          </a:xfrm>
          <a:prstGeom prst="rect">
            <a:avLst/>
          </a:prstGeom>
        </p:spPr>
        <p:txBody>
          <a:bodyPr lIns="91439" tIns="45719" rIns="91439" bIns="45719" anchor="t">
            <a:noAutofit/>
          </a:bodyPr>
          <a:lstStyle/>
          <a:p>
            <a:endParaRPr/>
          </a:p>
        </p:txBody>
      </p:sp>
      <p:sp>
        <p:nvSpPr>
          <p:cNvPr id="84" name="Afbeelding"/>
          <p:cNvSpPr>
            <a:spLocks noGrp="1"/>
          </p:cNvSpPr>
          <p:nvPr>
            <p:ph type="pic" sz="quarter" idx="22"/>
          </p:nvPr>
        </p:nvSpPr>
        <p:spPr>
          <a:xfrm>
            <a:off x="6316266" y="449461"/>
            <a:ext cx="5512594" cy="2756297"/>
          </a:xfrm>
          <a:prstGeom prst="rect">
            <a:avLst/>
          </a:prstGeom>
        </p:spPr>
        <p:txBody>
          <a:bodyPr lIns="91439" tIns="45719" rIns="91439" bIns="45719" anchor="t">
            <a:noAutofit/>
          </a:bodyPr>
          <a:lstStyle/>
          <a:p>
            <a:endParaRPr/>
          </a:p>
        </p:txBody>
      </p:sp>
      <p:sp>
        <p:nvSpPr>
          <p:cNvPr id="85" name="Afbeelding"/>
          <p:cNvSpPr>
            <a:spLocks noGrp="1"/>
          </p:cNvSpPr>
          <p:nvPr>
            <p:ph type="pic" idx="23"/>
          </p:nvPr>
        </p:nvSpPr>
        <p:spPr>
          <a:xfrm>
            <a:off x="-3187898" y="-89297"/>
            <a:ext cx="12680156" cy="6340078"/>
          </a:xfrm>
          <a:prstGeom prst="rect">
            <a:avLst/>
          </a:prstGeom>
        </p:spPr>
        <p:txBody>
          <a:bodyPr lIns="91439" tIns="45719" rIns="91439" bIns="45719" anchor="t">
            <a:noAutofit/>
          </a:bodyPr>
          <a:lstStyle/>
          <a:p>
            <a:endParaRPr/>
          </a:p>
        </p:txBody>
      </p:sp>
      <p:sp>
        <p:nvSpPr>
          <p:cNvPr id="8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56848765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itaat">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190625" y="4473773"/>
            <a:ext cx="9810750" cy="362215"/>
          </a:xfrm>
          <a:prstGeom prst="rect">
            <a:avLst/>
          </a:prstGeom>
        </p:spPr>
        <p:txBody>
          <a:bodyPr anchor="t">
            <a:spAutoFit/>
          </a:bodyPr>
          <a:lstStyle>
            <a:lvl1pPr marL="0" indent="0" algn="ctr">
              <a:spcBef>
                <a:spcPts val="0"/>
              </a:spcBef>
              <a:buClrTx/>
              <a:buSzTx/>
              <a:buNone/>
              <a:defRPr sz="1687" i="1"/>
            </a:lvl1pPr>
          </a:lstStyle>
          <a:p>
            <a:r>
              <a:t>–Johnny Appleseed</a:t>
            </a:r>
          </a:p>
        </p:txBody>
      </p:sp>
      <p:sp>
        <p:nvSpPr>
          <p:cNvPr id="94" name="&quot;Typ hier een citaat.&quot;"/>
          <p:cNvSpPr txBox="1">
            <a:spLocks noGrp="1"/>
          </p:cNvSpPr>
          <p:nvPr>
            <p:ph type="body" sz="quarter" idx="22"/>
          </p:nvPr>
        </p:nvSpPr>
        <p:spPr>
          <a:xfrm>
            <a:off x="1190625" y="3008602"/>
            <a:ext cx="9810750" cy="470513"/>
          </a:xfrm>
          <a:prstGeom prst="rect">
            <a:avLst/>
          </a:prstGeom>
        </p:spPr>
        <p:txBody>
          <a:bodyPr>
            <a:spAutoFit/>
          </a:bodyPr>
          <a:lstStyle>
            <a:lvl1pPr marL="0" indent="0" algn="ctr">
              <a:spcBef>
                <a:spcPts val="0"/>
              </a:spcBef>
              <a:buClrTx/>
              <a:buSzTx/>
              <a:buNone/>
              <a:defRPr sz="2391">
                <a:latin typeface="+mn-lt"/>
                <a:ea typeface="+mn-ea"/>
                <a:cs typeface="+mn-cs"/>
                <a:sym typeface="Helvetica Neue Medium"/>
              </a:defRPr>
            </a:lvl1pPr>
          </a:lstStyle>
          <a:p>
            <a:r>
              <a:t>"Typ hier een citaat." </a:t>
            </a:r>
          </a:p>
        </p:txBody>
      </p:sp>
      <p:sp>
        <p:nvSpPr>
          <p:cNvPr id="9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2270537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Afbeelding"/>
          <p:cNvSpPr>
            <a:spLocks noGrp="1"/>
          </p:cNvSpPr>
          <p:nvPr>
            <p:ph type="pic" idx="21"/>
          </p:nvPr>
        </p:nvSpPr>
        <p:spPr>
          <a:xfrm>
            <a:off x="-871505" y="-8929"/>
            <a:ext cx="15517291" cy="7758645"/>
          </a:xfrm>
          <a:prstGeom prst="rect">
            <a:avLst/>
          </a:prstGeom>
        </p:spPr>
        <p:txBody>
          <a:bodyPr lIns="91439" tIns="45719" rIns="91439" bIns="45719" anchor="t">
            <a:noAutofit/>
          </a:bodyPr>
          <a:lstStyle/>
          <a:p>
            <a:endParaRPr/>
          </a:p>
        </p:txBody>
      </p:sp>
      <p:sp>
        <p:nvSpPr>
          <p:cNvPr id="10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9029113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36BFD-F132-1A57-E66F-5B1A7E21287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4863788-E65E-BF8D-6A70-07F2D40E03A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5FF6FE8-0C99-BC49-A3AF-42344AD3B56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61EF22-A55C-4F22-EF93-A5ACDC97A6C4}"/>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6" name="Tijdelijke aanduiding voor voettekst 5">
            <a:extLst>
              <a:ext uri="{FF2B5EF4-FFF2-40B4-BE49-F238E27FC236}">
                <a16:creationId xmlns:a16="http://schemas.microsoft.com/office/drawing/2014/main" id="{FA9DC89C-E4A2-9D17-7427-FD16739038E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116904E-D928-1577-D2FB-85BE9572EB5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32693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11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04390127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Leeg">
    <p:bg>
      <p:bgPr>
        <a:solidFill>
          <a:srgbClr val="FFFFFF"/>
        </a:solidFill>
        <a:effectLst/>
      </p:bgPr>
    </p:bg>
    <p:spTree>
      <p:nvGrpSpPr>
        <p:cNvPr id="1" name=""/>
        <p:cNvGrpSpPr/>
        <p:nvPr/>
      </p:nvGrpSpPr>
      <p:grpSpPr>
        <a:xfrm>
          <a:off x="0" y="0"/>
          <a:ext cx="0" cy="0"/>
          <a:chOff x="0" y="0"/>
          <a:chExt cx="0" cy="0"/>
        </a:xfrm>
      </p:grpSpPr>
      <p:sp>
        <p:nvSpPr>
          <p:cNvPr id="117" name="Dianummer"/>
          <p:cNvSpPr txBox="1">
            <a:spLocks noGrp="1"/>
          </p:cNvSpPr>
          <p:nvPr>
            <p:ph type="sldNum" sz="quarter" idx="2"/>
          </p:nvPr>
        </p:nvSpPr>
        <p:spPr>
          <a:xfrm>
            <a:off x="5917310" y="6505277"/>
            <a:ext cx="386901" cy="297389"/>
          </a:xfrm>
          <a:prstGeom prst="rect">
            <a:avLst/>
          </a:prstGeom>
        </p:spPr>
        <p:txBody>
          <a:bodyPr/>
          <a:lstStyle>
            <a:lvl1pPr>
              <a:defRPr sz="1266">
                <a:solidFill>
                  <a:srgbClr val="000000"/>
                </a:solidFill>
                <a:latin typeface="Helvetica Light"/>
                <a:ea typeface="Helvetica Light"/>
                <a:cs typeface="Helvetica Light"/>
                <a:sym typeface="Helvetica Light"/>
              </a:defRPr>
            </a:lvl1pPr>
          </a:lstStyle>
          <a:p>
            <a:fld id="{86CB4B4D-7CA3-9044-876B-883B54F8677D}" type="slidenum">
              <a:t>‹nr.›</a:t>
            </a:fld>
            <a:endParaRPr/>
          </a:p>
        </p:txBody>
      </p:sp>
    </p:spTree>
    <p:extLst>
      <p:ext uri="{BB962C8B-B14F-4D97-AF65-F5344CB8AC3E}">
        <p14:creationId xmlns:p14="http://schemas.microsoft.com/office/powerpoint/2010/main" val="357490632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8AC5C-F43C-1633-83E1-BEF7FABEF40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A5ABC83-D61E-5F83-DEFC-A947B35EB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997FDC2-E47E-1294-0FC7-5E418704E82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54409267-96CF-EE1E-DB65-BA154E4F9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BC1BDCC-B819-63BC-959C-7D6B1F6AF67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F9142B5-503A-E6B2-A8AE-3F0069AE9199}"/>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8" name="Tijdelijke aanduiding voor voettekst 7">
            <a:extLst>
              <a:ext uri="{FF2B5EF4-FFF2-40B4-BE49-F238E27FC236}">
                <a16:creationId xmlns:a16="http://schemas.microsoft.com/office/drawing/2014/main" id="{8A55AD67-9FEE-B11F-C140-617B43C765B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9199625-FB7B-155D-4A2A-170E055C32F0}"/>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8469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380C0-AD13-D174-E085-276F157FF64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9C0DCAB-BF3C-F909-D9AA-40F501FD72DD}"/>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4" name="Tijdelijke aanduiding voor voettekst 3">
            <a:extLst>
              <a:ext uri="{FF2B5EF4-FFF2-40B4-BE49-F238E27FC236}">
                <a16:creationId xmlns:a16="http://schemas.microsoft.com/office/drawing/2014/main" id="{2F5467A6-ABE5-888F-C145-A5647700AE8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5305A9A-24A4-07D0-C079-19DEBE035D0A}"/>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4763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4A95BAF-4F33-6BB5-C5A9-2675985D9939}"/>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3" name="Tijdelijke aanduiding voor voettekst 2">
            <a:extLst>
              <a:ext uri="{FF2B5EF4-FFF2-40B4-BE49-F238E27FC236}">
                <a16:creationId xmlns:a16="http://schemas.microsoft.com/office/drawing/2014/main" id="{2E270636-2E80-FE2F-9943-5D63B24D796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0E590AF-7B8A-ACB5-A8D7-17BF54DFDCAC}"/>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426795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B4338-D1BC-20BA-A6AC-EE349340C1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FA89639-3EDB-6FF3-F54C-6BA62005A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00BAB14-7539-FED8-2FE1-EC4AB138B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55FE278-61E7-1CA4-2846-1E21E19E31A6}"/>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6" name="Tijdelijke aanduiding voor voettekst 5">
            <a:extLst>
              <a:ext uri="{FF2B5EF4-FFF2-40B4-BE49-F238E27FC236}">
                <a16:creationId xmlns:a16="http://schemas.microsoft.com/office/drawing/2014/main" id="{4F0FFF02-8CEA-79DA-E439-4689BDCED09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768376A-F842-7B83-9CB7-17FBE414CA63}"/>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8649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F11CC-2269-96AA-958D-DDB5EDBC4A6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D6A14B8B-7AB5-C6C2-04AA-AE78CE061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9526DEA-A23B-A022-AC91-9E0B13B6F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8CDB433-0068-5ADA-19E3-BFC0D54A1391}"/>
              </a:ext>
            </a:extLst>
          </p:cNvPr>
          <p:cNvSpPr>
            <a:spLocks noGrp="1"/>
          </p:cNvSpPr>
          <p:nvPr>
            <p:ph type="dt" sz="half" idx="10"/>
          </p:nvPr>
        </p:nvSpPr>
        <p:spPr/>
        <p:txBody>
          <a:bodyPr/>
          <a:lstStyle/>
          <a:p>
            <a:fld id="{B1271BCB-9DAC-430E-9EF1-6DC67C67E4A3}" type="datetimeFigureOut">
              <a:rPr lang="nl-NL" smtClean="0"/>
              <a:t>15-10-2023</a:t>
            </a:fld>
            <a:endParaRPr lang="nl-NL"/>
          </a:p>
        </p:txBody>
      </p:sp>
      <p:sp>
        <p:nvSpPr>
          <p:cNvPr id="6" name="Tijdelijke aanduiding voor voettekst 5">
            <a:extLst>
              <a:ext uri="{FF2B5EF4-FFF2-40B4-BE49-F238E27FC236}">
                <a16:creationId xmlns:a16="http://schemas.microsoft.com/office/drawing/2014/main" id="{A9D6AE7A-D444-310F-D051-C4D69DED2B4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B516799-F863-7A65-4288-B8C1A4968D8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0309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05C1629-CD14-7983-8851-FF7BAA6A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5B8AF3E-AF21-2A78-10C5-0EA43410C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8E4AB1-3AA0-861D-1E3F-40D5C9D4D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71BCB-9DAC-430E-9EF1-6DC67C67E4A3}" type="datetimeFigureOut">
              <a:rPr lang="nl-NL" smtClean="0"/>
              <a:t>15-10-2023</a:t>
            </a:fld>
            <a:endParaRPr lang="nl-NL"/>
          </a:p>
        </p:txBody>
      </p:sp>
      <p:sp>
        <p:nvSpPr>
          <p:cNvPr id="5" name="Tijdelijke aanduiding voor voettekst 4">
            <a:extLst>
              <a:ext uri="{FF2B5EF4-FFF2-40B4-BE49-F238E27FC236}">
                <a16:creationId xmlns:a16="http://schemas.microsoft.com/office/drawing/2014/main" id="{5902D514-5146-8893-CFAD-09CCD1182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1022429-7E94-E421-17AD-1C59D3AB3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5131-3556-4968-908B-86D556D22AFC}" type="slidenum">
              <a:rPr lang="nl-NL" smtClean="0"/>
              <a:t>‹nr.›</a:t>
            </a:fld>
            <a:endParaRPr lang="nl-NL"/>
          </a:p>
        </p:txBody>
      </p:sp>
    </p:spTree>
    <p:extLst>
      <p:ext uri="{BB962C8B-B14F-4D97-AF65-F5344CB8AC3E}">
        <p14:creationId xmlns:p14="http://schemas.microsoft.com/office/powerpoint/2010/main" val="316736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Hoofdtekst - niveau één…"/>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Dianummer"/>
          <p:cNvSpPr txBox="1">
            <a:spLocks noGrp="1"/>
          </p:cNvSpPr>
          <p:nvPr>
            <p:ph type="sldNum" sz="quarter" idx="2"/>
          </p:nvPr>
        </p:nvSpPr>
        <p:spPr>
          <a:xfrm>
            <a:off x="6000750" y="6486708"/>
            <a:ext cx="314189"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‹nr.›</a:t>
            </a:fld>
            <a:endParaRPr/>
          </a:p>
        </p:txBody>
      </p:sp>
    </p:spTree>
    <p:extLst>
      <p:ext uri="{BB962C8B-B14F-4D97-AF65-F5344CB8AC3E}">
        <p14:creationId xmlns:p14="http://schemas.microsoft.com/office/powerpoint/2010/main" val="3979456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txStyles>
    <p:titleStyle>
      <a:lvl1pPr marL="0" marR="0" indent="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1pPr>
      <a:lvl2pPr marL="0" marR="0" indent="228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2pPr>
      <a:lvl3pPr marL="0" marR="0" indent="457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3pPr>
      <a:lvl4pPr marL="0" marR="0" indent="685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4pPr>
      <a:lvl5pPr marL="0" marR="0" indent="9144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5pPr>
      <a:lvl6pPr marL="0" marR="0" indent="11430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6pPr>
      <a:lvl7pPr marL="0" marR="0" indent="1371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7pPr>
      <a:lvl8pPr marL="0" marR="0" indent="1600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8pPr>
      <a:lvl9pPr marL="0" marR="0" indent="1828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892969" y="178594"/>
            <a:ext cx="10406063" cy="1518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Titeltekst</a:t>
            </a:r>
          </a:p>
        </p:txBody>
      </p:sp>
      <p:sp>
        <p:nvSpPr>
          <p:cNvPr id="3" name="Hoofdtekst - niveau één…"/>
          <p:cNvSpPr txBox="1">
            <a:spLocks noGrp="1"/>
          </p:cNvSpPr>
          <p:nvPr>
            <p:ph type="body" idx="1"/>
          </p:nvPr>
        </p:nvSpPr>
        <p:spPr>
          <a:xfrm>
            <a:off x="892969" y="1821656"/>
            <a:ext cx="10406063" cy="44201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5933329" y="6536531"/>
            <a:ext cx="367088" cy="275717"/>
          </a:xfrm>
          <a:prstGeom prst="rect">
            <a:avLst/>
          </a:prstGeom>
          <a:ln w="12700">
            <a:miter lim="400000"/>
          </a:ln>
        </p:spPr>
        <p:txBody>
          <a:bodyPr wrap="none" lIns="50800" tIns="50800" rIns="50800" bIns="50800">
            <a:spAutoFit/>
          </a:bodyPr>
          <a:lstStyle>
            <a:lvl1pPr>
              <a:defRPr sz="1125" b="0">
                <a:latin typeface="Helvetica Neue Light"/>
                <a:ea typeface="Helvetica Neue Light"/>
                <a:cs typeface="Helvetica Neue Light"/>
                <a:sym typeface="Helvetica Neue Light"/>
              </a:defRPr>
            </a:lvl1pPr>
          </a:lstStyle>
          <a:p>
            <a:fld id="{86CB4B4D-7CA3-9044-876B-883B54F8677D}" type="slidenum">
              <a:t>‹nr.›</a:t>
            </a:fld>
            <a:endParaRPr/>
          </a:p>
        </p:txBody>
      </p:sp>
    </p:spTree>
    <p:extLst>
      <p:ext uri="{BB962C8B-B14F-4D97-AF65-F5344CB8AC3E}">
        <p14:creationId xmlns:p14="http://schemas.microsoft.com/office/powerpoint/2010/main" val="9483639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1pPr>
      <a:lvl2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2pPr>
      <a:lvl3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3pPr>
      <a:lvl4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4pPr>
      <a:lvl5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5pPr>
      <a:lvl6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6pPr>
      <a:lvl7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7pPr>
      <a:lvl8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8pPr>
      <a:lvl9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9pPr>
    </p:titleStyle>
    <p:bodyStyle>
      <a:lvl1pPr marL="31252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1pPr>
      <a:lvl2pPr marL="62505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2pPr>
      <a:lvl3pPr marL="93758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3pPr>
      <a:lvl4pPr marL="125011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4pPr>
      <a:lvl5pPr marL="1562640"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5pPr>
      <a:lvl6pPr marL="187516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6pPr>
      <a:lvl7pPr marL="218769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7pPr>
      <a:lvl8pPr marL="250022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8pPr>
      <a:lvl9pPr marL="281275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1pPr>
      <a:lvl2pPr marL="0" marR="0" indent="1607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2pPr>
      <a:lvl3pPr marL="0" marR="0" indent="321457"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3pPr>
      <a:lvl4pPr marL="0" marR="0" indent="482186"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4pPr>
      <a:lvl5pPr marL="0" marR="0" indent="642915"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5pPr>
      <a:lvl6pPr marL="0" marR="0" indent="803643"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6pPr>
      <a:lvl7pPr marL="0" marR="0" indent="964372"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7pPr>
      <a:lvl8pPr marL="0" marR="0" indent="1125101"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8pPr>
      <a:lvl9pPr marL="0" marR="0" indent="12858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asted-image.png" descr="pasted-image.png"/>
          <p:cNvPicPr>
            <a:picLocks noChangeAspect="1"/>
          </p:cNvPicPr>
          <p:nvPr/>
        </p:nvPicPr>
        <p:blipFill>
          <a:blip r:embed="rId2"/>
          <a:stretch>
            <a:fillRect/>
          </a:stretch>
        </p:blipFill>
        <p:spPr>
          <a:xfrm>
            <a:off x="-47857" y="40279"/>
            <a:ext cx="12287714" cy="6777443"/>
          </a:xfrm>
          <a:prstGeom prst="rect">
            <a:avLst/>
          </a:prstGeom>
          <a:ln w="12700">
            <a:miter lim="400000"/>
          </a:ln>
        </p:spPr>
      </p:pic>
      <p:sp>
        <p:nvSpPr>
          <p:cNvPr id="152" name="Machine Learning…"/>
          <p:cNvSpPr txBox="1"/>
          <p:nvPr/>
        </p:nvSpPr>
        <p:spPr>
          <a:xfrm>
            <a:off x="0" y="386913"/>
            <a:ext cx="12192001" cy="12724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algn="ctr" defTabSz="410766" hangingPunct="0">
              <a:defRPr sz="9000" i="1">
                <a:solidFill>
                  <a:srgbClr val="000000"/>
                </a:solidFill>
                <a:latin typeface="Helvetica"/>
                <a:ea typeface="Helvetica"/>
                <a:cs typeface="Helvetica"/>
                <a:sym typeface="Helvetica"/>
              </a:defRPr>
            </a:pPr>
            <a:r>
              <a:rPr sz="4500" i="1" kern="0">
                <a:solidFill>
                  <a:srgbClr val="000000"/>
                </a:solidFill>
                <a:latin typeface="Helvetica"/>
                <a:cs typeface="Helvetica"/>
                <a:sym typeface="Helvetica"/>
              </a:rPr>
              <a:t>Machine Learning </a:t>
            </a:r>
          </a:p>
          <a:p>
            <a:pPr algn="ctr" defTabSz="410766" hangingPunct="0">
              <a:defRPr sz="6600" i="1">
                <a:solidFill>
                  <a:srgbClr val="000000"/>
                </a:solidFill>
                <a:latin typeface="Helvetica"/>
                <a:ea typeface="Helvetica"/>
                <a:cs typeface="Helvetica"/>
                <a:sym typeface="Helvetica"/>
              </a:defRPr>
            </a:pPr>
            <a:r>
              <a:rPr lang="nl-NL" sz="3300" i="1" kern="0">
                <a:solidFill>
                  <a:srgbClr val="000000"/>
                </a:solidFill>
                <a:latin typeface="Helvetica"/>
                <a:cs typeface="Helvetica"/>
                <a:sym typeface="Helvetica"/>
              </a:rPr>
              <a:t>6</a:t>
            </a:r>
            <a:r>
              <a:rPr sz="3300" i="1" kern="0">
                <a:solidFill>
                  <a:srgbClr val="000000"/>
                </a:solidFill>
                <a:latin typeface="Helvetica"/>
                <a:cs typeface="Helvetica"/>
                <a:sym typeface="Helvetica"/>
              </a:rPr>
              <a:t>. </a:t>
            </a:r>
            <a:r>
              <a:rPr lang="nl-NL" sz="3300" i="1" kern="0">
                <a:solidFill>
                  <a:srgbClr val="000000"/>
                </a:solidFill>
                <a:latin typeface="Helvetica"/>
                <a:cs typeface="Helvetica"/>
                <a:sym typeface="Helvetica"/>
              </a:rPr>
              <a:t>andere (classificatie)modellen</a:t>
            </a:r>
            <a:endParaRPr sz="3300" i="1" kern="0">
              <a:solidFill>
                <a:srgbClr val="000000"/>
              </a:solidFill>
              <a:latin typeface="Helvetica"/>
              <a:cs typeface="Helvetica"/>
              <a:sym typeface="Helvetic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49" name="Groepeer"/>
          <p:cNvGrpSpPr/>
          <p:nvPr/>
        </p:nvGrpSpPr>
        <p:grpSpPr>
          <a:xfrm>
            <a:off x="2988580" y="3190028"/>
            <a:ext cx="2776977" cy="477945"/>
            <a:chOff x="0" y="0"/>
            <a:chExt cx="3949478" cy="679742"/>
          </a:xfrm>
        </p:grpSpPr>
        <p:sp>
          <p:nvSpPr>
            <p:cNvPr id="141"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2"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3"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4"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5"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6"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7"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60" name="Groepeer"/>
          <p:cNvGrpSpPr/>
          <p:nvPr/>
        </p:nvGrpSpPr>
        <p:grpSpPr>
          <a:xfrm>
            <a:off x="7121672" y="3190028"/>
            <a:ext cx="3054471" cy="477945"/>
            <a:chOff x="0" y="0"/>
            <a:chExt cx="4344134" cy="679742"/>
          </a:xfrm>
        </p:grpSpPr>
        <p:sp>
          <p:nvSpPr>
            <p:cNvPr id="15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6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16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16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166" name="Groepeer"/>
          <p:cNvGrpSpPr/>
          <p:nvPr/>
        </p:nvGrpSpPr>
        <p:grpSpPr>
          <a:xfrm>
            <a:off x="2745420" y="1369236"/>
            <a:ext cx="3203153" cy="2506248"/>
            <a:chOff x="0" y="201314"/>
            <a:chExt cx="4555594" cy="3564441"/>
          </a:xfrm>
        </p:grpSpPr>
        <p:sp>
          <p:nvSpPr>
            <p:cNvPr id="163" name="Rechthoek"/>
            <p:cNvSpPr/>
            <p:nvPr/>
          </p:nvSpPr>
          <p:spPr>
            <a:xfrm>
              <a:off x="0" y="2495756"/>
              <a:ext cx="4555595" cy="1270001"/>
            </a:xfrm>
            <a:prstGeom prst="rect">
              <a:avLst/>
            </a:prstGeom>
            <a:solidFill>
              <a:schemeClr val="accent2">
                <a:hueOff val="-177681"/>
                <a:satOff val="-17391"/>
                <a:lumOff val="16666"/>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4" name="Observations class A"/>
            <p:cNvSpPr/>
            <p:nvPr/>
          </p:nvSpPr>
          <p:spPr>
            <a:xfrm>
              <a:off x="3108618"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A</a:t>
              </a:r>
            </a:p>
          </p:txBody>
        </p:sp>
        <p:sp>
          <p:nvSpPr>
            <p:cNvPr id="165" name="Lijn"/>
            <p:cNvSpPr/>
            <p:nvPr/>
          </p:nvSpPr>
          <p:spPr>
            <a:xfrm>
              <a:off x="1911178" y="542345"/>
              <a:ext cx="1090676" cy="1877966"/>
            </a:xfrm>
            <a:custGeom>
              <a:avLst/>
              <a:gdLst/>
              <a:ahLst/>
              <a:cxnLst>
                <a:cxn ang="0">
                  <a:pos x="wd2" y="hd2"/>
                </a:cxn>
                <a:cxn ang="5400000">
                  <a:pos x="wd2" y="hd2"/>
                </a:cxn>
                <a:cxn ang="10800000">
                  <a:pos x="wd2" y="hd2"/>
                </a:cxn>
                <a:cxn ang="16200000">
                  <a:pos x="wd2" y="hd2"/>
                </a:cxn>
              </a:cxnLst>
              <a:rect l="0" t="0" r="r" b="b"/>
              <a:pathLst>
                <a:path w="19270" h="21600" extrusionOk="0">
                  <a:moveTo>
                    <a:pt x="18874" y="0"/>
                  </a:moveTo>
                  <a:cubicBezTo>
                    <a:pt x="19753" y="1807"/>
                    <a:pt x="19144" y="3779"/>
                    <a:pt x="17266" y="5224"/>
                  </a:cubicBezTo>
                  <a:cubicBezTo>
                    <a:pt x="14387" y="7439"/>
                    <a:pt x="9480" y="7759"/>
                    <a:pt x="5825" y="9395"/>
                  </a:cubicBezTo>
                  <a:cubicBezTo>
                    <a:pt x="-315" y="12142"/>
                    <a:pt x="-1847" y="17619"/>
                    <a:pt x="2409"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70" name="Groepeer"/>
          <p:cNvGrpSpPr/>
          <p:nvPr/>
        </p:nvGrpSpPr>
        <p:grpSpPr>
          <a:xfrm>
            <a:off x="7060444" y="1596521"/>
            <a:ext cx="3203153" cy="2278964"/>
            <a:chOff x="0" y="201314"/>
            <a:chExt cx="4555594" cy="3241192"/>
          </a:xfrm>
        </p:grpSpPr>
        <p:sp>
          <p:nvSpPr>
            <p:cNvPr id="167" name="Rechthoek"/>
            <p:cNvSpPr/>
            <p:nvPr/>
          </p:nvSpPr>
          <p:spPr>
            <a:xfrm>
              <a:off x="0" y="2172507"/>
              <a:ext cx="4555595" cy="1270001"/>
            </a:xfrm>
            <a:prstGeom prst="rect">
              <a:avLst/>
            </a:prstGeom>
            <a:solidFill>
              <a:schemeClr val="accent6">
                <a:satOff val="15424"/>
                <a:lumOff val="17647"/>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8" name="Observations class B"/>
            <p:cNvSpPr/>
            <p:nvPr/>
          </p:nvSpPr>
          <p:spPr>
            <a:xfrm>
              <a:off x="1618397"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B</a:t>
              </a:r>
            </a:p>
          </p:txBody>
        </p:sp>
        <p:sp>
          <p:nvSpPr>
            <p:cNvPr id="169" name="Lijn"/>
            <p:cNvSpPr/>
            <p:nvPr/>
          </p:nvSpPr>
          <p:spPr>
            <a:xfrm>
              <a:off x="608786" y="371797"/>
              <a:ext cx="1243995" cy="1619588"/>
            </a:xfrm>
            <a:custGeom>
              <a:avLst/>
              <a:gdLst/>
              <a:ahLst/>
              <a:cxnLst>
                <a:cxn ang="0">
                  <a:pos x="wd2" y="hd2"/>
                </a:cxn>
                <a:cxn ang="5400000">
                  <a:pos x="wd2" y="hd2"/>
                </a:cxn>
                <a:cxn ang="10800000">
                  <a:pos x="wd2" y="hd2"/>
                </a:cxn>
                <a:cxn ang="16200000">
                  <a:pos x="wd2" y="hd2"/>
                </a:cxn>
              </a:cxnLst>
              <a:rect l="0" t="0" r="r" b="b"/>
              <a:pathLst>
                <a:path w="21160" h="21600" extrusionOk="0">
                  <a:moveTo>
                    <a:pt x="20820" y="0"/>
                  </a:moveTo>
                  <a:cubicBezTo>
                    <a:pt x="21600" y="2096"/>
                    <a:pt x="21021" y="4359"/>
                    <a:pt x="19271" y="6058"/>
                  </a:cubicBezTo>
                  <a:cubicBezTo>
                    <a:pt x="16572" y="8678"/>
                    <a:pt x="11966" y="9227"/>
                    <a:pt x="8256" y="10893"/>
                  </a:cubicBezTo>
                  <a:cubicBezTo>
                    <a:pt x="3332" y="13106"/>
                    <a:pt x="211" y="17153"/>
                    <a:pt x="0"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advAuto="0"/>
      <p:bldP spid="170"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83" name="Groepeer"/>
          <p:cNvGrpSpPr/>
          <p:nvPr/>
        </p:nvGrpSpPr>
        <p:grpSpPr>
          <a:xfrm>
            <a:off x="2988580" y="3190028"/>
            <a:ext cx="2776977" cy="477945"/>
            <a:chOff x="0" y="0"/>
            <a:chExt cx="3949478" cy="679742"/>
          </a:xfrm>
        </p:grpSpPr>
        <p:sp>
          <p:nvSpPr>
            <p:cNvPr id="175"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6"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7"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8"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9"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0"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1"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84" name="Cirkel"/>
          <p:cNvSpPr/>
          <p:nvPr/>
        </p:nvSpPr>
        <p:spPr>
          <a:xfrm>
            <a:off x="4126754"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5" name="Cirkel"/>
          <p:cNvSpPr/>
          <p:nvPr/>
        </p:nvSpPr>
        <p:spPr>
          <a:xfrm>
            <a:off x="4138097"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96" name="Groepeer"/>
          <p:cNvGrpSpPr/>
          <p:nvPr/>
        </p:nvGrpSpPr>
        <p:grpSpPr>
          <a:xfrm>
            <a:off x="7121672" y="3190028"/>
            <a:ext cx="3054471" cy="477945"/>
            <a:chOff x="0" y="0"/>
            <a:chExt cx="4344134" cy="679742"/>
          </a:xfrm>
        </p:grpSpPr>
        <p:sp>
          <p:nvSpPr>
            <p:cNvPr id="18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7"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8"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9"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0"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1"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2"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3"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4"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5"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9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198"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198"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203" name="Groepeer"/>
          <p:cNvGrpSpPr/>
          <p:nvPr/>
        </p:nvGrpSpPr>
        <p:grpSpPr>
          <a:xfrm>
            <a:off x="5792681" y="1312415"/>
            <a:ext cx="1679267" cy="2563070"/>
            <a:chOff x="0" y="201314"/>
            <a:chExt cx="2388290" cy="3645253"/>
          </a:xfrm>
        </p:grpSpPr>
        <p:sp>
          <p:nvSpPr>
            <p:cNvPr id="199" name="Lijn"/>
            <p:cNvSpPr/>
            <p:nvPr/>
          </p:nvSpPr>
          <p:spPr>
            <a:xfrm flipV="1">
              <a:off x="79229" y="257656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02" name="Groepeer"/>
            <p:cNvGrpSpPr/>
            <p:nvPr/>
          </p:nvGrpSpPr>
          <p:grpSpPr>
            <a:xfrm>
              <a:off x="0" y="201314"/>
              <a:ext cx="2388291" cy="2218997"/>
              <a:chOff x="0" y="201314"/>
              <a:chExt cx="2388290" cy="2218995"/>
            </a:xfrm>
          </p:grpSpPr>
          <p:sp>
            <p:nvSpPr>
              <p:cNvPr id="200"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01"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04" name="Cirkel"/>
          <p:cNvSpPr/>
          <p:nvPr/>
        </p:nvSpPr>
        <p:spPr>
          <a:xfrm>
            <a:off x="9028471"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05" name="Cirkel"/>
          <p:cNvSpPr/>
          <p:nvPr/>
        </p:nvSpPr>
        <p:spPr>
          <a:xfrm>
            <a:off x="9013661"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000000 0.000000 L 0.002955 -0.209220" pathEditMode="relative">
                                      <p:cBhvr>
                                        <p:cTn id="14" dur="1000" fill="hold"/>
                                        <p:tgtEl>
                                          <p:spTgt spid="185"/>
                                        </p:tgtEl>
                                        <p:attrNameLst>
                                          <p:attrName>ppt_x</p:attrName>
                                          <p:attrName>ppt_y</p:attrName>
                                        </p:attrNameLst>
                                      </p:cBhvr>
                                    </p:animMotion>
                                  </p:childTnLst>
                                </p:cTn>
                              </p:par>
                            </p:childTnLst>
                          </p:cTn>
                        </p:par>
                        <p:par>
                          <p:cTn id="15" fill="hold">
                            <p:stCondLst>
                              <p:cond delay="1000"/>
                            </p:stCondLst>
                            <p:childTnLst>
                              <p:par>
                                <p:cTn id="16" presetID="1" presetClass="exit" presetSubtype="0" fill="hold" grpId="1" nodeType="afterEffect">
                                  <p:stCondLst>
                                    <p:cond delay="0"/>
                                  </p:stCondLst>
                                  <p:iterate>
                                    <p:tmAbs val="0"/>
                                  </p:iterate>
                                  <p:childTnLst>
                                    <p:set>
                                      <p:cBhvr>
                                        <p:cTn id="17" fill="hold">
                                          <p:stCondLst>
                                            <p:cond delay="0"/>
                                          </p:stCondLst>
                                        </p:cTn>
                                        <p:tgtEl>
                                          <p:spTgt spid="185"/>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grpId="0" nodeType="afterEffect">
                                  <p:stCondLst>
                                    <p:cond delay="0"/>
                                  </p:stCondLst>
                                  <p:iterate>
                                    <p:tmAbs val="0"/>
                                  </p:iterate>
                                  <p:childTnLst>
                                    <p:set>
                                      <p:cBhvr>
                                        <p:cTn id="20" fill="hold"/>
                                        <p:tgtEl>
                                          <p:spTgt spid="1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path" presetSubtype="0" accel="50000" decel="50000" fill="hold" nodeType="clickEffect">
                                  <p:stCondLst>
                                    <p:cond delay="0"/>
                                  </p:stCondLst>
                                  <p:childTnLst>
                                    <p:animMotion origin="layout" path="M 0.000000 0.000000 L -0.000817 -0.217856" pathEditMode="relative">
                                      <p:cBhvr>
                                        <p:cTn id="28" dur="1000" fill="hold"/>
                                        <p:tgtEl>
                                          <p:spTgt spid="205"/>
                                        </p:tgtEl>
                                        <p:attrNameLst>
                                          <p:attrName>ppt_x</p:attrName>
                                          <p:attrName>ppt_y</p:attrName>
                                        </p:attrNameLst>
                                      </p:cBhvr>
                                    </p:animMotion>
                                  </p:childTnLst>
                                </p:cTn>
                              </p:par>
                            </p:childTnLst>
                          </p:cTn>
                        </p:par>
                        <p:par>
                          <p:cTn id="29" fill="hold">
                            <p:stCondLst>
                              <p:cond delay="1000"/>
                            </p:stCondLst>
                            <p:childTnLst>
                              <p:par>
                                <p:cTn id="30" presetID="1" presetClass="exit" presetSubtype="0" fill="hold" grpId="1" nodeType="afterEffect">
                                  <p:stCondLst>
                                    <p:cond delay="0"/>
                                  </p:stCondLst>
                                  <p:iterate>
                                    <p:tmAbs val="0"/>
                                  </p:iterate>
                                  <p:childTnLst>
                                    <p:set>
                                      <p:cBhvr>
                                        <p:cTn id="31" fill="hold">
                                          <p:stCondLst>
                                            <p:cond delay="0"/>
                                          </p:stCondLst>
                                        </p:cTn>
                                        <p:tgtEl>
                                          <p:spTgt spid="205"/>
                                        </p:tgtEl>
                                        <p:attrNameLst>
                                          <p:attrName>style.visibility</p:attrName>
                                        </p:attrNameLst>
                                      </p:cBhvr>
                                      <p:to>
                                        <p:strVal val="hidden"/>
                                      </p:to>
                                    </p:set>
                                  </p:childTnLst>
                                </p:cTn>
                              </p:par>
                            </p:childTnLst>
                          </p:cTn>
                        </p:par>
                        <p:par>
                          <p:cTn id="32" fill="hold">
                            <p:stCondLst>
                              <p:cond delay="1000"/>
                            </p:stCondLst>
                            <p:childTnLst>
                              <p:par>
                                <p:cTn id="33" presetID="1" presetClass="entr" presetSubtype="0" fill="hold" grpId="0" nodeType="afterEffect">
                                  <p:stCondLst>
                                    <p:cond delay="0"/>
                                  </p:stCondLst>
                                  <p:iterate>
                                    <p:tmAbs val="0"/>
                                  </p:iterate>
                                  <p:childTnLst>
                                    <p:set>
                                      <p:cBhvr>
                                        <p:cTn id="34" fill="hold"/>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advAuto="0"/>
      <p:bldP spid="185" grpId="0" animBg="1" advAuto="0"/>
      <p:bldP spid="185" grpId="1" animBg="1" advAuto="0"/>
      <p:bldP spid="203" grpId="0" animBg="1" advAuto="0"/>
      <p:bldP spid="204" grpId="0" animBg="1" advAuto="0"/>
      <p:bldP spid="205" grpId="0" animBg="1" advAuto="0"/>
      <p:bldP spid="205"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18" name="Groepeer"/>
          <p:cNvGrpSpPr/>
          <p:nvPr/>
        </p:nvGrpSpPr>
        <p:grpSpPr>
          <a:xfrm>
            <a:off x="2988580" y="3190028"/>
            <a:ext cx="2776977" cy="477945"/>
            <a:chOff x="0" y="0"/>
            <a:chExt cx="3949478" cy="679742"/>
          </a:xfrm>
        </p:grpSpPr>
        <p:sp>
          <p:nvSpPr>
            <p:cNvPr id="210"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1"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2"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3"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4"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5"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6"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29" name="Groepeer"/>
          <p:cNvGrpSpPr/>
          <p:nvPr/>
        </p:nvGrpSpPr>
        <p:grpSpPr>
          <a:xfrm>
            <a:off x="7121672" y="3190028"/>
            <a:ext cx="3054471" cy="477945"/>
            <a:chOff x="0" y="0"/>
            <a:chExt cx="4344134" cy="679742"/>
          </a:xfrm>
        </p:grpSpPr>
        <p:sp>
          <p:nvSpPr>
            <p:cNvPr id="21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0"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1"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2"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3"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5"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6"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7"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8"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30" name="Cirkel"/>
          <p:cNvSpPr/>
          <p:nvPr/>
        </p:nvSpPr>
        <p:spPr>
          <a:xfrm>
            <a:off x="5821542"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23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23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sp>
        <p:nvSpPr>
          <p:cNvPr id="233" name="Lijn"/>
          <p:cNvSpPr/>
          <p:nvPr/>
        </p:nvSpPr>
        <p:spPr>
          <a:xfrm flipV="1">
            <a:off x="5848389"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4" name="threshold"/>
          <p:cNvSpPr txBox="1"/>
          <p:nvPr/>
        </p:nvSpPr>
        <p:spPr>
          <a:xfrm>
            <a:off x="6110902" y="1146537"/>
            <a:ext cx="936155"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35" name="Lijn"/>
          <p:cNvSpPr/>
          <p:nvPr/>
        </p:nvSpPr>
        <p:spPr>
          <a:xfrm>
            <a:off x="5792681" y="1552203"/>
            <a:ext cx="713472" cy="1320445"/>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ln w="76200">
            <a:solidFill>
              <a:schemeClr val="accent3">
                <a:hueOff val="-365725"/>
                <a:satOff val="-32500"/>
                <a:lumOff val="18235"/>
              </a:schemeClr>
            </a:solidFill>
            <a:miter lim="400000"/>
            <a:tailEnd type="stealth"/>
          </a:ln>
        </p:spPr>
        <p:txBody>
          <a:bodyPr lIns="35719" tIns="35719" rIns="35719" bIns="35719" anchor="ct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sp>
        <p:nvSpPr>
          <p:cNvPr id="236"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7"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236"/>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236"/>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advAuto="0"/>
      <p:bldP spid="236" grpId="0" animBg="1" advAuto="0"/>
      <p:bldP spid="236" grpId="1" animBg="1" advAuto="0"/>
      <p:bldP spid="23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50" name="Groepeer"/>
          <p:cNvGrpSpPr/>
          <p:nvPr/>
        </p:nvGrpSpPr>
        <p:grpSpPr>
          <a:xfrm>
            <a:off x="2988580" y="3190028"/>
            <a:ext cx="2776977" cy="477945"/>
            <a:chOff x="0" y="0"/>
            <a:chExt cx="3949478" cy="679742"/>
          </a:xfrm>
        </p:grpSpPr>
        <p:sp>
          <p:nvSpPr>
            <p:cNvPr id="242"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3"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4"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5"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6"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7"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8"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61" name="Groepeer"/>
          <p:cNvGrpSpPr/>
          <p:nvPr/>
        </p:nvGrpSpPr>
        <p:grpSpPr>
          <a:xfrm>
            <a:off x="7121672" y="3190028"/>
            <a:ext cx="3054471" cy="477945"/>
            <a:chOff x="0" y="0"/>
            <a:chExt cx="4344134" cy="679742"/>
          </a:xfrm>
        </p:grpSpPr>
        <p:sp>
          <p:nvSpPr>
            <p:cNvPr id="251"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2"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3"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4"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5"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6"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7"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8"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9"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6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6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7" name="Groepeer"/>
          <p:cNvGrpSpPr/>
          <p:nvPr/>
        </p:nvGrpSpPr>
        <p:grpSpPr>
          <a:xfrm>
            <a:off x="6403507" y="1241389"/>
            <a:ext cx="1679268" cy="2634096"/>
            <a:chOff x="0" y="201314"/>
            <a:chExt cx="2388290" cy="3746268"/>
          </a:xfrm>
        </p:grpSpPr>
        <p:sp>
          <p:nvSpPr>
            <p:cNvPr id="263" name="Lijn"/>
            <p:cNvSpPr/>
            <p:nvPr/>
          </p:nvSpPr>
          <p:spPr>
            <a:xfrm flipV="1">
              <a:off x="57042" y="2677583"/>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6" name="Groepeer"/>
            <p:cNvGrpSpPr/>
            <p:nvPr/>
          </p:nvGrpSpPr>
          <p:grpSpPr>
            <a:xfrm>
              <a:off x="0" y="201314"/>
              <a:ext cx="2388291" cy="2218997"/>
              <a:chOff x="0" y="201314"/>
              <a:chExt cx="2388290" cy="2218995"/>
            </a:xfrm>
          </p:grpSpPr>
          <p:sp>
            <p:nvSpPr>
              <p:cNvPr id="264"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65"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68"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71" name="Groepeer"/>
          <p:cNvGrpSpPr/>
          <p:nvPr/>
        </p:nvGrpSpPr>
        <p:grpSpPr>
          <a:xfrm>
            <a:off x="5550078" y="3366057"/>
            <a:ext cx="867635" cy="2062986"/>
            <a:chOff x="0" y="0"/>
            <a:chExt cx="1233969" cy="2934022"/>
          </a:xfrm>
        </p:grpSpPr>
        <p:sp>
          <p:nvSpPr>
            <p:cNvPr id="269"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0"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4" name="Groepeer"/>
          <p:cNvGrpSpPr/>
          <p:nvPr/>
        </p:nvGrpSpPr>
        <p:grpSpPr>
          <a:xfrm>
            <a:off x="6467843" y="3366057"/>
            <a:ext cx="869309" cy="2062986"/>
            <a:chOff x="0" y="0"/>
            <a:chExt cx="1236348" cy="2934022"/>
          </a:xfrm>
        </p:grpSpPr>
        <p:sp>
          <p:nvSpPr>
            <p:cNvPr id="272"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3"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8" name="Groepeer"/>
          <p:cNvGrpSpPr/>
          <p:nvPr/>
        </p:nvGrpSpPr>
        <p:grpSpPr>
          <a:xfrm>
            <a:off x="6057488" y="5375342"/>
            <a:ext cx="2308194" cy="939417"/>
            <a:chOff x="-1" y="0"/>
            <a:chExt cx="3282763" cy="1336059"/>
          </a:xfrm>
        </p:grpSpPr>
        <p:sp>
          <p:nvSpPr>
            <p:cNvPr id="275" name="margin"/>
            <p:cNvSpPr txBox="1"/>
            <p:nvPr/>
          </p:nvSpPr>
          <p:spPr>
            <a:xfrm>
              <a:off x="2281916" y="859579"/>
              <a:ext cx="1000846"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276"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7"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81" name="Groepeer"/>
          <p:cNvGrpSpPr/>
          <p:nvPr/>
        </p:nvGrpSpPr>
        <p:grpSpPr>
          <a:xfrm>
            <a:off x="3727510" y="3802012"/>
            <a:ext cx="2533921" cy="2946327"/>
            <a:chOff x="1382887" y="0"/>
            <a:chExt cx="3603798" cy="4190331"/>
          </a:xfrm>
        </p:grpSpPr>
        <p:sp>
          <p:nvSpPr>
            <p:cNvPr id="279" name="Max Margin Classifier"/>
            <p:cNvSpPr/>
            <p:nvPr/>
          </p:nvSpPr>
          <p:spPr>
            <a:xfrm>
              <a:off x="1423094" y="2920331"/>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Max Margin Classifier</a:t>
              </a:r>
            </a:p>
          </p:txBody>
        </p:sp>
        <p:sp>
          <p:nvSpPr>
            <p:cNvPr id="280" name="Lijn"/>
            <p:cNvSpPr/>
            <p:nvPr/>
          </p:nvSpPr>
          <p:spPr>
            <a:xfrm flipV="1">
              <a:off x="1382887" y="0"/>
              <a:ext cx="3603799" cy="2554749"/>
            </a:xfrm>
            <a:prstGeom prst="line">
              <a:avLst/>
            </a:pr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27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2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advAuto="0"/>
      <p:bldP spid="268" grpId="0" animBg="1" advAuto="0"/>
      <p:bldP spid="271" grpId="0" animBg="1" advAuto="0"/>
      <p:bldP spid="274" grpId="0" animBg="1" advAuto="0"/>
      <p:bldP spid="278" grpId="0" animBg="1" advAuto="0"/>
      <p:bldP spid="28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94" name="Groepeer"/>
          <p:cNvGrpSpPr/>
          <p:nvPr/>
        </p:nvGrpSpPr>
        <p:grpSpPr>
          <a:xfrm>
            <a:off x="2988580" y="3190028"/>
            <a:ext cx="2776977" cy="477945"/>
            <a:chOff x="0" y="0"/>
            <a:chExt cx="3949478" cy="679742"/>
          </a:xfrm>
        </p:grpSpPr>
        <p:sp>
          <p:nvSpPr>
            <p:cNvPr id="286"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7"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8"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9"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0"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1"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2"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05" name="Groepeer"/>
          <p:cNvGrpSpPr/>
          <p:nvPr/>
        </p:nvGrpSpPr>
        <p:grpSpPr>
          <a:xfrm>
            <a:off x="7121672" y="3190028"/>
            <a:ext cx="3054471" cy="477945"/>
            <a:chOff x="0" y="0"/>
            <a:chExt cx="4344134" cy="679742"/>
          </a:xfrm>
        </p:grpSpPr>
        <p:sp>
          <p:nvSpPr>
            <p:cNvPr id="295"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6"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7"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8"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9"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0"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1"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2"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3"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06"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8"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11" name="Groepeer"/>
          <p:cNvGrpSpPr/>
          <p:nvPr/>
        </p:nvGrpSpPr>
        <p:grpSpPr>
          <a:xfrm>
            <a:off x="6403507" y="1241389"/>
            <a:ext cx="1679268" cy="1560232"/>
            <a:chOff x="0" y="201314"/>
            <a:chExt cx="2388290" cy="2218995"/>
          </a:xfrm>
        </p:grpSpPr>
        <p:sp>
          <p:nvSpPr>
            <p:cNvPr id="309"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10"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312"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3"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313"/>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313"/>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advAuto="0"/>
      <p:bldP spid="312" grpId="0" animBg="1" advAuto="0"/>
      <p:bldP spid="313" grpId="0" animBg="1" advAuto="0"/>
      <p:bldP spid="313"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26" name="Groepeer"/>
          <p:cNvGrpSpPr/>
          <p:nvPr/>
        </p:nvGrpSpPr>
        <p:grpSpPr>
          <a:xfrm>
            <a:off x="2988580" y="3190028"/>
            <a:ext cx="2776977" cy="477945"/>
            <a:chOff x="0" y="0"/>
            <a:chExt cx="3949478" cy="679742"/>
          </a:xfrm>
        </p:grpSpPr>
        <p:sp>
          <p:nvSpPr>
            <p:cNvPr id="318"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9"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0"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1"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2"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3"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4"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5"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37" name="Groepeer"/>
          <p:cNvGrpSpPr/>
          <p:nvPr/>
        </p:nvGrpSpPr>
        <p:grpSpPr>
          <a:xfrm>
            <a:off x="7121672" y="3190028"/>
            <a:ext cx="3054471" cy="477945"/>
            <a:chOff x="0" y="0"/>
            <a:chExt cx="4344134" cy="679742"/>
          </a:xfrm>
        </p:grpSpPr>
        <p:sp>
          <p:nvSpPr>
            <p:cNvPr id="327"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8"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9"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0"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1"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2"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3"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4"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5"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38"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9"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0"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43" name="Groepeer"/>
          <p:cNvGrpSpPr/>
          <p:nvPr/>
        </p:nvGrpSpPr>
        <p:grpSpPr>
          <a:xfrm>
            <a:off x="6403507" y="1241389"/>
            <a:ext cx="1679268" cy="1560232"/>
            <a:chOff x="0" y="201314"/>
            <a:chExt cx="2388290" cy="2218995"/>
          </a:xfrm>
        </p:grpSpPr>
        <p:sp>
          <p:nvSpPr>
            <p:cNvPr id="341"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42"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47" name="Groepeer"/>
          <p:cNvGrpSpPr/>
          <p:nvPr/>
        </p:nvGrpSpPr>
        <p:grpSpPr>
          <a:xfrm>
            <a:off x="5550078" y="3366057"/>
            <a:ext cx="545922" cy="2062986"/>
            <a:chOff x="0" y="0"/>
            <a:chExt cx="776421" cy="2934022"/>
          </a:xfrm>
        </p:grpSpPr>
        <p:sp>
          <p:nvSpPr>
            <p:cNvPr id="34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5" name="Lijn"/>
            <p:cNvSpPr/>
            <p:nvPr/>
          </p:nvSpPr>
          <p:spPr>
            <a:xfrm flipV="1">
              <a:off x="776421"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6" name="Lijn"/>
            <p:cNvSpPr/>
            <p:nvPr/>
          </p:nvSpPr>
          <p:spPr>
            <a:xfrm>
              <a:off x="26207" y="2569558"/>
              <a:ext cx="692444"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50" name="Groepeer"/>
          <p:cNvGrpSpPr/>
          <p:nvPr/>
        </p:nvGrpSpPr>
        <p:grpSpPr>
          <a:xfrm>
            <a:off x="6121278" y="3366057"/>
            <a:ext cx="1215874" cy="2062986"/>
            <a:chOff x="0" y="0"/>
            <a:chExt cx="1729241" cy="2934022"/>
          </a:xfrm>
        </p:grpSpPr>
        <p:sp>
          <p:nvSpPr>
            <p:cNvPr id="348" name="Lijn"/>
            <p:cNvSpPr/>
            <p:nvPr/>
          </p:nvSpPr>
          <p:spPr>
            <a:xfrm flipV="1">
              <a:off x="1729241"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9" name="Lijn"/>
            <p:cNvSpPr/>
            <p:nvPr/>
          </p:nvSpPr>
          <p:spPr>
            <a:xfrm>
              <a:off x="0" y="2569558"/>
              <a:ext cx="1700656"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animBg="1" advAuto="0"/>
      <p:bldP spid="35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4" name="Soft Margin Classifier"/>
          <p:cNvSpPr txBox="1"/>
          <p:nvPr/>
        </p:nvSpPr>
        <p:spPr>
          <a:xfrm>
            <a:off x="1794455" y="3046684"/>
            <a:ext cx="8603091" cy="764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Soft Margin Classifier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65" name="Groepeer"/>
          <p:cNvGrpSpPr/>
          <p:nvPr/>
        </p:nvGrpSpPr>
        <p:grpSpPr>
          <a:xfrm>
            <a:off x="2988580" y="3190028"/>
            <a:ext cx="2776977" cy="477945"/>
            <a:chOff x="0" y="0"/>
            <a:chExt cx="3949478" cy="679742"/>
          </a:xfrm>
        </p:grpSpPr>
        <p:sp>
          <p:nvSpPr>
            <p:cNvPr id="357"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8"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9"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2"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3"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4"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76" name="Groepeer"/>
          <p:cNvGrpSpPr/>
          <p:nvPr/>
        </p:nvGrpSpPr>
        <p:grpSpPr>
          <a:xfrm>
            <a:off x="7121672" y="3190028"/>
            <a:ext cx="3054471" cy="477945"/>
            <a:chOff x="0" y="0"/>
            <a:chExt cx="4344134" cy="679742"/>
          </a:xfrm>
        </p:grpSpPr>
        <p:sp>
          <p:nvSpPr>
            <p:cNvPr id="366"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7"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8"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9"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0"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1"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2"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3"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4"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77"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1" name="Groepeer"/>
          <p:cNvGrpSpPr/>
          <p:nvPr/>
        </p:nvGrpSpPr>
        <p:grpSpPr>
          <a:xfrm>
            <a:off x="6914730" y="1551316"/>
            <a:ext cx="1639295" cy="1560232"/>
            <a:chOff x="0" y="201314"/>
            <a:chExt cx="2331440" cy="2218995"/>
          </a:xfrm>
        </p:grpSpPr>
        <p:sp>
          <p:nvSpPr>
            <p:cNvPr id="379" name="Outlier"/>
            <p:cNvSpPr/>
            <p:nvPr/>
          </p:nvSpPr>
          <p:spPr>
            <a:xfrm>
              <a:off x="1061440"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Outlier</a:t>
              </a:r>
            </a:p>
          </p:txBody>
        </p:sp>
        <p:sp>
          <p:nvSpPr>
            <p:cNvPr id="380" name="Lijn"/>
            <p:cNvSpPr/>
            <p:nvPr/>
          </p:nvSpPr>
          <p:spPr>
            <a:xfrm>
              <a:off x="0" y="542345"/>
              <a:ext cx="949779" cy="1877966"/>
            </a:xfrm>
            <a:custGeom>
              <a:avLst/>
              <a:gdLst/>
              <a:ahLst/>
              <a:cxnLst>
                <a:cxn ang="0">
                  <a:pos x="wd2" y="hd2"/>
                </a:cxn>
                <a:cxn ang="5400000">
                  <a:pos x="wd2" y="hd2"/>
                </a:cxn>
                <a:cxn ang="10800000">
                  <a:pos x="wd2" y="hd2"/>
                </a:cxn>
                <a:cxn ang="16200000">
                  <a:pos x="wd2" y="hd2"/>
                </a:cxn>
              </a:cxnLst>
              <a:rect l="0" t="0" r="r" b="b"/>
              <a:pathLst>
                <a:path w="20948" h="21600" extrusionOk="0">
                  <a:moveTo>
                    <a:pt x="20563" y="0"/>
                  </a:moveTo>
                  <a:cubicBezTo>
                    <a:pt x="21481" y="1810"/>
                    <a:pt x="20738" y="3739"/>
                    <a:pt x="18555" y="5224"/>
                  </a:cubicBezTo>
                  <a:cubicBezTo>
                    <a:pt x="15924" y="7015"/>
                    <a:pt x="11638" y="7855"/>
                    <a:pt x="8483" y="9395"/>
                  </a:cubicBezTo>
                  <a:cubicBezTo>
                    <a:pt x="6517" y="10354"/>
                    <a:pt x="5058" y="11519"/>
                    <a:pt x="3877" y="12734"/>
                  </a:cubicBezTo>
                  <a:cubicBezTo>
                    <a:pt x="1230" y="15458"/>
                    <a:pt x="-119" y="18496"/>
                    <a:pt x="9" y="21600"/>
                  </a:cubicBezTo>
                </a:path>
              </a:pathLst>
            </a:custGeom>
            <a:noFill/>
            <a:ln w="762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85" name="Groepeer"/>
          <p:cNvGrpSpPr/>
          <p:nvPr/>
        </p:nvGrpSpPr>
        <p:grpSpPr>
          <a:xfrm>
            <a:off x="7078048" y="1075511"/>
            <a:ext cx="1254376" cy="2799975"/>
            <a:chOff x="0" y="-966"/>
            <a:chExt cx="1784001" cy="3982185"/>
          </a:xfrm>
        </p:grpSpPr>
        <p:sp>
          <p:nvSpPr>
            <p:cNvPr id="38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8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97" name="Groepeer"/>
          <p:cNvGrpSpPr/>
          <p:nvPr/>
        </p:nvGrpSpPr>
        <p:grpSpPr>
          <a:xfrm>
            <a:off x="6884195" y="3366058"/>
            <a:ext cx="2698222" cy="3672523"/>
            <a:chOff x="0" y="0"/>
            <a:chExt cx="3837469" cy="5223143"/>
          </a:xfrm>
        </p:grpSpPr>
        <p:sp>
          <p:nvSpPr>
            <p:cNvPr id="386" name="Lijn"/>
            <p:cNvSpPr/>
            <p:nvPr/>
          </p:nvSpPr>
          <p:spPr>
            <a:xfrm flipV="1">
              <a:off x="33428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9" name="Groepeer"/>
            <p:cNvGrpSpPr/>
            <p:nvPr/>
          </p:nvGrpSpPr>
          <p:grpSpPr>
            <a:xfrm>
              <a:off x="-1" y="0"/>
              <a:ext cx="297451" cy="2934024"/>
              <a:chOff x="0" y="0"/>
              <a:chExt cx="297449" cy="2934022"/>
            </a:xfrm>
          </p:grpSpPr>
          <p:sp>
            <p:nvSpPr>
              <p:cNvPr id="387" name="Lijn"/>
              <p:cNvSpPr/>
              <p:nvPr/>
            </p:nvSpPr>
            <p:spPr>
              <a:xfrm flipV="1">
                <a:off x="3280" y="-1"/>
                <a:ext cx="1"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8" name="Lijn"/>
              <p:cNvSpPr/>
              <p:nvPr/>
            </p:nvSpPr>
            <p:spPr>
              <a:xfrm>
                <a:off x="0" y="2569558"/>
                <a:ext cx="297450"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2" name="Groepeer"/>
            <p:cNvGrpSpPr/>
            <p:nvPr/>
          </p:nvGrpSpPr>
          <p:grpSpPr>
            <a:xfrm>
              <a:off x="368746" y="0"/>
              <a:ext cx="347350" cy="2934024"/>
              <a:chOff x="0" y="0"/>
              <a:chExt cx="347348" cy="2934022"/>
            </a:xfrm>
          </p:grpSpPr>
          <p:sp>
            <p:nvSpPr>
              <p:cNvPr id="390" name="Lijn"/>
              <p:cNvSpPr/>
              <p:nvPr/>
            </p:nvSpPr>
            <p:spPr>
              <a:xfrm flipV="1">
                <a:off x="347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1" name="Lijn"/>
              <p:cNvSpPr/>
              <p:nvPr/>
            </p:nvSpPr>
            <p:spPr>
              <a:xfrm>
                <a:off x="0" y="2569558"/>
                <a:ext cx="340537"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6" name="Groepeer"/>
            <p:cNvGrpSpPr/>
            <p:nvPr/>
          </p:nvGrpSpPr>
          <p:grpSpPr>
            <a:xfrm>
              <a:off x="182662" y="2770159"/>
              <a:ext cx="3654808" cy="2452985"/>
              <a:chOff x="0" y="0"/>
              <a:chExt cx="3654807" cy="2452983"/>
            </a:xfrm>
          </p:grpSpPr>
          <p:sp>
            <p:nvSpPr>
              <p:cNvPr id="393" name="margin"/>
              <p:cNvSpPr/>
              <p:nvPr/>
            </p:nvSpPr>
            <p:spPr>
              <a:xfrm>
                <a:off x="2384807" y="118298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394" name="Lijn"/>
              <p:cNvSpPr/>
              <p:nvPr/>
            </p:nvSpPr>
            <p:spPr>
              <a:xfrm>
                <a:off x="385467" y="0"/>
                <a:ext cx="1435373" cy="1251738"/>
              </a:xfrm>
              <a:custGeom>
                <a:avLst/>
                <a:gdLst/>
                <a:ahLst/>
                <a:cxnLst>
                  <a:cxn ang="0">
                    <a:pos x="wd2" y="hd2"/>
                  </a:cxn>
                  <a:cxn ang="5400000">
                    <a:pos x="wd2" y="hd2"/>
                  </a:cxn>
                  <a:cxn ang="10800000">
                    <a:pos x="wd2" y="hd2"/>
                  </a:cxn>
                  <a:cxn ang="16200000">
                    <a:pos x="wd2" y="hd2"/>
                  </a:cxn>
                </a:cxnLst>
                <a:rect l="0" t="0" r="r" b="b"/>
                <a:pathLst>
                  <a:path w="21459" h="20597" extrusionOk="0">
                    <a:moveTo>
                      <a:pt x="21459" y="20290"/>
                    </a:moveTo>
                    <a:cubicBezTo>
                      <a:pt x="14696" y="21600"/>
                      <a:pt x="7834" y="18652"/>
                      <a:pt x="3664" y="12647"/>
                    </a:cubicBezTo>
                    <a:cubicBezTo>
                      <a:pt x="1150" y="9026"/>
                      <a:pt x="-141" y="4555"/>
                      <a:pt x="12"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5" name="Lijn"/>
              <p:cNvSpPr/>
              <p:nvPr/>
            </p:nvSpPr>
            <p:spPr>
              <a:xfrm>
                <a:off x="0" y="66566"/>
                <a:ext cx="1821328" cy="1356981"/>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3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81" grpId="1" animBg="1" advAuto="0"/>
      <p:bldP spid="385" grpId="0" animBg="1" advAuto="0"/>
      <p:bldP spid="39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10" name="Groepeer"/>
          <p:cNvGrpSpPr/>
          <p:nvPr/>
        </p:nvGrpSpPr>
        <p:grpSpPr>
          <a:xfrm>
            <a:off x="2988580" y="3190028"/>
            <a:ext cx="2776977" cy="477945"/>
            <a:chOff x="0" y="0"/>
            <a:chExt cx="3949478" cy="679742"/>
          </a:xfrm>
        </p:grpSpPr>
        <p:sp>
          <p:nvSpPr>
            <p:cNvPr id="402"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3"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4"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5"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6"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7"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8"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21" name="Groepeer"/>
          <p:cNvGrpSpPr/>
          <p:nvPr/>
        </p:nvGrpSpPr>
        <p:grpSpPr>
          <a:xfrm>
            <a:off x="7121672" y="3190028"/>
            <a:ext cx="3054471" cy="477945"/>
            <a:chOff x="0" y="0"/>
            <a:chExt cx="4344134" cy="679742"/>
          </a:xfrm>
        </p:grpSpPr>
        <p:sp>
          <p:nvSpPr>
            <p:cNvPr id="41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22"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3"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4"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28" name="Groepeer"/>
          <p:cNvGrpSpPr/>
          <p:nvPr/>
        </p:nvGrpSpPr>
        <p:grpSpPr>
          <a:xfrm>
            <a:off x="7078048" y="1075511"/>
            <a:ext cx="1254376" cy="2799975"/>
            <a:chOff x="0" y="-966"/>
            <a:chExt cx="1784001" cy="3982185"/>
          </a:xfrm>
        </p:grpSpPr>
        <p:sp>
          <p:nvSpPr>
            <p:cNvPr id="425"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6"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27"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429" name="Cirkel"/>
          <p:cNvSpPr/>
          <p:nvPr/>
        </p:nvSpPr>
        <p:spPr>
          <a:xfrm>
            <a:off x="6524297" y="3190028"/>
            <a:ext cx="477945" cy="477945"/>
          </a:xfrm>
          <a:prstGeom prst="ellipse">
            <a:avLst/>
          </a:prstGeom>
          <a:solidFill>
            <a:schemeClr val="accent2">
              <a:hueOff val="-177681"/>
              <a:satOff val="-17391"/>
              <a:lumOff val="16666"/>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0" name="Cirkel"/>
          <p:cNvSpPr/>
          <p:nvPr/>
        </p:nvSpPr>
        <p:spPr>
          <a:xfrm>
            <a:off x="6524297" y="4783496"/>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430"/>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430"/>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advAuto="0"/>
      <p:bldP spid="429" grpId="0" animBg="1" advAuto="0"/>
      <p:bldP spid="430" grpId="0" animBg="1" advAuto="0"/>
      <p:bldP spid="430"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43" name="Groepeer"/>
          <p:cNvGrpSpPr/>
          <p:nvPr/>
        </p:nvGrpSpPr>
        <p:grpSpPr>
          <a:xfrm>
            <a:off x="2988580" y="3190028"/>
            <a:ext cx="2776977" cy="477945"/>
            <a:chOff x="0" y="0"/>
            <a:chExt cx="3949478" cy="679742"/>
          </a:xfrm>
        </p:grpSpPr>
        <p:sp>
          <p:nvSpPr>
            <p:cNvPr id="435"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6"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7"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8"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9"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0"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1"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54" name="Groepeer"/>
          <p:cNvGrpSpPr/>
          <p:nvPr/>
        </p:nvGrpSpPr>
        <p:grpSpPr>
          <a:xfrm>
            <a:off x="7121672" y="3190028"/>
            <a:ext cx="3054471" cy="477945"/>
            <a:chOff x="0" y="0"/>
            <a:chExt cx="4344134" cy="679742"/>
          </a:xfrm>
        </p:grpSpPr>
        <p:sp>
          <p:nvSpPr>
            <p:cNvPr id="444"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5"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6"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7"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8"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9"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0"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1"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2"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3"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55"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6"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0" name="Groepeer"/>
          <p:cNvGrpSpPr/>
          <p:nvPr/>
        </p:nvGrpSpPr>
        <p:grpSpPr>
          <a:xfrm>
            <a:off x="6402130" y="1075511"/>
            <a:ext cx="1254376" cy="2799975"/>
            <a:chOff x="0" y="-966"/>
            <a:chExt cx="1784001" cy="3982185"/>
          </a:xfrm>
        </p:grpSpPr>
        <p:sp>
          <p:nvSpPr>
            <p:cNvPr id="457"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8"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59"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468" name="Groepeer"/>
          <p:cNvGrpSpPr/>
          <p:nvPr/>
        </p:nvGrpSpPr>
        <p:grpSpPr>
          <a:xfrm>
            <a:off x="5550078" y="3366057"/>
            <a:ext cx="1787074" cy="2062986"/>
            <a:chOff x="0" y="0"/>
            <a:chExt cx="2541614" cy="2934023"/>
          </a:xfrm>
        </p:grpSpPr>
        <p:sp>
          <p:nvSpPr>
            <p:cNvPr id="461" name="Lijn"/>
            <p:cNvSpPr/>
            <p:nvPr/>
          </p:nvSpPr>
          <p:spPr>
            <a:xfrm flipV="1">
              <a:off x="127080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4" name="Groepeer"/>
            <p:cNvGrpSpPr/>
            <p:nvPr/>
          </p:nvGrpSpPr>
          <p:grpSpPr>
            <a:xfrm>
              <a:off x="-1" y="0"/>
              <a:ext cx="1233971" cy="2934024"/>
              <a:chOff x="0" y="0"/>
              <a:chExt cx="1233969" cy="2934022"/>
            </a:xfrm>
          </p:grpSpPr>
          <p:sp>
            <p:nvSpPr>
              <p:cNvPr id="462"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3"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67" name="Groepeer"/>
            <p:cNvGrpSpPr/>
            <p:nvPr/>
          </p:nvGrpSpPr>
          <p:grpSpPr>
            <a:xfrm>
              <a:off x="1305266" y="0"/>
              <a:ext cx="1236349" cy="2934024"/>
              <a:chOff x="0" y="0"/>
              <a:chExt cx="1236348" cy="2934022"/>
            </a:xfrm>
          </p:grpSpPr>
          <p:sp>
            <p:nvSpPr>
              <p:cNvPr id="465"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6"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grpSp>
        <p:nvGrpSpPr>
          <p:cNvPr id="472" name="Groepeer"/>
          <p:cNvGrpSpPr/>
          <p:nvPr/>
        </p:nvGrpSpPr>
        <p:grpSpPr>
          <a:xfrm>
            <a:off x="6057488" y="5375341"/>
            <a:ext cx="2709904" cy="990267"/>
            <a:chOff x="-1" y="0"/>
            <a:chExt cx="3854084" cy="1408378"/>
          </a:xfrm>
        </p:grpSpPr>
        <p:sp>
          <p:nvSpPr>
            <p:cNvPr id="469"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470"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1"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76" name="Groepeer"/>
          <p:cNvGrpSpPr/>
          <p:nvPr/>
        </p:nvGrpSpPr>
        <p:grpSpPr>
          <a:xfrm>
            <a:off x="6663525" y="1751386"/>
            <a:ext cx="2526594" cy="1916587"/>
            <a:chOff x="0" y="201314"/>
            <a:chExt cx="3593376" cy="2725811"/>
          </a:xfrm>
        </p:grpSpPr>
        <p:sp>
          <p:nvSpPr>
            <p:cNvPr id="473" name="Misclassification"/>
            <p:cNvSpPr/>
            <p:nvPr/>
          </p:nvSpPr>
          <p:spPr>
            <a:xfrm>
              <a:off x="2323376"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474" name="Lijn"/>
            <p:cNvSpPr/>
            <p:nvPr/>
          </p:nvSpPr>
          <p:spPr>
            <a:xfrm flipV="1">
              <a:off x="520179" y="454074"/>
              <a:ext cx="1582524" cy="1640249"/>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5" name="Cirkel"/>
            <p:cNvSpPr/>
            <p:nvPr/>
          </p:nvSpPr>
          <p:spPr>
            <a:xfrm>
              <a:off x="0" y="2247383"/>
              <a:ext cx="679743" cy="679744"/>
            </a:xfrm>
            <a:prstGeom prst="ellipse">
              <a:avLst/>
            </a:prstGeom>
            <a:solidFill>
              <a:schemeClr val="accent6">
                <a:satOff val="15424"/>
                <a:lumOff val="17647"/>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animBg="1" advAuto="0"/>
      <p:bldP spid="468" grpId="0" animBg="1" advAuto="0"/>
      <p:bldP spid="472" grpId="0" animBg="1" advAuto="0"/>
      <p:bldP spid="47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D6376-05F2-1372-7E9F-ADCAA163A852}"/>
              </a:ext>
            </a:extLst>
          </p:cNvPr>
          <p:cNvSpPr>
            <a:spLocks noGrp="1"/>
          </p:cNvSpPr>
          <p:nvPr>
            <p:ph type="title"/>
          </p:nvPr>
        </p:nvSpPr>
        <p:spPr>
          <a:xfrm>
            <a:off x="838200" y="123644"/>
            <a:ext cx="10515600" cy="1325563"/>
          </a:xfrm>
        </p:spPr>
        <p:txBody>
          <a:bodyPr/>
          <a:lstStyle/>
          <a:p>
            <a:r>
              <a:rPr lang="nl-NL"/>
              <a:t>Classificatie van classificatie-algoritmen</a:t>
            </a:r>
          </a:p>
        </p:txBody>
      </p:sp>
      <p:sp>
        <p:nvSpPr>
          <p:cNvPr id="3" name="Tijdelijke aanduiding voor inhoud 2">
            <a:extLst>
              <a:ext uri="{FF2B5EF4-FFF2-40B4-BE49-F238E27FC236}">
                <a16:creationId xmlns:a16="http://schemas.microsoft.com/office/drawing/2014/main" id="{A7A98FED-E14C-4EE2-72CC-DB82D663F39A}"/>
              </a:ext>
            </a:extLst>
          </p:cNvPr>
          <p:cNvSpPr>
            <a:spLocks noGrp="1"/>
          </p:cNvSpPr>
          <p:nvPr>
            <p:ph idx="1"/>
          </p:nvPr>
        </p:nvSpPr>
        <p:spPr>
          <a:xfrm>
            <a:off x="838200" y="1348034"/>
            <a:ext cx="10515600" cy="5144842"/>
          </a:xfrm>
        </p:spPr>
        <p:txBody>
          <a:bodyPr>
            <a:normAutofit fontScale="62500" lnSpcReduction="20000"/>
          </a:bodyPr>
          <a:lstStyle/>
          <a:p>
            <a:r>
              <a:rPr lang="nl-NL"/>
              <a:t>Linear classifiers</a:t>
            </a:r>
          </a:p>
          <a:p>
            <a:pPr lvl="1"/>
            <a:r>
              <a:rPr lang="nl-NL"/>
              <a:t>Fisher's linear discriminant</a:t>
            </a:r>
          </a:p>
          <a:p>
            <a:pPr lvl="1"/>
            <a:r>
              <a:rPr lang="nl-NL"/>
              <a:t>Logistic regression</a:t>
            </a:r>
          </a:p>
          <a:p>
            <a:pPr lvl="1"/>
            <a:r>
              <a:rPr lang="nl-NL" b="1"/>
              <a:t>Naive Bayes classifier</a:t>
            </a:r>
          </a:p>
          <a:p>
            <a:pPr lvl="1"/>
            <a:r>
              <a:rPr lang="nl-NL"/>
              <a:t>Perceptron</a:t>
            </a:r>
          </a:p>
          <a:p>
            <a:r>
              <a:rPr lang="nl-NL" b="1"/>
              <a:t>Support vector machines</a:t>
            </a:r>
          </a:p>
          <a:p>
            <a:pPr lvl="1"/>
            <a:r>
              <a:rPr lang="nl-NL"/>
              <a:t>Least squares support vector machines</a:t>
            </a:r>
          </a:p>
          <a:p>
            <a:r>
              <a:rPr lang="nl-NL"/>
              <a:t>Quadratic classifiers</a:t>
            </a:r>
          </a:p>
          <a:p>
            <a:r>
              <a:rPr lang="nl-NL"/>
              <a:t>Kernel estimation</a:t>
            </a:r>
          </a:p>
          <a:p>
            <a:pPr lvl="1"/>
            <a:r>
              <a:rPr lang="nl-NL"/>
              <a:t>k-nearest neighbor</a:t>
            </a:r>
          </a:p>
          <a:p>
            <a:r>
              <a:rPr lang="nl-NL"/>
              <a:t>Boosting (meta-algorithm)</a:t>
            </a:r>
          </a:p>
          <a:p>
            <a:r>
              <a:rPr lang="nl-NL" b="1"/>
              <a:t>Decision trees</a:t>
            </a:r>
          </a:p>
          <a:p>
            <a:pPr lvl="1"/>
            <a:r>
              <a:rPr lang="nl-NL"/>
              <a:t>Random forests</a:t>
            </a:r>
          </a:p>
          <a:p>
            <a:r>
              <a:rPr lang="nl-NL"/>
              <a:t>Neural networks</a:t>
            </a:r>
          </a:p>
          <a:p>
            <a:r>
              <a:rPr lang="nl-NL"/>
              <a:t>Learning vector quantization</a:t>
            </a:r>
          </a:p>
          <a:p>
            <a:r>
              <a:rPr lang="nl-NL"/>
              <a:t>Unsupervised clustering</a:t>
            </a:r>
          </a:p>
          <a:p>
            <a:pPr lvl="1"/>
            <a:r>
              <a:rPr lang="nl-NL" b="1"/>
              <a:t>k-means</a:t>
            </a:r>
          </a:p>
          <a:p>
            <a:pPr lvl="1"/>
            <a:r>
              <a:rPr lang="nl-NL" b="1"/>
              <a:t>DBSCAN</a:t>
            </a:r>
          </a:p>
        </p:txBody>
      </p:sp>
    </p:spTree>
    <p:extLst>
      <p:ext uri="{BB962C8B-B14F-4D97-AF65-F5344CB8AC3E}">
        <p14:creationId xmlns:p14="http://schemas.microsoft.com/office/powerpoint/2010/main" val="15882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89" name="Groepeer"/>
          <p:cNvGrpSpPr/>
          <p:nvPr/>
        </p:nvGrpSpPr>
        <p:grpSpPr>
          <a:xfrm>
            <a:off x="2988580" y="3190028"/>
            <a:ext cx="2776977" cy="477945"/>
            <a:chOff x="0" y="0"/>
            <a:chExt cx="3949478" cy="679742"/>
          </a:xfrm>
        </p:grpSpPr>
        <p:sp>
          <p:nvSpPr>
            <p:cNvPr id="481"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2"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3"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4"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5"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6"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7"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00" name="Groepeer"/>
          <p:cNvGrpSpPr/>
          <p:nvPr/>
        </p:nvGrpSpPr>
        <p:grpSpPr>
          <a:xfrm>
            <a:off x="7121672" y="3190028"/>
            <a:ext cx="3054471" cy="477945"/>
            <a:chOff x="0" y="0"/>
            <a:chExt cx="4344134" cy="679742"/>
          </a:xfrm>
        </p:grpSpPr>
        <p:sp>
          <p:nvSpPr>
            <p:cNvPr id="490"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1"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2"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3"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4"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5"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6"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7"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8"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01"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06" name="Groepeer"/>
          <p:cNvGrpSpPr/>
          <p:nvPr/>
        </p:nvGrpSpPr>
        <p:grpSpPr>
          <a:xfrm>
            <a:off x="6402130" y="1075511"/>
            <a:ext cx="1254376" cy="2799975"/>
            <a:chOff x="0" y="-966"/>
            <a:chExt cx="1784001" cy="3982185"/>
          </a:xfrm>
        </p:grpSpPr>
        <p:sp>
          <p:nvSpPr>
            <p:cNvPr id="503"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4"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05"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07"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10" name="Groepeer"/>
          <p:cNvGrpSpPr/>
          <p:nvPr/>
        </p:nvGrpSpPr>
        <p:grpSpPr>
          <a:xfrm>
            <a:off x="5550078" y="3366057"/>
            <a:ext cx="867635" cy="2062986"/>
            <a:chOff x="0" y="0"/>
            <a:chExt cx="1233969" cy="2934022"/>
          </a:xfrm>
        </p:grpSpPr>
        <p:sp>
          <p:nvSpPr>
            <p:cNvPr id="508"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9"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13" name="Groepeer"/>
          <p:cNvGrpSpPr/>
          <p:nvPr/>
        </p:nvGrpSpPr>
        <p:grpSpPr>
          <a:xfrm>
            <a:off x="6467843" y="3366057"/>
            <a:ext cx="869309" cy="2062986"/>
            <a:chOff x="0" y="0"/>
            <a:chExt cx="1236348" cy="2934022"/>
          </a:xfrm>
        </p:grpSpPr>
        <p:sp>
          <p:nvSpPr>
            <p:cNvPr id="511"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2"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14" name="Misclassification"/>
          <p:cNvSpPr txBox="1"/>
          <p:nvPr/>
        </p:nvSpPr>
        <p:spPr>
          <a:xfrm>
            <a:off x="7518892" y="1585507"/>
            <a:ext cx="1556516"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15"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6" name="Cirkel"/>
          <p:cNvSpPr/>
          <p:nvPr/>
        </p:nvSpPr>
        <p:spPr>
          <a:xfrm>
            <a:off x="6663525" y="3190028"/>
            <a:ext cx="477945" cy="477945"/>
          </a:xfrm>
          <a:prstGeom prst="ellipse">
            <a:avLst/>
          </a:prstGeom>
          <a:solidFill>
            <a:schemeClr val="accent5">
              <a:hueOff val="89162"/>
              <a:satOff val="9554"/>
              <a:lumOff val="1629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20" name="Groepeer"/>
          <p:cNvGrpSpPr/>
          <p:nvPr/>
        </p:nvGrpSpPr>
        <p:grpSpPr>
          <a:xfrm>
            <a:off x="6057488" y="5375341"/>
            <a:ext cx="2709904" cy="990267"/>
            <a:chOff x="-1" y="0"/>
            <a:chExt cx="3854084" cy="1408378"/>
          </a:xfrm>
        </p:grpSpPr>
        <p:sp>
          <p:nvSpPr>
            <p:cNvPr id="517"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18"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9"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21"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34" name="Groepeer"/>
          <p:cNvGrpSpPr/>
          <p:nvPr/>
        </p:nvGrpSpPr>
        <p:grpSpPr>
          <a:xfrm>
            <a:off x="2988580" y="3190028"/>
            <a:ext cx="2776977" cy="477945"/>
            <a:chOff x="0" y="0"/>
            <a:chExt cx="3949478" cy="679742"/>
          </a:xfrm>
        </p:grpSpPr>
        <p:sp>
          <p:nvSpPr>
            <p:cNvPr id="526"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7"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8"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9"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0"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1"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2"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45" name="Groepeer"/>
          <p:cNvGrpSpPr/>
          <p:nvPr/>
        </p:nvGrpSpPr>
        <p:grpSpPr>
          <a:xfrm>
            <a:off x="7121672" y="3190028"/>
            <a:ext cx="3054471" cy="477945"/>
            <a:chOff x="0" y="0"/>
            <a:chExt cx="4344134" cy="679742"/>
          </a:xfrm>
        </p:grpSpPr>
        <p:sp>
          <p:nvSpPr>
            <p:cNvPr id="535"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6"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7"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8"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9"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0"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1"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2"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3"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46" name="Cirkel"/>
          <p:cNvSpPr/>
          <p:nvPr/>
        </p:nvSpPr>
        <p:spPr>
          <a:xfrm>
            <a:off x="7121672"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7"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2" name="Groepeer"/>
          <p:cNvGrpSpPr/>
          <p:nvPr/>
        </p:nvGrpSpPr>
        <p:grpSpPr>
          <a:xfrm>
            <a:off x="6402130" y="1075511"/>
            <a:ext cx="1254376" cy="2799975"/>
            <a:chOff x="0" y="-966"/>
            <a:chExt cx="1784001" cy="3982185"/>
          </a:xfrm>
        </p:grpSpPr>
        <p:sp>
          <p:nvSpPr>
            <p:cNvPr id="549"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0"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51"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53"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6" name="Groepeer"/>
          <p:cNvGrpSpPr/>
          <p:nvPr/>
        </p:nvGrpSpPr>
        <p:grpSpPr>
          <a:xfrm>
            <a:off x="5550078" y="3366057"/>
            <a:ext cx="867635" cy="2062986"/>
            <a:chOff x="0" y="0"/>
            <a:chExt cx="1233969" cy="2934022"/>
          </a:xfrm>
        </p:grpSpPr>
        <p:sp>
          <p:nvSpPr>
            <p:cNvPr id="55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5"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59" name="Groepeer"/>
          <p:cNvGrpSpPr/>
          <p:nvPr/>
        </p:nvGrpSpPr>
        <p:grpSpPr>
          <a:xfrm>
            <a:off x="6467843" y="3366057"/>
            <a:ext cx="869309" cy="2062986"/>
            <a:chOff x="0" y="0"/>
            <a:chExt cx="1236348" cy="2934022"/>
          </a:xfrm>
        </p:grpSpPr>
        <p:sp>
          <p:nvSpPr>
            <p:cNvPr id="557"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8"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63" name="Groepeer"/>
          <p:cNvGrpSpPr/>
          <p:nvPr/>
        </p:nvGrpSpPr>
        <p:grpSpPr>
          <a:xfrm>
            <a:off x="6057488" y="5375341"/>
            <a:ext cx="2709904" cy="990267"/>
            <a:chOff x="-1" y="0"/>
            <a:chExt cx="3854084" cy="1408378"/>
          </a:xfrm>
        </p:grpSpPr>
        <p:sp>
          <p:nvSpPr>
            <p:cNvPr id="560"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61"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2"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64"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
        <p:nvSpPr>
          <p:cNvPr id="565" name="Cirkel"/>
          <p:cNvSpPr/>
          <p:nvPr/>
        </p:nvSpPr>
        <p:spPr>
          <a:xfrm>
            <a:off x="5877729" y="3190028"/>
            <a:ext cx="477944" cy="477945"/>
          </a:xfrm>
          <a:prstGeom prst="ellipse">
            <a:avLst/>
          </a:prstGeom>
          <a:solidFill>
            <a:srgbClr val="B74981"/>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69" name="Groepeer"/>
          <p:cNvGrpSpPr/>
          <p:nvPr/>
        </p:nvGrpSpPr>
        <p:grpSpPr>
          <a:xfrm>
            <a:off x="6176940" y="1751385"/>
            <a:ext cx="3013179" cy="1439255"/>
            <a:chOff x="0" y="201314"/>
            <a:chExt cx="4285408" cy="2046938"/>
          </a:xfrm>
        </p:grpSpPr>
        <p:sp>
          <p:nvSpPr>
            <p:cNvPr id="566" name="Misclassification"/>
            <p:cNvSpPr/>
            <p:nvPr/>
          </p:nvSpPr>
          <p:spPr>
            <a:xfrm>
              <a:off x="3015408" y="20131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67" name="Lijn"/>
            <p:cNvSpPr/>
            <p:nvPr/>
          </p:nvSpPr>
          <p:spPr>
            <a:xfrm flipV="1">
              <a:off x="1212211" y="487822"/>
              <a:ext cx="1437763" cy="1606500"/>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8" name="Lijn"/>
            <p:cNvSpPr/>
            <p:nvPr/>
          </p:nvSpPr>
          <p:spPr>
            <a:xfrm flipV="1">
              <a:off x="0" y="467528"/>
              <a:ext cx="2662676" cy="1780726"/>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75" name="Groepeer"/>
          <p:cNvGrpSpPr/>
          <p:nvPr/>
        </p:nvGrpSpPr>
        <p:grpSpPr>
          <a:xfrm>
            <a:off x="3548420" y="3698382"/>
            <a:ext cx="3690923" cy="2734134"/>
            <a:chOff x="1044252" y="0"/>
            <a:chExt cx="5249311" cy="3888545"/>
          </a:xfrm>
        </p:grpSpPr>
        <p:sp>
          <p:nvSpPr>
            <p:cNvPr id="570" name="support vectors"/>
            <p:cNvSpPr/>
            <p:nvPr/>
          </p:nvSpPr>
          <p:spPr>
            <a:xfrm>
              <a:off x="1044252" y="261854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support vectors</a:t>
              </a:r>
            </a:p>
          </p:txBody>
        </p:sp>
        <p:sp>
          <p:nvSpPr>
            <p:cNvPr id="571" name="Lijn"/>
            <p:cNvSpPr/>
            <p:nvPr/>
          </p:nvSpPr>
          <p:spPr>
            <a:xfrm flipH="1">
              <a:off x="1183000" y="57674"/>
              <a:ext cx="2379329" cy="222900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2" name="Lijn"/>
            <p:cNvSpPr/>
            <p:nvPr/>
          </p:nvSpPr>
          <p:spPr>
            <a:xfrm flipH="1">
              <a:off x="1288754" y="0"/>
              <a:ext cx="3126288" cy="2295071"/>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3" name="Lijn"/>
            <p:cNvSpPr/>
            <p:nvPr/>
          </p:nvSpPr>
          <p:spPr>
            <a:xfrm flipH="1">
              <a:off x="1431412" y="1106"/>
              <a:ext cx="4003728" cy="2307322"/>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4" name="Lijn"/>
            <p:cNvSpPr/>
            <p:nvPr/>
          </p:nvSpPr>
          <p:spPr>
            <a:xfrm flipH="1">
              <a:off x="1623826" y="36285"/>
              <a:ext cx="4669739" cy="226395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animBg="1" advAuto="0"/>
      <p:bldP spid="569" grpId="0" animBg="1" advAuto="0"/>
      <p:bldP spid="575"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88" name="Groepeer"/>
          <p:cNvGrpSpPr/>
          <p:nvPr/>
        </p:nvGrpSpPr>
        <p:grpSpPr>
          <a:xfrm>
            <a:off x="2988580" y="3190028"/>
            <a:ext cx="2776977" cy="477945"/>
            <a:chOff x="0" y="0"/>
            <a:chExt cx="3949478" cy="679742"/>
          </a:xfrm>
        </p:grpSpPr>
        <p:sp>
          <p:nvSpPr>
            <p:cNvPr id="580"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1"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2"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3"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4"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5"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6"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99" name="Groepeer"/>
          <p:cNvGrpSpPr/>
          <p:nvPr/>
        </p:nvGrpSpPr>
        <p:grpSpPr>
          <a:xfrm>
            <a:off x="7121672" y="3190028"/>
            <a:ext cx="3054471" cy="477945"/>
            <a:chOff x="0" y="0"/>
            <a:chExt cx="4344134" cy="679742"/>
          </a:xfrm>
        </p:grpSpPr>
        <p:sp>
          <p:nvSpPr>
            <p:cNvPr id="589"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0"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1"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2"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3"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4"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5"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6"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7"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8"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00"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05" name="Groepeer"/>
          <p:cNvGrpSpPr/>
          <p:nvPr/>
        </p:nvGrpSpPr>
        <p:grpSpPr>
          <a:xfrm>
            <a:off x="6402130" y="1075511"/>
            <a:ext cx="1254376" cy="2799975"/>
            <a:chOff x="0" y="-966"/>
            <a:chExt cx="1784001" cy="3982185"/>
          </a:xfrm>
        </p:grpSpPr>
        <p:sp>
          <p:nvSpPr>
            <p:cNvPr id="60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0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606" name="Cirkel"/>
          <p:cNvSpPr/>
          <p:nvPr/>
        </p:nvSpPr>
        <p:spPr>
          <a:xfrm>
            <a:off x="6524297" y="3190028"/>
            <a:ext cx="477945" cy="477945"/>
          </a:xfrm>
          <a:prstGeom prst="ellipse">
            <a:avLst/>
          </a:prstGeom>
          <a:solidFill>
            <a:schemeClr val="accent6">
              <a:satOff val="15424"/>
              <a:lumOff val="17647"/>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7"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8" name="Cirkel"/>
          <p:cNvSpPr/>
          <p:nvPr/>
        </p:nvSpPr>
        <p:spPr>
          <a:xfrm>
            <a:off x="6524297" y="4770878"/>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9" name="Misclassification"/>
          <p:cNvSpPr txBox="1"/>
          <p:nvPr/>
        </p:nvSpPr>
        <p:spPr>
          <a:xfrm>
            <a:off x="7518892" y="1585507"/>
            <a:ext cx="1556516" cy="331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610"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608"/>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608"/>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6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7" grpId="0" animBg="1" advAuto="0"/>
      <p:bldP spid="608" grpId="0" animBg="1" advAuto="0"/>
      <p:bldP spid="608"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 name="Groepeer"/>
          <p:cNvGrpSpPr/>
          <p:nvPr/>
        </p:nvGrpSpPr>
        <p:grpSpPr>
          <a:xfrm>
            <a:off x="3221608" y="1220327"/>
            <a:ext cx="5472860" cy="4476969"/>
            <a:chOff x="-392425" y="-1"/>
            <a:chExt cx="7783623" cy="6367243"/>
          </a:xfrm>
        </p:grpSpPr>
        <p:sp>
          <p:nvSpPr>
            <p:cNvPr id="614" name="Lijn"/>
            <p:cNvSpPr/>
            <p:nvPr/>
          </p:nvSpPr>
          <p:spPr>
            <a:xfrm flipV="1">
              <a:off x="463034" y="-1"/>
              <a:ext cx="1" cy="6282447"/>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5" name="Lijn"/>
            <p:cNvSpPr/>
            <p:nvPr/>
          </p:nvSpPr>
          <p:spPr>
            <a:xfrm>
              <a:off x="0" y="5719576"/>
              <a:ext cx="7391198" cy="1"/>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6" name="Variance"/>
            <p:cNvSpPr txBox="1"/>
            <p:nvPr/>
          </p:nvSpPr>
          <p:spPr>
            <a:xfrm rot="16200000">
              <a:off x="-956728" y="2343487"/>
              <a:ext cx="1785106" cy="6564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Variance</a:t>
              </a:r>
            </a:p>
          </p:txBody>
        </p:sp>
        <p:sp>
          <p:nvSpPr>
            <p:cNvPr id="617" name="Bias"/>
            <p:cNvSpPr txBox="1"/>
            <p:nvPr/>
          </p:nvSpPr>
          <p:spPr>
            <a:xfrm>
              <a:off x="2819374" y="5710743"/>
              <a:ext cx="1752452" cy="6564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Bias</a:t>
              </a:r>
            </a:p>
          </p:txBody>
        </p:sp>
      </p:grpSp>
      <p:pic>
        <p:nvPicPr>
          <p:cNvPr id="619" name="pasted-image.png" descr="pasted-image.png"/>
          <p:cNvPicPr>
            <a:picLocks noChangeAspect="1"/>
          </p:cNvPicPr>
          <p:nvPr/>
        </p:nvPicPr>
        <p:blipFill>
          <a:blip r:embed="rId3"/>
          <a:stretch>
            <a:fillRect/>
          </a:stretch>
        </p:blipFill>
        <p:spPr>
          <a:xfrm>
            <a:off x="2385925" y="420654"/>
            <a:ext cx="3161184" cy="513045"/>
          </a:xfrm>
          <a:prstGeom prst="rect">
            <a:avLst/>
          </a:prstGeom>
          <a:ln w="12700">
            <a:miter lim="400000"/>
          </a:ln>
        </p:spPr>
      </p:pic>
      <p:pic>
        <p:nvPicPr>
          <p:cNvPr id="620" name="pasted-image.png" descr="pasted-image.png"/>
          <p:cNvPicPr>
            <a:picLocks noChangeAspect="1"/>
          </p:cNvPicPr>
          <p:nvPr/>
        </p:nvPicPr>
        <p:blipFill>
          <a:blip r:embed="rId4"/>
          <a:stretch>
            <a:fillRect/>
          </a:stretch>
        </p:blipFill>
        <p:spPr>
          <a:xfrm>
            <a:off x="6935322" y="5480554"/>
            <a:ext cx="3695143" cy="513045"/>
          </a:xfrm>
          <a:prstGeom prst="rect">
            <a:avLst/>
          </a:prstGeom>
          <a:ln w="12700">
            <a:miter lim="400000"/>
          </a:ln>
        </p:spPr>
      </p:pic>
      <p:sp>
        <p:nvSpPr>
          <p:cNvPr id="621" name="Lijn"/>
          <p:cNvSpPr/>
          <p:nvPr/>
        </p:nvSpPr>
        <p:spPr>
          <a:xfrm>
            <a:off x="4142102" y="1298374"/>
            <a:ext cx="4204432" cy="36629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5" y="5618"/>
                  <a:pt x="2622" y="10857"/>
                  <a:pt x="6253" y="14648"/>
                </a:cubicBezTo>
                <a:cubicBezTo>
                  <a:pt x="8296" y="16781"/>
                  <a:pt x="10684" y="18361"/>
                  <a:pt x="13203" y="19498"/>
                </a:cubicBezTo>
                <a:cubicBezTo>
                  <a:pt x="15862" y="20698"/>
                  <a:pt x="18694" y="21417"/>
                  <a:pt x="21600" y="21600"/>
                </a:cubicBezTo>
              </a:path>
            </a:pathLst>
          </a:custGeom>
          <a:ln w="63500">
            <a:solidFill>
              <a:srgbClr val="37D836"/>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25" name="Kernels"/>
          <p:cNvSpPr txBox="1"/>
          <p:nvPr/>
        </p:nvSpPr>
        <p:spPr>
          <a:xfrm>
            <a:off x="1794455" y="3046684"/>
            <a:ext cx="8603091" cy="764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Kernels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34" name="Groepeer"/>
          <p:cNvGrpSpPr/>
          <p:nvPr/>
        </p:nvGrpSpPr>
        <p:grpSpPr>
          <a:xfrm>
            <a:off x="4828543" y="3190028"/>
            <a:ext cx="2776978" cy="477945"/>
            <a:chOff x="0" y="0"/>
            <a:chExt cx="3949478" cy="679742"/>
          </a:xfrm>
        </p:grpSpPr>
        <p:sp>
          <p:nvSpPr>
            <p:cNvPr id="628"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29"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2"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640" name="Groepeer"/>
          <p:cNvGrpSpPr/>
          <p:nvPr/>
        </p:nvGrpSpPr>
        <p:grpSpPr>
          <a:xfrm>
            <a:off x="7586646" y="3190028"/>
            <a:ext cx="2589497" cy="477945"/>
            <a:chOff x="0" y="0"/>
            <a:chExt cx="3682839" cy="679742"/>
          </a:xfrm>
        </p:grpSpPr>
        <p:sp>
          <p:nvSpPr>
            <p:cNvPr id="63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6" name="Cirkel"/>
            <p:cNvSpPr/>
            <p:nvPr/>
          </p:nvSpPr>
          <p:spPr>
            <a:xfrm>
              <a:off x="67966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7" name="Cirkel"/>
            <p:cNvSpPr/>
            <p:nvPr/>
          </p:nvSpPr>
          <p:spPr>
            <a:xfrm>
              <a:off x="128585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8" name="Cirkel"/>
            <p:cNvSpPr/>
            <p:nvPr/>
          </p:nvSpPr>
          <p:spPr>
            <a:xfrm>
              <a:off x="202062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9" name="Cirkel"/>
            <p:cNvSpPr/>
            <p:nvPr/>
          </p:nvSpPr>
          <p:spPr>
            <a:xfrm>
              <a:off x="300309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4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47" name="Groepeer"/>
          <p:cNvGrpSpPr/>
          <p:nvPr/>
        </p:nvGrpSpPr>
        <p:grpSpPr>
          <a:xfrm>
            <a:off x="2805875" y="3190028"/>
            <a:ext cx="2363669" cy="477945"/>
            <a:chOff x="0" y="0"/>
            <a:chExt cx="3361661" cy="679742"/>
          </a:xfrm>
        </p:grpSpPr>
        <p:sp>
          <p:nvSpPr>
            <p:cNvPr id="64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5"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xmlns:a14="http://schemas.microsoft.com/office/drawing/2010/main">
        <mc:Choice Requires="a14">
          <p:sp>
            <p:nvSpPr>
              <p:cNvPr id="648" name="Vergelijking"/>
              <p:cNvSpPr txBox="1"/>
              <p:nvPr/>
            </p:nvSpPr>
            <p:spPr>
              <a:xfrm>
                <a:off x="5869386" y="3989162"/>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i="1"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48" name="Vergelijking"/>
              <p:cNvSpPr txBox="1">
                <a:spLocks noRot="1" noChangeAspect="1" noMove="1" noResize="1" noEditPoints="1" noAdjustHandles="1" noChangeArrowheads="1" noChangeShapeType="1" noTextEdit="1"/>
              </p:cNvSpPr>
              <p:nvPr/>
            </p:nvSpPr>
            <p:spPr>
              <a:xfrm>
                <a:off x="5869386" y="3989162"/>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Lijn"/>
          <p:cNvSpPr/>
          <p:nvPr/>
        </p:nvSpPr>
        <p:spPr>
          <a:xfrm flipV="1">
            <a:off x="2701246" y="82298"/>
            <a:ext cx="1" cy="597655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3" name="Lijn"/>
          <p:cNvSpPr/>
          <p:nvPr/>
        </p:nvSpPr>
        <p:spPr>
          <a:xfrm>
            <a:off x="2590299" y="5715426"/>
            <a:ext cx="7809208" cy="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4" name="Cirkel"/>
          <p:cNvSpPr/>
          <p:nvPr/>
        </p:nvSpPr>
        <p:spPr>
          <a:xfrm>
            <a:off x="5204331" y="4660644"/>
            <a:ext cx="477945"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5" name="Cirkel"/>
          <p:cNvSpPr/>
          <p:nvPr/>
        </p:nvSpPr>
        <p:spPr>
          <a:xfrm>
            <a:off x="5669304" y="4502355"/>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6" name="Cirkel"/>
          <p:cNvSpPr/>
          <p:nvPr/>
        </p:nvSpPr>
        <p:spPr>
          <a:xfrm>
            <a:off x="6082001" y="4258831"/>
            <a:ext cx="477944"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7" name="Cirkel"/>
          <p:cNvSpPr/>
          <p:nvPr/>
        </p:nvSpPr>
        <p:spPr>
          <a:xfrm>
            <a:off x="6715493" y="3947659"/>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8" name="Cirkel"/>
          <p:cNvSpPr/>
          <p:nvPr/>
        </p:nvSpPr>
        <p:spPr>
          <a:xfrm>
            <a:off x="7154635" y="3595901"/>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9" name="Cirkel"/>
          <p:cNvSpPr/>
          <p:nvPr/>
        </p:nvSpPr>
        <p:spPr>
          <a:xfrm>
            <a:off x="7613705"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0" name="Cirkel"/>
          <p:cNvSpPr/>
          <p:nvPr/>
        </p:nvSpPr>
        <p:spPr>
          <a:xfrm>
            <a:off x="8091594" y="2784154"/>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1" name="Cirkel"/>
          <p:cNvSpPr/>
          <p:nvPr/>
        </p:nvSpPr>
        <p:spPr>
          <a:xfrm>
            <a:off x="8517818" y="2202400"/>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2" name="Cirkel"/>
          <p:cNvSpPr/>
          <p:nvPr/>
        </p:nvSpPr>
        <p:spPr>
          <a:xfrm>
            <a:off x="9034456" y="1377123"/>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3" name="Cirkel"/>
          <p:cNvSpPr/>
          <p:nvPr/>
        </p:nvSpPr>
        <p:spPr>
          <a:xfrm>
            <a:off x="9157033" y="741252"/>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4" name="Cirkel"/>
          <p:cNvSpPr/>
          <p:nvPr/>
        </p:nvSpPr>
        <p:spPr>
          <a:xfrm>
            <a:off x="3297908" y="5177287"/>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5" name="Cirkel"/>
          <p:cNvSpPr/>
          <p:nvPr/>
        </p:nvSpPr>
        <p:spPr>
          <a:xfrm>
            <a:off x="3578992" y="5141569"/>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6" name="Cirkel"/>
          <p:cNvSpPr/>
          <p:nvPr/>
        </p:nvSpPr>
        <p:spPr>
          <a:xfrm>
            <a:off x="4085778" y="5032976"/>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7" name="Cirkel"/>
          <p:cNvSpPr/>
          <p:nvPr/>
        </p:nvSpPr>
        <p:spPr>
          <a:xfrm>
            <a:off x="4705129" y="4821675"/>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8" name="Cirkel"/>
          <p:cNvSpPr/>
          <p:nvPr/>
        </p:nvSpPr>
        <p:spPr>
          <a:xfrm>
            <a:off x="2753976" y="5204076"/>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669" name="Vergelijking"/>
              <p:cNvSpPr txBox="1"/>
              <p:nvPr/>
            </p:nvSpPr>
            <p:spPr>
              <a:xfrm>
                <a:off x="5896444" y="6275588"/>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i="1"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69" name="Vergelijking"/>
              <p:cNvSpPr txBox="1">
                <a:spLocks noRot="1" noChangeAspect="1" noMove="1" noResize="1" noEditPoints="1" noAdjustHandles="1" noChangeArrowheads="1" noChangeShapeType="1" noTextEdit="1"/>
              </p:cNvSpPr>
              <p:nvPr/>
            </p:nvSpPr>
            <p:spPr>
              <a:xfrm>
                <a:off x="5896444" y="6275588"/>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70" name="Vergelijking"/>
              <p:cNvSpPr txBox="1"/>
              <p:nvPr/>
            </p:nvSpPr>
            <p:spPr>
              <a:xfrm rot="16200000">
                <a:off x="1744470" y="2749333"/>
                <a:ext cx="1035476" cy="54758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Sup>
                        <m:sSubSupPr>
                          <m:ctrlPr>
                            <a:rPr sz="3375" i="1" kern="0">
                              <a:solidFill>
                                <a:srgbClr val="FEFEFE"/>
                              </a:solidFill>
                              <a:latin typeface="Cambria Math" panose="02040503050406030204" pitchFamily="18" charset="0"/>
                              <a:sym typeface="Calibri"/>
                            </a:rPr>
                          </m:ctrlPr>
                        </m:sSubSup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up>
                          <m:r>
                            <a:rPr sz="3375" i="1" kern="0">
                              <a:solidFill>
                                <a:srgbClr val="FEFEFE"/>
                              </a:solidFill>
                              <a:latin typeface="Cambria Math" panose="02040503050406030204" pitchFamily="18" charset="0"/>
                              <a:sym typeface="Calibri"/>
                            </a:rPr>
                            <m:t>2</m:t>
                          </m:r>
                        </m:sup>
                      </m:sSubSup>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70" name="Vergelijking"/>
              <p:cNvSpPr txBox="1">
                <a:spLocks noRot="1" noChangeAspect="1" noMove="1" noResize="1" noEditPoints="1" noAdjustHandles="1" noChangeArrowheads="1" noChangeShapeType="1" noTextEdit="1"/>
              </p:cNvSpPr>
              <p:nvPr/>
            </p:nvSpPr>
            <p:spPr>
              <a:xfrm rot="16200000">
                <a:off x="1744470" y="2749333"/>
                <a:ext cx="1035476" cy="547586"/>
              </a:xfrm>
              <a:prstGeom prst="rect">
                <a:avLst/>
              </a:prstGeom>
              <a:blipFill>
                <a:blip r:embed="rId4"/>
                <a:stretch>
                  <a:fillRect/>
                </a:stretch>
              </a:blipFill>
              <a:ln w="12700">
                <a:miter lim="400000"/>
              </a:ln>
            </p:spPr>
            <p:txBody>
              <a:bodyPr/>
              <a:lstStyle/>
              <a:p>
                <a:r>
                  <a:rPr lang="nl-NL">
                    <a:noFill/>
                  </a:rPr>
                  <a:t> </a:t>
                </a:r>
              </a:p>
            </p:txBody>
          </p:sp>
        </mc:Fallback>
      </mc:AlternateContent>
      <p:grpSp>
        <p:nvGrpSpPr>
          <p:cNvPr id="674" name="Groepeer"/>
          <p:cNvGrpSpPr/>
          <p:nvPr/>
        </p:nvGrpSpPr>
        <p:grpSpPr>
          <a:xfrm>
            <a:off x="2579984" y="1904570"/>
            <a:ext cx="7970967" cy="4481101"/>
            <a:chOff x="-5435940" y="1178140"/>
            <a:chExt cx="11336485" cy="6373120"/>
          </a:xfrm>
        </p:grpSpPr>
        <p:sp>
          <p:nvSpPr>
            <p:cNvPr id="671" name="Lijn"/>
            <p:cNvSpPr/>
            <p:nvPr/>
          </p:nvSpPr>
          <p:spPr>
            <a:xfrm flipV="1">
              <a:off x="-5435940" y="1178140"/>
              <a:ext cx="11336485" cy="6373120"/>
            </a:xfrm>
            <a:prstGeom prst="line">
              <a:avLst/>
            </a:prstGeom>
            <a:noFill/>
            <a:ln w="88900" cap="flat">
              <a:solidFill>
                <a:srgbClr val="37D836"/>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72" name="threshold"/>
            <p:cNvSpPr txBox="1"/>
            <p:nvPr/>
          </p:nvSpPr>
          <p:spPr>
            <a:xfrm>
              <a:off x="3954526" y="4424566"/>
              <a:ext cx="1331420" cy="4718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73" name="Lijn"/>
            <p:cNvSpPr/>
            <p:nvPr/>
          </p:nvSpPr>
          <p:spPr>
            <a:xfrm rot="10800000" flipH="1">
              <a:off x="3752082" y="2577091"/>
              <a:ext cx="1014717"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6638" y="6303"/>
                    <a:pt x="14303" y="6874"/>
                    <a:pt x="11911" y="7411"/>
                  </a:cubicBezTo>
                  <a:cubicBezTo>
                    <a:pt x="9520" y="7948"/>
                    <a:pt x="7072" y="8451"/>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n…"/>
          <p:cNvSpPr txBox="1"/>
          <p:nvPr/>
        </p:nvSpPr>
        <p:spPr>
          <a:xfrm>
            <a:off x="3865421" y="1618434"/>
            <a:ext cx="4461159" cy="17325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ctr" defTabSz="410751" hangingPunct="0">
              <a:lnSpc>
                <a:spcPct val="130000"/>
              </a:lnSpc>
              <a:defRPr u="sng"/>
            </a:pPr>
            <a:r>
              <a:rPr sz="1687" b="1" u="sng" kern="0">
                <a:solidFill>
                  <a:srgbClr val="FFFFFF"/>
                </a:solidFill>
                <a:latin typeface="Calibri"/>
                <a:cs typeface="Calibri"/>
                <a:sym typeface="Calibri"/>
              </a:rPr>
              <a:t>Plan</a:t>
            </a:r>
          </a:p>
          <a:p>
            <a:pPr algn="ctr" defTabSz="410751" hangingPunct="0">
              <a:lnSpc>
                <a:spcPct val="130000"/>
              </a:lnSpc>
            </a:pPr>
            <a:endParaRPr sz="1687" b="1" kern="0">
              <a:solidFill>
                <a:srgbClr val="FFFFFF"/>
              </a:solidFill>
              <a:latin typeface="Calibri"/>
              <a:cs typeface="Calibri"/>
              <a:sym typeface="Calibri"/>
            </a:endParaRPr>
          </a:p>
          <a:p>
            <a:pPr algn="ctr" defTabSz="410751" hangingPunct="0">
              <a:lnSpc>
                <a:spcPct val="130000"/>
              </a:lnSpc>
            </a:pPr>
            <a:r>
              <a:rPr sz="1687" b="1" kern="0">
                <a:solidFill>
                  <a:srgbClr val="FFFFFF"/>
                </a:solidFill>
                <a:latin typeface="Calibri"/>
                <a:cs typeface="Calibri"/>
                <a:sym typeface="Calibri"/>
              </a:rPr>
              <a:t>1. Start with low dimensionality</a:t>
            </a:r>
          </a:p>
          <a:p>
            <a:pPr algn="ctr" defTabSz="410751" hangingPunct="0">
              <a:lnSpc>
                <a:spcPct val="130000"/>
              </a:lnSpc>
            </a:pPr>
            <a:r>
              <a:rPr sz="1687" b="1" kern="0">
                <a:solidFill>
                  <a:srgbClr val="FFFFFF"/>
                </a:solidFill>
                <a:latin typeface="Calibri"/>
                <a:cs typeface="Calibri"/>
                <a:sym typeface="Calibri"/>
              </a:rPr>
              <a:t>2. Introduce higher dimensionality for same data</a:t>
            </a:r>
          </a:p>
          <a:p>
            <a:pPr algn="ctr" defTabSz="410751" hangingPunct="0">
              <a:lnSpc>
                <a:spcPct val="130000"/>
              </a:lnSpc>
            </a:pPr>
            <a:r>
              <a:rPr sz="1687" b="1" kern="0">
                <a:solidFill>
                  <a:srgbClr val="FFFFFF"/>
                </a:solidFill>
                <a:latin typeface="Calibri"/>
                <a:cs typeface="Calibri"/>
                <a:sym typeface="Calibri"/>
              </a:rPr>
              <a:t>3. Train SVC to differentiate </a:t>
            </a:r>
          </a:p>
        </p:txBody>
      </p:sp>
      <p:grpSp>
        <p:nvGrpSpPr>
          <p:cNvPr id="681" name="Groepeer"/>
          <p:cNvGrpSpPr/>
          <p:nvPr/>
        </p:nvGrpSpPr>
        <p:grpSpPr>
          <a:xfrm>
            <a:off x="2387177" y="3428999"/>
            <a:ext cx="3675158" cy="1836406"/>
            <a:chOff x="0" y="450885"/>
            <a:chExt cx="5226890" cy="2611775"/>
          </a:xfrm>
        </p:grpSpPr>
        <p:sp>
          <p:nvSpPr>
            <p:cNvPr id="679" name="How do we know to introduce higher dimensionality?"/>
            <p:cNvSpPr/>
            <p:nvPr/>
          </p:nvSpPr>
          <p:spPr>
            <a:xfrm>
              <a:off x="0" y="2221587"/>
              <a:ext cx="5226890" cy="84107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How do we know to introduce higher dimensionality?</a:t>
              </a:r>
            </a:p>
          </p:txBody>
        </p:sp>
        <p:sp>
          <p:nvSpPr>
            <p:cNvPr id="680" name="Lijn"/>
            <p:cNvSpPr/>
            <p:nvPr/>
          </p:nvSpPr>
          <p:spPr>
            <a:xfrm flipV="1">
              <a:off x="2267066" y="450885"/>
              <a:ext cx="1647466" cy="1883406"/>
            </a:xfrm>
            <a:prstGeom prst="line">
              <a:avLst/>
            </a:prstGeom>
            <a:noFill/>
            <a:ln w="635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xmlns:a14="http://schemas.microsoft.com/office/drawing/2010/main">
        <mc:Choice Requires="a14">
          <p:sp>
            <p:nvSpPr>
              <p:cNvPr id="682" name="Vergelijking"/>
              <p:cNvSpPr txBox="1"/>
              <p:nvPr/>
            </p:nvSpPr>
            <p:spPr>
              <a:xfrm>
                <a:off x="7052418" y="3806379"/>
                <a:ext cx="1159613" cy="393890"/>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2</m:t>
                          </m:r>
                        </m:sup>
                      </m:sSubSup>
                    </m:oMath>
                  </m:oMathPara>
                </a14:m>
                <a:endParaRPr sz="2531" kern="0">
                  <a:solidFill>
                    <a:srgbClr val="A9A9A9"/>
                  </a:solidFill>
                  <a:latin typeface="Calibri"/>
                  <a:cs typeface="Calibri"/>
                  <a:sym typeface="Calibri"/>
                </a:endParaRPr>
              </a:p>
            </p:txBody>
          </p:sp>
        </mc:Choice>
        <mc:Fallback xmlns="">
          <p:sp>
            <p:nvSpPr>
              <p:cNvPr id="682" name="Vergelijking"/>
              <p:cNvSpPr txBox="1">
                <a:spLocks noRot="1" noChangeAspect="1" noMove="1" noResize="1" noEditPoints="1" noAdjustHandles="1" noChangeArrowheads="1" noChangeShapeType="1" noTextEdit="1"/>
              </p:cNvSpPr>
              <p:nvPr/>
            </p:nvSpPr>
            <p:spPr>
              <a:xfrm>
                <a:off x="7052418" y="3806379"/>
                <a:ext cx="1159613" cy="393890"/>
              </a:xfrm>
              <a:prstGeom prst="rect">
                <a:avLst/>
              </a:prstGeom>
              <a:blipFill>
                <a:blip r:embed="rId3"/>
                <a:stretch>
                  <a:fillRect l="-3158" r="-2632" b="-16923"/>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3" name="Vergelijking"/>
              <p:cNvSpPr txBox="1"/>
              <p:nvPr/>
            </p:nvSpPr>
            <p:spPr>
              <a:xfrm>
                <a:off x="7363588" y="4555649"/>
                <a:ext cx="1159613" cy="39581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3</m:t>
                          </m:r>
                        </m:sup>
                      </m:sSubSup>
                    </m:oMath>
                  </m:oMathPara>
                </a14:m>
                <a:endParaRPr sz="2531" kern="0">
                  <a:solidFill>
                    <a:srgbClr val="A9A9A9"/>
                  </a:solidFill>
                  <a:latin typeface="Calibri"/>
                  <a:cs typeface="Calibri"/>
                  <a:sym typeface="Calibri"/>
                </a:endParaRPr>
              </a:p>
            </p:txBody>
          </p:sp>
        </mc:Choice>
        <mc:Fallback xmlns="">
          <p:sp>
            <p:nvSpPr>
              <p:cNvPr id="683" name="Vergelijking"/>
              <p:cNvSpPr txBox="1">
                <a:spLocks noRot="1" noChangeAspect="1" noMove="1" noResize="1" noEditPoints="1" noAdjustHandles="1" noChangeArrowheads="1" noChangeShapeType="1" noTextEdit="1"/>
              </p:cNvSpPr>
              <p:nvPr/>
            </p:nvSpPr>
            <p:spPr>
              <a:xfrm>
                <a:off x="7363588" y="4555649"/>
                <a:ext cx="1159613" cy="395814"/>
              </a:xfrm>
              <a:prstGeom prst="rect">
                <a:avLst/>
              </a:prstGeom>
              <a:blipFill>
                <a:blip r:embed="rId4"/>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4" name="Vergelijking"/>
              <p:cNvSpPr txBox="1"/>
              <p:nvPr/>
            </p:nvSpPr>
            <p:spPr>
              <a:xfrm>
                <a:off x="6232487" y="5308114"/>
                <a:ext cx="1937966" cy="47160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ad>
                        <m:radPr>
                          <m:degHide m:val="on"/>
                          <m:ctrlPr>
                            <a:rPr sz="2531" i="1" kern="0">
                              <a:solidFill>
                                <a:srgbClr val="A9A9A8"/>
                              </a:solidFill>
                              <a:latin typeface="Cambria Math" panose="02040503050406030204" pitchFamily="18" charset="0"/>
                              <a:sym typeface="Calibri"/>
                            </a:rPr>
                          </m:ctrlPr>
                        </m:radPr>
                        <m:deg/>
                        <m:e>
                          <m:r>
                            <a:rPr sz="2531" i="1" kern="0">
                              <a:solidFill>
                                <a:srgbClr val="A9A9A8"/>
                              </a:solidFill>
                              <a:latin typeface="Cambria Math" panose="02040503050406030204" pitchFamily="18" charset="0"/>
                              <a:sym typeface="Calibri"/>
                            </a:rPr>
                            <m:t>1</m:t>
                          </m:r>
                          <m:r>
                            <a:rPr sz="2531" i="1" kern="0">
                              <a:solidFill>
                                <a:srgbClr val="A9A9A8"/>
                              </a:solidFill>
                              <a:latin typeface="Cambria Math" panose="02040503050406030204" pitchFamily="18" charset="0"/>
                              <a:sym typeface="Calibri"/>
                            </a:rPr>
                            <m:t>+</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e>
                      </m:rad>
                    </m:oMath>
                  </m:oMathPara>
                </a14:m>
                <a:endParaRPr sz="2531" kern="0">
                  <a:solidFill>
                    <a:srgbClr val="A9A9A9"/>
                  </a:solidFill>
                  <a:latin typeface="Calibri"/>
                  <a:cs typeface="Calibri"/>
                  <a:sym typeface="Calibri"/>
                </a:endParaRPr>
              </a:p>
            </p:txBody>
          </p:sp>
        </mc:Choice>
        <mc:Fallback xmlns="">
          <p:sp>
            <p:nvSpPr>
              <p:cNvPr id="684" name="Vergelijking"/>
              <p:cNvSpPr txBox="1">
                <a:spLocks noRot="1" noChangeAspect="1" noMove="1" noResize="1" noEditPoints="1" noAdjustHandles="1" noChangeArrowheads="1" noChangeShapeType="1" noTextEdit="1"/>
              </p:cNvSpPr>
              <p:nvPr/>
            </p:nvSpPr>
            <p:spPr>
              <a:xfrm>
                <a:off x="6232487" y="5308114"/>
                <a:ext cx="1937966" cy="471604"/>
              </a:xfrm>
              <a:prstGeom prst="rect">
                <a:avLst/>
              </a:prstGeom>
              <a:blipFill>
                <a:blip r:embed="rId5"/>
                <a:stretch>
                  <a:fillRect b="-1299"/>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5" name="Vergelijking"/>
              <p:cNvSpPr txBox="1"/>
              <p:nvPr/>
            </p:nvSpPr>
            <p:spPr>
              <a:xfrm>
                <a:off x="8662386" y="4171416"/>
                <a:ext cx="1551194"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
                        <m:rPr>
                          <m:sty m:val="p"/>
                        </m:rPr>
                        <a:rPr sz="2531" i="1" kern="0">
                          <a:solidFill>
                            <a:srgbClr val="A9A9A8"/>
                          </a:solidFill>
                          <a:latin typeface="Cambria Math" panose="02040503050406030204" pitchFamily="18" charset="0"/>
                          <a:sym typeface="Calibri"/>
                        </a:rPr>
                        <m:t>log</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oMath>
                  </m:oMathPara>
                </a14:m>
                <a:endParaRPr sz="2531" kern="0">
                  <a:solidFill>
                    <a:srgbClr val="A9A9A9"/>
                  </a:solidFill>
                  <a:latin typeface="Calibri"/>
                  <a:cs typeface="Calibri"/>
                  <a:sym typeface="Calibri"/>
                </a:endParaRPr>
              </a:p>
            </p:txBody>
          </p:sp>
        </mc:Choice>
        <mc:Fallback xmlns="">
          <p:sp>
            <p:nvSpPr>
              <p:cNvPr id="685" name="Vergelijking"/>
              <p:cNvSpPr txBox="1">
                <a:spLocks noRot="1" noChangeAspect="1" noMove="1" noResize="1" noEditPoints="1" noAdjustHandles="1" noChangeArrowheads="1" noChangeShapeType="1" noTextEdit="1"/>
              </p:cNvSpPr>
              <p:nvPr/>
            </p:nvSpPr>
            <p:spPr>
              <a:xfrm>
                <a:off x="8662386" y="4171416"/>
                <a:ext cx="1551194" cy="389466"/>
              </a:xfrm>
              <a:prstGeom prst="rect">
                <a:avLst/>
              </a:prstGeom>
              <a:blipFill>
                <a:blip r:embed="rId6"/>
                <a:stretch>
                  <a:fillRect l="-2362" r="-1181" b="-34375"/>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6" name="Vergelijking"/>
              <p:cNvSpPr txBox="1"/>
              <p:nvPr/>
            </p:nvSpPr>
            <p:spPr>
              <a:xfrm>
                <a:off x="8499153" y="5098807"/>
                <a:ext cx="1876476" cy="85055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f>
                        <m:fPr>
                          <m:ctrlPr>
                            <a:rPr sz="2531" i="1" kern="0">
                              <a:solidFill>
                                <a:srgbClr val="A9A9A8"/>
                              </a:solidFill>
                              <a:latin typeface="Cambria Math" panose="02040503050406030204" pitchFamily="18" charset="0"/>
                              <a:sym typeface="Calibri"/>
                            </a:rPr>
                          </m:ctrlPr>
                        </m:fPr>
                        <m:num>
                          <m:sSup>
                            <m:sSupPr>
                              <m:ctrlPr>
                                <a:rPr sz="2531" i="1" kern="0">
                                  <a:solidFill>
                                    <a:srgbClr val="A9A9A8"/>
                                  </a:solidFill>
                                  <a:latin typeface="Cambria Math" panose="02040503050406030204" pitchFamily="18" charset="0"/>
                                  <a:sym typeface="Calibri"/>
                                </a:rPr>
                              </m:ctrlPr>
                            </m:sSupPr>
                            <m:e>
                              <m:r>
                                <a:rPr sz="2531" i="1" kern="0">
                                  <a:solidFill>
                                    <a:srgbClr val="A9A9A8"/>
                                  </a:solidFill>
                                  <a:latin typeface="Cambria Math" panose="02040503050406030204" pitchFamily="18" charset="0"/>
                                  <a:sym typeface="Calibri"/>
                                </a:rPr>
                                <m:t>𝑥</m:t>
                              </m:r>
                            </m:e>
                            <m:sup>
                              <m:r>
                                <a:rPr sz="2531" i="1" kern="0">
                                  <a:solidFill>
                                    <a:srgbClr val="A9A9A8"/>
                                  </a:solidFill>
                                  <a:latin typeface="Cambria Math" panose="02040503050406030204" pitchFamily="18" charset="0"/>
                                  <a:sym typeface="Calibri"/>
                                </a:rPr>
                                <m:t>5</m:t>
                              </m:r>
                            </m:sup>
                          </m:sSup>
                        </m:num>
                        <m:den>
                          <m:r>
                            <a:rPr sz="2531" i="1" kern="0">
                              <a:solidFill>
                                <a:srgbClr val="A9A9A8"/>
                              </a:solidFill>
                              <a:latin typeface="Cambria Math" panose="02040503050406030204" pitchFamily="18" charset="0"/>
                              <a:sym typeface="Calibri"/>
                            </a:rPr>
                            <m:t>2</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r>
                            <a:rPr sz="2531" i="1" kern="0">
                              <a:solidFill>
                                <a:srgbClr val="A9A9A8"/>
                              </a:solidFill>
                              <a:latin typeface="Cambria Math" panose="02040503050406030204" pitchFamily="18" charset="0"/>
                              <a:sym typeface="Calibri"/>
                            </a:rPr>
                            <m:t>+</m:t>
                          </m:r>
                          <m:r>
                            <a:rPr sz="2531" i="1" kern="0">
                              <a:solidFill>
                                <a:srgbClr val="A9A9A8"/>
                              </a:solidFill>
                              <a:latin typeface="Cambria Math" panose="02040503050406030204" pitchFamily="18" charset="0"/>
                              <a:sym typeface="Calibri"/>
                            </a:rPr>
                            <m:t>4</m:t>
                          </m:r>
                        </m:den>
                      </m:f>
                    </m:oMath>
                  </m:oMathPara>
                </a14:m>
                <a:endParaRPr sz="2531" kern="0">
                  <a:solidFill>
                    <a:srgbClr val="A9A9A9"/>
                  </a:solidFill>
                  <a:latin typeface="Calibri"/>
                  <a:cs typeface="Calibri"/>
                  <a:sym typeface="Calibri"/>
                </a:endParaRPr>
              </a:p>
            </p:txBody>
          </p:sp>
        </mc:Choice>
        <mc:Fallback xmlns="">
          <p:sp>
            <p:nvSpPr>
              <p:cNvPr id="686" name="Vergelijking"/>
              <p:cNvSpPr txBox="1">
                <a:spLocks noRot="1" noChangeAspect="1" noMove="1" noResize="1" noEditPoints="1" noAdjustHandles="1" noChangeArrowheads="1" noChangeShapeType="1" noTextEdit="1"/>
              </p:cNvSpPr>
              <p:nvPr/>
            </p:nvSpPr>
            <p:spPr>
              <a:xfrm>
                <a:off x="8499153" y="5098807"/>
                <a:ext cx="1876476" cy="850554"/>
              </a:xfrm>
              <a:prstGeom prst="rect">
                <a:avLst/>
              </a:prstGeom>
              <a:blipFill>
                <a:blip r:embed="rId7"/>
                <a:stretch>
                  <a:fillRect/>
                </a:stretch>
              </a:blipFill>
              <a:ln w="12700">
                <a:miter lim="400000"/>
              </a:ln>
            </p:spPr>
            <p:txBody>
              <a:bodyPr/>
              <a:lstStyle/>
              <a:p>
                <a:r>
                  <a:rPr lang="nl-NL">
                    <a:noFill/>
                  </a:rPr>
                  <a:t> </a:t>
                </a:r>
              </a:p>
            </p:txBody>
          </p:sp>
        </mc:Fallback>
      </mc:AlternateContent>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8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iterate>
                                    <p:tmAbs val="0"/>
                                  </p:iterate>
                                  <p:childTnLst>
                                    <p:set>
                                      <p:cBhvr>
                                        <p:cTn id="13" fill="hold"/>
                                        <p:tgtEl>
                                          <p:spTgt spid="68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iterate>
                                    <p:tmAbs val="0"/>
                                  </p:iterate>
                                  <p:childTnLst>
                                    <p:set>
                                      <p:cBhvr>
                                        <p:cTn id="16" fill="hold"/>
                                        <p:tgtEl>
                                          <p:spTgt spid="683"/>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iterate>
                                    <p:tmAbs val="0"/>
                                  </p:iterate>
                                  <p:childTnLst>
                                    <p:set>
                                      <p:cBhvr>
                                        <p:cTn id="19" fill="hold"/>
                                        <p:tgtEl>
                                          <p:spTgt spid="68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500"/>
                                  </p:stCondLst>
                                  <p:iterate>
                                    <p:tmAbs val="0"/>
                                  </p:iterate>
                                  <p:childTnLst>
                                    <p:set>
                                      <p:cBhvr>
                                        <p:cTn id="22" fill="hold"/>
                                        <p:tgtEl>
                                          <p:spTgt spid="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animBg="1" advAuto="0"/>
      <p:bldP spid="682" grpId="0" animBg="1" advAuto="0"/>
      <p:bldP spid="683" grpId="0" animBg="1" advAuto="0"/>
      <p:bldP spid="684" grpId="0" animBg="1" advAuto="0"/>
      <p:bldP spid="685" grpId="0" animBg="1" advAuto="0"/>
      <p:bldP spid="686"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kernel: string, optional (default=’rbf’)…"/>
          <p:cNvSpPr txBox="1"/>
          <p:nvPr/>
        </p:nvSpPr>
        <p:spPr>
          <a:xfrm>
            <a:off x="259172" y="1940163"/>
            <a:ext cx="11608573" cy="2977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kernel: string, optional (default=’rbf’)</a:t>
            </a:r>
          </a:p>
          <a:p>
            <a:pPr marL="133941" lvl="1" defTabSz="321457" hangingPunct="0">
              <a:lnSpc>
                <a:spcPct val="120000"/>
              </a:lnSpc>
              <a:spcBef>
                <a:spcPts val="844"/>
              </a:spcBef>
              <a:defRPr sz="3000" b="0"/>
            </a:pPr>
            <a:r>
              <a:rPr sz="2109" kern="0">
                <a:solidFill>
                  <a:srgbClr val="FFFFFF"/>
                </a:solidFill>
                <a:latin typeface="Calibri"/>
                <a:cs typeface="Calibri"/>
                <a:sym typeface="Calibri"/>
              </a:rPr>
              <a:t>Specifies the kernel type to be used in the algorithm. It must be one of ‘linear’, ‘poly’, ‘rbf’, ‘sigmoid’, ‘precomputed’ or a callable. If none is given, ‘rbf’ will be used. If a callable is given it is used to pre-compute the kernel matrix from data matrices; that matrix should be an array of shape (n_samples, n_samples).</a:t>
            </a:r>
          </a:p>
          <a:p>
            <a:pPr defTabSz="321457" hangingPunct="0">
              <a:lnSpc>
                <a:spcPct val="120000"/>
              </a:lnSpc>
              <a:defRPr sz="3000"/>
            </a:pPr>
            <a:r>
              <a:rPr sz="2109" b="1" kern="0">
                <a:solidFill>
                  <a:srgbClr val="FFFFFF"/>
                </a:solidFill>
                <a:latin typeface="Calibri"/>
                <a:cs typeface="Calibri"/>
                <a:sym typeface="Calibri"/>
              </a:rPr>
              <a:t>degree: int, optional (default=3)</a:t>
            </a:r>
          </a:p>
          <a:p>
            <a:pPr marL="133941" defTabSz="321457" hangingPunct="0">
              <a:lnSpc>
                <a:spcPct val="120000"/>
              </a:lnSpc>
              <a:spcBef>
                <a:spcPts val="844"/>
              </a:spcBef>
              <a:defRPr sz="3000" b="0"/>
            </a:pPr>
            <a:r>
              <a:rPr sz="2109" kern="0">
                <a:solidFill>
                  <a:srgbClr val="FFFFFF"/>
                </a:solidFill>
                <a:latin typeface="Calibri"/>
                <a:cs typeface="Calibri"/>
                <a:sym typeface="Calibri"/>
              </a:rPr>
              <a:t>Degree of the polynomial kernel function (‘poly’). Ignored by all other kernels.</a:t>
            </a:r>
          </a:p>
        </p:txBody>
      </p:sp>
      <p:sp>
        <p:nvSpPr>
          <p:cNvPr id="691" name="sklearn.svm.SVC()"/>
          <p:cNvSpPr txBox="1"/>
          <p:nvPr/>
        </p:nvSpPr>
        <p:spPr>
          <a:xfrm>
            <a:off x="3862357" y="200114"/>
            <a:ext cx="3298981" cy="6672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2"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sp>
        <p:nvSpPr>
          <p:cNvPr id="693" name="Ovaal"/>
          <p:cNvSpPr/>
          <p:nvPr/>
        </p:nvSpPr>
        <p:spPr>
          <a:xfrm>
            <a:off x="121821" y="1729898"/>
            <a:ext cx="4571809" cy="909428"/>
          </a:xfrm>
          <a:prstGeom prst="ellipse">
            <a:avLst/>
          </a:prstGeom>
          <a:ln w="63500">
            <a:solidFill>
              <a:schemeClr val="accent6">
                <a:satOff val="15424"/>
                <a:lumOff val="17647"/>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693"/>
                                        </p:tgtEl>
                                        <p:attrNameLst>
                                          <p:attrName>style.visibility</p:attrName>
                                        </p:attrNameLst>
                                      </p:cBhvr>
                                      <p:to>
                                        <p:strVal val="visible"/>
                                      </p:to>
                                    </p:set>
                                    <p:anim calcmode="lin" valueType="num">
                                      <p:cBhvr>
                                        <p:cTn id="7" dur="750" fill="hold"/>
                                        <p:tgtEl>
                                          <p:spTgt spid="693"/>
                                        </p:tgtEl>
                                        <p:attrNameLst>
                                          <p:attrName>ppt_w</p:attrName>
                                        </p:attrNameLst>
                                      </p:cBhvr>
                                      <p:tavLst>
                                        <p:tav tm="0">
                                          <p:val>
                                            <p:fltVal val="0"/>
                                          </p:val>
                                        </p:tav>
                                        <p:tav tm="100000">
                                          <p:val>
                                            <p:strVal val="#ppt_w"/>
                                          </p:val>
                                        </p:tav>
                                      </p:tavLst>
                                    </p:anim>
                                    <p:anim calcmode="lin" valueType="num">
                                      <p:cBhvr>
                                        <p:cTn id="8" dur="750" fill="hold"/>
                                        <p:tgtEl>
                                          <p:spTgt spid="6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 float, optional (default=1.0)…"/>
          <p:cNvSpPr txBox="1"/>
          <p:nvPr/>
        </p:nvSpPr>
        <p:spPr>
          <a:xfrm>
            <a:off x="1669684" y="3361994"/>
            <a:ext cx="9954870" cy="1214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C: float, optional (default=1.0)</a:t>
            </a:r>
          </a:p>
          <a:p>
            <a:pPr marL="133941" defTabSz="321457" hangingPunct="0">
              <a:lnSpc>
                <a:spcPct val="120000"/>
              </a:lnSpc>
              <a:defRPr sz="3000" b="0"/>
            </a:pPr>
            <a:r>
              <a:rPr sz="2109" kern="0">
                <a:solidFill>
                  <a:srgbClr val="FFFFFF"/>
                </a:solidFill>
                <a:latin typeface="Calibri"/>
                <a:cs typeface="Calibri"/>
                <a:sym typeface="Calibri"/>
              </a:rPr>
              <a:t>Regularization parameter. The strength of the regularization is inversely proportional to C. Must be strictly positive. The penalty is a squared l2 penalty.</a:t>
            </a:r>
          </a:p>
        </p:txBody>
      </p:sp>
      <p:sp>
        <p:nvSpPr>
          <p:cNvPr id="698" name="sklearn.svm.SVC()"/>
          <p:cNvSpPr txBox="1"/>
          <p:nvPr/>
        </p:nvSpPr>
        <p:spPr>
          <a:xfrm>
            <a:off x="3862357" y="200114"/>
            <a:ext cx="3298981" cy="6672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9"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F19BC-3834-20C4-DD8C-D457ED312498}"/>
              </a:ext>
            </a:extLst>
          </p:cNvPr>
          <p:cNvSpPr>
            <a:spLocks noGrp="1"/>
          </p:cNvSpPr>
          <p:nvPr>
            <p:ph type="title"/>
          </p:nvPr>
        </p:nvSpPr>
        <p:spPr/>
        <p:txBody>
          <a:bodyPr/>
          <a:lstStyle/>
          <a:p>
            <a:r>
              <a:rPr lang="nl-NL"/>
              <a:t>Onderwerp: andere (classificatie)modellen</a:t>
            </a:r>
          </a:p>
        </p:txBody>
      </p:sp>
      <p:sp>
        <p:nvSpPr>
          <p:cNvPr id="3" name="Tijdelijke aanduiding voor inhoud 2">
            <a:extLst>
              <a:ext uri="{FF2B5EF4-FFF2-40B4-BE49-F238E27FC236}">
                <a16:creationId xmlns:a16="http://schemas.microsoft.com/office/drawing/2014/main" id="{6D5E0B07-0D0E-4CEF-24FC-8712AE16AB6D}"/>
              </a:ext>
            </a:extLst>
          </p:cNvPr>
          <p:cNvSpPr>
            <a:spLocks noGrp="1"/>
          </p:cNvSpPr>
          <p:nvPr>
            <p:ph idx="1"/>
          </p:nvPr>
        </p:nvSpPr>
        <p:spPr/>
        <p:txBody>
          <a:bodyPr/>
          <a:lstStyle/>
          <a:p>
            <a:r>
              <a:rPr lang="nl-NL"/>
              <a:t>Naive Bayes</a:t>
            </a:r>
          </a:p>
          <a:p>
            <a:r>
              <a:rPr lang="nl-NL"/>
              <a:t>Support Vector Classifiers/Machines</a:t>
            </a:r>
          </a:p>
          <a:p>
            <a:r>
              <a:rPr lang="nl-NL"/>
              <a:t>Clustering</a:t>
            </a:r>
          </a:p>
          <a:p>
            <a:pPr lvl="1"/>
            <a:r>
              <a:rPr lang="nl-NL"/>
              <a:t>k-means</a:t>
            </a:r>
          </a:p>
          <a:p>
            <a:pPr lvl="1"/>
            <a:r>
              <a:rPr lang="nl-NL"/>
              <a:t>DBSCAN</a:t>
            </a:r>
          </a:p>
          <a:p>
            <a:r>
              <a:rPr lang="nl-NL"/>
              <a:t>Decision trees</a:t>
            </a:r>
          </a:p>
          <a:p>
            <a:endParaRPr lang="nl-NL"/>
          </a:p>
        </p:txBody>
      </p:sp>
    </p:spTree>
    <p:extLst>
      <p:ext uri="{BB962C8B-B14F-4D97-AF65-F5344CB8AC3E}">
        <p14:creationId xmlns:p14="http://schemas.microsoft.com/office/powerpoint/2010/main" val="3315507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3" name="Examples"/>
          <p:cNvSpPr txBox="1"/>
          <p:nvPr/>
        </p:nvSpPr>
        <p:spPr>
          <a:xfrm>
            <a:off x="1794455" y="3046684"/>
            <a:ext cx="8603091" cy="764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Voorbeelden</a:t>
            </a:r>
            <a:endParaRPr sz="4500" kern="0">
              <a:solidFill>
                <a:schemeClr val="bg1"/>
              </a:solidFill>
              <a:latin typeface="Helvetica Neue Medium"/>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05" name="pasted-image.png" descr="pasted-image.png"/>
          <p:cNvPicPr>
            <a:picLocks noChangeAspect="1"/>
          </p:cNvPicPr>
          <p:nvPr/>
        </p:nvPicPr>
        <p:blipFill>
          <a:blip r:embed="rId3"/>
          <a:stretch>
            <a:fillRect/>
          </a:stretch>
        </p:blipFill>
        <p:spPr>
          <a:xfrm>
            <a:off x="1577566" y="1130923"/>
            <a:ext cx="9036868" cy="5516135"/>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9" name="svm_clf = SVC(kernel=&quot;linear&quot;, C=float(&quot;inf&quot;))…"/>
          <p:cNvSpPr txBox="1"/>
          <p:nvPr/>
        </p:nvSpPr>
        <p:spPr>
          <a:xfrm>
            <a:off x="3158973" y="92617"/>
            <a:ext cx="4017126" cy="7199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 = SVC(kernel="linear", C=float("inf"))</a:t>
            </a:r>
          </a:p>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svm_clf.fit(X, y)</a:t>
            </a:r>
          </a:p>
        </p:txBody>
      </p:sp>
      <p:pic>
        <p:nvPicPr>
          <p:cNvPr id="710" name="pasted-image.png" descr="pasted-image.png"/>
          <p:cNvPicPr>
            <a:picLocks noChangeAspect="1"/>
          </p:cNvPicPr>
          <p:nvPr/>
        </p:nvPicPr>
        <p:blipFill>
          <a:blip r:embed="rId3"/>
          <a:stretch>
            <a:fillRect/>
          </a:stretch>
        </p:blipFill>
        <p:spPr>
          <a:xfrm>
            <a:off x="1570099" y="986731"/>
            <a:ext cx="9051802" cy="5358588"/>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4" name="pasted-image.png" descr="pasted-image.png"/>
          <p:cNvPicPr>
            <a:picLocks noChangeAspect="1"/>
          </p:cNvPicPr>
          <p:nvPr/>
        </p:nvPicPr>
        <p:blipFill>
          <a:blip r:embed="rId3"/>
          <a:srcRect t="1183"/>
          <a:stretch>
            <a:fillRect/>
          </a:stretch>
        </p:blipFill>
        <p:spPr>
          <a:xfrm>
            <a:off x="2514822" y="81623"/>
            <a:ext cx="7162356" cy="6694673"/>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8" name="pasted-image.png" descr="pasted-image.png"/>
          <p:cNvPicPr>
            <a:picLocks noChangeAspect="1"/>
          </p:cNvPicPr>
          <p:nvPr/>
        </p:nvPicPr>
        <p:blipFill>
          <a:blip r:embed="rId3"/>
          <a:stretch>
            <a:fillRect/>
          </a:stretch>
        </p:blipFill>
        <p:spPr>
          <a:xfrm>
            <a:off x="2530155" y="43625"/>
            <a:ext cx="7131691" cy="6770751"/>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22" name="pasted-image.png" descr="pasted-image.png"/>
          <p:cNvPicPr>
            <a:picLocks noChangeAspect="1"/>
          </p:cNvPicPr>
          <p:nvPr/>
        </p:nvPicPr>
        <p:blipFill>
          <a:blip r:embed="rId3"/>
          <a:stretch>
            <a:fillRect/>
          </a:stretch>
        </p:blipFill>
        <p:spPr>
          <a:xfrm>
            <a:off x="2590267" y="59532"/>
            <a:ext cx="7011467" cy="6738936"/>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6F04-5DAC-B4AE-0E5E-40837002E1C9}"/>
              </a:ext>
            </a:extLst>
          </p:cNvPr>
          <p:cNvSpPr>
            <a:spLocks noGrp="1"/>
          </p:cNvSpPr>
          <p:nvPr>
            <p:ph type="title"/>
          </p:nvPr>
        </p:nvSpPr>
        <p:spPr/>
        <p:txBody>
          <a:bodyPr/>
          <a:lstStyle/>
          <a:p>
            <a:r>
              <a:rPr lang="nl-NL"/>
              <a:t>Clustering: algemeen</a:t>
            </a:r>
          </a:p>
        </p:txBody>
      </p:sp>
      <p:sp>
        <p:nvSpPr>
          <p:cNvPr id="3" name="Tijdelijke aanduiding voor inhoud 2">
            <a:extLst>
              <a:ext uri="{FF2B5EF4-FFF2-40B4-BE49-F238E27FC236}">
                <a16:creationId xmlns:a16="http://schemas.microsoft.com/office/drawing/2014/main" id="{1217D63E-A918-6527-DFB4-F3290928D3BF}"/>
              </a:ext>
            </a:extLst>
          </p:cNvPr>
          <p:cNvSpPr>
            <a:spLocks noGrp="1"/>
          </p:cNvSpPr>
          <p:nvPr>
            <p:ph idx="1"/>
          </p:nvPr>
        </p:nvSpPr>
        <p:spPr/>
        <p:txBody>
          <a:bodyPr/>
          <a:lstStyle/>
          <a:p>
            <a:r>
              <a:rPr lang="nl-NL"/>
              <a:t>Gelijksoortige observaties samen groeperen</a:t>
            </a:r>
          </a:p>
          <a:p>
            <a:pPr lvl="1"/>
            <a:r>
              <a:rPr lang="nl-NL"/>
              <a:t>Zonder te classificeren</a:t>
            </a:r>
          </a:p>
          <a:p>
            <a:r>
              <a:rPr lang="nl-NL"/>
              <a:t>Voorbeeld van </a:t>
            </a:r>
            <a:r>
              <a:rPr lang="nl-NL" i="1"/>
              <a:t>unsupervised learning</a:t>
            </a:r>
          </a:p>
        </p:txBody>
      </p:sp>
    </p:spTree>
    <p:extLst>
      <p:ext uri="{BB962C8B-B14F-4D97-AF65-F5344CB8AC3E}">
        <p14:creationId xmlns:p14="http://schemas.microsoft.com/office/powerpoint/2010/main" val="186298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a:xfrm>
            <a:off x="838200" y="1825625"/>
            <a:ext cx="10515600" cy="2053039"/>
          </a:xfrm>
        </p:spPr>
        <p:txBody>
          <a:bodyPr/>
          <a:lstStyle/>
          <a:p>
            <a:r>
              <a:rPr lang="nl-NL"/>
              <a:t>Afwisseling van twee stappen:</a:t>
            </a:r>
          </a:p>
          <a:p>
            <a:pPr lvl="1"/>
            <a:r>
              <a:rPr lang="en-US" b="1"/>
              <a:t>Assignment</a:t>
            </a:r>
            <a:r>
              <a:rPr lang="en-US"/>
              <a:t> step: assign each observation to the cluster with the nearest mean: that with the least squared Euclidean distance.</a:t>
            </a:r>
          </a:p>
          <a:p>
            <a:pPr lvl="1"/>
            <a:r>
              <a:rPr lang="en-US" b="1"/>
              <a:t>Update</a:t>
            </a:r>
            <a:r>
              <a:rPr lang="en-US"/>
              <a:t> step: recalculate means (centroids) for observations assigned to each cluster.</a:t>
            </a:r>
          </a:p>
        </p:txBody>
      </p:sp>
    </p:spTree>
    <p:extLst>
      <p:ext uri="{BB962C8B-B14F-4D97-AF65-F5344CB8AC3E}">
        <p14:creationId xmlns:p14="http://schemas.microsoft.com/office/powerpoint/2010/main" val="1753090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pic>
        <p:nvPicPr>
          <p:cNvPr id="6" name="Picture 2">
            <a:extLst>
              <a:ext uri="{FF2B5EF4-FFF2-40B4-BE49-F238E27FC236}">
                <a16:creationId xmlns:a16="http://schemas.microsoft.com/office/drawing/2014/main" id="{243A8EEC-B747-9069-6C59-A775BBD2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5502"/>
            <a:ext cx="7562222" cy="4929803"/>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2AFC5A0C-EAE9-C502-63D0-F202BBF42B7D}"/>
              </a:ext>
            </a:extLst>
          </p:cNvPr>
          <p:cNvSpPr txBox="1"/>
          <p:nvPr/>
        </p:nvSpPr>
        <p:spPr>
          <a:xfrm>
            <a:off x="7257336" y="6123543"/>
            <a:ext cx="462856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135964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p:txBody>
          <a:bodyPr/>
          <a:lstStyle/>
          <a:p>
            <a:r>
              <a:rPr lang="en-US"/>
              <a:t>Initialisatie van de </a:t>
            </a:r>
            <a:r>
              <a:rPr lang="en-US" b="1"/>
              <a:t>centroids</a:t>
            </a:r>
            <a:r>
              <a:rPr lang="en-US"/>
              <a:t>:</a:t>
            </a:r>
          </a:p>
          <a:p>
            <a:pPr lvl="1"/>
            <a:r>
              <a:rPr lang="en-US"/>
              <a:t>Op basis van voorkennis</a:t>
            </a:r>
          </a:p>
          <a:p>
            <a:pPr lvl="1"/>
            <a:r>
              <a:rPr lang="en-US"/>
              <a:t>Kiezen uit meerdere </a:t>
            </a:r>
            <a:r>
              <a:rPr lang="en-US" i="1"/>
              <a:t>random</a:t>
            </a:r>
            <a:r>
              <a:rPr lang="en-US"/>
              <a:t> initialisaties</a:t>
            </a:r>
          </a:p>
          <a:p>
            <a:pPr lvl="2"/>
            <a:r>
              <a:rPr lang="en-US"/>
              <a:t>Metric: inertia (sum of squared distances to centroids)</a:t>
            </a:r>
          </a:p>
          <a:p>
            <a:pPr lvl="1"/>
            <a:r>
              <a:rPr lang="en-US"/>
              <a:t>k-means++</a:t>
            </a:r>
          </a:p>
          <a:p>
            <a:pPr lvl="2"/>
            <a:r>
              <a:rPr lang="en-US"/>
              <a:t>Bevorder dat de initiële centroids ver uit elkaar liggen</a:t>
            </a:r>
          </a:p>
          <a:p>
            <a:pPr lvl="1"/>
            <a:endParaRPr lang="nl-NL"/>
          </a:p>
        </p:txBody>
      </p:sp>
    </p:spTree>
    <p:extLst>
      <p:ext uri="{BB962C8B-B14F-4D97-AF65-F5344CB8AC3E}">
        <p14:creationId xmlns:p14="http://schemas.microsoft.com/office/powerpoint/2010/main" val="189639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ayes"/>
          <p:cNvSpPr txBox="1">
            <a:spLocks noGrp="1"/>
          </p:cNvSpPr>
          <p:nvPr>
            <p:ph type="title"/>
          </p:nvPr>
        </p:nvSpPr>
        <p:spPr>
          <a:prstGeom prst="rect">
            <a:avLst/>
          </a:prstGeom>
        </p:spPr>
        <p:txBody>
          <a:bodyPr/>
          <a:lstStyle/>
          <a:p>
            <a:r>
              <a:rPr b="1"/>
              <a:t>Bayes</a:t>
            </a:r>
          </a:p>
        </p:txBody>
      </p:sp>
      <mc:AlternateContent xmlns:mc="http://schemas.openxmlformats.org/markup-compatibility/2006" xmlns:a14="http://schemas.microsoft.com/office/drawing/2010/main">
        <mc:Choice Requires="a14">
          <p:sp>
            <p:nvSpPr>
              <p:cNvPr id="166" name="Vergelijking"/>
              <p:cNvSpPr txBox="1"/>
              <p:nvPr/>
            </p:nvSpPr>
            <p:spPr>
              <a:xfrm>
                <a:off x="3817835" y="1368157"/>
                <a:ext cx="4066819"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𝐴</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𝐵</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6" name="Vergelijking"/>
              <p:cNvSpPr txBox="1">
                <a:spLocks noRot="1" noChangeAspect="1" noMove="1" noResize="1" noEditPoints="1" noAdjustHandles="1" noChangeArrowheads="1" noChangeShapeType="1" noTextEdit="1"/>
              </p:cNvSpPr>
              <p:nvPr/>
            </p:nvSpPr>
            <p:spPr>
              <a:xfrm>
                <a:off x="3817835" y="1368157"/>
                <a:ext cx="4066819" cy="929229"/>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7" name="Vergelijking"/>
              <p:cNvSpPr txBox="1"/>
              <p:nvPr/>
            </p:nvSpPr>
            <p:spPr>
              <a:xfrm>
                <a:off x="3890841" y="4561244"/>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7" name="Vergelijking"/>
              <p:cNvSpPr txBox="1">
                <a:spLocks noRot="1" noChangeAspect="1" noMove="1" noResize="1" noEditPoints="1" noAdjustHandles="1" noChangeArrowheads="1" noChangeShapeType="1" noTextEdit="1"/>
              </p:cNvSpPr>
              <p:nvPr/>
            </p:nvSpPr>
            <p:spPr>
              <a:xfrm>
                <a:off x="3890841" y="4561244"/>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sp>
        <p:nvSpPr>
          <p:cNvPr id="168" name="Lijn"/>
          <p:cNvSpPr/>
          <p:nvPr/>
        </p:nvSpPr>
        <p:spPr>
          <a:xfrm flipH="1">
            <a:off x="7382208" y="3744255"/>
            <a:ext cx="1474712" cy="707546"/>
          </a:xfrm>
          <a:prstGeom prst="line">
            <a:avLst/>
          </a:prstGeom>
          <a:ln w="25400">
            <a:solidFill>
              <a:schemeClr val="tx1"/>
            </a:solidFill>
            <a:miter lim="400000"/>
            <a:tailEnd type="triangle"/>
          </a:ln>
        </p:spPr>
        <p:txBody>
          <a:bodyPr lIns="25400" tIns="25400" rIns="25400" bIns="25400" anchor="ctr"/>
          <a:lstStyle/>
          <a:p>
            <a:endParaRPr sz="900"/>
          </a:p>
        </p:txBody>
      </p:sp>
      <p:sp>
        <p:nvSpPr>
          <p:cNvPr id="169" name="Lijn"/>
          <p:cNvSpPr/>
          <p:nvPr/>
        </p:nvSpPr>
        <p:spPr>
          <a:xfrm flipH="1" flipV="1">
            <a:off x="7382208" y="5489842"/>
            <a:ext cx="1266056" cy="562267"/>
          </a:xfrm>
          <a:prstGeom prst="line">
            <a:avLst/>
          </a:prstGeom>
          <a:ln w="25400">
            <a:solidFill>
              <a:schemeClr val="tx1"/>
            </a:solidFill>
            <a:miter lim="400000"/>
            <a:tailEnd type="triangle"/>
          </a:ln>
        </p:spPr>
        <p:txBody>
          <a:bodyPr lIns="25400" tIns="25400" rIns="25400" bIns="25400" anchor="ctr"/>
          <a:lstStyle/>
          <a:p>
            <a:endParaRPr sz="900"/>
          </a:p>
        </p:txBody>
      </p:sp>
      <p:sp>
        <p:nvSpPr>
          <p:cNvPr id="170" name="Lijn"/>
          <p:cNvSpPr/>
          <p:nvPr/>
        </p:nvSpPr>
        <p:spPr>
          <a:xfrm>
            <a:off x="3368875" y="3765648"/>
            <a:ext cx="1241768" cy="929229"/>
          </a:xfrm>
          <a:prstGeom prst="line">
            <a:avLst/>
          </a:prstGeom>
          <a:ln w="25400">
            <a:solidFill>
              <a:schemeClr val="tx1"/>
            </a:solidFill>
            <a:miter lim="400000"/>
            <a:tailEnd type="triangle"/>
          </a:ln>
        </p:spPr>
        <p:txBody>
          <a:bodyPr lIns="25400" tIns="25400" rIns="25400" bIns="25400" anchor="ctr"/>
          <a:lstStyle/>
          <a:p>
            <a:endParaRPr sz="900"/>
          </a:p>
        </p:txBody>
      </p:sp>
      <p:sp>
        <p:nvSpPr>
          <p:cNvPr id="171" name="Lijn"/>
          <p:cNvSpPr/>
          <p:nvPr/>
        </p:nvSpPr>
        <p:spPr>
          <a:xfrm>
            <a:off x="4855992" y="3573627"/>
            <a:ext cx="1241768" cy="850453"/>
          </a:xfrm>
          <a:prstGeom prst="line">
            <a:avLst/>
          </a:prstGeom>
          <a:ln w="25400">
            <a:solidFill>
              <a:schemeClr val="tx1"/>
            </a:solidFill>
            <a:miter lim="400000"/>
            <a:tailEnd type="triangle"/>
          </a:ln>
        </p:spPr>
        <p:txBody>
          <a:bodyPr lIns="25400" tIns="25400" rIns="25400" bIns="25400" anchor="ctr"/>
          <a:lstStyle/>
          <a:p>
            <a:endParaRPr sz="900"/>
          </a:p>
        </p:txBody>
      </p:sp>
      <p:sp>
        <p:nvSpPr>
          <p:cNvPr id="172" name="Posterior…"/>
          <p:cNvSpPr txBox="1"/>
          <p:nvPr/>
        </p:nvSpPr>
        <p:spPr>
          <a:xfrm>
            <a:off x="2496758" y="3486472"/>
            <a:ext cx="75180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Posterior</a:t>
            </a:r>
          </a:p>
          <a:p>
            <a:r>
              <a:rPr sz="900"/>
              <a:t>(P to compute)</a:t>
            </a:r>
          </a:p>
        </p:txBody>
      </p:sp>
      <p:sp>
        <p:nvSpPr>
          <p:cNvPr id="173" name="Prior…"/>
          <p:cNvSpPr txBox="1"/>
          <p:nvPr/>
        </p:nvSpPr>
        <p:spPr>
          <a:xfrm>
            <a:off x="4232423" y="3124397"/>
            <a:ext cx="62356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r>
              <a:rPr sz="900"/>
              <a:t>Prior</a:t>
            </a:r>
          </a:p>
          <a:p>
            <a:r>
              <a:rPr sz="900"/>
              <a:t>(Estimation)</a:t>
            </a:r>
          </a:p>
        </p:txBody>
      </p:sp>
      <p:sp>
        <p:nvSpPr>
          <p:cNvPr id="174" name="Likelihood…"/>
          <p:cNvSpPr txBox="1"/>
          <p:nvPr/>
        </p:nvSpPr>
        <p:spPr>
          <a:xfrm>
            <a:off x="8943435" y="3495654"/>
            <a:ext cx="535403"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Likelihood</a:t>
            </a:r>
          </a:p>
          <a:p>
            <a:r>
              <a:rPr sz="900"/>
              <a:t>(counted)</a:t>
            </a:r>
          </a:p>
        </p:txBody>
      </p:sp>
      <p:sp>
        <p:nvSpPr>
          <p:cNvPr id="175" name="Normalising constant"/>
          <p:cNvSpPr txBox="1"/>
          <p:nvPr/>
        </p:nvSpPr>
        <p:spPr>
          <a:xfrm>
            <a:off x="8703186" y="5957211"/>
            <a:ext cx="104836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Normalising constant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advAuto="0"/>
      <p:bldP spid="168" grpId="0" animBg="1" advAuto="0"/>
      <p:bldP spid="169" grpId="0" animBg="1" advAuto="0"/>
      <p:bldP spid="170" grpId="0" animBg="1" advAuto="0"/>
      <p:bldP spid="171" grpId="0" animBg="1" advAuto="0"/>
      <p:bldP spid="172" grpId="0" animBg="1" advAuto="0"/>
      <p:bldP spid="173" grpId="0" animBg="1" advAuto="0"/>
      <p:bldP spid="174" grpId="0" animBg="1" advAuto="0"/>
      <p:bldP spid="175"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a:xfrm>
            <a:off x="838200" y="1825625"/>
            <a:ext cx="10515600" cy="1077831"/>
          </a:xfrm>
        </p:spPr>
        <p:txBody>
          <a:bodyPr/>
          <a:lstStyle/>
          <a:p>
            <a:r>
              <a:rPr lang="en-US"/>
              <a:t>Keuze van het </a:t>
            </a:r>
            <a:r>
              <a:rPr lang="en-US" b="1"/>
              <a:t>aantal clusters</a:t>
            </a:r>
            <a:r>
              <a:rPr lang="en-US"/>
              <a:t>:</a:t>
            </a:r>
          </a:p>
          <a:p>
            <a:pPr lvl="1"/>
            <a:r>
              <a:rPr lang="en-US"/>
              <a:t>“Elbow method”</a:t>
            </a:r>
          </a:p>
          <a:p>
            <a:pPr lvl="1"/>
            <a:endParaRPr lang="nl-NL"/>
          </a:p>
        </p:txBody>
      </p:sp>
      <p:pic>
        <p:nvPicPr>
          <p:cNvPr id="1026" name="Picture 2">
            <a:extLst>
              <a:ext uri="{FF2B5EF4-FFF2-40B4-BE49-F238E27FC236}">
                <a16:creationId xmlns:a16="http://schemas.microsoft.com/office/drawing/2014/main" id="{751131E5-1904-A59D-F998-01F14D038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601" y="2790334"/>
            <a:ext cx="4346797" cy="362233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37030A4D-6B51-9E26-DD34-937514D5F167}"/>
              </a:ext>
            </a:extLst>
          </p:cNvPr>
          <p:cNvSpPr txBox="1"/>
          <p:nvPr/>
        </p:nvSpPr>
        <p:spPr>
          <a:xfrm>
            <a:off x="6974532" y="6043333"/>
            <a:ext cx="4628561" cy="369332"/>
          </a:xfrm>
          <a:prstGeom prst="rect">
            <a:avLst/>
          </a:prstGeom>
          <a:noFill/>
        </p:spPr>
        <p:txBody>
          <a:bodyPr wrap="square" rtlCol="0">
            <a:spAutoFit/>
          </a:bodyPr>
          <a:lstStyle/>
          <a:p>
            <a:pPr algn="ctr"/>
            <a:r>
              <a:rPr lang="nl-NL" i="1"/>
              <a:t>Bron: researchgate.net</a:t>
            </a:r>
          </a:p>
        </p:txBody>
      </p:sp>
      <p:sp>
        <p:nvSpPr>
          <p:cNvPr id="5" name="Tekstvak 4">
            <a:extLst>
              <a:ext uri="{FF2B5EF4-FFF2-40B4-BE49-F238E27FC236}">
                <a16:creationId xmlns:a16="http://schemas.microsoft.com/office/drawing/2014/main" id="{858D5DCC-E076-135E-8497-37FC9FC69A07}"/>
              </a:ext>
            </a:extLst>
          </p:cNvPr>
          <p:cNvSpPr txBox="1"/>
          <p:nvPr/>
        </p:nvSpPr>
        <p:spPr>
          <a:xfrm rot="16200000">
            <a:off x="3522658" y="4357307"/>
            <a:ext cx="958039" cy="369332"/>
          </a:xfrm>
          <a:prstGeom prst="rect">
            <a:avLst/>
          </a:prstGeom>
          <a:solidFill>
            <a:schemeClr val="bg1"/>
          </a:solidFill>
        </p:spPr>
        <p:txBody>
          <a:bodyPr wrap="square" rtlCol="0">
            <a:spAutoFit/>
          </a:bodyPr>
          <a:lstStyle/>
          <a:p>
            <a:r>
              <a:rPr lang="nl-NL"/>
              <a:t>Inertia</a:t>
            </a:r>
          </a:p>
        </p:txBody>
      </p:sp>
    </p:spTree>
    <p:extLst>
      <p:ext uri="{BB962C8B-B14F-4D97-AF65-F5344CB8AC3E}">
        <p14:creationId xmlns:p14="http://schemas.microsoft.com/office/powerpoint/2010/main" val="163015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sp>
        <p:nvSpPr>
          <p:cNvPr id="3" name="Tijdelijke aanduiding voor inhoud 2">
            <a:extLst>
              <a:ext uri="{FF2B5EF4-FFF2-40B4-BE49-F238E27FC236}">
                <a16:creationId xmlns:a16="http://schemas.microsoft.com/office/drawing/2014/main" id="{0552622F-A142-392F-91F6-EE1B35646219}"/>
              </a:ext>
            </a:extLst>
          </p:cNvPr>
          <p:cNvSpPr>
            <a:spLocks noGrp="1"/>
          </p:cNvSpPr>
          <p:nvPr>
            <p:ph idx="1"/>
          </p:nvPr>
        </p:nvSpPr>
        <p:spPr/>
        <p:txBody>
          <a:bodyPr>
            <a:normAutofit/>
          </a:bodyPr>
          <a:lstStyle/>
          <a:p>
            <a:pPr algn="l"/>
            <a:r>
              <a:rPr lang="en-US" b="0" i="0">
                <a:solidFill>
                  <a:srgbClr val="202122"/>
                </a:solidFill>
                <a:effectLst/>
                <a:latin typeface="Arial" panose="020B0604020202020204" pitchFamily="34" charset="0"/>
              </a:rPr>
              <a:t>Density-Based Spatial Clustering of Applications with Noise</a:t>
            </a:r>
          </a:p>
          <a:p>
            <a:pPr algn="l"/>
            <a:r>
              <a:rPr lang="en-US" b="0" i="0">
                <a:solidFill>
                  <a:srgbClr val="202122"/>
                </a:solidFill>
                <a:effectLst/>
                <a:latin typeface="Arial" panose="020B0604020202020204" pitchFamily="34" charset="0"/>
              </a:rPr>
              <a:t>Twee parameters:</a:t>
            </a:r>
          </a:p>
          <a:p>
            <a:pPr lvl="1"/>
            <a:r>
              <a:rPr lang="en-US" b="0" i="0">
                <a:solidFill>
                  <a:srgbClr val="202122"/>
                </a:solidFill>
                <a:effectLst/>
                <a:latin typeface="Arial" panose="020B0604020202020204" pitchFamily="34" charset="0"/>
              </a:rPr>
              <a:t>ε (eps)</a:t>
            </a:r>
          </a:p>
          <a:p>
            <a:pPr lvl="1"/>
            <a:r>
              <a:rPr lang="en-US" b="0" i="0">
                <a:solidFill>
                  <a:srgbClr val="202122"/>
                </a:solidFill>
                <a:effectLst/>
                <a:latin typeface="Arial" panose="020B0604020202020204" pitchFamily="34" charset="0"/>
              </a:rPr>
              <a:t>minPts</a:t>
            </a:r>
          </a:p>
        </p:txBody>
      </p:sp>
    </p:spTree>
    <p:extLst>
      <p:ext uri="{BB962C8B-B14F-4D97-AF65-F5344CB8AC3E}">
        <p14:creationId xmlns:p14="http://schemas.microsoft.com/office/powerpoint/2010/main" val="2355284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sp>
        <p:nvSpPr>
          <p:cNvPr id="3" name="Tijdelijke aanduiding voor inhoud 2">
            <a:extLst>
              <a:ext uri="{FF2B5EF4-FFF2-40B4-BE49-F238E27FC236}">
                <a16:creationId xmlns:a16="http://schemas.microsoft.com/office/drawing/2014/main" id="{0552622F-A142-392F-91F6-EE1B35646219}"/>
              </a:ext>
            </a:extLst>
          </p:cNvPr>
          <p:cNvSpPr>
            <a:spLocks noGrp="1"/>
          </p:cNvSpPr>
          <p:nvPr>
            <p:ph idx="1"/>
          </p:nvPr>
        </p:nvSpPr>
        <p:spPr/>
        <p:txBody>
          <a:bodyPr>
            <a:normAutofit/>
          </a:bodyPr>
          <a:lstStyle/>
          <a:p>
            <a:pPr algn="l"/>
            <a:r>
              <a:rPr lang="en-US" b="0" i="0">
                <a:solidFill>
                  <a:srgbClr val="202122"/>
                </a:solidFill>
                <a:effectLst/>
                <a:latin typeface="Arial" panose="020B0604020202020204" pitchFamily="34" charset="0"/>
              </a:rPr>
              <a:t>Het algoritme werkt als volgt:</a:t>
            </a:r>
            <a:endParaRPr lang="en-US" u="none" strike="noStrike" baseline="30000">
              <a:solidFill>
                <a:srgbClr val="202122"/>
              </a:solidFill>
              <a:latin typeface="Arial" panose="020B0604020202020204" pitchFamily="34" charset="0"/>
            </a:endParaRPr>
          </a:p>
          <a:p>
            <a:pPr lvl="1"/>
            <a:r>
              <a:rPr lang="en-US" b="0" i="0">
                <a:solidFill>
                  <a:srgbClr val="202122"/>
                </a:solidFill>
                <a:effectLst/>
                <a:latin typeface="Arial" panose="020B0604020202020204" pitchFamily="34" charset="0"/>
              </a:rPr>
              <a:t>Find the points in the ε neighborhood of every point, and identify the </a:t>
            </a:r>
            <a:r>
              <a:rPr lang="en-US" b="1" i="0">
                <a:solidFill>
                  <a:srgbClr val="202122"/>
                </a:solidFill>
                <a:effectLst/>
                <a:latin typeface="Arial" panose="020B0604020202020204" pitchFamily="34" charset="0"/>
              </a:rPr>
              <a:t>core points </a:t>
            </a:r>
            <a:r>
              <a:rPr lang="en-US" b="0" i="0">
                <a:solidFill>
                  <a:srgbClr val="202122"/>
                </a:solidFill>
                <a:effectLst/>
                <a:latin typeface="Arial" panose="020B0604020202020204" pitchFamily="34" charset="0"/>
              </a:rPr>
              <a:t>with more than minPts neighbors</a:t>
            </a:r>
          </a:p>
          <a:p>
            <a:pPr lvl="1"/>
            <a:r>
              <a:rPr lang="en-US" b="0" i="0">
                <a:solidFill>
                  <a:srgbClr val="202122"/>
                </a:solidFill>
                <a:effectLst/>
                <a:latin typeface="Arial" panose="020B0604020202020204" pitchFamily="34" charset="0"/>
              </a:rPr>
              <a:t>Find </a:t>
            </a:r>
            <a:r>
              <a:rPr lang="en-US">
                <a:solidFill>
                  <a:srgbClr val="202122"/>
                </a:solidFill>
                <a:latin typeface="Arial" panose="020B0604020202020204" pitchFamily="34" charset="0"/>
              </a:rPr>
              <a:t>the </a:t>
            </a:r>
            <a:r>
              <a:rPr lang="en-US" b="1">
                <a:solidFill>
                  <a:srgbClr val="202122"/>
                </a:solidFill>
                <a:latin typeface="Arial" panose="020B0604020202020204" pitchFamily="34" charset="0"/>
              </a:rPr>
              <a:t>connected components of core </a:t>
            </a:r>
            <a:r>
              <a:rPr lang="en-US" b="1" i="0">
                <a:solidFill>
                  <a:srgbClr val="202122"/>
                </a:solidFill>
                <a:effectLst/>
                <a:latin typeface="Arial" panose="020B0604020202020204" pitchFamily="34" charset="0"/>
              </a:rPr>
              <a:t>points </a:t>
            </a:r>
            <a:r>
              <a:rPr lang="en-US" b="0" i="0">
                <a:solidFill>
                  <a:srgbClr val="202122"/>
                </a:solidFill>
                <a:effectLst/>
                <a:latin typeface="Arial" panose="020B0604020202020204" pitchFamily="34" charset="0"/>
              </a:rPr>
              <a:t>on the neighbor graph, ignoring all non-core points</a:t>
            </a:r>
          </a:p>
          <a:p>
            <a:pPr lvl="1"/>
            <a:r>
              <a:rPr lang="en-US" b="0" i="0">
                <a:solidFill>
                  <a:srgbClr val="202122"/>
                </a:solidFill>
                <a:effectLst/>
                <a:latin typeface="Arial" panose="020B0604020202020204" pitchFamily="34" charset="0"/>
              </a:rPr>
              <a:t>Assign each non-core point to a nearby cluster if the cluster is an ε neighbor, otherwise assign it to </a:t>
            </a:r>
            <a:r>
              <a:rPr lang="en-US" b="1" i="0">
                <a:solidFill>
                  <a:srgbClr val="202122"/>
                </a:solidFill>
                <a:effectLst/>
                <a:latin typeface="Arial" panose="020B0604020202020204" pitchFamily="34" charset="0"/>
              </a:rPr>
              <a:t>noise/outliers</a:t>
            </a:r>
          </a:p>
          <a:p>
            <a:endParaRPr lang="nl-NL"/>
          </a:p>
        </p:txBody>
      </p:sp>
    </p:spTree>
    <p:extLst>
      <p:ext uri="{BB962C8B-B14F-4D97-AF65-F5344CB8AC3E}">
        <p14:creationId xmlns:p14="http://schemas.microsoft.com/office/powerpoint/2010/main" val="2851284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pic>
        <p:nvPicPr>
          <p:cNvPr id="3074" name="Picture 2">
            <a:extLst>
              <a:ext uri="{FF2B5EF4-FFF2-40B4-BE49-F238E27FC236}">
                <a16:creationId xmlns:a16="http://schemas.microsoft.com/office/drawing/2014/main" id="{517C94D1-009D-DC9C-BB61-8C5549A62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11" y="1476375"/>
            <a:ext cx="7407834" cy="484403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A753E4A1-9204-9F69-A58D-9F6199A631CB}"/>
              </a:ext>
            </a:extLst>
          </p:cNvPr>
          <p:cNvSpPr txBox="1"/>
          <p:nvPr/>
        </p:nvSpPr>
        <p:spPr>
          <a:xfrm>
            <a:off x="7257336" y="6123543"/>
            <a:ext cx="4628561" cy="369332"/>
          </a:xfrm>
          <a:prstGeom prst="rect">
            <a:avLst/>
          </a:prstGeom>
          <a:noFill/>
        </p:spPr>
        <p:txBody>
          <a:bodyPr wrap="square" rtlCol="0">
            <a:spAutoFit/>
          </a:bodyPr>
          <a:lstStyle/>
          <a:p>
            <a:pPr algn="ctr"/>
            <a:r>
              <a:rPr lang="nl-NL" i="1"/>
              <a:t>Bron: miro.medium.com</a:t>
            </a:r>
          </a:p>
        </p:txBody>
      </p:sp>
    </p:spTree>
    <p:extLst>
      <p:ext uri="{BB962C8B-B14F-4D97-AF65-F5344CB8AC3E}">
        <p14:creationId xmlns:p14="http://schemas.microsoft.com/office/powerpoint/2010/main" val="175046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a:t>
            </a:r>
          </a:p>
        </p:txBody>
      </p:sp>
      <p:pic>
        <p:nvPicPr>
          <p:cNvPr id="2050" name="Picture 2">
            <a:extLst>
              <a:ext uri="{FF2B5EF4-FFF2-40B4-BE49-F238E27FC236}">
                <a16:creationId xmlns:a16="http://schemas.microsoft.com/office/drawing/2014/main" id="{B7E61CC7-540E-4180-65CE-E2B4BCBF4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057" y="1856798"/>
            <a:ext cx="5479885" cy="40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30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decision surface</a:t>
            </a:r>
          </a:p>
        </p:txBody>
      </p:sp>
      <p:pic>
        <p:nvPicPr>
          <p:cNvPr id="2054" name="Picture 6">
            <a:extLst>
              <a:ext uri="{FF2B5EF4-FFF2-40B4-BE49-F238E27FC236}">
                <a16:creationId xmlns:a16="http://schemas.microsoft.com/office/drawing/2014/main" id="{1116B6D6-0BB5-3E8A-8E70-BC4783474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6561841" cy="492138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1A1C48F1-E3D3-E71C-0967-75F13C4AC8EE}"/>
              </a:ext>
            </a:extLst>
          </p:cNvPr>
          <p:cNvSpPr txBox="1"/>
          <p:nvPr/>
        </p:nvSpPr>
        <p:spPr>
          <a:xfrm>
            <a:off x="1931710" y="6308209"/>
            <a:ext cx="4628561" cy="369332"/>
          </a:xfrm>
          <a:prstGeom prst="rect">
            <a:avLst/>
          </a:prstGeom>
          <a:noFill/>
        </p:spPr>
        <p:txBody>
          <a:bodyPr wrap="square" rtlCol="0">
            <a:spAutoFit/>
          </a:bodyPr>
          <a:lstStyle/>
          <a:p>
            <a:pPr algn="ctr"/>
            <a:r>
              <a:rPr lang="nl-NL" i="1"/>
              <a:t>Bron: scikit-learn.org</a:t>
            </a:r>
          </a:p>
        </p:txBody>
      </p:sp>
    </p:spTree>
    <p:extLst>
      <p:ext uri="{BB962C8B-B14F-4D97-AF65-F5344CB8AC3E}">
        <p14:creationId xmlns:p14="http://schemas.microsoft.com/office/powerpoint/2010/main" val="3716531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gini-impurity</a:t>
            </a:r>
          </a:p>
        </p:txBody>
      </p:sp>
      <p:pic>
        <p:nvPicPr>
          <p:cNvPr id="2052" name="Picture 4" descr="A Mathless Breakdown of Decisions Trees and the Gini Impurity Index ...">
            <a:extLst>
              <a:ext uri="{FF2B5EF4-FFF2-40B4-BE49-F238E27FC236}">
                <a16:creationId xmlns:a16="http://schemas.microsoft.com/office/drawing/2014/main" id="{A2333836-4AB8-18B7-158A-A94881AB5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913" y="2867867"/>
            <a:ext cx="3419017" cy="10034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B69715-0F54-A724-0C60-C0957D0AE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016251"/>
            <a:ext cx="4749048" cy="34766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FA79C1EF-97F0-701E-4162-08FC6AEB1576}"/>
              </a:ext>
            </a:extLst>
          </p:cNvPr>
          <p:cNvCxnSpPr/>
          <p:nvPr/>
        </p:nvCxnSpPr>
        <p:spPr>
          <a:xfrm flipH="1">
            <a:off x="2931736" y="3261674"/>
            <a:ext cx="5033913" cy="0"/>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 name="Rechte verbindingslijn met pijl 6">
            <a:extLst>
              <a:ext uri="{FF2B5EF4-FFF2-40B4-BE49-F238E27FC236}">
                <a16:creationId xmlns:a16="http://schemas.microsoft.com/office/drawing/2014/main" id="{7C83063D-ED1F-541B-EE01-D96B701C0947}"/>
              </a:ext>
            </a:extLst>
          </p:cNvPr>
          <p:cNvCxnSpPr>
            <a:cxnSpLocks/>
          </p:cNvCxnSpPr>
          <p:nvPr/>
        </p:nvCxnSpPr>
        <p:spPr>
          <a:xfrm flipH="1">
            <a:off x="2159540" y="3414074"/>
            <a:ext cx="5958509" cy="72018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 name="Rechte verbindingslijn met pijl 7">
            <a:extLst>
              <a:ext uri="{FF2B5EF4-FFF2-40B4-BE49-F238E27FC236}">
                <a16:creationId xmlns:a16="http://schemas.microsoft.com/office/drawing/2014/main" id="{902FB3B1-89FF-D402-95DC-7D2693F5C8C3}"/>
              </a:ext>
            </a:extLst>
          </p:cNvPr>
          <p:cNvCxnSpPr>
            <a:cxnSpLocks/>
          </p:cNvCxnSpPr>
          <p:nvPr/>
        </p:nvCxnSpPr>
        <p:spPr>
          <a:xfrm flipH="1">
            <a:off x="3531140" y="3566474"/>
            <a:ext cx="4739309" cy="67478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a:extLst>
              <a:ext uri="{FF2B5EF4-FFF2-40B4-BE49-F238E27FC236}">
                <a16:creationId xmlns:a16="http://schemas.microsoft.com/office/drawing/2014/main" id="{7D47E078-B3C0-9CF9-257F-65E0647A33F3}"/>
              </a:ext>
            </a:extLst>
          </p:cNvPr>
          <p:cNvCxnSpPr>
            <a:cxnSpLocks/>
          </p:cNvCxnSpPr>
          <p:nvPr/>
        </p:nvCxnSpPr>
        <p:spPr>
          <a:xfrm flipH="1">
            <a:off x="2762655" y="3718874"/>
            <a:ext cx="5660194" cy="147536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Rechte verbindingslijn met pijl 9">
            <a:extLst>
              <a:ext uri="{FF2B5EF4-FFF2-40B4-BE49-F238E27FC236}">
                <a16:creationId xmlns:a16="http://schemas.microsoft.com/office/drawing/2014/main" id="{63B70F7C-F8B5-E658-7F95-A0CC0D4F4413}"/>
              </a:ext>
            </a:extLst>
          </p:cNvPr>
          <p:cNvCxnSpPr>
            <a:cxnSpLocks/>
          </p:cNvCxnSpPr>
          <p:nvPr/>
        </p:nvCxnSpPr>
        <p:spPr>
          <a:xfrm flipH="1">
            <a:off x="2931736" y="3861881"/>
            <a:ext cx="5570238" cy="2140085"/>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Rechte verbindingslijn met pijl 10">
            <a:extLst>
              <a:ext uri="{FF2B5EF4-FFF2-40B4-BE49-F238E27FC236}">
                <a16:creationId xmlns:a16="http://schemas.microsoft.com/office/drawing/2014/main" id="{DA61404D-2288-84A2-DAFE-6E5E88CB8308}"/>
              </a:ext>
            </a:extLst>
          </p:cNvPr>
          <p:cNvCxnSpPr>
            <a:cxnSpLocks/>
          </p:cNvCxnSpPr>
          <p:nvPr/>
        </p:nvCxnSpPr>
        <p:spPr>
          <a:xfrm flipH="1">
            <a:off x="5321030" y="4023674"/>
            <a:ext cx="3406619" cy="197829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 name="Rechte verbindingslijn met pijl 16">
            <a:extLst>
              <a:ext uri="{FF2B5EF4-FFF2-40B4-BE49-F238E27FC236}">
                <a16:creationId xmlns:a16="http://schemas.microsoft.com/office/drawing/2014/main" id="{432544E1-CE8C-6FC7-286C-3989450BEE69}"/>
              </a:ext>
            </a:extLst>
          </p:cNvPr>
          <p:cNvCxnSpPr>
            <a:cxnSpLocks/>
          </p:cNvCxnSpPr>
          <p:nvPr/>
        </p:nvCxnSpPr>
        <p:spPr>
          <a:xfrm flipH="1">
            <a:off x="4257217" y="3932545"/>
            <a:ext cx="4354680" cy="204767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Rechte verbindingslijn met pijl 19">
            <a:extLst>
              <a:ext uri="{FF2B5EF4-FFF2-40B4-BE49-F238E27FC236}">
                <a16:creationId xmlns:a16="http://schemas.microsoft.com/office/drawing/2014/main" id="{CD80499A-39D6-2D35-DB4F-C5DC33093ACD}"/>
              </a:ext>
            </a:extLst>
          </p:cNvPr>
          <p:cNvCxnSpPr>
            <a:cxnSpLocks/>
          </p:cNvCxnSpPr>
          <p:nvPr/>
        </p:nvCxnSpPr>
        <p:spPr>
          <a:xfrm flipH="1">
            <a:off x="1780162" y="3795245"/>
            <a:ext cx="6682250" cy="221479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 name="Rechte verbindingslijn met pijl 21">
            <a:extLst>
              <a:ext uri="{FF2B5EF4-FFF2-40B4-BE49-F238E27FC236}">
                <a16:creationId xmlns:a16="http://schemas.microsoft.com/office/drawing/2014/main" id="{6E89BD4F-C83B-055D-7FBA-6A6F129E5604}"/>
              </a:ext>
            </a:extLst>
          </p:cNvPr>
          <p:cNvCxnSpPr>
            <a:cxnSpLocks/>
          </p:cNvCxnSpPr>
          <p:nvPr/>
        </p:nvCxnSpPr>
        <p:spPr>
          <a:xfrm flipH="1">
            <a:off x="4455268" y="3762618"/>
            <a:ext cx="3993300" cy="1418798"/>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378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6C304F-9501-ED76-022B-7442F298D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192000" cy="676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79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ED425-4017-0253-F817-4BB846748E62}"/>
              </a:ext>
            </a:extLst>
          </p:cNvPr>
          <p:cNvSpPr>
            <a:spLocks noGrp="1"/>
          </p:cNvSpPr>
          <p:nvPr>
            <p:ph type="title"/>
          </p:nvPr>
        </p:nvSpPr>
        <p:spPr/>
        <p:txBody>
          <a:bodyPr/>
          <a:lstStyle/>
          <a:p>
            <a:r>
              <a:rPr lang="nl-NL"/>
              <a:t>Deel 2 (na de pauze): live Notebooks</a:t>
            </a:r>
          </a:p>
        </p:txBody>
      </p:sp>
      <p:sp>
        <p:nvSpPr>
          <p:cNvPr id="3" name="Tijdelijke aanduiding voor inhoud 2">
            <a:extLst>
              <a:ext uri="{FF2B5EF4-FFF2-40B4-BE49-F238E27FC236}">
                <a16:creationId xmlns:a16="http://schemas.microsoft.com/office/drawing/2014/main" id="{224513D2-1E1D-F6F7-8088-FAFBF2FEF1F9}"/>
              </a:ext>
            </a:extLst>
          </p:cNvPr>
          <p:cNvSpPr>
            <a:spLocks noGrp="1"/>
          </p:cNvSpPr>
          <p:nvPr>
            <p:ph idx="1"/>
          </p:nvPr>
        </p:nvSpPr>
        <p:spPr/>
        <p:txBody>
          <a:bodyPr/>
          <a:lstStyle/>
          <a:p>
            <a:r>
              <a:rPr lang="nl-NL"/>
              <a:t>Decision trees</a:t>
            </a:r>
          </a:p>
          <a:p>
            <a:r>
              <a:rPr lang="nl-NL"/>
              <a:t>k-means</a:t>
            </a:r>
          </a:p>
          <a:p>
            <a:r>
              <a:rPr lang="nl-NL"/>
              <a:t>DBSCAN</a:t>
            </a:r>
          </a:p>
          <a:p>
            <a:endParaRPr lang="nl-NL"/>
          </a:p>
        </p:txBody>
      </p:sp>
    </p:spTree>
    <p:extLst>
      <p:ext uri="{BB962C8B-B14F-4D97-AF65-F5344CB8AC3E}">
        <p14:creationId xmlns:p14="http://schemas.microsoft.com/office/powerpoint/2010/main" val="385117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Naive Bayes"/>
          <p:cNvSpPr txBox="1">
            <a:spLocks noGrp="1"/>
          </p:cNvSpPr>
          <p:nvPr>
            <p:ph type="title"/>
          </p:nvPr>
        </p:nvSpPr>
        <p:spPr>
          <a:prstGeom prst="rect">
            <a:avLst/>
          </a:prstGeom>
        </p:spPr>
        <p:txBody>
          <a:bodyPr/>
          <a:lstStyle/>
          <a:p>
            <a:r>
              <a:rPr b="1"/>
              <a:t>Naive Bayes</a:t>
            </a:r>
          </a:p>
        </p:txBody>
      </p:sp>
      <mc:AlternateContent xmlns:mc="http://schemas.openxmlformats.org/markup-compatibility/2006" xmlns:a14="http://schemas.microsoft.com/office/drawing/2010/main">
        <mc:Choice Requires="a14">
          <p:sp>
            <p:nvSpPr>
              <p:cNvPr id="180" name="Vergelijking"/>
              <p:cNvSpPr txBox="1"/>
              <p:nvPr/>
            </p:nvSpPr>
            <p:spPr>
              <a:xfrm>
                <a:off x="2923146" y="4936344"/>
                <a:ext cx="5939831" cy="95449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𝑦</m:t>
                      </m:r>
                      <m:r>
                        <a:rPr lang="ar-AE" sz="2900" i="1" smtClean="0">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sSubSup>
                            <m:sSubSupPr>
                              <m:ctrlPr>
                                <a:rPr lang="ar-AE" sz="2900" i="1">
                                  <a:solidFill>
                                    <a:schemeClr val="tx1"/>
                                  </a:solidFill>
                                  <a:latin typeface="Cambria Math" panose="02040503050406030204" pitchFamily="18" charset="0"/>
                                </a:rPr>
                              </m:ctrlPr>
                            </m:sSubSupPr>
                            <m:e>
                              <m:r>
                                <a:rPr lang="ar-AE" sz="2900" i="1">
                                  <a:solidFill>
                                    <a:schemeClr val="tx1"/>
                                  </a:solidFill>
                                  <a:latin typeface="Cambria Math" panose="02040503050406030204" pitchFamily="18" charset="0"/>
                                </a:rPr>
                                <m:t>∏</m:t>
                              </m:r>
                            </m:e>
                            <m:sub>
                              <m:r>
                                <a:rPr lang="ar-AE" sz="2900" i="1">
                                  <a:solidFill>
                                    <a:schemeClr val="tx1"/>
                                  </a:solidFill>
                                  <a:latin typeface="Cambria Math" panose="02040503050406030204" pitchFamily="18" charset="0"/>
                                </a:rPr>
                                <m:t>𝑖</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1</m:t>
                              </m:r>
                            </m:sub>
                            <m:sup>
                              <m:r>
                                <a:rPr lang="ar-AE" sz="2900" i="1">
                                  <a:solidFill>
                                    <a:schemeClr val="tx1"/>
                                  </a:solidFill>
                                  <a:latin typeface="Cambria Math" panose="02040503050406030204" pitchFamily="18" charset="0"/>
                                </a:rPr>
                                <m:t>𝑛</m:t>
                              </m:r>
                            </m:sup>
                          </m:sSubSup>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𝑖</m:t>
                              </m:r>
                            </m:sub>
                          </m:sSub>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0" name="Vergelijking"/>
              <p:cNvSpPr txBox="1">
                <a:spLocks noRot="1" noChangeAspect="1" noMove="1" noResize="1" noEditPoints="1" noAdjustHandles="1" noChangeArrowheads="1" noChangeShapeType="1" noTextEdit="1"/>
              </p:cNvSpPr>
              <p:nvPr/>
            </p:nvSpPr>
            <p:spPr>
              <a:xfrm>
                <a:off x="2923146" y="4936344"/>
                <a:ext cx="5939831" cy="954492"/>
              </a:xfrm>
              <a:prstGeom prst="rect">
                <a:avLst/>
              </a:prstGeom>
              <a:blipFill>
                <a:blip r:embed="rId3"/>
                <a:stretch>
                  <a:fillRect/>
                </a:stretch>
              </a:blipFill>
              <a:ln w="12700">
                <a:miter lim="400000"/>
              </a:ln>
            </p:spPr>
            <p:txBody>
              <a:bodyPr/>
              <a:lstStyle/>
              <a:p>
                <a:r>
                  <a:rPr lang="nl-NL">
                    <a:noFill/>
                  </a:rPr>
                  <a:t> </a:t>
                </a:r>
              </a:p>
            </p:txBody>
          </p:sp>
        </mc:Fallback>
      </mc:AlternateContent>
      <p:sp>
        <p:nvSpPr>
          <p:cNvPr id="181" name="All features are equally important and statistically independent"/>
          <p:cNvSpPr txBox="1"/>
          <p:nvPr/>
        </p:nvSpPr>
        <p:spPr>
          <a:xfrm>
            <a:off x="838200" y="2009391"/>
            <a:ext cx="781127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lang="nl-NL" sz="2000"/>
              <a:t>Aanname: alle features zijn even belangrijk en zijn onafhankelijk van elkaar</a:t>
            </a:r>
          </a:p>
        </p:txBody>
      </p:sp>
      <mc:AlternateContent xmlns:mc="http://schemas.openxmlformats.org/markup-compatibility/2006" xmlns:a14="http://schemas.microsoft.com/office/drawing/2010/main">
        <mc:Choice Requires="a14">
          <p:sp>
            <p:nvSpPr>
              <p:cNvPr id="182" name="Vergelijking"/>
              <p:cNvSpPr txBox="1"/>
              <p:nvPr/>
            </p:nvSpPr>
            <p:spPr>
              <a:xfrm>
                <a:off x="3756997" y="3243388"/>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2" name="Vergelijking"/>
              <p:cNvSpPr txBox="1">
                <a:spLocks noRot="1" noChangeAspect="1" noMove="1" noResize="1" noEditPoints="1" noAdjustHandles="1" noChangeArrowheads="1" noChangeShapeType="1" noTextEdit="1"/>
              </p:cNvSpPr>
              <p:nvPr/>
            </p:nvSpPr>
            <p:spPr>
              <a:xfrm>
                <a:off x="3756997" y="3243388"/>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pic>
        <p:nvPicPr>
          <p:cNvPr id="1026" name="Picture 2" descr="Dobbelstenen - Mr.CampChamp Festival Camping Store - Graspop Metal Meeting">
            <a:extLst>
              <a:ext uri="{FF2B5EF4-FFF2-40B4-BE49-F238E27FC236}">
                <a16:creationId xmlns:a16="http://schemas.microsoft.com/office/drawing/2014/main" id="{0B849318-F9A9-DF57-E4D0-0F2B75380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163" y="1690688"/>
            <a:ext cx="2030446" cy="2030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Table 1"/>
          <p:cNvGraphicFramePr/>
          <p:nvPr>
            <p:extLst>
              <p:ext uri="{D42A27DB-BD31-4B8C-83A1-F6EECF244321}">
                <p14:modId xmlns:p14="http://schemas.microsoft.com/office/powerpoint/2010/main" val="4131797910"/>
              </p:ext>
            </p:extLst>
          </p:nvPr>
        </p:nvGraphicFramePr>
        <p:xfrm>
          <a:off x="848248" y="1254340"/>
          <a:ext cx="9947000" cy="2644356"/>
        </p:xfrm>
        <a:graphic>
          <a:graphicData uri="http://schemas.openxmlformats.org/drawingml/2006/table">
            <a:tbl>
              <a:tblPr/>
              <a:tblGrid>
                <a:gridCol w="1008063">
                  <a:extLst>
                    <a:ext uri="{9D8B030D-6E8A-4147-A177-3AD203B41FA5}">
                      <a16:colId xmlns:a16="http://schemas.microsoft.com/office/drawing/2014/main" val="20000"/>
                    </a:ext>
                  </a:extLst>
                </a:gridCol>
                <a:gridCol w="387071">
                  <a:extLst>
                    <a:ext uri="{9D8B030D-6E8A-4147-A177-3AD203B41FA5}">
                      <a16:colId xmlns:a16="http://schemas.microsoft.com/office/drawing/2014/main" val="20001"/>
                    </a:ext>
                  </a:extLst>
                </a:gridCol>
                <a:gridCol w="521135">
                  <a:extLst>
                    <a:ext uri="{9D8B030D-6E8A-4147-A177-3AD203B41FA5}">
                      <a16:colId xmlns:a16="http://schemas.microsoft.com/office/drawing/2014/main" val="20002"/>
                    </a:ext>
                  </a:extLst>
                </a:gridCol>
                <a:gridCol w="1292430">
                  <a:extLst>
                    <a:ext uri="{9D8B030D-6E8A-4147-A177-3AD203B41FA5}">
                      <a16:colId xmlns:a16="http://schemas.microsoft.com/office/drawing/2014/main" val="20003"/>
                    </a:ext>
                  </a:extLst>
                </a:gridCol>
                <a:gridCol w="492280">
                  <a:extLst>
                    <a:ext uri="{9D8B030D-6E8A-4147-A177-3AD203B41FA5}">
                      <a16:colId xmlns:a16="http://schemas.microsoft.com/office/drawing/2014/main" val="20004"/>
                    </a:ext>
                  </a:extLst>
                </a:gridCol>
                <a:gridCol w="534212">
                  <a:extLst>
                    <a:ext uri="{9D8B030D-6E8A-4147-A177-3AD203B41FA5}">
                      <a16:colId xmlns:a16="http://schemas.microsoft.com/office/drawing/2014/main" val="20005"/>
                    </a:ext>
                  </a:extLst>
                </a:gridCol>
                <a:gridCol w="1020610">
                  <a:extLst>
                    <a:ext uri="{9D8B030D-6E8A-4147-A177-3AD203B41FA5}">
                      <a16:colId xmlns:a16="http://schemas.microsoft.com/office/drawing/2014/main" val="20006"/>
                    </a:ext>
                  </a:extLst>
                </a:gridCol>
                <a:gridCol w="415266">
                  <a:extLst>
                    <a:ext uri="{9D8B030D-6E8A-4147-A177-3AD203B41FA5}">
                      <a16:colId xmlns:a16="http://schemas.microsoft.com/office/drawing/2014/main" val="20007"/>
                    </a:ext>
                  </a:extLst>
                </a:gridCol>
                <a:gridCol w="439055">
                  <a:extLst>
                    <a:ext uri="{9D8B030D-6E8A-4147-A177-3AD203B41FA5}">
                      <a16:colId xmlns:a16="http://schemas.microsoft.com/office/drawing/2014/main" val="20008"/>
                    </a:ext>
                  </a:extLst>
                </a:gridCol>
                <a:gridCol w="986256">
                  <a:extLst>
                    <a:ext uri="{9D8B030D-6E8A-4147-A177-3AD203B41FA5}">
                      <a16:colId xmlns:a16="http://schemas.microsoft.com/office/drawing/2014/main" val="20009"/>
                    </a:ext>
                  </a:extLst>
                </a:gridCol>
                <a:gridCol w="513206">
                  <a:extLst>
                    <a:ext uri="{9D8B030D-6E8A-4147-A177-3AD203B41FA5}">
                      <a16:colId xmlns:a16="http://schemas.microsoft.com/office/drawing/2014/main" val="20010"/>
                    </a:ext>
                  </a:extLst>
                </a:gridCol>
                <a:gridCol w="616432">
                  <a:extLst>
                    <a:ext uri="{9D8B030D-6E8A-4147-A177-3AD203B41FA5}">
                      <a16:colId xmlns:a16="http://schemas.microsoft.com/office/drawing/2014/main" val="20011"/>
                    </a:ext>
                  </a:extLst>
                </a:gridCol>
                <a:gridCol w="1008329">
                  <a:extLst>
                    <a:ext uri="{9D8B030D-6E8A-4147-A177-3AD203B41FA5}">
                      <a16:colId xmlns:a16="http://schemas.microsoft.com/office/drawing/2014/main" val="20012"/>
                    </a:ext>
                  </a:extLst>
                </a:gridCol>
                <a:gridCol w="712655">
                  <a:extLst>
                    <a:ext uri="{9D8B030D-6E8A-4147-A177-3AD203B41FA5}">
                      <a16:colId xmlns:a16="http://schemas.microsoft.com/office/drawing/2014/main" val="20013"/>
                    </a:ext>
                  </a:extLst>
                </a:gridCol>
              </a:tblGrid>
              <a:tr h="335280">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AGE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SPECTACLE</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TEAR</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PROD</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RATE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gridSpan="2">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LENSES</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RECOMMENDED</a:t>
                      </a:r>
                    </a:p>
                  </a:txBody>
                  <a:tcPr marL="31750" marR="31750" marT="0" marB="0" anchor="ctr" horzOverflow="overflow">
                    <a:solidFill>
                      <a:srgbClr val="014D80"/>
                    </a:solidFill>
                  </a:tcPr>
                </a:tc>
                <a:tc hMerge="1">
                  <a:txBody>
                    <a:bodyPr/>
                    <a:lstStyle/>
                    <a:p>
                      <a:endParaRPr lang="nl-NL"/>
                    </a:p>
                  </a:txBody>
                  <a:tcPr/>
                </a:tc>
                <a:extLst>
                  <a:ext uri="{0D108BD9-81ED-4DB2-BD59-A6C34878D82A}">
                    <a16:rowId xmlns:a16="http://schemas.microsoft.com/office/drawing/2014/main" val="10000"/>
                  </a:ext>
                </a:extLst>
              </a:tr>
              <a:tr h="329868">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14D8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14D80"/>
                    </a:solidFill>
                  </a:tcPr>
                </a:tc>
                <a:extLst>
                  <a:ext uri="{0D108BD9-81ED-4DB2-BD59-A6C34878D82A}">
                    <a16:rowId xmlns:a16="http://schemas.microsoft.com/office/drawing/2014/main" val="10001"/>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5</a:t>
                      </a:r>
                    </a:p>
                  </a:txBody>
                  <a:tcPr marL="31750" marR="31750" marT="0" marB="0" anchor="ctr" horzOverflow="overflow"/>
                </a:tc>
                <a:extLst>
                  <a:ext uri="{0D108BD9-81ED-4DB2-BD59-A6C34878D82A}">
                    <a16:rowId xmlns:a16="http://schemas.microsoft.com/office/drawing/2014/main" val="10002"/>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3"/>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4"/>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5"/>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6"/>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7"/>
                  </a:ext>
                </a:extLst>
              </a:tr>
            </a:tbl>
          </a:graphicData>
        </a:graphic>
      </p:graphicFrame>
      <p:graphicFrame>
        <p:nvGraphicFramePr>
          <p:cNvPr id="187" name="Table 1-1"/>
          <p:cNvGraphicFramePr/>
          <p:nvPr>
            <p:extLst>
              <p:ext uri="{D42A27DB-BD31-4B8C-83A1-F6EECF244321}">
                <p14:modId xmlns:p14="http://schemas.microsoft.com/office/powerpoint/2010/main" val="1236556407"/>
              </p:ext>
            </p:extLst>
          </p:nvPr>
        </p:nvGraphicFramePr>
        <p:xfrm>
          <a:off x="856592" y="4314146"/>
          <a:ext cx="3387492" cy="1057299"/>
        </p:xfrm>
        <a:graphic>
          <a:graphicData uri="http://schemas.openxmlformats.org/drawingml/2006/table">
            <a:tbl>
              <a:tblPr firstRow="1"/>
              <a:tblGrid>
                <a:gridCol w="846873">
                  <a:extLst>
                    <a:ext uri="{9D8B030D-6E8A-4147-A177-3AD203B41FA5}">
                      <a16:colId xmlns:a16="http://schemas.microsoft.com/office/drawing/2014/main" val="20000"/>
                    </a:ext>
                  </a:extLst>
                </a:gridCol>
                <a:gridCol w="846873">
                  <a:extLst>
                    <a:ext uri="{9D8B030D-6E8A-4147-A177-3AD203B41FA5}">
                      <a16:colId xmlns:a16="http://schemas.microsoft.com/office/drawing/2014/main" val="20001"/>
                    </a:ext>
                  </a:extLst>
                </a:gridCol>
                <a:gridCol w="846873">
                  <a:extLst>
                    <a:ext uri="{9D8B030D-6E8A-4147-A177-3AD203B41FA5}">
                      <a16:colId xmlns:a16="http://schemas.microsoft.com/office/drawing/2014/main" val="20002"/>
                    </a:ext>
                  </a:extLst>
                </a:gridCol>
                <a:gridCol w="846873">
                  <a:extLst>
                    <a:ext uri="{9D8B030D-6E8A-4147-A177-3AD203B41FA5}">
                      <a16:colId xmlns:a16="http://schemas.microsoft.com/office/drawing/2014/main" val="20003"/>
                    </a:ext>
                  </a:extLst>
                </a:gridCol>
              </a:tblGrid>
              <a:tr h="461999">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AGE</a:t>
                      </a:r>
                    </a:p>
                  </a:txBody>
                  <a:tcPr marL="31750" marR="31750" marT="0" marB="0" anchor="ctr" horzOverflow="overflow">
                    <a:lnL w="12700">
                      <a:solidFill>
                        <a:srgbClr val="A6AAA9"/>
                      </a:solidFill>
                      <a:miter lim="400000"/>
                    </a:lnL>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SPECTACLE</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TEAR</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PROD</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RATE</a:t>
                      </a:r>
                    </a:p>
                  </a:txBody>
                  <a:tcPr marL="31750" marR="31750" marT="0" marB="0" anchor="ctr" horzOverflow="overflow">
                    <a:lnR w="12700">
                      <a:solidFill>
                        <a:srgbClr val="A6AAA9"/>
                      </a:solidFill>
                      <a:miter lim="400000"/>
                    </a:lnR>
                    <a:solidFill>
                      <a:srgbClr val="000000"/>
                    </a:solidFill>
                  </a:tcPr>
                </a:tc>
                <a:extLst>
                  <a:ext uri="{0D108BD9-81ED-4DB2-BD59-A6C34878D82A}">
                    <a16:rowId xmlns:a16="http://schemas.microsoft.com/office/drawing/2014/main" val="10000"/>
                  </a:ext>
                </a:extLst>
              </a:tr>
              <a:tr h="253570">
                <a:tc>
                  <a:txBody>
                    <a:bodyPr/>
                    <a:lstStyle/>
                    <a:p>
                      <a:pPr defTabSz="457200">
                        <a:defRPr>
                          <a:solidFill>
                            <a:srgbClr val="000000"/>
                          </a:solidFill>
                        </a:defRPr>
                      </a:pPr>
                      <a:r>
                        <a:rPr sz="1000">
                          <a:solidFill>
                            <a:schemeClr val="tx1"/>
                          </a:solidFill>
                          <a:latin typeface="Calibri"/>
                          <a:ea typeface="Calibri"/>
                          <a:cs typeface="Calibri"/>
                          <a:sym typeface="Calibri"/>
                        </a:rPr>
                        <a:t>YOUNG</a:t>
                      </a:r>
                    </a:p>
                  </a:txBody>
                  <a:tcPr marL="31750" marR="31750" marT="0" marB="0" anchor="ctr" horzOverflow="overflow">
                    <a:lnL w="12700">
                      <a:solidFill>
                        <a:srgbClr val="A6AAA9"/>
                      </a:solidFill>
                      <a:miter lim="400000"/>
                    </a:lnL>
                  </a:tcPr>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lnR w="12700">
                      <a:solidFill>
                        <a:srgbClr val="A6AAA9"/>
                      </a:solidFill>
                      <a:miter lim="400000"/>
                    </a:lnR>
                  </a:tcPr>
                </a:tc>
                <a:extLst>
                  <a:ext uri="{0D108BD9-81ED-4DB2-BD59-A6C34878D82A}">
                    <a16:rowId xmlns:a16="http://schemas.microsoft.com/office/drawing/2014/main" val="10001"/>
                  </a:ext>
                </a:extLst>
              </a:tr>
              <a:tr h="341730">
                <a:tc>
                  <a:txBody>
                    <a:bodyPr/>
                    <a:lstStyle/>
                    <a:p>
                      <a:pPr defTabSz="457200">
                        <a:defRPr>
                          <a:solidFill>
                            <a:srgbClr val="000000"/>
                          </a:solidFill>
                        </a:defRPr>
                      </a:pPr>
                      <a:r>
                        <a:rPr sz="1000">
                          <a:solidFill>
                            <a:schemeClr val="tx1"/>
                          </a:solidFill>
                          <a:latin typeface="Calibri"/>
                          <a:ea typeface="Calibri"/>
                          <a:cs typeface="Calibri"/>
                          <a:sym typeface="Calibri"/>
                        </a:rPr>
                        <a:t>2/9</a:t>
                      </a:r>
                    </a:p>
                  </a:txBody>
                  <a:tcPr marL="31750" marR="31750" marT="0" marB="0" anchor="ctr" horzOverflow="overflow">
                    <a:lnL w="12700">
                      <a:solidFill>
                        <a:srgbClr val="A6AAA9"/>
                      </a:solidFill>
                      <a:miter lim="400000"/>
                    </a:lnL>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R w="12700">
                      <a:solidFill>
                        <a:srgbClr val="A6AAA9"/>
                      </a:solidFill>
                      <a:miter lim="400000"/>
                    </a:lnR>
                    <a:lnB w="12700">
                      <a:solidFill>
                        <a:srgbClr val="A6AAA9"/>
                      </a:solidFill>
                      <a:miter lim="400000"/>
                    </a:lnB>
                  </a:tcPr>
                </a:tc>
                <a:extLst>
                  <a:ext uri="{0D108BD9-81ED-4DB2-BD59-A6C34878D82A}">
                    <a16:rowId xmlns:a16="http://schemas.microsoft.com/office/drawing/2014/main" val="10002"/>
                  </a:ext>
                </a:extLst>
              </a:tr>
            </a:tbl>
          </a:graphicData>
        </a:graphic>
      </p:graphicFrame>
      <p:sp>
        <p:nvSpPr>
          <p:cNvPr id="188" name="Rechthoek"/>
          <p:cNvSpPr/>
          <p:nvPr/>
        </p:nvSpPr>
        <p:spPr>
          <a:xfrm>
            <a:off x="1839440" y="2921432"/>
            <a:ext cx="39948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89" name="Rechthoek"/>
          <p:cNvSpPr/>
          <p:nvPr/>
        </p:nvSpPr>
        <p:spPr>
          <a:xfrm>
            <a:off x="4051593" y="3566634"/>
            <a:ext cx="45892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0" name="Rechthoek"/>
          <p:cNvSpPr/>
          <p:nvPr/>
        </p:nvSpPr>
        <p:spPr>
          <a:xfrm>
            <a:off x="6101874" y="2921432"/>
            <a:ext cx="430940"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1" name="Rechthoek"/>
          <p:cNvSpPr/>
          <p:nvPr/>
        </p:nvSpPr>
        <p:spPr>
          <a:xfrm>
            <a:off x="7902393" y="3219325"/>
            <a:ext cx="510256"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2" name="Rechthoek"/>
          <p:cNvSpPr/>
          <p:nvPr/>
        </p:nvSpPr>
        <p:spPr>
          <a:xfrm>
            <a:off x="836681" y="5053998"/>
            <a:ext cx="3387492"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mc:AlternateContent xmlns:mc="http://schemas.openxmlformats.org/markup-compatibility/2006" xmlns:a14="http://schemas.microsoft.com/office/drawing/2010/main">
        <mc:Choice Requires="a14">
          <p:sp>
            <p:nvSpPr>
              <p:cNvPr id="193" name="Vergelijking"/>
              <p:cNvSpPr txBox="1"/>
              <p:nvPr/>
            </p:nvSpPr>
            <p:spPr>
              <a:xfrm>
                <a:off x="7775345" y="4544797"/>
                <a:ext cx="4269695"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𝑌𝑒𝑠</m:t>
                          </m:r>
                        </m:e>
                      </m:d>
                      <m:r>
                        <a:rPr lang="nl-NL" sz="1500" i="1">
                          <a:latin typeface="Cambria Math" panose="02040503050406030204" pitchFamily="18" charset="0"/>
                        </a:rPr>
                        <m:t>=</m:t>
                      </m:r>
                      <m:r>
                        <a:rPr lang="nl-NL" sz="1500" b="0" i="1" smtClean="0">
                          <a:solidFill>
                            <a:srgbClr val="FF0000"/>
                          </a:solidFill>
                          <a:latin typeface="Cambria Math" panose="02040503050406030204" pitchFamily="18" charset="0"/>
                        </a:rPr>
                        <m:t>9</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2</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oMath>
                  </m:oMathPara>
                </a14:m>
                <a:endParaRPr lang="nl-NL" sz="1500">
                  <a:solidFill>
                    <a:schemeClr val="tx1"/>
                  </a:solidFill>
                </a:endParaRPr>
              </a:p>
            </p:txBody>
          </p:sp>
        </mc:Choice>
        <mc:Fallback xmlns="">
          <p:sp>
            <p:nvSpPr>
              <p:cNvPr id="193" name="Vergelijking"/>
              <p:cNvSpPr txBox="1">
                <a:spLocks noRot="1" noChangeAspect="1" noMove="1" noResize="1" noEditPoints="1" noAdjustHandles="1" noChangeArrowheads="1" noChangeShapeType="1" noTextEdit="1"/>
              </p:cNvSpPr>
              <p:nvPr/>
            </p:nvSpPr>
            <p:spPr>
              <a:xfrm>
                <a:off x="7775345" y="4544797"/>
                <a:ext cx="4269695" cy="230832"/>
              </a:xfrm>
              <a:prstGeom prst="rect">
                <a:avLst/>
              </a:prstGeom>
              <a:blipFill>
                <a:blip r:embed="rId3"/>
                <a:stretch>
                  <a:fillRect t="-2703" b="-37838"/>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4" name="Vergelijking"/>
              <p:cNvSpPr txBox="1"/>
              <p:nvPr/>
            </p:nvSpPr>
            <p:spPr>
              <a:xfrm>
                <a:off x="7819795" y="4798241"/>
                <a:ext cx="4162100"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𝑁𝑜</m:t>
                          </m:r>
                        </m:e>
                      </m:d>
                      <m:r>
                        <a:rPr lang="nl-NL" sz="1500" i="1" smtClean="0">
                          <a:solidFill>
                            <a:schemeClr val="tx1"/>
                          </a:solidFill>
                          <a:latin typeface="Cambria Math" panose="02040503050406030204" pitchFamily="18" charset="0"/>
                        </a:rPr>
                        <m:t>=</m:t>
                      </m:r>
                      <m:r>
                        <a:rPr lang="nl-NL" sz="1500" b="0" i="1" smtClean="0">
                          <a:solidFill>
                            <a:srgbClr val="FF0000"/>
                          </a:solidFill>
                          <a:latin typeface="Cambria Math" panose="02040503050406030204" pitchFamily="18" charset="0"/>
                        </a:rPr>
                        <m:t>5</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1</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4</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oMath>
                  </m:oMathPara>
                </a14:m>
                <a:endParaRPr lang="nl-NL" sz="1500">
                  <a:solidFill>
                    <a:schemeClr val="tx1"/>
                  </a:solidFill>
                </a:endParaRPr>
              </a:p>
            </p:txBody>
          </p:sp>
        </mc:Choice>
        <mc:Fallback xmlns="">
          <p:sp>
            <p:nvSpPr>
              <p:cNvPr id="194" name="Vergelijking"/>
              <p:cNvSpPr txBox="1">
                <a:spLocks noRot="1" noChangeAspect="1" noMove="1" noResize="1" noEditPoints="1" noAdjustHandles="1" noChangeArrowheads="1" noChangeShapeType="1" noTextEdit="1"/>
              </p:cNvSpPr>
              <p:nvPr/>
            </p:nvSpPr>
            <p:spPr>
              <a:xfrm>
                <a:off x="7819795" y="4798241"/>
                <a:ext cx="4162100" cy="230832"/>
              </a:xfrm>
              <a:prstGeom prst="rect">
                <a:avLst/>
              </a:prstGeom>
              <a:blipFill>
                <a:blip r:embed="rId4"/>
                <a:stretch>
                  <a:fillRect l="-732" t="-2632" r="-439" b="-34211"/>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5" name="Vergelijking"/>
              <p:cNvSpPr txBox="1"/>
              <p:nvPr/>
            </p:nvSpPr>
            <p:spPr>
              <a:xfrm>
                <a:off x="7551089" y="5632706"/>
                <a:ext cx="3774431"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𝑌𝑒𝑠</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205</m:t>
                      </m:r>
                    </m:oMath>
                  </m:oMathPara>
                </a14:m>
                <a:endParaRPr lang="nl-NL" sz="1500">
                  <a:solidFill>
                    <a:schemeClr val="tx1"/>
                  </a:solidFill>
                </a:endParaRPr>
              </a:p>
            </p:txBody>
          </p:sp>
        </mc:Choice>
        <mc:Fallback xmlns="">
          <p:sp>
            <p:nvSpPr>
              <p:cNvPr id="195" name="Vergelijking"/>
              <p:cNvSpPr txBox="1">
                <a:spLocks noRot="1" noChangeAspect="1" noMove="1" noResize="1" noEditPoints="1" noAdjustHandles="1" noChangeArrowheads="1" noChangeShapeType="1" noTextEdit="1"/>
              </p:cNvSpPr>
              <p:nvPr/>
            </p:nvSpPr>
            <p:spPr>
              <a:xfrm>
                <a:off x="7551089" y="5632706"/>
                <a:ext cx="3774431" cy="230832"/>
              </a:xfrm>
              <a:prstGeom prst="rect">
                <a:avLst/>
              </a:prstGeom>
              <a:blipFill>
                <a:blip r:embed="rId5"/>
                <a:stretch>
                  <a:fillRect l="-969" t="-2632" r="-646" b="-34211"/>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6" name="Vergelijking"/>
              <p:cNvSpPr txBox="1"/>
              <p:nvPr/>
            </p:nvSpPr>
            <p:spPr>
              <a:xfrm>
                <a:off x="7595539" y="5855379"/>
                <a:ext cx="3718582"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𝑁𝑜</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759</m:t>
                      </m:r>
                    </m:oMath>
                  </m:oMathPara>
                </a14:m>
                <a:endParaRPr lang="nl-NL" sz="1500">
                  <a:solidFill>
                    <a:schemeClr val="tx1"/>
                  </a:solidFill>
                </a:endParaRPr>
              </a:p>
            </p:txBody>
          </p:sp>
        </mc:Choice>
        <mc:Fallback xmlns="">
          <p:sp>
            <p:nvSpPr>
              <p:cNvPr id="196" name="Vergelijking"/>
              <p:cNvSpPr txBox="1">
                <a:spLocks noRot="1" noChangeAspect="1" noMove="1" noResize="1" noEditPoints="1" noAdjustHandles="1" noChangeArrowheads="1" noChangeShapeType="1" noTextEdit="1"/>
              </p:cNvSpPr>
              <p:nvPr/>
            </p:nvSpPr>
            <p:spPr>
              <a:xfrm>
                <a:off x="7595539" y="5855379"/>
                <a:ext cx="3718582" cy="230832"/>
              </a:xfrm>
              <a:prstGeom prst="rect">
                <a:avLst/>
              </a:prstGeom>
              <a:blipFill>
                <a:blip r:embed="rId6"/>
                <a:stretch>
                  <a:fillRect l="-984" t="-2703" r="-656" b="-37838"/>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7" name="Vergelijking"/>
              <p:cNvSpPr txBox="1"/>
              <p:nvPr/>
            </p:nvSpPr>
            <p:spPr>
              <a:xfrm>
                <a:off x="4557117" y="4701649"/>
                <a:ext cx="3077766" cy="493661"/>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1500" i="1" smtClean="0">
                          <a:solidFill>
                            <a:schemeClr val="tx1"/>
                          </a:solidFill>
                          <a:latin typeface="Cambria Math" panose="02040503050406030204" pitchFamily="18" charset="0"/>
                        </a:rPr>
                        <m:t>𝑃</m:t>
                      </m:r>
                      <m:r>
                        <a:rPr lang="ar-AE" sz="1500" i="1" smtClean="0">
                          <a:solidFill>
                            <a:schemeClr val="tx1"/>
                          </a:solidFill>
                          <a:latin typeface="Cambria Math" panose="02040503050406030204" pitchFamily="18" charset="0"/>
                        </a:rPr>
                        <m:t>(</m:t>
                      </m:r>
                      <m:r>
                        <a:rPr lang="ar-AE" sz="1500" i="1" smtClean="0">
                          <a:solidFill>
                            <a:schemeClr val="tx1"/>
                          </a:solidFill>
                          <a:latin typeface="Cambria Math" panose="02040503050406030204" pitchFamily="18" charset="0"/>
                        </a:rPr>
                        <m:t>𝑦</m:t>
                      </m:r>
                      <m:r>
                        <a:rPr lang="ar-AE" sz="1500" i="1" smtClean="0">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1</m:t>
                          </m:r>
                        </m:sub>
                      </m:sSub>
                      <m:r>
                        <a:rPr lang="ar-AE" sz="1500" i="1">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𝑛</m:t>
                          </m:r>
                        </m:sub>
                      </m:sSub>
                      <m:r>
                        <a:rPr lang="ar-AE" sz="1500" i="1">
                          <a:solidFill>
                            <a:schemeClr val="tx1"/>
                          </a:solidFill>
                          <a:latin typeface="Cambria Math" panose="02040503050406030204" pitchFamily="18" charset="0"/>
                        </a:rPr>
                        <m:t>)=</m:t>
                      </m:r>
                      <m:f>
                        <m:fPr>
                          <m:ctrlPr>
                            <a:rPr lang="ar-AE" sz="1500" i="1">
                              <a:solidFill>
                                <a:schemeClr val="tx1"/>
                              </a:solidFill>
                              <a:latin typeface="Cambria Math" panose="02040503050406030204" pitchFamily="18" charset="0"/>
                            </a:rPr>
                          </m:ctrlPr>
                        </m:fPr>
                        <m:num>
                          <m:r>
                            <a:rPr lang="ar-AE" sz="1500" i="1" smtClean="0">
                              <a:solidFill>
                                <a:srgbClr val="FF0000"/>
                              </a:solidFill>
                              <a:latin typeface="Cambria Math" panose="02040503050406030204" pitchFamily="18" charset="0"/>
                            </a:rPr>
                            <m:t>𝑃</m:t>
                          </m:r>
                          <m:r>
                            <a:rPr lang="ar-AE" sz="1500" i="1" smtClean="0">
                              <a:solidFill>
                                <a:srgbClr val="FF0000"/>
                              </a:solidFill>
                              <a:latin typeface="Cambria Math" panose="02040503050406030204" pitchFamily="18" charset="0"/>
                            </a:rPr>
                            <m:t>(</m:t>
                          </m:r>
                          <m:r>
                            <a:rPr lang="ar-AE" sz="1500" i="1" smtClean="0">
                              <a:solidFill>
                                <a:srgbClr val="FF0000"/>
                              </a:solidFill>
                              <a:latin typeface="Cambria Math" panose="02040503050406030204" pitchFamily="18" charset="0"/>
                            </a:rPr>
                            <m:t>𝑦</m:t>
                          </m:r>
                          <m:r>
                            <a:rPr lang="ar-AE" sz="1500" i="1" smtClean="0">
                              <a:solidFill>
                                <a:srgbClr val="FF0000"/>
                              </a:solidFill>
                              <a:latin typeface="Cambria Math" panose="02040503050406030204" pitchFamily="18" charset="0"/>
                            </a:rPr>
                            <m:t>)</m:t>
                          </m:r>
                          <m:sSubSup>
                            <m:sSubSupPr>
                              <m:ctrlPr>
                                <a:rPr lang="ar-AE" sz="1500" i="1" smtClean="0">
                                  <a:solidFill>
                                    <a:schemeClr val="accent6">
                                      <a:lumMod val="75000"/>
                                    </a:schemeClr>
                                  </a:solidFill>
                                  <a:latin typeface="Cambria Math" panose="02040503050406030204" pitchFamily="18" charset="0"/>
                                </a:rPr>
                              </m:ctrlPr>
                            </m:sSubSupPr>
                            <m:e>
                              <m:r>
                                <a:rPr lang="ar-AE" sz="1500" i="1">
                                  <a:solidFill>
                                    <a:schemeClr val="accent6">
                                      <a:lumMod val="75000"/>
                                    </a:schemeClr>
                                  </a:solidFill>
                                  <a:latin typeface="Cambria Math" panose="02040503050406030204" pitchFamily="18" charset="0"/>
                                </a:rPr>
                                <m:t>∏</m:t>
                              </m:r>
                            </m:e>
                            <m:sub>
                              <m:r>
                                <a:rPr lang="ar-AE" sz="1500" i="1">
                                  <a:solidFill>
                                    <a:schemeClr val="accent6">
                                      <a:lumMod val="75000"/>
                                    </a:schemeClr>
                                  </a:solidFill>
                                  <a:latin typeface="Cambria Math" panose="02040503050406030204" pitchFamily="18" charset="0"/>
                                </a:rPr>
                                <m:t>𝑖</m:t>
                              </m:r>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1</m:t>
                              </m:r>
                            </m:sub>
                            <m:sup>
                              <m:r>
                                <a:rPr lang="ar-AE" sz="1500" i="1">
                                  <a:solidFill>
                                    <a:schemeClr val="accent6">
                                      <a:lumMod val="75000"/>
                                    </a:schemeClr>
                                  </a:solidFill>
                                  <a:latin typeface="Cambria Math" panose="02040503050406030204" pitchFamily="18" charset="0"/>
                                </a:rPr>
                                <m:t>𝑛</m:t>
                              </m:r>
                            </m:sup>
                          </m:sSubSup>
                          <m:r>
                            <a:rPr lang="ar-AE" sz="1500" i="1">
                              <a:solidFill>
                                <a:schemeClr val="accent6">
                                  <a:lumMod val="75000"/>
                                </a:schemeClr>
                              </a:solidFill>
                              <a:latin typeface="Cambria Math" panose="02040503050406030204" pitchFamily="18" charset="0"/>
                            </a:rPr>
                            <m:t>𝑃</m:t>
                          </m:r>
                          <m:r>
                            <a:rPr lang="ar-AE" sz="1500" i="1">
                              <a:solidFill>
                                <a:schemeClr val="accent6">
                                  <a:lumMod val="75000"/>
                                </a:schemeClr>
                              </a:solidFill>
                              <a:latin typeface="Cambria Math" panose="02040503050406030204" pitchFamily="18" charset="0"/>
                            </a:rPr>
                            <m:t>(</m:t>
                          </m:r>
                          <m:sSub>
                            <m:sSubPr>
                              <m:ctrlPr>
                                <a:rPr lang="ar-AE" sz="1500" i="1">
                                  <a:solidFill>
                                    <a:schemeClr val="accent6">
                                      <a:lumMod val="75000"/>
                                    </a:schemeClr>
                                  </a:solidFill>
                                  <a:latin typeface="Cambria Math" panose="02040503050406030204" pitchFamily="18" charset="0"/>
                                </a:rPr>
                              </m:ctrlPr>
                            </m:sSubPr>
                            <m:e>
                              <m:r>
                                <a:rPr lang="ar-AE" sz="1500" i="1">
                                  <a:solidFill>
                                    <a:schemeClr val="accent6">
                                      <a:lumMod val="75000"/>
                                    </a:schemeClr>
                                  </a:solidFill>
                                  <a:latin typeface="Cambria Math" panose="02040503050406030204" pitchFamily="18" charset="0"/>
                                </a:rPr>
                                <m:t>𝑥</m:t>
                              </m:r>
                            </m:e>
                            <m:sub>
                              <m:r>
                                <a:rPr lang="ar-AE" sz="1500" i="1">
                                  <a:solidFill>
                                    <a:schemeClr val="accent6">
                                      <a:lumMod val="75000"/>
                                    </a:schemeClr>
                                  </a:solidFill>
                                  <a:latin typeface="Cambria Math" panose="02040503050406030204" pitchFamily="18" charset="0"/>
                                </a:rPr>
                                <m:t>𝑖</m:t>
                              </m:r>
                            </m:sub>
                          </m:sSub>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𝑦</m:t>
                          </m:r>
                          <m:r>
                            <a:rPr lang="ar-AE" sz="1500" i="1">
                              <a:solidFill>
                                <a:schemeClr val="accent6">
                                  <a:lumMod val="75000"/>
                                </a:schemeClr>
                              </a:solidFill>
                              <a:latin typeface="Cambria Math" panose="02040503050406030204" pitchFamily="18" charset="0"/>
                            </a:rPr>
                            <m:t>)</m:t>
                          </m:r>
                        </m:num>
                        <m:den>
                          <m:r>
                            <a:rPr lang="ar-AE" sz="1500" i="1" smtClean="0">
                              <a:solidFill>
                                <a:schemeClr val="accent1">
                                  <a:lumMod val="75000"/>
                                </a:schemeClr>
                              </a:solidFill>
                              <a:latin typeface="Cambria Math" panose="02040503050406030204" pitchFamily="18" charset="0"/>
                            </a:rPr>
                            <m:t>𝑃</m:t>
                          </m:r>
                          <m:r>
                            <a:rPr lang="ar-AE" sz="1500" i="1" smtClean="0">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1</m:t>
                              </m:r>
                            </m:sub>
                          </m:sSub>
                          <m:r>
                            <a:rPr lang="ar-AE" sz="1500" i="1">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𝑛</m:t>
                              </m:r>
                            </m:sub>
                          </m:sSub>
                          <m:r>
                            <a:rPr lang="ar-AE" sz="1500" i="1">
                              <a:solidFill>
                                <a:schemeClr val="accent1">
                                  <a:lumMod val="75000"/>
                                </a:schemeClr>
                              </a:solidFill>
                              <a:latin typeface="Cambria Math" panose="02040503050406030204" pitchFamily="18" charset="0"/>
                            </a:rPr>
                            <m:t>)</m:t>
                          </m:r>
                        </m:den>
                      </m:f>
                    </m:oMath>
                  </m:oMathPara>
                </a14:m>
                <a:endParaRPr lang="ar-AE" sz="1500">
                  <a:solidFill>
                    <a:schemeClr val="tx1"/>
                  </a:solidFill>
                </a:endParaRPr>
              </a:p>
            </p:txBody>
          </p:sp>
        </mc:Choice>
        <mc:Fallback xmlns="">
          <p:sp>
            <p:nvSpPr>
              <p:cNvPr id="197" name="Vergelijking"/>
              <p:cNvSpPr txBox="1">
                <a:spLocks noRot="1" noChangeAspect="1" noMove="1" noResize="1" noEditPoints="1" noAdjustHandles="1" noChangeArrowheads="1" noChangeShapeType="1" noTextEdit="1"/>
              </p:cNvSpPr>
              <p:nvPr/>
            </p:nvSpPr>
            <p:spPr>
              <a:xfrm>
                <a:off x="4557117" y="4701649"/>
                <a:ext cx="3077766" cy="493661"/>
              </a:xfrm>
              <a:prstGeom prst="rect">
                <a:avLst/>
              </a:prstGeom>
              <a:blipFill>
                <a:blip r:embed="rId7"/>
                <a:stretch>
                  <a:fillRect/>
                </a:stretch>
              </a:blipFill>
              <a:ln w="12700">
                <a:miter lim="400000"/>
              </a:ln>
            </p:spPr>
            <p:txBody>
              <a:bodyPr/>
              <a:lstStyle/>
              <a:p>
                <a:r>
                  <a:rPr lang="nl-NL">
                    <a:noFill/>
                  </a:rPr>
                  <a:t> </a:t>
                </a:r>
              </a:p>
            </p:txBody>
          </p:sp>
        </mc:Fallback>
      </mc:AlternateContent>
      <p:sp>
        <p:nvSpPr>
          <p:cNvPr id="2" name="Tekstvak 1">
            <a:extLst>
              <a:ext uri="{FF2B5EF4-FFF2-40B4-BE49-F238E27FC236}">
                <a16:creationId xmlns:a16="http://schemas.microsoft.com/office/drawing/2014/main" id="{77D2B35E-2B3E-9E97-0885-042A472AC4E5}"/>
              </a:ext>
            </a:extLst>
          </p:cNvPr>
          <p:cNvSpPr txBox="1"/>
          <p:nvPr/>
        </p:nvSpPr>
        <p:spPr>
          <a:xfrm>
            <a:off x="1390136" y="565487"/>
            <a:ext cx="9935384" cy="369332"/>
          </a:xfrm>
          <a:prstGeom prst="rect">
            <a:avLst/>
          </a:prstGeom>
          <a:noFill/>
        </p:spPr>
        <p:txBody>
          <a:bodyPr wrap="square" rtlCol="0">
            <a:spAutoFit/>
          </a:bodyPr>
          <a:lstStyle/>
          <a:p>
            <a:r>
              <a:rPr lang="nl-NL"/>
              <a:t>Voorbeeld: kans dat iemand lenzen nodig heeft (y) gegeven een aantal eigenschappen (x1 t/m x4)</a:t>
            </a:r>
          </a:p>
        </p:txBody>
      </p:sp>
      <p:cxnSp>
        <p:nvCxnSpPr>
          <p:cNvPr id="4" name="Rechte verbindingslijn met pijl 3">
            <a:extLst>
              <a:ext uri="{FF2B5EF4-FFF2-40B4-BE49-F238E27FC236}">
                <a16:creationId xmlns:a16="http://schemas.microsoft.com/office/drawing/2014/main" id="{EB3B2CFA-B48B-75CC-C554-33763B49EEA2}"/>
              </a:ext>
            </a:extLst>
          </p:cNvPr>
          <p:cNvCxnSpPr/>
          <p:nvPr/>
        </p:nvCxnSpPr>
        <p:spPr>
          <a:xfrm flipH="1">
            <a:off x="8843211" y="5029073"/>
            <a:ext cx="2863515" cy="60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dvAuto="0"/>
      <p:bldP spid="192" grpId="0" animBg="1" advAuto="0"/>
      <p:bldP spid="193" grpId="0" animBg="1" advAuto="0"/>
      <p:bldP spid="194" grpId="0" animBg="1" advAuto="0"/>
      <p:bldP spid="195" grpId="0" animBg="1" advAuto="0"/>
      <p:bldP spid="19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In Code"/>
          <p:cNvSpPr txBox="1">
            <a:spLocks noGrp="1"/>
          </p:cNvSpPr>
          <p:nvPr>
            <p:ph type="title"/>
          </p:nvPr>
        </p:nvSpPr>
        <p:spPr>
          <a:xfrm>
            <a:off x="838200" y="172620"/>
            <a:ext cx="10515600" cy="1325563"/>
          </a:xfrm>
          <a:prstGeom prst="rect">
            <a:avLst/>
          </a:prstGeom>
        </p:spPr>
        <p:txBody>
          <a:bodyPr/>
          <a:lstStyle/>
          <a:p>
            <a:r>
              <a:rPr lang="nl-NL"/>
              <a:t>Naive Bayes i</a:t>
            </a:r>
            <a:r>
              <a:t>n Code</a:t>
            </a:r>
          </a:p>
        </p:txBody>
      </p:sp>
      <p:sp>
        <p:nvSpPr>
          <p:cNvPr id="203" name="https://scikit-learn.org/stable/modules/naive_bayes.html"/>
          <p:cNvSpPr txBox="1"/>
          <p:nvPr/>
        </p:nvSpPr>
        <p:spPr>
          <a:xfrm>
            <a:off x="2918969" y="5440639"/>
            <a:ext cx="6509795"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defTabSz="457200">
              <a:lnSpc>
                <a:spcPct val="100000"/>
              </a:lnSpc>
              <a:spcBef>
                <a:spcPts val="0"/>
              </a:spcBef>
              <a:defRPr sz="4100" u="sng">
                <a:solidFill>
                  <a:srgbClr val="6C6C6C"/>
                </a:solidFill>
                <a:latin typeface="Helvetica"/>
                <a:ea typeface="Helvetica"/>
                <a:cs typeface="Helvetica"/>
                <a:sym typeface="Helvetica"/>
                <a:hlinkClick r:id="rId3"/>
              </a:defRPr>
            </a:lvl1pPr>
          </a:lstStyle>
          <a:p>
            <a:r>
              <a:rPr sz="2050"/>
              <a:t>https://scikit-learn.org/stable/modules/naive_bayes.html</a:t>
            </a:r>
          </a:p>
        </p:txBody>
      </p:sp>
      <p:pic>
        <p:nvPicPr>
          <p:cNvPr id="5" name="Afbeelding 4">
            <a:extLst>
              <a:ext uri="{FF2B5EF4-FFF2-40B4-BE49-F238E27FC236}">
                <a16:creationId xmlns:a16="http://schemas.microsoft.com/office/drawing/2014/main" id="{9445E72E-BEAB-1593-484D-9A975D4AC853}"/>
              </a:ext>
            </a:extLst>
          </p:cNvPr>
          <p:cNvPicPr>
            <a:picLocks noChangeAspect="1"/>
          </p:cNvPicPr>
          <p:nvPr/>
        </p:nvPicPr>
        <p:blipFill>
          <a:blip r:embed="rId4"/>
          <a:stretch>
            <a:fillRect/>
          </a:stretch>
        </p:blipFill>
        <p:spPr>
          <a:xfrm>
            <a:off x="2918969" y="1328224"/>
            <a:ext cx="6354062" cy="4001058"/>
          </a:xfrm>
          <a:prstGeom prst="rect">
            <a:avLst/>
          </a:prstGeom>
        </p:spPr>
      </p:pic>
      <p:sp>
        <p:nvSpPr>
          <p:cNvPr id="2" name="Tekstvak 1">
            <a:extLst>
              <a:ext uri="{FF2B5EF4-FFF2-40B4-BE49-F238E27FC236}">
                <a16:creationId xmlns:a16="http://schemas.microsoft.com/office/drawing/2014/main" id="{17990CC6-67CE-AE77-D9AF-BD80D23E871B}"/>
              </a:ext>
            </a:extLst>
          </p:cNvPr>
          <p:cNvSpPr txBox="1"/>
          <p:nvPr/>
        </p:nvSpPr>
        <p:spPr>
          <a:xfrm>
            <a:off x="2918969" y="6012289"/>
            <a:ext cx="8434831" cy="369332"/>
          </a:xfrm>
          <a:prstGeom prst="rect">
            <a:avLst/>
          </a:prstGeom>
          <a:noFill/>
        </p:spPr>
        <p:txBody>
          <a:bodyPr wrap="square" rtlCol="0">
            <a:spAutoFit/>
          </a:bodyPr>
          <a:lstStyle/>
          <a:p>
            <a:r>
              <a:rPr lang="nl-NL" i="1"/>
              <a:t>NB: Gaussian wordt gebruikt als de features (ongeveer) normaal verdeeld zijn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797319-5250-07EF-8EB0-4C0C93AC625F}"/>
              </a:ext>
            </a:extLst>
          </p:cNvPr>
          <p:cNvSpPr>
            <a:spLocks noGrp="1"/>
          </p:cNvSpPr>
          <p:nvPr>
            <p:ph type="title"/>
          </p:nvPr>
        </p:nvSpPr>
        <p:spPr/>
        <p:txBody>
          <a:bodyPr/>
          <a:lstStyle/>
          <a:p>
            <a:r>
              <a:rPr lang="nl-NL"/>
              <a:t>Support Vector Classifiers (SVC)</a:t>
            </a:r>
          </a:p>
        </p:txBody>
      </p:sp>
      <p:sp>
        <p:nvSpPr>
          <p:cNvPr id="3" name="Tijdelijke aanduiding voor inhoud 2">
            <a:extLst>
              <a:ext uri="{FF2B5EF4-FFF2-40B4-BE49-F238E27FC236}">
                <a16:creationId xmlns:a16="http://schemas.microsoft.com/office/drawing/2014/main" id="{6A647D02-D8FF-DE5E-B64E-1F1C4077C863}"/>
              </a:ext>
            </a:extLst>
          </p:cNvPr>
          <p:cNvSpPr>
            <a:spLocks noGrp="1"/>
          </p:cNvSpPr>
          <p:nvPr>
            <p:ph idx="1"/>
          </p:nvPr>
        </p:nvSpPr>
        <p:spPr>
          <a:xfrm>
            <a:off x="838200" y="1825625"/>
            <a:ext cx="5180045" cy="4351338"/>
          </a:xfrm>
        </p:spPr>
        <p:txBody>
          <a:bodyPr/>
          <a:lstStyle/>
          <a:p>
            <a:r>
              <a:rPr lang="nl-NL"/>
              <a:t>Doel: vinden van een optimale decision boundary tussen waarnemingen van verschillende klassen</a:t>
            </a:r>
          </a:p>
          <a:p>
            <a:pPr lvl="1"/>
            <a:r>
              <a:rPr lang="nl-NL"/>
              <a:t>Lijn (2D)</a:t>
            </a:r>
          </a:p>
          <a:p>
            <a:pPr lvl="1"/>
            <a:r>
              <a:rPr lang="nl-NL"/>
              <a:t>Vlak (3D)</a:t>
            </a:r>
          </a:p>
          <a:p>
            <a:pPr lvl="1"/>
            <a:r>
              <a:rPr lang="nl-NL"/>
              <a:t>Hyperplane (nD)</a:t>
            </a:r>
          </a:p>
          <a:p>
            <a:r>
              <a:rPr lang="nl-NL"/>
              <a:t>Kunnen goed omgaan met outliers (uitbijters)</a:t>
            </a:r>
          </a:p>
        </p:txBody>
      </p:sp>
      <p:pic>
        <p:nvPicPr>
          <p:cNvPr id="3074" name="Picture 2">
            <a:extLst>
              <a:ext uri="{FF2B5EF4-FFF2-40B4-BE49-F238E27FC236}">
                <a16:creationId xmlns:a16="http://schemas.microsoft.com/office/drawing/2014/main" id="{8663CD7B-4713-9088-BD44-5B4D6CEB5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213" y="3054282"/>
            <a:ext cx="5754332" cy="3296894"/>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FB42010A-4974-0889-1CD1-D897D81BD85E}"/>
              </a:ext>
            </a:extLst>
          </p:cNvPr>
          <p:cNvSpPr txBox="1"/>
          <p:nvPr/>
        </p:nvSpPr>
        <p:spPr>
          <a:xfrm>
            <a:off x="5931383" y="6290268"/>
            <a:ext cx="580691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60545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6" name="Maximum Margin Classifier"/>
          <p:cNvSpPr txBox="1"/>
          <p:nvPr/>
        </p:nvSpPr>
        <p:spPr>
          <a:xfrm>
            <a:off x="1794455" y="3046684"/>
            <a:ext cx="8603091" cy="764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Large</a:t>
            </a:r>
            <a:r>
              <a:rPr sz="4500" kern="0">
                <a:solidFill>
                  <a:schemeClr val="bg1"/>
                </a:solidFill>
                <a:latin typeface="Helvetica Neue Medium"/>
              </a:rPr>
              <a:t> Margin Classifier</a:t>
            </a:r>
          </a:p>
        </p:txBody>
      </p:sp>
    </p:spTree>
  </p:cSld>
  <p:clrMapOvr>
    <a:masterClrMapping/>
  </p:clrMapOvr>
  <p:transition spd="med"/>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2310</Words>
  <Application>Microsoft Office PowerPoint</Application>
  <PresentationFormat>Breedbeeld</PresentationFormat>
  <Paragraphs>285</Paragraphs>
  <Slides>48</Slides>
  <Notes>28</Notes>
  <HiddenSlides>0</HiddenSlides>
  <MMClips>0</MMClips>
  <ScaleCrop>false</ScaleCrop>
  <HeadingPairs>
    <vt:vector size="6" baseType="variant">
      <vt:variant>
        <vt:lpstr>Gebruikte lettertypen</vt:lpstr>
      </vt:variant>
      <vt:variant>
        <vt:i4>11</vt:i4>
      </vt:variant>
      <vt:variant>
        <vt:lpstr>Thema</vt:lpstr>
      </vt:variant>
      <vt:variant>
        <vt:i4>3</vt:i4>
      </vt:variant>
      <vt:variant>
        <vt:lpstr>Diatitels</vt:lpstr>
      </vt:variant>
      <vt:variant>
        <vt:i4>48</vt:i4>
      </vt:variant>
    </vt:vector>
  </HeadingPairs>
  <TitlesOfParts>
    <vt:vector size="62" baseType="lpstr">
      <vt:lpstr>Arial</vt:lpstr>
      <vt:lpstr>Avenir Roman</vt:lpstr>
      <vt:lpstr>Calibri</vt:lpstr>
      <vt:lpstr>Calibri Light</vt:lpstr>
      <vt:lpstr>Cambria Math</vt:lpstr>
      <vt:lpstr>Helvetica</vt:lpstr>
      <vt:lpstr>Helvetica Light</vt:lpstr>
      <vt:lpstr>Helvetica Neue</vt:lpstr>
      <vt:lpstr>Helvetica Neue Light</vt:lpstr>
      <vt:lpstr>Helvetica Neue Medium</vt:lpstr>
      <vt:lpstr>Menlo Regular</vt:lpstr>
      <vt:lpstr>Kantoorthema</vt:lpstr>
      <vt:lpstr>21_BasicWhite</vt:lpstr>
      <vt:lpstr>Black</vt:lpstr>
      <vt:lpstr>PowerPoint-presentatie</vt:lpstr>
      <vt:lpstr>Classificatie van classificatie-algoritmen</vt:lpstr>
      <vt:lpstr>Onderwerp: andere (classificatie)modellen</vt:lpstr>
      <vt:lpstr>Bayes</vt:lpstr>
      <vt:lpstr>Naive Bayes</vt:lpstr>
      <vt:lpstr>PowerPoint-presentatie</vt:lpstr>
      <vt:lpstr>Naive Bayes in Code</vt:lpstr>
      <vt:lpstr>Support Vector Classifiers (SVC)</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Clustering: algemeen</vt:lpstr>
      <vt:lpstr>Clustering: k-means</vt:lpstr>
      <vt:lpstr>Clustering: k-means</vt:lpstr>
      <vt:lpstr>Clustering: k-means</vt:lpstr>
      <vt:lpstr>Clustering: k-means</vt:lpstr>
      <vt:lpstr>Clustering: DBSCAN</vt:lpstr>
      <vt:lpstr>Clustering: DBSCAN</vt:lpstr>
      <vt:lpstr>Clustering: DBSCAN</vt:lpstr>
      <vt:lpstr>Decision trees</vt:lpstr>
      <vt:lpstr>Decision trees: decision surface</vt:lpstr>
      <vt:lpstr>Decision trees: gini-impurity</vt:lpstr>
      <vt:lpstr>PowerPoint-presentatie</vt:lpstr>
      <vt:lpstr>Deel 2 (na de pauze): live 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Titeldia</dc:title>
  <dc:creator>Roos TE, Erik</dc:creator>
  <cp:lastModifiedBy>Roos TE, Erik</cp:lastModifiedBy>
  <cp:revision>10</cp:revision>
  <dcterms:created xsi:type="dcterms:W3CDTF">2023-10-12T09:38:15Z</dcterms:created>
  <dcterms:modified xsi:type="dcterms:W3CDTF">2023-10-15T13:31:38Z</dcterms:modified>
</cp:coreProperties>
</file>