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8" r:id="rId3"/>
  </p:sldMasterIdLst>
  <p:notesMasterIdLst>
    <p:notesMasterId r:id="rId49"/>
  </p:notesMasterIdLst>
  <p:sldIdLst>
    <p:sldId id="266" r:id="rId4"/>
    <p:sldId id="258" r:id="rId5"/>
    <p:sldId id="257" r:id="rId6"/>
    <p:sldId id="270" r:id="rId7"/>
    <p:sldId id="271" r:id="rId8"/>
    <p:sldId id="272" r:id="rId9"/>
    <p:sldId id="273" r:id="rId10"/>
    <p:sldId id="260" r:id="rId11"/>
    <p:sldId id="274" r:id="rId12"/>
    <p:sldId id="259"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265" r:id="rId39"/>
    <p:sldId id="262" r:id="rId40"/>
    <p:sldId id="300" r:id="rId41"/>
    <p:sldId id="267" r:id="rId42"/>
    <p:sldId id="261" r:id="rId43"/>
    <p:sldId id="301" r:id="rId44"/>
    <p:sldId id="263" r:id="rId45"/>
    <p:sldId id="268" r:id="rId46"/>
    <p:sldId id="269" r:id="rId47"/>
    <p:sldId id="264" r:id="rId4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96" autoAdjust="0"/>
  </p:normalViewPr>
  <p:slideViewPr>
    <p:cSldViewPr snapToGrid="0">
      <p:cViewPr varScale="1">
        <p:scale>
          <a:sx n="76" d="100"/>
          <a:sy n="76" d="100"/>
        </p:scale>
        <p:origin x="91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AA6695-5F2B-4A2C-BEB7-436304E7F676}" type="datetimeFigureOut">
              <a:rPr lang="nl-NL" smtClean="0"/>
              <a:t>13-10-2023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FBD166-9AAC-4899-95FD-08A55D28C5A1}" type="slidenum">
              <a:rPr lang="nl-NL" smtClean="0"/>
              <a:t>‹nr.›</a:t>
            </a:fld>
            <a:endParaRPr lang="nl-NL"/>
          </a:p>
        </p:txBody>
      </p:sp>
    </p:spTree>
    <p:extLst>
      <p:ext uri="{BB962C8B-B14F-4D97-AF65-F5344CB8AC3E}">
        <p14:creationId xmlns:p14="http://schemas.microsoft.com/office/powerpoint/2010/main" val="3922232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r>
              <a:t>The Bayes theorem calculates the conditional probability of A given B. We can use this simple theorem to calculate the probability of a hypothesis given some data (1) . This is called diachronic interpretation. For instance calculate the probability of a person getting Corona given the characteristics of a person (2). For this calculation we need the likelihood of the data based on prior knowledge(3). Likelihood we can count. For example the likelihood that a YOUNG person gets Corona. It is the probability of the data under the hypothesis which is the probability of D given H. p(H) (4)  is the probability of the hypothesis before we see the data, called the prior. The prior sometimes can be calculated based on historical data, but sometimes is based on subjective estimation. The normalising constant is  (5) the probability of seeing the data, it is a bit abstract concept, but with an example it will become more clear. </a:t>
            </a:r>
          </a:p>
          <a:p>
            <a:endParaRPr/>
          </a:p>
          <a:p>
            <a:r>
              <a:t>We can use this principle to calculate any class instance given the values of the features of that instance. It has a naive assumption that the features are independent from each other.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Shape 314"/>
          <p:cNvSpPr>
            <a:spLocks noGrp="1" noRot="1" noChangeAspect="1"/>
          </p:cNvSpPr>
          <p:nvPr>
            <p:ph type="sldImg"/>
          </p:nvPr>
        </p:nvSpPr>
        <p:spPr>
          <a:prstGeom prst="rect">
            <a:avLst/>
          </a:prstGeom>
        </p:spPr>
        <p:txBody>
          <a:bodyPr/>
          <a:lstStyle/>
          <a:p>
            <a:endParaRPr/>
          </a:p>
        </p:txBody>
      </p:sp>
      <p:sp>
        <p:nvSpPr>
          <p:cNvPr id="315" name="Shape 315"/>
          <p:cNvSpPr>
            <a:spLocks noGrp="1"/>
          </p:cNvSpPr>
          <p:nvPr>
            <p:ph type="body" sz="quarter" idx="1"/>
          </p:nvPr>
        </p:nvSpPr>
        <p:spPr>
          <a:prstGeom prst="rect">
            <a:avLst/>
          </a:prstGeom>
        </p:spPr>
        <p:txBody>
          <a:bodyPr/>
          <a:lstStyle/>
          <a:p>
            <a:r>
              <a:t>Now it will be correctly classified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hape 351"/>
          <p:cNvSpPr>
            <a:spLocks noGrp="1" noRot="1" noChangeAspect="1"/>
          </p:cNvSpPr>
          <p:nvPr>
            <p:ph type="sldImg"/>
          </p:nvPr>
        </p:nvSpPr>
        <p:spPr>
          <a:prstGeom prst="rect">
            <a:avLst/>
          </a:prstGeom>
        </p:spPr>
        <p:txBody>
          <a:bodyPr/>
          <a:lstStyle/>
          <a:p>
            <a:endParaRPr/>
          </a:p>
        </p:txBody>
      </p:sp>
      <p:sp>
        <p:nvSpPr>
          <p:cNvPr id="352" name="Shape 352"/>
          <p:cNvSpPr>
            <a:spLocks noGrp="1"/>
          </p:cNvSpPr>
          <p:nvPr>
            <p:ph type="body" sz="quarter" idx="1"/>
          </p:nvPr>
        </p:nvSpPr>
        <p:spPr>
          <a:prstGeom prst="rect">
            <a:avLst/>
          </a:prstGeom>
        </p:spPr>
        <p:txBody>
          <a:bodyPr/>
          <a:lstStyle/>
          <a:p>
            <a:r>
              <a:t>The distance to A is smaller then the distance to class B, So this is accurate.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noRot="1" noChangeAspect="1"/>
          </p:cNvSpPr>
          <p:nvPr>
            <p:ph type="sldImg"/>
          </p:nvPr>
        </p:nvSpPr>
        <p:spPr>
          <a:prstGeom prst="rect">
            <a:avLst/>
          </a:prstGeom>
        </p:spPr>
        <p:txBody>
          <a:bodyPr/>
          <a:lstStyle/>
          <a:p>
            <a:endParaRPr/>
          </a:p>
        </p:txBody>
      </p:sp>
      <p:sp>
        <p:nvSpPr>
          <p:cNvPr id="399" name="Shape 399"/>
          <p:cNvSpPr>
            <a:spLocks noGrp="1"/>
          </p:cNvSpPr>
          <p:nvPr>
            <p:ph type="body" sz="quarter" idx="1"/>
          </p:nvPr>
        </p:nvSpPr>
        <p:spPr>
          <a:prstGeom prst="rect">
            <a:avLst/>
          </a:prstGeom>
        </p:spPr>
        <p:txBody>
          <a:bodyPr/>
          <a:lstStyle/>
          <a:p>
            <a:r>
              <a:t>But what if we have an outlier and we use the same principle to set the treshold. Then our threshold we be put close to B</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Shape 431"/>
          <p:cNvSpPr>
            <a:spLocks noGrp="1" noRot="1" noChangeAspect="1"/>
          </p:cNvSpPr>
          <p:nvPr>
            <p:ph type="sldImg"/>
          </p:nvPr>
        </p:nvSpPr>
        <p:spPr>
          <a:prstGeom prst="rect">
            <a:avLst/>
          </a:prstGeom>
        </p:spPr>
        <p:txBody>
          <a:bodyPr/>
          <a:lstStyle/>
          <a:p>
            <a:endParaRPr/>
          </a:p>
        </p:txBody>
      </p:sp>
      <p:sp>
        <p:nvSpPr>
          <p:cNvPr id="432" name="Shape 432"/>
          <p:cNvSpPr>
            <a:spLocks noGrp="1"/>
          </p:cNvSpPr>
          <p:nvPr>
            <p:ph type="body" sz="quarter" idx="1"/>
          </p:nvPr>
        </p:nvSpPr>
        <p:spPr>
          <a:prstGeom prst="rect">
            <a:avLst/>
          </a:prstGeom>
        </p:spPr>
        <p:txBody>
          <a:bodyPr/>
          <a:lstStyle/>
          <a:p>
            <a:r>
              <a:t>And then again the datapoint can be again wrongly classified.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Shape 477"/>
          <p:cNvSpPr>
            <a:spLocks noGrp="1" noRot="1" noChangeAspect="1"/>
          </p:cNvSpPr>
          <p:nvPr>
            <p:ph type="sldImg"/>
          </p:nvPr>
        </p:nvSpPr>
        <p:spPr>
          <a:prstGeom prst="rect">
            <a:avLst/>
          </a:prstGeom>
        </p:spPr>
        <p:txBody>
          <a:bodyPr/>
          <a:lstStyle/>
          <a:p>
            <a:endParaRPr/>
          </a:p>
        </p:txBody>
      </p:sp>
      <p:sp>
        <p:nvSpPr>
          <p:cNvPr id="478" name="Shape 478"/>
          <p:cNvSpPr>
            <a:spLocks noGrp="1"/>
          </p:cNvSpPr>
          <p:nvPr>
            <p:ph type="body" sz="quarter" idx="1"/>
          </p:nvPr>
        </p:nvSpPr>
        <p:spPr>
          <a:prstGeom prst="rect">
            <a:avLst/>
          </a:prstGeom>
        </p:spPr>
        <p:txBody>
          <a:bodyPr/>
          <a:lstStyle/>
          <a:p>
            <a:r>
              <a:t>If we ignore the outlier, and accept that this is a misclassification the principle of margins does work.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Shape 522"/>
          <p:cNvSpPr>
            <a:spLocks noGrp="1" noRot="1" noChangeAspect="1"/>
          </p:cNvSpPr>
          <p:nvPr>
            <p:ph type="sldImg"/>
          </p:nvPr>
        </p:nvSpPr>
        <p:spPr>
          <a:prstGeom prst="rect">
            <a:avLst/>
          </a:prstGeom>
        </p:spPr>
        <p:txBody>
          <a:bodyPr/>
          <a:lstStyle/>
          <a:p>
            <a:endParaRPr/>
          </a:p>
        </p:txBody>
      </p:sp>
      <p:sp>
        <p:nvSpPr>
          <p:cNvPr id="523" name="Shape 523"/>
          <p:cNvSpPr>
            <a:spLocks noGrp="1"/>
          </p:cNvSpPr>
          <p:nvPr>
            <p:ph type="body" sz="quarter" idx="1"/>
          </p:nvPr>
        </p:nvSpPr>
        <p:spPr>
          <a:prstGeom prst="rect">
            <a:avLst/>
          </a:prstGeom>
        </p:spPr>
        <p:txBody>
          <a:bodyPr/>
          <a:lstStyle/>
          <a:p>
            <a:r>
              <a:t>In the case that we ignore the misclassifications (the outliers) we use soft margins instead of hard margins. We search for the maximum cohesion of observations to determine the outliers and thence the soft margins.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Shape 576"/>
          <p:cNvSpPr>
            <a:spLocks noGrp="1" noRot="1" noChangeAspect="1"/>
          </p:cNvSpPr>
          <p:nvPr>
            <p:ph type="sldImg"/>
          </p:nvPr>
        </p:nvSpPr>
        <p:spPr>
          <a:prstGeom prst="rect">
            <a:avLst/>
          </a:prstGeom>
        </p:spPr>
        <p:txBody>
          <a:bodyPr/>
          <a:lstStyle/>
          <a:p>
            <a:endParaRPr/>
          </a:p>
        </p:txBody>
      </p:sp>
      <p:sp>
        <p:nvSpPr>
          <p:cNvPr id="577" name="Shape 577"/>
          <p:cNvSpPr>
            <a:spLocks noGrp="1"/>
          </p:cNvSpPr>
          <p:nvPr>
            <p:ph type="body" sz="quarter" idx="1"/>
          </p:nvPr>
        </p:nvSpPr>
        <p:spPr>
          <a:prstGeom prst="rect">
            <a:avLst/>
          </a:prstGeom>
        </p:spPr>
        <p:txBody>
          <a:bodyPr/>
          <a:lstStyle/>
          <a:p>
            <a:r>
              <a:t>We need outliers as well as the soft margins to determine the thresholds. These we call support vectors.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Shape 611"/>
          <p:cNvSpPr>
            <a:spLocks noGrp="1" noRot="1" noChangeAspect="1"/>
          </p:cNvSpPr>
          <p:nvPr>
            <p:ph type="sldImg"/>
          </p:nvPr>
        </p:nvSpPr>
        <p:spPr>
          <a:prstGeom prst="rect">
            <a:avLst/>
          </a:prstGeom>
        </p:spPr>
        <p:txBody>
          <a:bodyPr/>
          <a:lstStyle/>
          <a:p>
            <a:endParaRPr/>
          </a:p>
        </p:txBody>
      </p:sp>
      <p:sp>
        <p:nvSpPr>
          <p:cNvPr id="612" name="Shape 612"/>
          <p:cNvSpPr>
            <a:spLocks noGrp="1"/>
          </p:cNvSpPr>
          <p:nvPr>
            <p:ph type="body" sz="quarter" idx="1"/>
          </p:nvPr>
        </p:nvSpPr>
        <p:spPr>
          <a:prstGeom prst="rect">
            <a:avLst/>
          </a:prstGeom>
        </p:spPr>
        <p:txBody>
          <a:bodyPr/>
          <a:lstStyle/>
          <a:p>
            <a:r>
              <a:t>Now we see that with this soft margin principle the datapoint is correctly classified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Shape 622"/>
          <p:cNvSpPr>
            <a:spLocks noGrp="1" noRot="1" noChangeAspect="1"/>
          </p:cNvSpPr>
          <p:nvPr>
            <p:ph type="sldImg"/>
          </p:nvPr>
        </p:nvSpPr>
        <p:spPr>
          <a:prstGeom prst="rect">
            <a:avLst/>
          </a:prstGeom>
        </p:spPr>
        <p:txBody>
          <a:bodyPr/>
          <a:lstStyle/>
          <a:p>
            <a:endParaRPr/>
          </a:p>
        </p:txBody>
      </p:sp>
      <p:sp>
        <p:nvSpPr>
          <p:cNvPr id="623" name="Shape 623"/>
          <p:cNvSpPr>
            <a:spLocks noGrp="1"/>
          </p:cNvSpPr>
          <p:nvPr>
            <p:ph type="body" sz="quarter" idx="1"/>
          </p:nvPr>
        </p:nvSpPr>
        <p:spPr>
          <a:prstGeom prst="rect">
            <a:avLst/>
          </a:prstGeom>
        </p:spPr>
        <p:txBody>
          <a:bodyPr/>
          <a:lstStyle/>
          <a:p>
            <a:r>
              <a:t>The higher the variance the more prone to overfitting. The higher the bias more prone to underfitting. Remember there is a balance between those.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Shape 649"/>
          <p:cNvSpPr>
            <a:spLocks noGrp="1" noRot="1" noChangeAspect="1"/>
          </p:cNvSpPr>
          <p:nvPr>
            <p:ph type="sldImg"/>
          </p:nvPr>
        </p:nvSpPr>
        <p:spPr>
          <a:prstGeom prst="rect">
            <a:avLst/>
          </a:prstGeom>
        </p:spPr>
        <p:txBody>
          <a:bodyPr/>
          <a:lstStyle/>
          <a:p>
            <a:endParaRPr/>
          </a:p>
        </p:txBody>
      </p:sp>
      <p:sp>
        <p:nvSpPr>
          <p:cNvPr id="650" name="Shape 650"/>
          <p:cNvSpPr>
            <a:spLocks noGrp="1"/>
          </p:cNvSpPr>
          <p:nvPr>
            <p:ph type="body" sz="quarter" idx="1"/>
          </p:nvPr>
        </p:nvSpPr>
        <p:spPr>
          <a:prstGeom prst="rect">
            <a:avLst/>
          </a:prstGeom>
        </p:spPr>
        <p:txBody>
          <a:bodyPr/>
          <a:lstStyle/>
          <a:p>
            <a:r>
              <a:t>Sometimes you cannot use linear distance (one line) to determine the margins and thresholds, since the magenta points are left and right from the cyan points.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prstGeom prst="rect">
            <a:avLst/>
          </a:prstGeom>
        </p:spPr>
        <p:txBody>
          <a:bodyPr/>
          <a:lstStyle/>
          <a:p>
            <a:endParaRPr/>
          </a:p>
        </p:txBody>
      </p:sp>
      <p:sp>
        <p:nvSpPr>
          <p:cNvPr id="184" name="Shape 184"/>
          <p:cNvSpPr>
            <a:spLocks noGrp="1"/>
          </p:cNvSpPr>
          <p:nvPr>
            <p:ph type="body" sz="quarter" idx="1"/>
          </p:nvPr>
        </p:nvSpPr>
        <p:spPr>
          <a:prstGeom prst="rect">
            <a:avLst/>
          </a:prstGeom>
        </p:spPr>
        <p:txBody>
          <a:bodyPr/>
          <a:lstStyle/>
          <a:p>
            <a:r>
              <a:t>Naive Bayes is an algorithm that is based on the bayes Theorem and popular in machine learning. Naive Bayes calculates the conditional probability of a class instance given the values of the features of that instance. It has a naive assumption that the features are independent from each other. Hence the name Naive Bayes. An example could be that in the example if we would like to compute the probability of a person having Corona based on age categorie and weight categorie then y = Corona Yes class, x1 is age category and x2 is weight category. The probability of a young light weighted person having corona is the product of the probality of corona times the probability of a young person having corona times the probability of a lightweighted person having corona divided by the probability of a ligthweighed person under the hypothesis. Let us work out the example with some numbers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Shape 675"/>
          <p:cNvSpPr>
            <a:spLocks noGrp="1" noRot="1" noChangeAspect="1"/>
          </p:cNvSpPr>
          <p:nvPr>
            <p:ph type="sldImg"/>
          </p:nvPr>
        </p:nvSpPr>
        <p:spPr>
          <a:prstGeom prst="rect">
            <a:avLst/>
          </a:prstGeom>
        </p:spPr>
        <p:txBody>
          <a:bodyPr/>
          <a:lstStyle/>
          <a:p>
            <a:endParaRPr/>
          </a:p>
        </p:txBody>
      </p:sp>
      <p:sp>
        <p:nvSpPr>
          <p:cNvPr id="676" name="Shape 676"/>
          <p:cNvSpPr>
            <a:spLocks noGrp="1"/>
          </p:cNvSpPr>
          <p:nvPr>
            <p:ph type="body" sz="quarter" idx="1"/>
          </p:nvPr>
        </p:nvSpPr>
        <p:spPr>
          <a:prstGeom prst="rect">
            <a:avLst/>
          </a:prstGeom>
        </p:spPr>
        <p:txBody>
          <a:bodyPr/>
          <a:lstStyle/>
          <a:p>
            <a:r>
              <a:t>You should use a trick like adding an order in the equation to distinguish the two classes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Shape 687"/>
          <p:cNvSpPr>
            <a:spLocks noGrp="1" noRot="1" noChangeAspect="1"/>
          </p:cNvSpPr>
          <p:nvPr>
            <p:ph type="sldImg"/>
          </p:nvPr>
        </p:nvSpPr>
        <p:spPr>
          <a:prstGeom prst="rect">
            <a:avLst/>
          </a:prstGeom>
        </p:spPr>
        <p:txBody>
          <a:bodyPr/>
          <a:lstStyle/>
          <a:p>
            <a:endParaRPr/>
          </a:p>
        </p:txBody>
      </p:sp>
      <p:sp>
        <p:nvSpPr>
          <p:cNvPr id="688" name="Shape 688"/>
          <p:cNvSpPr>
            <a:spLocks noGrp="1"/>
          </p:cNvSpPr>
          <p:nvPr>
            <p:ph type="body" sz="quarter" idx="1"/>
          </p:nvPr>
        </p:nvSpPr>
        <p:spPr>
          <a:prstGeom prst="rect">
            <a:avLst/>
          </a:prstGeom>
        </p:spPr>
        <p:txBody>
          <a:bodyPr/>
          <a:lstStyle/>
          <a:p>
            <a:r>
              <a:t>The question however is, what equation to use? We call such a equation a kernel</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Shape 694"/>
          <p:cNvSpPr>
            <a:spLocks noGrp="1" noRot="1" noChangeAspect="1"/>
          </p:cNvSpPr>
          <p:nvPr>
            <p:ph type="sldImg"/>
          </p:nvPr>
        </p:nvSpPr>
        <p:spPr>
          <a:prstGeom prst="rect">
            <a:avLst/>
          </a:prstGeom>
        </p:spPr>
        <p:txBody>
          <a:bodyPr/>
          <a:lstStyle/>
          <a:p>
            <a:endParaRPr/>
          </a:p>
        </p:txBody>
      </p:sp>
      <p:sp>
        <p:nvSpPr>
          <p:cNvPr id="695" name="Shape 695"/>
          <p:cNvSpPr>
            <a:spLocks noGrp="1"/>
          </p:cNvSpPr>
          <p:nvPr>
            <p:ph type="body" sz="quarter" idx="1"/>
          </p:nvPr>
        </p:nvSpPr>
        <p:spPr>
          <a:prstGeom prst="rect">
            <a:avLst/>
          </a:prstGeom>
        </p:spPr>
        <p:txBody>
          <a:bodyPr/>
          <a:lstStyle/>
          <a:p>
            <a:r>
              <a:t>So using the svm algorithm we need to specify the kernel. You can also implement your own kernel.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Shape 700"/>
          <p:cNvSpPr>
            <a:spLocks noGrp="1" noRot="1" noChangeAspect="1"/>
          </p:cNvSpPr>
          <p:nvPr>
            <p:ph type="sldImg"/>
          </p:nvPr>
        </p:nvSpPr>
        <p:spPr>
          <a:prstGeom prst="rect">
            <a:avLst/>
          </a:prstGeom>
        </p:spPr>
        <p:txBody>
          <a:bodyPr/>
          <a:lstStyle/>
          <a:p>
            <a:endParaRPr/>
          </a:p>
        </p:txBody>
      </p:sp>
      <p:sp>
        <p:nvSpPr>
          <p:cNvPr id="701" name="Shape 701"/>
          <p:cNvSpPr>
            <a:spLocks noGrp="1"/>
          </p:cNvSpPr>
          <p:nvPr>
            <p:ph type="body" sz="quarter" idx="1"/>
          </p:nvPr>
        </p:nvSpPr>
        <p:spPr>
          <a:prstGeom prst="rect">
            <a:avLst/>
          </a:prstGeom>
        </p:spPr>
        <p:txBody>
          <a:bodyPr/>
          <a:lstStyle/>
          <a:p>
            <a:r>
              <a:t>C is the regularisation parameter.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Shape 706"/>
          <p:cNvSpPr>
            <a:spLocks noGrp="1" noRot="1" noChangeAspect="1"/>
          </p:cNvSpPr>
          <p:nvPr>
            <p:ph type="sldImg"/>
          </p:nvPr>
        </p:nvSpPr>
        <p:spPr>
          <a:prstGeom prst="rect">
            <a:avLst/>
          </a:prstGeom>
        </p:spPr>
        <p:txBody>
          <a:bodyPr/>
          <a:lstStyle/>
          <a:p>
            <a:endParaRPr/>
          </a:p>
        </p:txBody>
      </p:sp>
      <p:sp>
        <p:nvSpPr>
          <p:cNvPr id="707" name="Shape 707"/>
          <p:cNvSpPr>
            <a:spLocks noGrp="1"/>
          </p:cNvSpPr>
          <p:nvPr>
            <p:ph type="body" sz="quarter" idx="1"/>
          </p:nvPr>
        </p:nvSpPr>
        <p:spPr>
          <a:prstGeom prst="rect">
            <a:avLst/>
          </a:prstGeom>
        </p:spPr>
        <p:txBody>
          <a:bodyPr/>
          <a:lstStyle/>
          <a:p>
            <a:r>
              <a:t>Suppose we have two classes of the iris flower, versicolor and setosa. We can determine on the features petal length and petal width the decision boundery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Shape 711"/>
          <p:cNvSpPr>
            <a:spLocks noGrp="1" noRot="1" noChangeAspect="1"/>
          </p:cNvSpPr>
          <p:nvPr>
            <p:ph type="sldImg"/>
          </p:nvPr>
        </p:nvSpPr>
        <p:spPr>
          <a:prstGeom prst="rect">
            <a:avLst/>
          </a:prstGeom>
        </p:spPr>
        <p:txBody>
          <a:bodyPr/>
          <a:lstStyle/>
          <a:p>
            <a:endParaRPr/>
          </a:p>
        </p:txBody>
      </p:sp>
      <p:sp>
        <p:nvSpPr>
          <p:cNvPr id="712" name="Shape 712"/>
          <p:cNvSpPr>
            <a:spLocks noGrp="1"/>
          </p:cNvSpPr>
          <p:nvPr>
            <p:ph type="body" sz="quarter" idx="1"/>
          </p:nvPr>
        </p:nvSpPr>
        <p:spPr>
          <a:prstGeom prst="rect">
            <a:avLst/>
          </a:prstGeom>
        </p:spPr>
        <p:txBody>
          <a:bodyPr/>
          <a:lstStyle/>
          <a:p>
            <a:r>
              <a:t>As you can see, there is a reasonable distance between the *boundary* and the two support vectors (the ones with the glow). Also note that adding more examples on either side of the boundary does not make the classification better or more accurate: the lines in the figure above are completely determined by the boundary cases on either side of the “street”, the support vectors.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Shape 715"/>
          <p:cNvSpPr>
            <a:spLocks noGrp="1" noRot="1" noChangeAspect="1"/>
          </p:cNvSpPr>
          <p:nvPr>
            <p:ph type="sldImg"/>
          </p:nvPr>
        </p:nvSpPr>
        <p:spPr>
          <a:prstGeom prst="rect">
            <a:avLst/>
          </a:prstGeom>
        </p:spPr>
        <p:txBody>
          <a:bodyPr/>
          <a:lstStyle/>
          <a:p>
            <a:endParaRPr/>
          </a:p>
        </p:txBody>
      </p:sp>
      <p:sp>
        <p:nvSpPr>
          <p:cNvPr id="716" name="Shape 716"/>
          <p:cNvSpPr>
            <a:spLocks noGrp="1"/>
          </p:cNvSpPr>
          <p:nvPr>
            <p:ph type="body" sz="quarter" idx="1"/>
          </p:nvPr>
        </p:nvSpPr>
        <p:spPr>
          <a:prstGeom prst="rect">
            <a:avLst/>
          </a:prstGeom>
        </p:spPr>
        <p:txBody>
          <a:bodyPr/>
          <a:lstStyle/>
          <a:p>
            <a:r>
              <a:t>These two classes clearly need some kind of polynomial kernel to separate the two classes. A straight line won’t fit.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Shape 719"/>
          <p:cNvSpPr>
            <a:spLocks noGrp="1" noRot="1" noChangeAspect="1"/>
          </p:cNvSpPr>
          <p:nvPr>
            <p:ph type="sldImg"/>
          </p:nvPr>
        </p:nvSpPr>
        <p:spPr>
          <a:prstGeom prst="rect">
            <a:avLst/>
          </a:prstGeom>
        </p:spPr>
        <p:txBody>
          <a:bodyPr/>
          <a:lstStyle/>
          <a:p>
            <a:endParaRPr/>
          </a:p>
        </p:txBody>
      </p:sp>
      <p:sp>
        <p:nvSpPr>
          <p:cNvPr id="720" name="Shape 720"/>
          <p:cNvSpPr>
            <a:spLocks noGrp="1"/>
          </p:cNvSpPr>
          <p:nvPr>
            <p:ph type="body" sz="quarter" idx="1"/>
          </p:nvPr>
        </p:nvSpPr>
        <p:spPr>
          <a:prstGeom prst="rect">
            <a:avLst/>
          </a:prstGeom>
        </p:spPr>
        <p:txBody>
          <a:bodyPr/>
          <a:lstStyle/>
          <a:p>
            <a:r>
              <a:t>We could use a third degree polynomial with a regularisation factor of 5</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Shape 723"/>
          <p:cNvSpPr>
            <a:spLocks noGrp="1" noRot="1" noChangeAspect="1"/>
          </p:cNvSpPr>
          <p:nvPr>
            <p:ph type="sldImg"/>
          </p:nvPr>
        </p:nvSpPr>
        <p:spPr>
          <a:prstGeom prst="rect">
            <a:avLst/>
          </a:prstGeom>
        </p:spPr>
        <p:txBody>
          <a:bodyPr/>
          <a:lstStyle/>
          <a:p>
            <a:endParaRPr/>
          </a:p>
        </p:txBody>
      </p:sp>
      <p:sp>
        <p:nvSpPr>
          <p:cNvPr id="724" name="Shape 724"/>
          <p:cNvSpPr>
            <a:spLocks noGrp="1"/>
          </p:cNvSpPr>
          <p:nvPr>
            <p:ph type="body" sz="quarter" idx="1"/>
          </p:nvPr>
        </p:nvSpPr>
        <p:spPr>
          <a:prstGeom prst="rect">
            <a:avLst/>
          </a:prstGeom>
        </p:spPr>
        <p:txBody>
          <a:bodyPr/>
          <a:lstStyle/>
          <a:p>
            <a:r>
              <a:t>Or a tenth degree polynomial with a regularisation factor of 5</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noRot="1" noChangeAspect="1"/>
          </p:cNvSpPr>
          <p:nvPr>
            <p:ph type="sldImg"/>
          </p:nvPr>
        </p:nvSpPr>
        <p:spPr>
          <a:xfrm>
            <a:off x="381000" y="685800"/>
            <a:ext cx="6096000" cy="3429000"/>
          </a:xfrm>
          <a:prstGeom prst="rect">
            <a:avLst/>
          </a:prstGeom>
        </p:spPr>
        <p:txBody>
          <a:bodyPr/>
          <a:lstStyle/>
          <a:p>
            <a:endParaRPr/>
          </a:p>
        </p:txBody>
      </p:sp>
      <p:sp>
        <p:nvSpPr>
          <p:cNvPr id="199" name="Shape 199"/>
          <p:cNvSpPr>
            <a:spLocks noGrp="1"/>
          </p:cNvSpPr>
          <p:nvPr>
            <p:ph type="body" sz="quarter" idx="1"/>
          </p:nvPr>
        </p:nvSpPr>
        <p:spPr>
          <a:prstGeom prst="rect">
            <a:avLst/>
          </a:prstGeom>
        </p:spPr>
        <p:txBody>
          <a:bodyPr/>
          <a:lstStyle/>
          <a:p>
            <a:r>
              <a:t>Here is an example of the principle. This is an overview of the lens database. We want to predict whether a client needs lenses. The first three rows of the table display the data, the final three rows of the table display the relative numbers. Out of 9 Yes, they needed lenses, there were 2 YOUNG persons. Out of the 9 persons that needed a lens, there were 3 persons with a normal tear production rate. You clearly can see from the table that the features are independent from each other. They relation is only to the class (need lenses yes or no). So what if we have a new patient (1) of young age, normal spectacle prescription, with astigmatism  and normal prediction rate. What is the probability that this person needs lenses? We can do the math based on the equation and then we find that for the probability that this person needs lenses it is the product of the independent feature probability under the hypothesis of yes (2) . We also need to calculate the probability of the No (3) chance since we need this for the normalisation factor of the probability of the data. So finally (4) we find that the probability of the new client needs lenses is 20 percent based on the value of the features age, spectacle prescription, astigmatism and tear production rate.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t>Skikit has a library for Naive Bayes. GaussianNB. Skitkit has a number of Naive Bayes libraries. CategoricalNB implements the categorical naive Bayes algorithm for categorically distributed data. MultinomialNB implements the naive Bayes algorithm for multi-nomially distributed data and ComplementNB implements the complement naive Bayes (CNB) algorithm. Naive Bayes is suitable for multi class problems as well. It can distinguish</a:t>
            </a:r>
          </a:p>
          <a:p>
            <a:r>
              <a:t>Between more than two classes. It can handle multiple classes directly where linear classifiers or support vector machine are strictly binary and need another strategy to handle the multiple class problem. </a:t>
            </a:r>
          </a:p>
          <a:p>
            <a:endParaRPr/>
          </a:p>
          <a:p>
            <a:r>
              <a:t>So far we looked at supervised learning strategies for regression and classification. We looked at the logistic regression, support vector machines, decision trees and naive bayes. It is now time to compare the models and optimise our models. Next lecture we will discuss optimisation techniques like bagging, boosting and ensemble learning.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r>
              <a:t>The fundament of the support vector machine is the maximum margin principle which is explained in the following minutes.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prstGeom prst="rect">
            <a:avLst/>
          </a:prstGeom>
        </p:spPr>
        <p:txBody>
          <a:bodyPr/>
          <a:lstStyle/>
          <a:p>
            <a:endParaRPr/>
          </a:p>
        </p:txBody>
      </p:sp>
      <p:sp>
        <p:nvSpPr>
          <p:cNvPr id="172" name="Shape 172"/>
          <p:cNvSpPr>
            <a:spLocks noGrp="1"/>
          </p:cNvSpPr>
          <p:nvPr>
            <p:ph type="body" sz="quarter" idx="1"/>
          </p:nvPr>
        </p:nvSpPr>
        <p:spPr>
          <a:prstGeom prst="rect">
            <a:avLst/>
          </a:prstGeom>
        </p:spPr>
        <p:txBody>
          <a:bodyPr/>
          <a:lstStyle/>
          <a:p>
            <a:r>
              <a:t>There are two classes class A and B and they look like they can easily be distinguished. The classification is done based on feature x</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Lets make a treshold at value x where the blue dots stop. Consider new data points (yellow dots). These two are obviously class A and B</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p>
            <a:r>
              <a:t>But consider this point, whit the green treshold it will be classified as B but it looks like it belongs to 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noRot="1" noChangeAspect="1"/>
          </p:cNvSpPr>
          <p:nvPr>
            <p:ph type="sldImg"/>
          </p:nvPr>
        </p:nvSpPr>
        <p:spPr>
          <a:prstGeom prst="rect">
            <a:avLst/>
          </a:prstGeom>
        </p:spPr>
        <p:txBody>
          <a:bodyPr/>
          <a:lstStyle/>
          <a:p>
            <a:endParaRPr/>
          </a:p>
        </p:txBody>
      </p:sp>
      <p:sp>
        <p:nvSpPr>
          <p:cNvPr id="283" name="Shape 283"/>
          <p:cNvSpPr>
            <a:spLocks noGrp="1"/>
          </p:cNvSpPr>
          <p:nvPr>
            <p:ph type="body" sz="quarter" idx="1"/>
          </p:nvPr>
        </p:nvSpPr>
        <p:spPr>
          <a:prstGeom prst="rect">
            <a:avLst/>
          </a:prstGeom>
        </p:spPr>
        <p:txBody>
          <a:bodyPr/>
          <a:lstStyle/>
          <a:p>
            <a:r>
              <a:t>If we take the maximal distance (margin) between the two classes and we put our threshold here it might perform better. This is called max margin classifier.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2F694A-3EF1-EC07-BAD4-8ABCF06BC4C7}"/>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24730E5E-4956-3E22-1826-034BB95BFF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4DF54DBE-A7F3-16E3-4439-99A8266E04D4}"/>
              </a:ext>
            </a:extLst>
          </p:cNvPr>
          <p:cNvSpPr>
            <a:spLocks noGrp="1"/>
          </p:cNvSpPr>
          <p:nvPr>
            <p:ph type="dt" sz="half" idx="10"/>
          </p:nvPr>
        </p:nvSpPr>
        <p:spPr/>
        <p:txBody>
          <a:bodyPr/>
          <a:lstStyle/>
          <a:p>
            <a:fld id="{B1271BCB-9DAC-430E-9EF1-6DC67C67E4A3}" type="datetimeFigureOut">
              <a:rPr lang="nl-NL" smtClean="0"/>
              <a:t>13-10-2023</a:t>
            </a:fld>
            <a:endParaRPr lang="nl-NL"/>
          </a:p>
        </p:txBody>
      </p:sp>
      <p:sp>
        <p:nvSpPr>
          <p:cNvPr id="5" name="Tijdelijke aanduiding voor voettekst 4">
            <a:extLst>
              <a:ext uri="{FF2B5EF4-FFF2-40B4-BE49-F238E27FC236}">
                <a16:creationId xmlns:a16="http://schemas.microsoft.com/office/drawing/2014/main" id="{5EF9B064-012B-28EC-B4DD-D998F447102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A89E158C-675E-FD3C-BA2E-26A6DFC6AEC9}"/>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3729582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277612-F21B-4363-E9CB-BBD9801416BC}"/>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B824A6DA-AF55-25D3-40B0-313CD51E1810}"/>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56090D2B-96B6-A2C5-6120-B1E4FB5E8C36}"/>
              </a:ext>
            </a:extLst>
          </p:cNvPr>
          <p:cNvSpPr>
            <a:spLocks noGrp="1"/>
          </p:cNvSpPr>
          <p:nvPr>
            <p:ph type="dt" sz="half" idx="10"/>
          </p:nvPr>
        </p:nvSpPr>
        <p:spPr/>
        <p:txBody>
          <a:bodyPr/>
          <a:lstStyle/>
          <a:p>
            <a:fld id="{B1271BCB-9DAC-430E-9EF1-6DC67C67E4A3}" type="datetimeFigureOut">
              <a:rPr lang="nl-NL" smtClean="0"/>
              <a:t>13-10-2023</a:t>
            </a:fld>
            <a:endParaRPr lang="nl-NL"/>
          </a:p>
        </p:txBody>
      </p:sp>
      <p:sp>
        <p:nvSpPr>
          <p:cNvPr id="5" name="Tijdelijke aanduiding voor voettekst 4">
            <a:extLst>
              <a:ext uri="{FF2B5EF4-FFF2-40B4-BE49-F238E27FC236}">
                <a16:creationId xmlns:a16="http://schemas.microsoft.com/office/drawing/2014/main" id="{DA17B457-AF54-599F-9EF3-2AB4F083755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DFD79CB-3E65-849D-1327-E8A1C04BDAF4}"/>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164112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AC040F9A-F49C-5AEE-DB41-BA17F69D0522}"/>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04A48DF5-4A55-88B7-0195-81E550C8C9EA}"/>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BE9F52A-C728-C2CA-6192-897ED76FE9DE}"/>
              </a:ext>
            </a:extLst>
          </p:cNvPr>
          <p:cNvSpPr>
            <a:spLocks noGrp="1"/>
          </p:cNvSpPr>
          <p:nvPr>
            <p:ph type="dt" sz="half" idx="10"/>
          </p:nvPr>
        </p:nvSpPr>
        <p:spPr/>
        <p:txBody>
          <a:bodyPr/>
          <a:lstStyle/>
          <a:p>
            <a:fld id="{B1271BCB-9DAC-430E-9EF1-6DC67C67E4A3}" type="datetimeFigureOut">
              <a:rPr lang="nl-NL" smtClean="0"/>
              <a:t>13-10-2023</a:t>
            </a:fld>
            <a:endParaRPr lang="nl-NL"/>
          </a:p>
        </p:txBody>
      </p:sp>
      <p:sp>
        <p:nvSpPr>
          <p:cNvPr id="5" name="Tijdelijke aanduiding voor voettekst 4">
            <a:extLst>
              <a:ext uri="{FF2B5EF4-FFF2-40B4-BE49-F238E27FC236}">
                <a16:creationId xmlns:a16="http://schemas.microsoft.com/office/drawing/2014/main" id="{B9C8679E-FA19-A53A-837A-36A1198E506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98727DB-5195-B1FC-2AE4-84A6E0180AC4}"/>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1290749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3250" y="11229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44" name="Hoofdtekst - niveau één…"/>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48976949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72381973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00670" y="5929931"/>
            <a:ext cx="10985502"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12" name="Presentation Title"/>
          <p:cNvSpPr txBox="1">
            <a:spLocks noGrp="1"/>
          </p:cNvSpPr>
          <p:nvPr>
            <p:ph type="title" hasCustomPrompt="1"/>
          </p:nvPr>
        </p:nvSpPr>
        <p:spPr>
          <a:xfrm>
            <a:off x="603248" y="1287496"/>
            <a:ext cx="10985502" cy="2324101"/>
          </a:xfrm>
          <a:prstGeom prst="rect">
            <a:avLst/>
          </a:prstGeom>
        </p:spPr>
        <p:txBody>
          <a:bodyPr anchor="b"/>
          <a:lstStyle>
            <a:lvl1pPr>
              <a:defRPr sz="5800" spc="-116"/>
            </a:lvl1pPr>
          </a:lstStyle>
          <a:p>
            <a:r>
              <a:t>Presentation Title</a:t>
            </a:r>
          </a:p>
        </p:txBody>
      </p:sp>
      <p:sp>
        <p:nvSpPr>
          <p:cNvPr id="13" name="Hoofdtekst - niveau één…"/>
          <p:cNvSpPr txBox="1">
            <a:spLocks noGrp="1"/>
          </p:cNvSpPr>
          <p:nvPr>
            <p:ph type="body" sz="quarter" idx="1" hasCustomPrompt="1"/>
          </p:nvPr>
        </p:nvSpPr>
        <p:spPr>
          <a:xfrm>
            <a:off x="600671" y="3611595"/>
            <a:ext cx="10985501" cy="952501"/>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14"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8560184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Hoofdtekst - niveau één…"/>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63988928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oumous"/>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p>
            <a:r>
              <a:t>Slide Title</a:t>
            </a:r>
          </a:p>
        </p:txBody>
      </p:sp>
      <p:sp>
        <p:nvSpPr>
          <p:cNvPr id="34" name="Hoofdtekst - niveau één…"/>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Dianummer"/>
          <p:cNvSpPr txBox="1">
            <a:spLocks noGrp="1"/>
          </p:cNvSpPr>
          <p:nvPr>
            <p:ph type="sldNum" sz="quarter" idx="2"/>
          </p:nvPr>
        </p:nvSpPr>
        <p:spPr>
          <a:xfrm>
            <a:off x="6000750" y="6488825"/>
            <a:ext cx="314189" cy="241092"/>
          </a:xfrm>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3774066463"/>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44" name="Hoofdtekst - niveau één…"/>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32873770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Hoofdtekst - niveau één…"/>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67730089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Hoofdtekst - niveau één…"/>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p>
            <a:r>
              <a:t>Slide Title</a:t>
            </a:r>
          </a:p>
        </p:txBody>
      </p:sp>
      <p:sp>
        <p:nvSpPr>
          <p:cNvPr id="64"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306604345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F9DE5A-1098-0DA4-6EB6-390B96A59DDD}"/>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61BD6B5C-9385-577B-E67C-3B4586725676}"/>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2A75686-9F98-A24C-D679-3F07167EF50B}"/>
              </a:ext>
            </a:extLst>
          </p:cNvPr>
          <p:cNvSpPr>
            <a:spLocks noGrp="1"/>
          </p:cNvSpPr>
          <p:nvPr>
            <p:ph type="dt" sz="half" idx="10"/>
          </p:nvPr>
        </p:nvSpPr>
        <p:spPr/>
        <p:txBody>
          <a:bodyPr/>
          <a:lstStyle/>
          <a:p>
            <a:fld id="{B1271BCB-9DAC-430E-9EF1-6DC67C67E4A3}" type="datetimeFigureOut">
              <a:rPr lang="nl-NL" smtClean="0"/>
              <a:t>13-10-2023</a:t>
            </a:fld>
            <a:endParaRPr lang="nl-NL"/>
          </a:p>
        </p:txBody>
      </p:sp>
      <p:sp>
        <p:nvSpPr>
          <p:cNvPr id="5" name="Tijdelijke aanduiding voor voettekst 4">
            <a:extLst>
              <a:ext uri="{FF2B5EF4-FFF2-40B4-BE49-F238E27FC236}">
                <a16:creationId xmlns:a16="http://schemas.microsoft.com/office/drawing/2014/main" id="{9352FACD-AD72-C7E1-3237-BC1922E879B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ED2B404-03D4-06BC-58BA-AC9816C5B38B}"/>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9632821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latin typeface="Helvetica Neue Medium"/>
                <a:ea typeface="Helvetica Neue Medium"/>
                <a:cs typeface="Helvetica Neue Medium"/>
                <a:sym typeface="Helvetica Neue Medium"/>
              </a:defRPr>
            </a:lvl1pPr>
          </a:lstStyle>
          <a:p>
            <a:r>
              <a:t>Section Title</a:t>
            </a:r>
          </a:p>
        </p:txBody>
      </p:sp>
      <p:sp>
        <p:nvSpPr>
          <p:cNvPr id="72" name="Dianummer"/>
          <p:cNvSpPr txBox="1">
            <a:spLocks noGrp="1"/>
          </p:cNvSpPr>
          <p:nvPr>
            <p:ph type="sldNum" sz="quarter" idx="2"/>
          </p:nvPr>
        </p:nvSpPr>
        <p:spPr>
          <a:xfrm>
            <a:off x="6000750" y="6488825"/>
            <a:ext cx="314189" cy="241092"/>
          </a:xfrm>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541700417"/>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04968240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603250" y="539750"/>
            <a:ext cx="10985500" cy="71755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Agenda Subtitle</a:t>
            </a:r>
          </a:p>
        </p:txBody>
      </p:sp>
      <p:sp>
        <p:nvSpPr>
          <p:cNvPr id="90" name="Hoofdtekst - niveau één…"/>
          <p:cNvSpPr txBox="1">
            <a:spLocks noGrp="1"/>
          </p:cNvSpPr>
          <p:nvPr>
            <p:ph type="body" idx="1" hasCustomPrompt="1"/>
          </p:nvPr>
        </p:nvSpPr>
        <p:spPr>
          <a:prstGeom prst="rect">
            <a:avLst/>
          </a:prstGeom>
        </p:spPr>
        <p:txBody>
          <a:bodyPr/>
          <a:lstStyle>
            <a:lvl1pPr marL="0" indent="0" defTabSz="412750">
              <a:lnSpc>
                <a:spcPct val="100000"/>
              </a:lnSpc>
              <a:spcBef>
                <a:spcPts val="900"/>
              </a:spcBef>
              <a:buSzTx/>
              <a:buNone/>
              <a:defRPr sz="2750" spc="-28"/>
            </a:lvl1pPr>
            <a:lvl2pPr marL="0" indent="228600" defTabSz="412750">
              <a:lnSpc>
                <a:spcPct val="100000"/>
              </a:lnSpc>
              <a:spcBef>
                <a:spcPts val="900"/>
              </a:spcBef>
              <a:buSzTx/>
              <a:buNone/>
              <a:defRPr sz="2750" spc="-28"/>
            </a:lvl2pPr>
            <a:lvl3pPr marL="0" indent="457200" defTabSz="412750">
              <a:lnSpc>
                <a:spcPct val="100000"/>
              </a:lnSpc>
              <a:spcBef>
                <a:spcPts val="900"/>
              </a:spcBef>
              <a:buSzTx/>
              <a:buNone/>
              <a:defRPr sz="2750" spc="-28"/>
            </a:lvl3pPr>
            <a:lvl4pPr marL="0" indent="685800" defTabSz="412750">
              <a:lnSpc>
                <a:spcPct val="100000"/>
              </a:lnSpc>
              <a:spcBef>
                <a:spcPts val="900"/>
              </a:spcBef>
              <a:buSzTx/>
              <a:buNone/>
              <a:defRPr sz="2750" spc="-28"/>
            </a:lvl4pPr>
            <a:lvl5pPr marL="0" indent="914400" defTabSz="412750">
              <a:lnSpc>
                <a:spcPct val="100000"/>
              </a:lnSpc>
              <a:spcBef>
                <a:spcPts val="900"/>
              </a:spcBef>
              <a:buSzTx/>
              <a:buNone/>
              <a:defRPr sz="2750" spc="-28"/>
            </a:lvl5pPr>
          </a:lstStyle>
          <a:p>
            <a:r>
              <a:t>Agenda Topics</a:t>
            </a:r>
          </a:p>
          <a:p>
            <a:pPr lvl="1"/>
            <a:endParaRPr/>
          </a:p>
          <a:p>
            <a:pPr lvl="2"/>
            <a:endParaRPr/>
          </a:p>
          <a:p>
            <a:pPr lvl="3"/>
            <a:endParaRPr/>
          </a:p>
          <a:p>
            <a:pPr lvl="4"/>
            <a:endParaRPr/>
          </a:p>
        </p:txBody>
      </p:sp>
      <p:sp>
        <p:nvSpPr>
          <p:cNvPr id="91"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46694071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Hoofdtekst - niveau één…"/>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26411621"/>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Hoofdtekst - niveau één…"/>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182779301"/>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Hoofdtekst - niveau één…"/>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11673549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Bowl with salmon cakes, salad and houmous "/>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Bowl of pappardelle pasta with parsley butter, roasted hazelnuts and shaved parmesan chees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325007785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Dianumm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‹nr.›</a:t>
            </a:fld>
            <a:endParaRPr/>
          </a:p>
        </p:txBody>
      </p:sp>
    </p:spTree>
    <p:extLst>
      <p:ext uri="{BB962C8B-B14F-4D97-AF65-F5344CB8AC3E}">
        <p14:creationId xmlns:p14="http://schemas.microsoft.com/office/powerpoint/2010/main" val="107345041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000113453"/>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el en subtitel">
    <p:spTree>
      <p:nvGrpSpPr>
        <p:cNvPr id="1" name=""/>
        <p:cNvGrpSpPr/>
        <p:nvPr/>
      </p:nvGrpSpPr>
      <p:grpSpPr>
        <a:xfrm>
          <a:off x="0" y="0"/>
          <a:ext cx="0" cy="0"/>
          <a:chOff x="0" y="0"/>
          <a:chExt cx="0" cy="0"/>
        </a:xfrm>
      </p:grpSpPr>
      <p:sp>
        <p:nvSpPr>
          <p:cNvPr id="11" name="Titeltekst"/>
          <p:cNvSpPr txBox="1">
            <a:spLocks noGrp="1"/>
          </p:cNvSpPr>
          <p:nvPr>
            <p:ph type="title"/>
          </p:nvPr>
        </p:nvSpPr>
        <p:spPr>
          <a:xfrm>
            <a:off x="1190625" y="1151930"/>
            <a:ext cx="9810750" cy="2321719"/>
          </a:xfrm>
          <a:prstGeom prst="rect">
            <a:avLst/>
          </a:prstGeom>
        </p:spPr>
        <p:txBody>
          <a:bodyPr anchor="b"/>
          <a:lstStyle/>
          <a:p>
            <a:r>
              <a:t>Titeltekst</a:t>
            </a:r>
          </a:p>
        </p:txBody>
      </p:sp>
      <p:sp>
        <p:nvSpPr>
          <p:cNvPr id="12" name="Hoofdtekst - niveau één…"/>
          <p:cNvSpPr txBox="1">
            <a:spLocks noGrp="1"/>
          </p:cNvSpPr>
          <p:nvPr>
            <p:ph type="body" sz="quarter" idx="1"/>
          </p:nvPr>
        </p:nvSpPr>
        <p:spPr>
          <a:xfrm>
            <a:off x="1190625" y="3536156"/>
            <a:ext cx="9810750" cy="794742"/>
          </a:xfrm>
          <a:prstGeom prst="rect">
            <a:avLst/>
          </a:prstGeom>
        </p:spPr>
        <p:txBody>
          <a:bodyPr anchor="t"/>
          <a:lstStyle>
            <a:lvl1pPr marL="0" indent="0" algn="ctr">
              <a:spcBef>
                <a:spcPts val="0"/>
              </a:spcBef>
              <a:buClrTx/>
              <a:buSzTx/>
              <a:buNone/>
              <a:defRPr sz="2601"/>
            </a:lvl1pPr>
            <a:lvl2pPr marL="0" indent="0" algn="ctr">
              <a:spcBef>
                <a:spcPts val="0"/>
              </a:spcBef>
              <a:buClrTx/>
              <a:buSzTx/>
              <a:buNone/>
              <a:defRPr sz="2601"/>
            </a:lvl2pPr>
            <a:lvl3pPr marL="0" indent="0" algn="ctr">
              <a:spcBef>
                <a:spcPts val="0"/>
              </a:spcBef>
              <a:buClrTx/>
              <a:buSzTx/>
              <a:buNone/>
              <a:defRPr sz="2601"/>
            </a:lvl3pPr>
            <a:lvl4pPr marL="0" indent="0" algn="ctr">
              <a:spcBef>
                <a:spcPts val="0"/>
              </a:spcBef>
              <a:buClrTx/>
              <a:buSzTx/>
              <a:buNone/>
              <a:defRPr sz="2601"/>
            </a:lvl4pPr>
            <a:lvl5pPr marL="0" indent="0" algn="ctr">
              <a:spcBef>
                <a:spcPts val="0"/>
              </a:spcBef>
              <a:buClrTx/>
              <a:buSzTx/>
              <a:buNone/>
              <a:defRPr sz="2601"/>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13"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79067360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BD08F1-77BC-C9D5-0A4D-443BAE709EE0}"/>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B917C66A-0D4C-EE64-B090-24586C5FC8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40B3EAE8-8F51-3B12-CF38-EDFDF586D1E2}"/>
              </a:ext>
            </a:extLst>
          </p:cNvPr>
          <p:cNvSpPr>
            <a:spLocks noGrp="1"/>
          </p:cNvSpPr>
          <p:nvPr>
            <p:ph type="dt" sz="half" idx="10"/>
          </p:nvPr>
        </p:nvSpPr>
        <p:spPr/>
        <p:txBody>
          <a:bodyPr/>
          <a:lstStyle/>
          <a:p>
            <a:fld id="{B1271BCB-9DAC-430E-9EF1-6DC67C67E4A3}" type="datetimeFigureOut">
              <a:rPr lang="nl-NL" smtClean="0"/>
              <a:t>13-10-2023</a:t>
            </a:fld>
            <a:endParaRPr lang="nl-NL"/>
          </a:p>
        </p:txBody>
      </p:sp>
      <p:sp>
        <p:nvSpPr>
          <p:cNvPr id="5" name="Tijdelijke aanduiding voor voettekst 4">
            <a:extLst>
              <a:ext uri="{FF2B5EF4-FFF2-40B4-BE49-F238E27FC236}">
                <a16:creationId xmlns:a16="http://schemas.microsoft.com/office/drawing/2014/main" id="{D3E80F90-E383-DEA7-BA5B-F7F453C1992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B28510A-5407-38C2-852E-72F52E2F3D46}"/>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2947872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Foto - horizontaal">
    <p:spTree>
      <p:nvGrpSpPr>
        <p:cNvPr id="1" name=""/>
        <p:cNvGrpSpPr/>
        <p:nvPr/>
      </p:nvGrpSpPr>
      <p:grpSpPr>
        <a:xfrm>
          <a:off x="0" y="0"/>
          <a:ext cx="0" cy="0"/>
          <a:chOff x="0" y="0"/>
          <a:chExt cx="0" cy="0"/>
        </a:xfrm>
      </p:grpSpPr>
      <p:sp>
        <p:nvSpPr>
          <p:cNvPr id="20" name="Afbeelding"/>
          <p:cNvSpPr>
            <a:spLocks noGrp="1"/>
          </p:cNvSpPr>
          <p:nvPr>
            <p:ph type="pic" idx="21"/>
          </p:nvPr>
        </p:nvSpPr>
        <p:spPr>
          <a:xfrm>
            <a:off x="-607218" y="357188"/>
            <a:ext cx="11596688" cy="4318972"/>
          </a:xfrm>
          <a:prstGeom prst="rect">
            <a:avLst/>
          </a:prstGeom>
        </p:spPr>
        <p:txBody>
          <a:bodyPr lIns="91439" tIns="45719" rIns="91439" bIns="45719" anchor="t">
            <a:noAutofit/>
          </a:bodyPr>
          <a:lstStyle/>
          <a:p>
            <a:endParaRPr/>
          </a:p>
        </p:txBody>
      </p:sp>
      <p:sp>
        <p:nvSpPr>
          <p:cNvPr id="21" name="Titeltekst"/>
          <p:cNvSpPr txBox="1">
            <a:spLocks noGrp="1"/>
          </p:cNvSpPr>
          <p:nvPr>
            <p:ph type="title"/>
          </p:nvPr>
        </p:nvSpPr>
        <p:spPr>
          <a:xfrm>
            <a:off x="1190625" y="4723805"/>
            <a:ext cx="9810750" cy="1000125"/>
          </a:xfrm>
          <a:prstGeom prst="rect">
            <a:avLst/>
          </a:prstGeom>
        </p:spPr>
        <p:txBody>
          <a:bodyPr/>
          <a:lstStyle/>
          <a:p>
            <a:r>
              <a:t>Titeltekst</a:t>
            </a:r>
          </a:p>
        </p:txBody>
      </p:sp>
      <p:sp>
        <p:nvSpPr>
          <p:cNvPr id="22" name="Hoofdtekst - niveau één…"/>
          <p:cNvSpPr txBox="1">
            <a:spLocks noGrp="1"/>
          </p:cNvSpPr>
          <p:nvPr>
            <p:ph type="body" sz="quarter" idx="1"/>
          </p:nvPr>
        </p:nvSpPr>
        <p:spPr>
          <a:xfrm>
            <a:off x="1190625" y="5732859"/>
            <a:ext cx="9810750" cy="794742"/>
          </a:xfrm>
          <a:prstGeom prst="rect">
            <a:avLst/>
          </a:prstGeom>
        </p:spPr>
        <p:txBody>
          <a:bodyPr anchor="t"/>
          <a:lstStyle>
            <a:lvl1pPr marL="0" indent="0" algn="ctr">
              <a:spcBef>
                <a:spcPts val="0"/>
              </a:spcBef>
              <a:buClrTx/>
              <a:buSzTx/>
              <a:buNone/>
              <a:defRPr sz="2601"/>
            </a:lvl1pPr>
            <a:lvl2pPr marL="0" indent="0" algn="ctr">
              <a:spcBef>
                <a:spcPts val="0"/>
              </a:spcBef>
              <a:buClrTx/>
              <a:buSzTx/>
              <a:buNone/>
              <a:defRPr sz="2601"/>
            </a:lvl2pPr>
            <a:lvl3pPr marL="0" indent="0" algn="ctr">
              <a:spcBef>
                <a:spcPts val="0"/>
              </a:spcBef>
              <a:buClrTx/>
              <a:buSzTx/>
              <a:buNone/>
              <a:defRPr sz="2601"/>
            </a:lvl3pPr>
            <a:lvl4pPr marL="0" indent="0" algn="ctr">
              <a:spcBef>
                <a:spcPts val="0"/>
              </a:spcBef>
              <a:buClrTx/>
              <a:buSzTx/>
              <a:buNone/>
              <a:defRPr sz="2601"/>
            </a:lvl4pPr>
            <a:lvl5pPr marL="0" indent="0" algn="ctr">
              <a:spcBef>
                <a:spcPts val="0"/>
              </a:spcBef>
              <a:buClrTx/>
              <a:buSzTx/>
              <a:buNone/>
              <a:defRPr sz="2601"/>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23"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3223633983"/>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el - midden">
    <p:spTree>
      <p:nvGrpSpPr>
        <p:cNvPr id="1" name=""/>
        <p:cNvGrpSpPr/>
        <p:nvPr/>
      </p:nvGrpSpPr>
      <p:grpSpPr>
        <a:xfrm>
          <a:off x="0" y="0"/>
          <a:ext cx="0" cy="0"/>
          <a:chOff x="0" y="0"/>
          <a:chExt cx="0" cy="0"/>
        </a:xfrm>
      </p:grpSpPr>
      <p:sp>
        <p:nvSpPr>
          <p:cNvPr id="30" name="Titeltekst"/>
          <p:cNvSpPr txBox="1">
            <a:spLocks noGrp="1"/>
          </p:cNvSpPr>
          <p:nvPr>
            <p:ph type="title"/>
          </p:nvPr>
        </p:nvSpPr>
        <p:spPr>
          <a:xfrm>
            <a:off x="1190625" y="2268141"/>
            <a:ext cx="9810750" cy="2321719"/>
          </a:xfrm>
          <a:prstGeom prst="rect">
            <a:avLst/>
          </a:prstGeom>
        </p:spPr>
        <p:txBody>
          <a:bodyPr/>
          <a:lstStyle/>
          <a:p>
            <a:r>
              <a:t>Titeltekst</a:t>
            </a:r>
          </a:p>
        </p:txBody>
      </p:sp>
      <p:sp>
        <p:nvSpPr>
          <p:cNvPr id="31"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667656406"/>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Foto - verticaal">
    <p:spTree>
      <p:nvGrpSpPr>
        <p:cNvPr id="1" name=""/>
        <p:cNvGrpSpPr/>
        <p:nvPr/>
      </p:nvGrpSpPr>
      <p:grpSpPr>
        <a:xfrm>
          <a:off x="0" y="0"/>
          <a:ext cx="0" cy="0"/>
          <a:chOff x="0" y="0"/>
          <a:chExt cx="0" cy="0"/>
        </a:xfrm>
      </p:grpSpPr>
      <p:sp>
        <p:nvSpPr>
          <p:cNvPr id="38" name="Afbeelding"/>
          <p:cNvSpPr>
            <a:spLocks noGrp="1"/>
          </p:cNvSpPr>
          <p:nvPr>
            <p:ph type="pic" idx="21"/>
          </p:nvPr>
        </p:nvSpPr>
        <p:spPr>
          <a:xfrm>
            <a:off x="2297867" y="-97382"/>
            <a:ext cx="12680158" cy="6340080"/>
          </a:xfrm>
          <a:prstGeom prst="rect">
            <a:avLst/>
          </a:prstGeom>
        </p:spPr>
        <p:txBody>
          <a:bodyPr lIns="91439" tIns="45719" rIns="91439" bIns="45719" anchor="t">
            <a:noAutofit/>
          </a:bodyPr>
          <a:lstStyle/>
          <a:p>
            <a:endParaRPr/>
          </a:p>
        </p:txBody>
      </p:sp>
      <p:sp>
        <p:nvSpPr>
          <p:cNvPr id="39" name="Titeltekst"/>
          <p:cNvSpPr txBox="1">
            <a:spLocks noGrp="1"/>
          </p:cNvSpPr>
          <p:nvPr>
            <p:ph type="title"/>
          </p:nvPr>
        </p:nvSpPr>
        <p:spPr>
          <a:xfrm>
            <a:off x="892969" y="446484"/>
            <a:ext cx="5000625" cy="2803922"/>
          </a:xfrm>
          <a:prstGeom prst="rect">
            <a:avLst/>
          </a:prstGeom>
        </p:spPr>
        <p:txBody>
          <a:bodyPr anchor="b"/>
          <a:lstStyle>
            <a:lvl1pPr>
              <a:defRPr sz="4219"/>
            </a:lvl1pPr>
          </a:lstStyle>
          <a:p>
            <a:r>
              <a:t>Titeltekst</a:t>
            </a:r>
          </a:p>
        </p:txBody>
      </p:sp>
      <p:sp>
        <p:nvSpPr>
          <p:cNvPr id="40" name="Hoofdtekst - niveau één…"/>
          <p:cNvSpPr txBox="1">
            <a:spLocks noGrp="1"/>
          </p:cNvSpPr>
          <p:nvPr>
            <p:ph type="body" sz="quarter" idx="1"/>
          </p:nvPr>
        </p:nvSpPr>
        <p:spPr>
          <a:xfrm>
            <a:off x="892969" y="3321844"/>
            <a:ext cx="5000625" cy="2893219"/>
          </a:xfrm>
          <a:prstGeom prst="rect">
            <a:avLst/>
          </a:prstGeom>
        </p:spPr>
        <p:txBody>
          <a:bodyPr anchor="t"/>
          <a:lstStyle>
            <a:lvl1pPr marL="0" indent="0" algn="ctr">
              <a:spcBef>
                <a:spcPts val="0"/>
              </a:spcBef>
              <a:buClrTx/>
              <a:buSzTx/>
              <a:buNone/>
              <a:defRPr sz="2601"/>
            </a:lvl1pPr>
            <a:lvl2pPr marL="0" indent="0" algn="ctr">
              <a:spcBef>
                <a:spcPts val="0"/>
              </a:spcBef>
              <a:buClrTx/>
              <a:buSzTx/>
              <a:buNone/>
              <a:defRPr sz="2601"/>
            </a:lvl2pPr>
            <a:lvl3pPr marL="0" indent="0" algn="ctr">
              <a:spcBef>
                <a:spcPts val="0"/>
              </a:spcBef>
              <a:buClrTx/>
              <a:buSzTx/>
              <a:buNone/>
              <a:defRPr sz="2601"/>
            </a:lvl3pPr>
            <a:lvl4pPr marL="0" indent="0" algn="ctr">
              <a:spcBef>
                <a:spcPts val="0"/>
              </a:spcBef>
              <a:buClrTx/>
              <a:buSzTx/>
              <a:buNone/>
              <a:defRPr sz="2601"/>
            </a:lvl4pPr>
            <a:lvl5pPr marL="0" indent="0" algn="ctr">
              <a:spcBef>
                <a:spcPts val="0"/>
              </a:spcBef>
              <a:buClrTx/>
              <a:buSzTx/>
              <a:buNone/>
              <a:defRPr sz="2601"/>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1"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944944852"/>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el - boven">
    <p:spTree>
      <p:nvGrpSpPr>
        <p:cNvPr id="1" name=""/>
        <p:cNvGrpSpPr/>
        <p:nvPr/>
      </p:nvGrpSpPr>
      <p:grpSpPr>
        <a:xfrm>
          <a:off x="0" y="0"/>
          <a:ext cx="0" cy="0"/>
          <a:chOff x="0" y="0"/>
          <a:chExt cx="0" cy="0"/>
        </a:xfrm>
      </p:grpSpPr>
      <p:sp>
        <p:nvSpPr>
          <p:cNvPr id="48" name="Titeltekst"/>
          <p:cNvSpPr txBox="1">
            <a:spLocks noGrp="1"/>
          </p:cNvSpPr>
          <p:nvPr>
            <p:ph type="title"/>
          </p:nvPr>
        </p:nvSpPr>
        <p:spPr>
          <a:prstGeom prst="rect">
            <a:avLst/>
          </a:prstGeom>
        </p:spPr>
        <p:txBody>
          <a:bodyPr/>
          <a:lstStyle/>
          <a:p>
            <a:r>
              <a:t>Titeltekst</a:t>
            </a:r>
          </a:p>
        </p:txBody>
      </p:sp>
      <p:sp>
        <p:nvSpPr>
          <p:cNvPr id="49"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4219487470"/>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itel en opsomming">
    <p:spTree>
      <p:nvGrpSpPr>
        <p:cNvPr id="1" name=""/>
        <p:cNvGrpSpPr/>
        <p:nvPr/>
      </p:nvGrpSpPr>
      <p:grpSpPr>
        <a:xfrm>
          <a:off x="0" y="0"/>
          <a:ext cx="0" cy="0"/>
          <a:chOff x="0" y="0"/>
          <a:chExt cx="0" cy="0"/>
        </a:xfrm>
      </p:grpSpPr>
      <p:sp>
        <p:nvSpPr>
          <p:cNvPr id="56" name="Titeltekst"/>
          <p:cNvSpPr txBox="1">
            <a:spLocks noGrp="1"/>
          </p:cNvSpPr>
          <p:nvPr>
            <p:ph type="title"/>
          </p:nvPr>
        </p:nvSpPr>
        <p:spPr>
          <a:prstGeom prst="rect">
            <a:avLst/>
          </a:prstGeom>
        </p:spPr>
        <p:txBody>
          <a:bodyPr/>
          <a:lstStyle/>
          <a:p>
            <a:r>
              <a:t>Titeltekst</a:t>
            </a:r>
          </a:p>
        </p:txBody>
      </p:sp>
      <p:sp>
        <p:nvSpPr>
          <p:cNvPr id="57" name="Hoofdtekst - niveau één…"/>
          <p:cNvSpPr txBox="1">
            <a:spLocks noGrp="1"/>
          </p:cNvSpPr>
          <p:nvPr>
            <p:ph type="body" idx="1"/>
          </p:nvPr>
        </p:nvSpPr>
        <p:spPr>
          <a:prstGeom prst="rect">
            <a:avLst/>
          </a:prstGeom>
        </p:spPr>
        <p:txBody>
          <a:bodyPr/>
          <a:lstStyle>
            <a:lvl1pPr>
              <a:buClrTx/>
            </a:lvl1pPr>
            <a:lvl2pPr>
              <a:buClrTx/>
            </a:lvl2pPr>
            <a:lvl3pPr>
              <a:buClrTx/>
            </a:lvl3pPr>
            <a:lvl4pPr>
              <a:buClrTx/>
            </a:lvl4pPr>
            <a:lvl5pPr>
              <a:buClrTx/>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58"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061486175"/>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el, opsomm., foto">
    <p:spTree>
      <p:nvGrpSpPr>
        <p:cNvPr id="1" name=""/>
        <p:cNvGrpSpPr/>
        <p:nvPr/>
      </p:nvGrpSpPr>
      <p:grpSpPr>
        <a:xfrm>
          <a:off x="0" y="0"/>
          <a:ext cx="0" cy="0"/>
          <a:chOff x="0" y="0"/>
          <a:chExt cx="0" cy="0"/>
        </a:xfrm>
      </p:grpSpPr>
      <p:sp>
        <p:nvSpPr>
          <p:cNvPr id="65" name="Afbeelding"/>
          <p:cNvSpPr>
            <a:spLocks noGrp="1"/>
          </p:cNvSpPr>
          <p:nvPr>
            <p:ph type="pic" idx="21"/>
          </p:nvPr>
        </p:nvSpPr>
        <p:spPr>
          <a:xfrm>
            <a:off x="4193976" y="1428750"/>
            <a:ext cx="9644063" cy="4822031"/>
          </a:xfrm>
          <a:prstGeom prst="rect">
            <a:avLst/>
          </a:prstGeom>
        </p:spPr>
        <p:txBody>
          <a:bodyPr lIns="91439" tIns="45719" rIns="91439" bIns="45719" anchor="t">
            <a:noAutofit/>
          </a:bodyPr>
          <a:lstStyle/>
          <a:p>
            <a:endParaRPr/>
          </a:p>
        </p:txBody>
      </p:sp>
      <p:sp>
        <p:nvSpPr>
          <p:cNvPr id="66" name="Titeltekst"/>
          <p:cNvSpPr txBox="1">
            <a:spLocks noGrp="1"/>
          </p:cNvSpPr>
          <p:nvPr>
            <p:ph type="title"/>
          </p:nvPr>
        </p:nvSpPr>
        <p:spPr>
          <a:prstGeom prst="rect">
            <a:avLst/>
          </a:prstGeom>
        </p:spPr>
        <p:txBody>
          <a:bodyPr/>
          <a:lstStyle/>
          <a:p>
            <a:r>
              <a:t>Titeltekst</a:t>
            </a:r>
          </a:p>
        </p:txBody>
      </p:sp>
      <p:sp>
        <p:nvSpPr>
          <p:cNvPr id="67" name="Hoofdtekst - niveau één…"/>
          <p:cNvSpPr txBox="1">
            <a:spLocks noGrp="1"/>
          </p:cNvSpPr>
          <p:nvPr>
            <p:ph type="body" sz="half" idx="1"/>
          </p:nvPr>
        </p:nvSpPr>
        <p:spPr>
          <a:xfrm>
            <a:off x="892969" y="1821656"/>
            <a:ext cx="5000625" cy="4420195"/>
          </a:xfrm>
          <a:prstGeom prst="rect">
            <a:avLst/>
          </a:prstGeom>
        </p:spPr>
        <p:txBody>
          <a:bodyPr/>
          <a:lstStyle>
            <a:lvl1pPr marL="241093" indent="-241093">
              <a:spcBef>
                <a:spcPts val="2250"/>
              </a:spcBef>
              <a:buClrTx/>
              <a:defRPr sz="1969"/>
            </a:lvl1pPr>
            <a:lvl2pPr marL="482186" indent="-241093">
              <a:spcBef>
                <a:spcPts val="2250"/>
              </a:spcBef>
              <a:buClrTx/>
              <a:defRPr sz="1969"/>
            </a:lvl2pPr>
            <a:lvl3pPr marL="723279" indent="-241093">
              <a:spcBef>
                <a:spcPts val="2250"/>
              </a:spcBef>
              <a:buClrTx/>
              <a:defRPr sz="1969"/>
            </a:lvl3pPr>
            <a:lvl4pPr marL="964372" indent="-241093">
              <a:spcBef>
                <a:spcPts val="2250"/>
              </a:spcBef>
              <a:buClrTx/>
              <a:defRPr sz="1969"/>
            </a:lvl4pPr>
            <a:lvl5pPr marL="1205465" indent="-241093">
              <a:spcBef>
                <a:spcPts val="2250"/>
              </a:spcBef>
              <a:buClrTx/>
              <a:defRPr sz="1969"/>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68"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83926632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Opsomming">
    <p:spTree>
      <p:nvGrpSpPr>
        <p:cNvPr id="1" name=""/>
        <p:cNvGrpSpPr/>
        <p:nvPr/>
      </p:nvGrpSpPr>
      <p:grpSpPr>
        <a:xfrm>
          <a:off x="0" y="0"/>
          <a:ext cx="0" cy="0"/>
          <a:chOff x="0" y="0"/>
          <a:chExt cx="0" cy="0"/>
        </a:xfrm>
      </p:grpSpPr>
      <p:sp>
        <p:nvSpPr>
          <p:cNvPr id="75" name="Hoofdtekst - niveau één…"/>
          <p:cNvSpPr txBox="1">
            <a:spLocks noGrp="1"/>
          </p:cNvSpPr>
          <p:nvPr>
            <p:ph type="body" idx="1"/>
          </p:nvPr>
        </p:nvSpPr>
        <p:spPr>
          <a:xfrm>
            <a:off x="892969" y="892969"/>
            <a:ext cx="10406063" cy="5072063"/>
          </a:xfrm>
          <a:prstGeom prst="rect">
            <a:avLst/>
          </a:prstGeom>
        </p:spPr>
        <p:txBody>
          <a:bodyPr/>
          <a:lstStyle>
            <a:lvl1pPr>
              <a:buClrTx/>
            </a:lvl1pPr>
            <a:lvl2pPr>
              <a:buClrTx/>
            </a:lvl2pPr>
            <a:lvl3pPr>
              <a:buClrTx/>
            </a:lvl3pPr>
            <a:lvl4pPr>
              <a:buClrTx/>
            </a:lvl4pPr>
            <a:lvl5pPr>
              <a:buClrTx/>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76"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948426232"/>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Foto - driemaal">
    <p:spTree>
      <p:nvGrpSpPr>
        <p:cNvPr id="1" name=""/>
        <p:cNvGrpSpPr/>
        <p:nvPr/>
      </p:nvGrpSpPr>
      <p:grpSpPr>
        <a:xfrm>
          <a:off x="0" y="0"/>
          <a:ext cx="0" cy="0"/>
          <a:chOff x="0" y="0"/>
          <a:chExt cx="0" cy="0"/>
        </a:xfrm>
      </p:grpSpPr>
      <p:sp>
        <p:nvSpPr>
          <p:cNvPr id="83" name="Afbeelding"/>
          <p:cNvSpPr>
            <a:spLocks noGrp="1"/>
          </p:cNvSpPr>
          <p:nvPr>
            <p:ph type="pic" sz="quarter" idx="21"/>
          </p:nvPr>
        </p:nvSpPr>
        <p:spPr>
          <a:xfrm>
            <a:off x="6024562" y="3491508"/>
            <a:ext cx="5518547" cy="2759273"/>
          </a:xfrm>
          <a:prstGeom prst="rect">
            <a:avLst/>
          </a:prstGeom>
        </p:spPr>
        <p:txBody>
          <a:bodyPr lIns="91439" tIns="45719" rIns="91439" bIns="45719" anchor="t">
            <a:noAutofit/>
          </a:bodyPr>
          <a:lstStyle/>
          <a:p>
            <a:endParaRPr/>
          </a:p>
        </p:txBody>
      </p:sp>
      <p:sp>
        <p:nvSpPr>
          <p:cNvPr id="84" name="Afbeelding"/>
          <p:cNvSpPr>
            <a:spLocks noGrp="1"/>
          </p:cNvSpPr>
          <p:nvPr>
            <p:ph type="pic" sz="quarter" idx="22"/>
          </p:nvPr>
        </p:nvSpPr>
        <p:spPr>
          <a:xfrm>
            <a:off x="6316266" y="449461"/>
            <a:ext cx="5512594" cy="2756297"/>
          </a:xfrm>
          <a:prstGeom prst="rect">
            <a:avLst/>
          </a:prstGeom>
        </p:spPr>
        <p:txBody>
          <a:bodyPr lIns="91439" tIns="45719" rIns="91439" bIns="45719" anchor="t">
            <a:noAutofit/>
          </a:bodyPr>
          <a:lstStyle/>
          <a:p>
            <a:endParaRPr/>
          </a:p>
        </p:txBody>
      </p:sp>
      <p:sp>
        <p:nvSpPr>
          <p:cNvPr id="85" name="Afbeelding"/>
          <p:cNvSpPr>
            <a:spLocks noGrp="1"/>
          </p:cNvSpPr>
          <p:nvPr>
            <p:ph type="pic" idx="23"/>
          </p:nvPr>
        </p:nvSpPr>
        <p:spPr>
          <a:xfrm>
            <a:off x="-3187898" y="-89297"/>
            <a:ext cx="12680156" cy="6340078"/>
          </a:xfrm>
          <a:prstGeom prst="rect">
            <a:avLst/>
          </a:prstGeom>
        </p:spPr>
        <p:txBody>
          <a:bodyPr lIns="91439" tIns="45719" rIns="91439" bIns="45719" anchor="t">
            <a:noAutofit/>
          </a:bodyPr>
          <a:lstStyle/>
          <a:p>
            <a:endParaRPr/>
          </a:p>
        </p:txBody>
      </p:sp>
      <p:sp>
        <p:nvSpPr>
          <p:cNvPr id="86"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568487650"/>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Citaat">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190625" y="4473773"/>
            <a:ext cx="9810750" cy="362215"/>
          </a:xfrm>
          <a:prstGeom prst="rect">
            <a:avLst/>
          </a:prstGeom>
        </p:spPr>
        <p:txBody>
          <a:bodyPr anchor="t">
            <a:spAutoFit/>
          </a:bodyPr>
          <a:lstStyle>
            <a:lvl1pPr marL="0" indent="0" algn="ctr">
              <a:spcBef>
                <a:spcPts val="0"/>
              </a:spcBef>
              <a:buClrTx/>
              <a:buSzTx/>
              <a:buNone/>
              <a:defRPr sz="1687" i="1"/>
            </a:lvl1pPr>
          </a:lstStyle>
          <a:p>
            <a:r>
              <a:t>–Johnny Appleseed</a:t>
            </a:r>
          </a:p>
        </p:txBody>
      </p:sp>
      <p:sp>
        <p:nvSpPr>
          <p:cNvPr id="94" name="&quot;Typ hier een citaat.&quot;"/>
          <p:cNvSpPr txBox="1">
            <a:spLocks noGrp="1"/>
          </p:cNvSpPr>
          <p:nvPr>
            <p:ph type="body" sz="quarter" idx="22"/>
          </p:nvPr>
        </p:nvSpPr>
        <p:spPr>
          <a:xfrm>
            <a:off x="1190625" y="3008602"/>
            <a:ext cx="9810750" cy="470513"/>
          </a:xfrm>
          <a:prstGeom prst="rect">
            <a:avLst/>
          </a:prstGeom>
        </p:spPr>
        <p:txBody>
          <a:bodyPr>
            <a:spAutoFit/>
          </a:bodyPr>
          <a:lstStyle>
            <a:lvl1pPr marL="0" indent="0" algn="ctr">
              <a:spcBef>
                <a:spcPts val="0"/>
              </a:spcBef>
              <a:buClrTx/>
              <a:buSzTx/>
              <a:buNone/>
              <a:defRPr sz="2391">
                <a:latin typeface="+mn-lt"/>
                <a:ea typeface="+mn-ea"/>
                <a:cs typeface="+mn-cs"/>
                <a:sym typeface="Helvetica Neue Medium"/>
              </a:defRPr>
            </a:lvl1pPr>
          </a:lstStyle>
          <a:p>
            <a:r>
              <a:t>"Typ hier een citaat." </a:t>
            </a:r>
          </a:p>
        </p:txBody>
      </p:sp>
      <p:sp>
        <p:nvSpPr>
          <p:cNvPr id="95"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422705375"/>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Afbeelding"/>
          <p:cNvSpPr>
            <a:spLocks noGrp="1"/>
          </p:cNvSpPr>
          <p:nvPr>
            <p:ph type="pic" idx="21"/>
          </p:nvPr>
        </p:nvSpPr>
        <p:spPr>
          <a:xfrm>
            <a:off x="-871505" y="-8929"/>
            <a:ext cx="15517291" cy="7758645"/>
          </a:xfrm>
          <a:prstGeom prst="rect">
            <a:avLst/>
          </a:prstGeom>
        </p:spPr>
        <p:txBody>
          <a:bodyPr lIns="91439" tIns="45719" rIns="91439" bIns="45719" anchor="t">
            <a:noAutofit/>
          </a:bodyPr>
          <a:lstStyle/>
          <a:p>
            <a:endParaRPr/>
          </a:p>
        </p:txBody>
      </p:sp>
      <p:sp>
        <p:nvSpPr>
          <p:cNvPr id="103"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90291139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436BFD-F132-1A57-E66F-5B1A7E21287B}"/>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74863788-E65E-BF8D-6A70-07F2D40E03A5}"/>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45FF6FE8-0C99-BC49-A3AF-42344AD3B560}"/>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E161EF22-A55C-4F22-EF93-A5ACDC97A6C4}"/>
              </a:ext>
            </a:extLst>
          </p:cNvPr>
          <p:cNvSpPr>
            <a:spLocks noGrp="1"/>
          </p:cNvSpPr>
          <p:nvPr>
            <p:ph type="dt" sz="half" idx="10"/>
          </p:nvPr>
        </p:nvSpPr>
        <p:spPr/>
        <p:txBody>
          <a:bodyPr/>
          <a:lstStyle/>
          <a:p>
            <a:fld id="{B1271BCB-9DAC-430E-9EF1-6DC67C67E4A3}" type="datetimeFigureOut">
              <a:rPr lang="nl-NL" smtClean="0"/>
              <a:t>13-10-2023</a:t>
            </a:fld>
            <a:endParaRPr lang="nl-NL"/>
          </a:p>
        </p:txBody>
      </p:sp>
      <p:sp>
        <p:nvSpPr>
          <p:cNvPr id="6" name="Tijdelijke aanduiding voor voettekst 5">
            <a:extLst>
              <a:ext uri="{FF2B5EF4-FFF2-40B4-BE49-F238E27FC236}">
                <a16:creationId xmlns:a16="http://schemas.microsoft.com/office/drawing/2014/main" id="{FA9DC89C-E4A2-9D17-7427-FD16739038E7}"/>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8116904E-D928-1577-D2FB-85BE9572EB57}"/>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3326932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Leeg">
    <p:spTree>
      <p:nvGrpSpPr>
        <p:cNvPr id="1" name=""/>
        <p:cNvGrpSpPr/>
        <p:nvPr/>
      </p:nvGrpSpPr>
      <p:grpSpPr>
        <a:xfrm>
          <a:off x="0" y="0"/>
          <a:ext cx="0" cy="0"/>
          <a:chOff x="0" y="0"/>
          <a:chExt cx="0" cy="0"/>
        </a:xfrm>
      </p:grpSpPr>
      <p:sp>
        <p:nvSpPr>
          <p:cNvPr id="110"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4043901276"/>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1_Leeg">
    <p:bg>
      <p:bgPr>
        <a:solidFill>
          <a:srgbClr val="FFFFFF"/>
        </a:solidFill>
        <a:effectLst/>
      </p:bgPr>
    </p:bg>
    <p:spTree>
      <p:nvGrpSpPr>
        <p:cNvPr id="1" name=""/>
        <p:cNvGrpSpPr/>
        <p:nvPr/>
      </p:nvGrpSpPr>
      <p:grpSpPr>
        <a:xfrm>
          <a:off x="0" y="0"/>
          <a:ext cx="0" cy="0"/>
          <a:chOff x="0" y="0"/>
          <a:chExt cx="0" cy="0"/>
        </a:xfrm>
      </p:grpSpPr>
      <p:sp>
        <p:nvSpPr>
          <p:cNvPr id="117" name="Dianummer"/>
          <p:cNvSpPr txBox="1">
            <a:spLocks noGrp="1"/>
          </p:cNvSpPr>
          <p:nvPr>
            <p:ph type="sldNum" sz="quarter" idx="2"/>
          </p:nvPr>
        </p:nvSpPr>
        <p:spPr>
          <a:xfrm>
            <a:off x="5917310" y="6505277"/>
            <a:ext cx="386901" cy="297389"/>
          </a:xfrm>
          <a:prstGeom prst="rect">
            <a:avLst/>
          </a:prstGeom>
        </p:spPr>
        <p:txBody>
          <a:bodyPr/>
          <a:lstStyle>
            <a:lvl1pPr>
              <a:defRPr sz="1266">
                <a:solidFill>
                  <a:srgbClr val="000000"/>
                </a:solidFill>
                <a:latin typeface="Helvetica Light"/>
                <a:ea typeface="Helvetica Light"/>
                <a:cs typeface="Helvetica Light"/>
                <a:sym typeface="Helvetica Light"/>
              </a:defRPr>
            </a:lvl1pPr>
          </a:lstStyle>
          <a:p>
            <a:fld id="{86CB4B4D-7CA3-9044-876B-883B54F8677D}" type="slidenum">
              <a:t>‹nr.›</a:t>
            </a:fld>
            <a:endParaRPr/>
          </a:p>
        </p:txBody>
      </p:sp>
    </p:spTree>
    <p:extLst>
      <p:ext uri="{BB962C8B-B14F-4D97-AF65-F5344CB8AC3E}">
        <p14:creationId xmlns:p14="http://schemas.microsoft.com/office/powerpoint/2010/main" val="357490632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38AC5C-F43C-1633-83E1-BEF7FABEF40F}"/>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8A5ABC83-D61E-5F83-DEFC-A947B35EBC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4997FDC2-E47E-1294-0FC7-5E418704E82F}"/>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54409267-96CF-EE1E-DB65-BA154E4F93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5BC1BDCC-B819-63BC-959C-7D6B1F6AF67E}"/>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6F9142B5-503A-E6B2-A8AE-3F0069AE9199}"/>
              </a:ext>
            </a:extLst>
          </p:cNvPr>
          <p:cNvSpPr>
            <a:spLocks noGrp="1"/>
          </p:cNvSpPr>
          <p:nvPr>
            <p:ph type="dt" sz="half" idx="10"/>
          </p:nvPr>
        </p:nvSpPr>
        <p:spPr/>
        <p:txBody>
          <a:bodyPr/>
          <a:lstStyle/>
          <a:p>
            <a:fld id="{B1271BCB-9DAC-430E-9EF1-6DC67C67E4A3}" type="datetimeFigureOut">
              <a:rPr lang="nl-NL" smtClean="0"/>
              <a:t>13-10-2023</a:t>
            </a:fld>
            <a:endParaRPr lang="nl-NL"/>
          </a:p>
        </p:txBody>
      </p:sp>
      <p:sp>
        <p:nvSpPr>
          <p:cNvPr id="8" name="Tijdelijke aanduiding voor voettekst 7">
            <a:extLst>
              <a:ext uri="{FF2B5EF4-FFF2-40B4-BE49-F238E27FC236}">
                <a16:creationId xmlns:a16="http://schemas.microsoft.com/office/drawing/2014/main" id="{8A55AD67-9FEE-B11F-C140-617B43C765BE}"/>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A9199625-FB7B-155D-4A2A-170E055C32F0}"/>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846980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F380C0-AD13-D174-E085-276F157FF648}"/>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C9C0DCAB-BF3C-F909-D9AA-40F501FD72DD}"/>
              </a:ext>
            </a:extLst>
          </p:cNvPr>
          <p:cNvSpPr>
            <a:spLocks noGrp="1"/>
          </p:cNvSpPr>
          <p:nvPr>
            <p:ph type="dt" sz="half" idx="10"/>
          </p:nvPr>
        </p:nvSpPr>
        <p:spPr/>
        <p:txBody>
          <a:bodyPr/>
          <a:lstStyle/>
          <a:p>
            <a:fld id="{B1271BCB-9DAC-430E-9EF1-6DC67C67E4A3}" type="datetimeFigureOut">
              <a:rPr lang="nl-NL" smtClean="0"/>
              <a:t>13-10-2023</a:t>
            </a:fld>
            <a:endParaRPr lang="nl-NL"/>
          </a:p>
        </p:txBody>
      </p:sp>
      <p:sp>
        <p:nvSpPr>
          <p:cNvPr id="4" name="Tijdelijke aanduiding voor voettekst 3">
            <a:extLst>
              <a:ext uri="{FF2B5EF4-FFF2-40B4-BE49-F238E27FC236}">
                <a16:creationId xmlns:a16="http://schemas.microsoft.com/office/drawing/2014/main" id="{2F5467A6-ABE5-888F-C145-A5647700AE8E}"/>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C5305A9A-24A4-07D0-C079-19DEBE035D0A}"/>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147631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4A95BAF-4F33-6BB5-C5A9-2675985D9939}"/>
              </a:ext>
            </a:extLst>
          </p:cNvPr>
          <p:cNvSpPr>
            <a:spLocks noGrp="1"/>
          </p:cNvSpPr>
          <p:nvPr>
            <p:ph type="dt" sz="half" idx="10"/>
          </p:nvPr>
        </p:nvSpPr>
        <p:spPr/>
        <p:txBody>
          <a:bodyPr/>
          <a:lstStyle/>
          <a:p>
            <a:fld id="{B1271BCB-9DAC-430E-9EF1-6DC67C67E4A3}" type="datetimeFigureOut">
              <a:rPr lang="nl-NL" smtClean="0"/>
              <a:t>13-10-2023</a:t>
            </a:fld>
            <a:endParaRPr lang="nl-NL"/>
          </a:p>
        </p:txBody>
      </p:sp>
      <p:sp>
        <p:nvSpPr>
          <p:cNvPr id="3" name="Tijdelijke aanduiding voor voettekst 2">
            <a:extLst>
              <a:ext uri="{FF2B5EF4-FFF2-40B4-BE49-F238E27FC236}">
                <a16:creationId xmlns:a16="http://schemas.microsoft.com/office/drawing/2014/main" id="{2E270636-2E80-FE2F-9943-5D63B24D7966}"/>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30E590AF-7B8A-ACB5-A8D7-17BF54DFDCAC}"/>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426795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5B4338-D1BC-20BA-A6AC-EE349340C14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4FA89639-3EDB-6FF3-F54C-6BA62005A9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A00BAB14-7539-FED8-2FE1-EC4AB138B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A55FE278-61E7-1CA4-2846-1E21E19E31A6}"/>
              </a:ext>
            </a:extLst>
          </p:cNvPr>
          <p:cNvSpPr>
            <a:spLocks noGrp="1"/>
          </p:cNvSpPr>
          <p:nvPr>
            <p:ph type="dt" sz="half" idx="10"/>
          </p:nvPr>
        </p:nvSpPr>
        <p:spPr/>
        <p:txBody>
          <a:bodyPr/>
          <a:lstStyle/>
          <a:p>
            <a:fld id="{B1271BCB-9DAC-430E-9EF1-6DC67C67E4A3}" type="datetimeFigureOut">
              <a:rPr lang="nl-NL" smtClean="0"/>
              <a:t>13-10-2023</a:t>
            </a:fld>
            <a:endParaRPr lang="nl-NL"/>
          </a:p>
        </p:txBody>
      </p:sp>
      <p:sp>
        <p:nvSpPr>
          <p:cNvPr id="6" name="Tijdelijke aanduiding voor voettekst 5">
            <a:extLst>
              <a:ext uri="{FF2B5EF4-FFF2-40B4-BE49-F238E27FC236}">
                <a16:creationId xmlns:a16="http://schemas.microsoft.com/office/drawing/2014/main" id="{4F0FFF02-8CEA-79DA-E439-4689BDCED098}"/>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D768376A-F842-7B83-9CB7-17FBE414CA63}"/>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168649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F11CC-2269-96AA-958D-DDB5EDBC4A67}"/>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D6A14B8B-7AB5-C6C2-04AA-AE78CE061A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69526DEA-A23B-A022-AC91-9E0B13B6F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28CDB433-0068-5ADA-19E3-BFC0D54A1391}"/>
              </a:ext>
            </a:extLst>
          </p:cNvPr>
          <p:cNvSpPr>
            <a:spLocks noGrp="1"/>
          </p:cNvSpPr>
          <p:nvPr>
            <p:ph type="dt" sz="half" idx="10"/>
          </p:nvPr>
        </p:nvSpPr>
        <p:spPr/>
        <p:txBody>
          <a:bodyPr/>
          <a:lstStyle/>
          <a:p>
            <a:fld id="{B1271BCB-9DAC-430E-9EF1-6DC67C67E4A3}" type="datetimeFigureOut">
              <a:rPr lang="nl-NL" smtClean="0"/>
              <a:t>13-10-2023</a:t>
            </a:fld>
            <a:endParaRPr lang="nl-NL"/>
          </a:p>
        </p:txBody>
      </p:sp>
      <p:sp>
        <p:nvSpPr>
          <p:cNvPr id="6" name="Tijdelijke aanduiding voor voettekst 5">
            <a:extLst>
              <a:ext uri="{FF2B5EF4-FFF2-40B4-BE49-F238E27FC236}">
                <a16:creationId xmlns:a16="http://schemas.microsoft.com/office/drawing/2014/main" id="{A9D6AE7A-D444-310F-D051-C4D69DED2B4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EB516799-F863-7A65-4288-B8C1A4968D87}"/>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30309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B05C1629-CD14-7983-8851-FF7BAA6AC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45B8AF3E-AF21-2A78-10C5-0EA43410CC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28E4AB1-3AA0-861D-1E3F-40D5C9D4D3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271BCB-9DAC-430E-9EF1-6DC67C67E4A3}" type="datetimeFigureOut">
              <a:rPr lang="nl-NL" smtClean="0"/>
              <a:t>13-10-2023</a:t>
            </a:fld>
            <a:endParaRPr lang="nl-NL"/>
          </a:p>
        </p:txBody>
      </p:sp>
      <p:sp>
        <p:nvSpPr>
          <p:cNvPr id="5" name="Tijdelijke aanduiding voor voettekst 4">
            <a:extLst>
              <a:ext uri="{FF2B5EF4-FFF2-40B4-BE49-F238E27FC236}">
                <a16:creationId xmlns:a16="http://schemas.microsoft.com/office/drawing/2014/main" id="{5902D514-5146-8893-CFAD-09CCD1182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61022429-7E94-E421-17AD-1C59D3AB3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45131-3556-4968-908B-86D556D22AFC}" type="slidenum">
              <a:rPr lang="nl-NL" smtClean="0"/>
              <a:t>‹nr.›</a:t>
            </a:fld>
            <a:endParaRPr lang="nl-NL"/>
          </a:p>
        </p:txBody>
      </p:sp>
    </p:spTree>
    <p:extLst>
      <p:ext uri="{BB962C8B-B14F-4D97-AF65-F5344CB8AC3E}">
        <p14:creationId xmlns:p14="http://schemas.microsoft.com/office/powerpoint/2010/main" val="3167363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 id="214748367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Hoofdtekst - niveau één…"/>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Dianummer"/>
          <p:cNvSpPr txBox="1">
            <a:spLocks noGrp="1"/>
          </p:cNvSpPr>
          <p:nvPr>
            <p:ph type="sldNum" sz="quarter" idx="2"/>
          </p:nvPr>
        </p:nvSpPr>
        <p:spPr>
          <a:xfrm>
            <a:off x="6000750" y="6486708"/>
            <a:ext cx="314189"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‹nr.›</a:t>
            </a:fld>
            <a:endParaRPr/>
          </a:p>
        </p:txBody>
      </p:sp>
    </p:spTree>
    <p:extLst>
      <p:ext uri="{BB962C8B-B14F-4D97-AF65-F5344CB8AC3E}">
        <p14:creationId xmlns:p14="http://schemas.microsoft.com/office/powerpoint/2010/main" val="3979456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spd="med"/>
  <p:txStyles>
    <p:titleStyle>
      <a:lvl1pPr marL="0" marR="0" indent="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1pPr>
      <a:lvl2pPr marL="0" marR="0" indent="2286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2pPr>
      <a:lvl3pPr marL="0" marR="0" indent="4572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3pPr>
      <a:lvl4pPr marL="0" marR="0" indent="6858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4pPr>
      <a:lvl5pPr marL="0" marR="0" indent="9144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5pPr>
      <a:lvl6pPr marL="0" marR="0" indent="11430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6pPr>
      <a:lvl7pPr marL="0" marR="0" indent="13716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7pPr>
      <a:lvl8pPr marL="0" marR="0" indent="16002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8pPr>
      <a:lvl9pPr marL="0" marR="0" indent="18288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eltekst"/>
          <p:cNvSpPr txBox="1">
            <a:spLocks noGrp="1"/>
          </p:cNvSpPr>
          <p:nvPr>
            <p:ph type="title"/>
          </p:nvPr>
        </p:nvSpPr>
        <p:spPr>
          <a:xfrm>
            <a:off x="892969" y="178594"/>
            <a:ext cx="10406063" cy="15180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Titeltekst</a:t>
            </a:r>
          </a:p>
        </p:txBody>
      </p:sp>
      <p:sp>
        <p:nvSpPr>
          <p:cNvPr id="3" name="Hoofdtekst - niveau één…"/>
          <p:cNvSpPr txBox="1">
            <a:spLocks noGrp="1"/>
          </p:cNvSpPr>
          <p:nvPr>
            <p:ph type="body" idx="1"/>
          </p:nvPr>
        </p:nvSpPr>
        <p:spPr>
          <a:xfrm>
            <a:off x="892969" y="1821656"/>
            <a:ext cx="10406063" cy="44201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 name="Dianummer"/>
          <p:cNvSpPr txBox="1">
            <a:spLocks noGrp="1"/>
          </p:cNvSpPr>
          <p:nvPr>
            <p:ph type="sldNum" sz="quarter" idx="2"/>
          </p:nvPr>
        </p:nvSpPr>
        <p:spPr>
          <a:xfrm>
            <a:off x="5933329" y="6536531"/>
            <a:ext cx="367088" cy="275717"/>
          </a:xfrm>
          <a:prstGeom prst="rect">
            <a:avLst/>
          </a:prstGeom>
          <a:ln w="12700">
            <a:miter lim="400000"/>
          </a:ln>
        </p:spPr>
        <p:txBody>
          <a:bodyPr wrap="none" lIns="50800" tIns="50800" rIns="50800" bIns="50800">
            <a:spAutoFit/>
          </a:bodyPr>
          <a:lstStyle>
            <a:lvl1pPr>
              <a:defRPr sz="1125" b="0">
                <a:latin typeface="Helvetica Neue Light"/>
                <a:ea typeface="Helvetica Neue Light"/>
                <a:cs typeface="Helvetica Neue Light"/>
                <a:sym typeface="Helvetica Neue Light"/>
              </a:defRPr>
            </a:lvl1pPr>
          </a:lstStyle>
          <a:p>
            <a:fld id="{86CB4B4D-7CA3-9044-876B-883B54F8677D}" type="slidenum">
              <a:t>‹nr.›</a:t>
            </a:fld>
            <a:endParaRPr/>
          </a:p>
        </p:txBody>
      </p:sp>
    </p:spTree>
    <p:extLst>
      <p:ext uri="{BB962C8B-B14F-4D97-AF65-F5344CB8AC3E}">
        <p14:creationId xmlns:p14="http://schemas.microsoft.com/office/powerpoint/2010/main" val="94836398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transition spd="med"/>
  <p:txStyles>
    <p:titleStyle>
      <a:lvl1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1pPr>
      <a:lvl2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2pPr>
      <a:lvl3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3pPr>
      <a:lvl4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4pPr>
      <a:lvl5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5pPr>
      <a:lvl6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6pPr>
      <a:lvl7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7pPr>
      <a:lvl8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8pPr>
      <a:lvl9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9pPr>
    </p:titleStyle>
    <p:bodyStyle>
      <a:lvl1pPr marL="312528"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1pPr>
      <a:lvl2pPr marL="625056"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2pPr>
      <a:lvl3pPr marL="937584"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3pPr>
      <a:lvl4pPr marL="1250112"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4pPr>
      <a:lvl5pPr marL="1562640"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5pPr>
      <a:lvl6pPr marL="1875168"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6pPr>
      <a:lvl7pPr marL="2187696"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7pPr>
      <a:lvl8pPr marL="2500224"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8pPr>
      <a:lvl9pPr marL="2812752"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9pPr>
    </p:bodyStyle>
    <p:otherStyle>
      <a:lvl1pPr marL="0" marR="0" indent="0"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1pPr>
      <a:lvl2pPr marL="0" marR="0" indent="160729"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2pPr>
      <a:lvl3pPr marL="0" marR="0" indent="321457"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3pPr>
      <a:lvl4pPr marL="0" marR="0" indent="482186"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4pPr>
      <a:lvl5pPr marL="0" marR="0" indent="642915"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5pPr>
      <a:lvl6pPr marL="0" marR="0" indent="803643"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6pPr>
      <a:lvl7pPr marL="0" marR="0" indent="964372"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7pPr>
      <a:lvl8pPr marL="0" marR="0" indent="1125101"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8pPr>
      <a:lvl9pPr marL="0" marR="0" indent="1285829"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0.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0.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4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scikit-learn.org/stable/modules/naive_bayes.html"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pasted-image.png" descr="pasted-image.png"/>
          <p:cNvPicPr>
            <a:picLocks noChangeAspect="1"/>
          </p:cNvPicPr>
          <p:nvPr/>
        </p:nvPicPr>
        <p:blipFill>
          <a:blip r:embed="rId2"/>
          <a:stretch>
            <a:fillRect/>
          </a:stretch>
        </p:blipFill>
        <p:spPr>
          <a:xfrm>
            <a:off x="-47857" y="40279"/>
            <a:ext cx="12287714" cy="6777443"/>
          </a:xfrm>
          <a:prstGeom prst="rect">
            <a:avLst/>
          </a:prstGeom>
          <a:ln w="12700">
            <a:miter lim="400000"/>
          </a:ln>
        </p:spPr>
      </p:pic>
      <p:sp>
        <p:nvSpPr>
          <p:cNvPr id="152" name="Machine Learning…"/>
          <p:cNvSpPr txBox="1"/>
          <p:nvPr/>
        </p:nvSpPr>
        <p:spPr>
          <a:xfrm>
            <a:off x="0" y="386913"/>
            <a:ext cx="12192001" cy="12724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p>
            <a:pPr algn="ctr" defTabSz="410766" hangingPunct="0">
              <a:defRPr sz="9000" i="1">
                <a:solidFill>
                  <a:srgbClr val="000000"/>
                </a:solidFill>
                <a:latin typeface="Helvetica"/>
                <a:ea typeface="Helvetica"/>
                <a:cs typeface="Helvetica"/>
                <a:sym typeface="Helvetica"/>
              </a:defRPr>
            </a:pPr>
            <a:r>
              <a:rPr sz="4500" i="1" kern="0">
                <a:solidFill>
                  <a:srgbClr val="000000"/>
                </a:solidFill>
                <a:latin typeface="Helvetica"/>
                <a:cs typeface="Helvetica"/>
                <a:sym typeface="Helvetica"/>
              </a:rPr>
              <a:t>Machine Learning </a:t>
            </a:r>
          </a:p>
          <a:p>
            <a:pPr algn="ctr" defTabSz="410766" hangingPunct="0">
              <a:defRPr sz="6600" i="1">
                <a:solidFill>
                  <a:srgbClr val="000000"/>
                </a:solidFill>
                <a:latin typeface="Helvetica"/>
                <a:ea typeface="Helvetica"/>
                <a:cs typeface="Helvetica"/>
                <a:sym typeface="Helvetica"/>
              </a:defRPr>
            </a:pPr>
            <a:r>
              <a:rPr lang="nl-NL" sz="3300" i="1" kern="0">
                <a:solidFill>
                  <a:srgbClr val="000000"/>
                </a:solidFill>
                <a:latin typeface="Helvetica"/>
                <a:cs typeface="Helvetica"/>
                <a:sym typeface="Helvetica"/>
              </a:rPr>
              <a:t>6</a:t>
            </a:r>
            <a:r>
              <a:rPr sz="3300" i="1" kern="0">
                <a:solidFill>
                  <a:srgbClr val="000000"/>
                </a:solidFill>
                <a:latin typeface="Helvetica"/>
                <a:cs typeface="Helvetica"/>
                <a:sym typeface="Helvetica"/>
              </a:rPr>
              <a:t>. </a:t>
            </a:r>
            <a:r>
              <a:rPr lang="nl-NL" sz="3300" i="1" kern="0">
                <a:solidFill>
                  <a:srgbClr val="000000"/>
                </a:solidFill>
                <a:latin typeface="Helvetica"/>
                <a:cs typeface="Helvetica"/>
                <a:sym typeface="Helvetica"/>
              </a:rPr>
              <a:t>andere (classificatie)modellen</a:t>
            </a:r>
            <a:endParaRPr sz="3300" i="1" kern="0">
              <a:solidFill>
                <a:srgbClr val="000000"/>
              </a:solidFill>
              <a:latin typeface="Helvetica"/>
              <a:cs typeface="Helvetica"/>
              <a:sym typeface="Helvetica"/>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149" name="Groepeer"/>
          <p:cNvGrpSpPr/>
          <p:nvPr/>
        </p:nvGrpSpPr>
        <p:grpSpPr>
          <a:xfrm>
            <a:off x="2988580" y="3190028"/>
            <a:ext cx="2776977" cy="477945"/>
            <a:chOff x="0" y="0"/>
            <a:chExt cx="3949478" cy="679742"/>
          </a:xfrm>
        </p:grpSpPr>
        <p:sp>
          <p:nvSpPr>
            <p:cNvPr id="141"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2"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3" name="Cirkel"/>
            <p:cNvSpPr/>
            <p:nvPr/>
          </p:nvSpPr>
          <p:spPr>
            <a:xfrm>
              <a:off x="881726"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4"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5"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6" name="Cirkel"/>
            <p:cNvSpPr/>
            <p:nvPr/>
          </p:nvSpPr>
          <p:spPr>
            <a:xfrm>
              <a:off x="2314532"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7"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8"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160" name="Groepeer"/>
          <p:cNvGrpSpPr/>
          <p:nvPr/>
        </p:nvGrpSpPr>
        <p:grpSpPr>
          <a:xfrm>
            <a:off x="7121672" y="3190028"/>
            <a:ext cx="3054471" cy="477945"/>
            <a:chOff x="0" y="0"/>
            <a:chExt cx="4344134" cy="679742"/>
          </a:xfrm>
        </p:grpSpPr>
        <p:sp>
          <p:nvSpPr>
            <p:cNvPr id="150"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1" name="Cirkel"/>
            <p:cNvSpPr/>
            <p:nvPr/>
          </p:nvSpPr>
          <p:spPr>
            <a:xfrm>
              <a:off x="367386"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2"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3"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4" name="Cirkel"/>
            <p:cNvSpPr/>
            <p:nvPr/>
          </p:nvSpPr>
          <p:spPr>
            <a:xfrm>
              <a:off x="134095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5"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6" name="Cirkel"/>
            <p:cNvSpPr/>
            <p:nvPr/>
          </p:nvSpPr>
          <p:spPr>
            <a:xfrm>
              <a:off x="1947147"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7"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8" name="Cirkel"/>
            <p:cNvSpPr/>
            <p:nvPr/>
          </p:nvSpPr>
          <p:spPr>
            <a:xfrm>
              <a:off x="3076574"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9" name="Cirkel"/>
            <p:cNvSpPr/>
            <p:nvPr/>
          </p:nvSpPr>
          <p:spPr>
            <a:xfrm>
              <a:off x="366439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161"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mc:AlternateContent xmlns:mc="http://schemas.openxmlformats.org/markup-compatibility/2006">
        <mc:Choice xmlns:a14="http://schemas.microsoft.com/office/drawing/2010/main" Requires="a14">
          <p:sp>
            <p:nvSpPr>
              <p:cNvPr id="162" name="Vergelijking"/>
              <p:cNvSpPr txBox="1"/>
              <p:nvPr/>
            </p:nvSpPr>
            <p:spPr>
              <a:xfrm>
                <a:off x="6127922" y="4283988"/>
                <a:ext cx="711285" cy="389466"/>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kern="0">
                              <a:solidFill>
                                <a:srgbClr val="FEFEFE"/>
                              </a:solidFill>
                              <a:latin typeface="Cambria Math" panose="02040503050406030204" pitchFamily="18" charset="0"/>
                              <a:sym typeface="Calibri"/>
                            </a:rPr>
                          </m:ctrlPr>
                        </m:sSubPr>
                        <m:e>
                          <m:r>
                            <a:rPr sz="2531" i="1" kern="0">
                              <a:solidFill>
                                <a:srgbClr val="FEFEFE"/>
                              </a:solidFill>
                              <a:latin typeface="Cambria Math" panose="02040503050406030204" pitchFamily="18" charset="0"/>
                              <a:sym typeface="Calibri"/>
                            </a:rPr>
                            <m:t>𝑥</m:t>
                          </m:r>
                        </m:e>
                        <m:sub>
                          <m:r>
                            <a:rPr sz="2531" i="1" kern="0">
                              <a:solidFill>
                                <a:srgbClr val="FEFEFE"/>
                              </a:solidFill>
                              <a:latin typeface="Cambria Math" panose="02040503050406030204" pitchFamily="18" charset="0"/>
                              <a:sym typeface="Calibri"/>
                            </a:rPr>
                            <m:t>𝑖</m:t>
                          </m:r>
                        </m:sub>
                      </m:sSub>
                      <m:r>
                        <a:rPr sz="2531" i="1" kern="0">
                          <a:solidFill>
                            <a:srgbClr val="FEFEFE"/>
                          </a:solidFill>
                          <a:latin typeface="Cambria Math" panose="02040503050406030204" pitchFamily="18" charset="0"/>
                          <a:sym typeface="Calibri"/>
                        </a:rPr>
                        <m:t>→</m:t>
                      </m:r>
                    </m:oMath>
                  </m:oMathPara>
                </a14:m>
                <a:endParaRPr sz="2531" kern="0">
                  <a:solidFill>
                    <a:srgbClr val="FFFFFF"/>
                  </a:solidFill>
                  <a:latin typeface="Calibri"/>
                  <a:cs typeface="Calibri"/>
                  <a:sym typeface="Calibri"/>
                </a:endParaRPr>
              </a:p>
            </p:txBody>
          </p:sp>
        </mc:Choice>
        <mc:Fallback>
          <p:sp>
            <p:nvSpPr>
              <p:cNvPr id="162" name="Vergelijking"/>
              <p:cNvSpPr txBox="1">
                <a:spLocks noRot="1" noChangeAspect="1" noMove="1" noResize="1" noEditPoints="1" noAdjustHandles="1" noChangeArrowheads="1" noChangeShapeType="1" noTextEdit="1"/>
              </p:cNvSpPr>
              <p:nvPr/>
            </p:nvSpPr>
            <p:spPr>
              <a:xfrm>
                <a:off x="6127922" y="4283988"/>
                <a:ext cx="711285" cy="389466"/>
              </a:xfrm>
              <a:prstGeom prst="rect">
                <a:avLst/>
              </a:prstGeom>
              <a:blipFill>
                <a:blip r:embed="rId3"/>
                <a:stretch>
                  <a:fillRect l="-5128" r="-5128" b="-17188"/>
                </a:stretch>
              </a:blipFill>
              <a:ln w="12700">
                <a:miter lim="400000"/>
              </a:ln>
            </p:spPr>
            <p:txBody>
              <a:bodyPr/>
              <a:lstStyle/>
              <a:p>
                <a:r>
                  <a:rPr lang="nl-NL">
                    <a:noFill/>
                  </a:rPr>
                  <a:t> </a:t>
                </a:r>
              </a:p>
            </p:txBody>
          </p:sp>
        </mc:Fallback>
      </mc:AlternateContent>
      <p:grpSp>
        <p:nvGrpSpPr>
          <p:cNvPr id="166" name="Groepeer"/>
          <p:cNvGrpSpPr/>
          <p:nvPr/>
        </p:nvGrpSpPr>
        <p:grpSpPr>
          <a:xfrm>
            <a:off x="2745420" y="1369236"/>
            <a:ext cx="3203153" cy="2506248"/>
            <a:chOff x="0" y="201314"/>
            <a:chExt cx="4555594" cy="3564441"/>
          </a:xfrm>
        </p:grpSpPr>
        <p:sp>
          <p:nvSpPr>
            <p:cNvPr id="163" name="Rechthoek"/>
            <p:cNvSpPr/>
            <p:nvPr/>
          </p:nvSpPr>
          <p:spPr>
            <a:xfrm>
              <a:off x="0" y="2495756"/>
              <a:ext cx="4555595" cy="1270001"/>
            </a:xfrm>
            <a:prstGeom prst="rect">
              <a:avLst/>
            </a:prstGeom>
            <a:solidFill>
              <a:schemeClr val="accent2">
                <a:hueOff val="-177681"/>
                <a:satOff val="-17391"/>
                <a:lumOff val="16666"/>
                <a:alpha val="30000"/>
              </a:schemeClr>
            </a:solidFill>
            <a:ln w="25400" cap="flat">
              <a:solidFill>
                <a:schemeClr val="accent2">
                  <a:hueOff val="195715"/>
                  <a:lumOff val="-15294"/>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64" name="Observations class A"/>
            <p:cNvSpPr/>
            <p:nvPr/>
          </p:nvSpPr>
          <p:spPr>
            <a:xfrm>
              <a:off x="3108618" y="20131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ctr" defTabSz="410751" hangingPunct="0"/>
              <a:r>
                <a:rPr sz="1687" b="1" kern="0">
                  <a:solidFill>
                    <a:srgbClr val="FFFFFF"/>
                  </a:solidFill>
                  <a:latin typeface="Calibri"/>
                  <a:cs typeface="Calibri"/>
                  <a:sym typeface="Calibri"/>
                </a:rPr>
                <a:t>Observations class A</a:t>
              </a:r>
            </a:p>
          </p:txBody>
        </p:sp>
        <p:sp>
          <p:nvSpPr>
            <p:cNvPr id="165" name="Lijn"/>
            <p:cNvSpPr/>
            <p:nvPr/>
          </p:nvSpPr>
          <p:spPr>
            <a:xfrm>
              <a:off x="1911178" y="542345"/>
              <a:ext cx="1090676" cy="1877966"/>
            </a:xfrm>
            <a:custGeom>
              <a:avLst/>
              <a:gdLst/>
              <a:ahLst/>
              <a:cxnLst>
                <a:cxn ang="0">
                  <a:pos x="wd2" y="hd2"/>
                </a:cxn>
                <a:cxn ang="5400000">
                  <a:pos x="wd2" y="hd2"/>
                </a:cxn>
                <a:cxn ang="10800000">
                  <a:pos x="wd2" y="hd2"/>
                </a:cxn>
                <a:cxn ang="16200000">
                  <a:pos x="wd2" y="hd2"/>
                </a:cxn>
              </a:cxnLst>
              <a:rect l="0" t="0" r="r" b="b"/>
              <a:pathLst>
                <a:path w="19270" h="21600" extrusionOk="0">
                  <a:moveTo>
                    <a:pt x="18874" y="0"/>
                  </a:moveTo>
                  <a:cubicBezTo>
                    <a:pt x="19753" y="1807"/>
                    <a:pt x="19144" y="3779"/>
                    <a:pt x="17266" y="5224"/>
                  </a:cubicBezTo>
                  <a:cubicBezTo>
                    <a:pt x="14387" y="7439"/>
                    <a:pt x="9480" y="7759"/>
                    <a:pt x="5825" y="9395"/>
                  </a:cubicBezTo>
                  <a:cubicBezTo>
                    <a:pt x="-315" y="12142"/>
                    <a:pt x="-1847" y="17619"/>
                    <a:pt x="2409" y="21600"/>
                  </a:cubicBezTo>
                </a:path>
              </a:pathLst>
            </a:custGeom>
            <a:noFill/>
            <a:ln w="50800" cap="flat">
              <a:solidFill>
                <a:srgbClr val="FFFFFF"/>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170" name="Groepeer"/>
          <p:cNvGrpSpPr/>
          <p:nvPr/>
        </p:nvGrpSpPr>
        <p:grpSpPr>
          <a:xfrm>
            <a:off x="7060444" y="1596521"/>
            <a:ext cx="3203153" cy="2278964"/>
            <a:chOff x="0" y="201314"/>
            <a:chExt cx="4555594" cy="3241192"/>
          </a:xfrm>
        </p:grpSpPr>
        <p:sp>
          <p:nvSpPr>
            <p:cNvPr id="167" name="Rechthoek"/>
            <p:cNvSpPr/>
            <p:nvPr/>
          </p:nvSpPr>
          <p:spPr>
            <a:xfrm>
              <a:off x="0" y="2172507"/>
              <a:ext cx="4555595" cy="1270001"/>
            </a:xfrm>
            <a:prstGeom prst="rect">
              <a:avLst/>
            </a:prstGeom>
            <a:solidFill>
              <a:schemeClr val="accent6">
                <a:satOff val="15424"/>
                <a:lumOff val="17647"/>
                <a:alpha val="30000"/>
              </a:schemeClr>
            </a:solidFill>
            <a:ln w="25400" cap="flat">
              <a:solidFill>
                <a:schemeClr val="accent2">
                  <a:hueOff val="195715"/>
                  <a:lumOff val="-15294"/>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68" name="Observations class B"/>
            <p:cNvSpPr/>
            <p:nvPr/>
          </p:nvSpPr>
          <p:spPr>
            <a:xfrm>
              <a:off x="1618397" y="20131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ctr" defTabSz="410751" hangingPunct="0"/>
              <a:r>
                <a:rPr sz="1687" b="1" kern="0">
                  <a:solidFill>
                    <a:srgbClr val="FFFFFF"/>
                  </a:solidFill>
                  <a:latin typeface="Calibri"/>
                  <a:cs typeface="Calibri"/>
                  <a:sym typeface="Calibri"/>
                </a:rPr>
                <a:t>Observations class B</a:t>
              </a:r>
            </a:p>
          </p:txBody>
        </p:sp>
        <p:sp>
          <p:nvSpPr>
            <p:cNvPr id="169" name="Lijn"/>
            <p:cNvSpPr/>
            <p:nvPr/>
          </p:nvSpPr>
          <p:spPr>
            <a:xfrm>
              <a:off x="608786" y="371797"/>
              <a:ext cx="1243995" cy="1619588"/>
            </a:xfrm>
            <a:custGeom>
              <a:avLst/>
              <a:gdLst/>
              <a:ahLst/>
              <a:cxnLst>
                <a:cxn ang="0">
                  <a:pos x="wd2" y="hd2"/>
                </a:cxn>
                <a:cxn ang="5400000">
                  <a:pos x="wd2" y="hd2"/>
                </a:cxn>
                <a:cxn ang="10800000">
                  <a:pos x="wd2" y="hd2"/>
                </a:cxn>
                <a:cxn ang="16200000">
                  <a:pos x="wd2" y="hd2"/>
                </a:cxn>
              </a:cxnLst>
              <a:rect l="0" t="0" r="r" b="b"/>
              <a:pathLst>
                <a:path w="21160" h="21600" extrusionOk="0">
                  <a:moveTo>
                    <a:pt x="20820" y="0"/>
                  </a:moveTo>
                  <a:cubicBezTo>
                    <a:pt x="21600" y="2096"/>
                    <a:pt x="21021" y="4359"/>
                    <a:pt x="19271" y="6058"/>
                  </a:cubicBezTo>
                  <a:cubicBezTo>
                    <a:pt x="16572" y="8678"/>
                    <a:pt x="11966" y="9227"/>
                    <a:pt x="8256" y="10893"/>
                  </a:cubicBezTo>
                  <a:cubicBezTo>
                    <a:pt x="3332" y="13106"/>
                    <a:pt x="211" y="17153"/>
                    <a:pt x="0" y="21600"/>
                  </a:cubicBezTo>
                </a:path>
              </a:pathLst>
            </a:custGeom>
            <a:noFill/>
            <a:ln w="50800" cap="flat">
              <a:solidFill>
                <a:srgbClr val="FFFFFF"/>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animBg="1" advAuto="0"/>
      <p:bldP spid="170"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183" name="Groepeer"/>
          <p:cNvGrpSpPr/>
          <p:nvPr/>
        </p:nvGrpSpPr>
        <p:grpSpPr>
          <a:xfrm>
            <a:off x="2988580" y="3190028"/>
            <a:ext cx="2776977" cy="477945"/>
            <a:chOff x="0" y="0"/>
            <a:chExt cx="3949478" cy="679742"/>
          </a:xfrm>
        </p:grpSpPr>
        <p:sp>
          <p:nvSpPr>
            <p:cNvPr id="175"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76"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77" name="Cirkel"/>
            <p:cNvSpPr/>
            <p:nvPr/>
          </p:nvSpPr>
          <p:spPr>
            <a:xfrm>
              <a:off x="881726"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78"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79"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80" name="Cirkel"/>
            <p:cNvSpPr/>
            <p:nvPr/>
          </p:nvSpPr>
          <p:spPr>
            <a:xfrm>
              <a:off x="2314532"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81"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82"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184" name="Cirkel"/>
          <p:cNvSpPr/>
          <p:nvPr/>
        </p:nvSpPr>
        <p:spPr>
          <a:xfrm>
            <a:off x="4126754" y="3190028"/>
            <a:ext cx="477944"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85" name="Cirkel"/>
          <p:cNvSpPr/>
          <p:nvPr/>
        </p:nvSpPr>
        <p:spPr>
          <a:xfrm>
            <a:off x="4138097" y="4681581"/>
            <a:ext cx="477944" cy="477945"/>
          </a:xfrm>
          <a:prstGeom prst="ellipse">
            <a:avLst/>
          </a:prstGeom>
          <a:solidFill>
            <a:schemeClr val="accent4"/>
          </a:solidFill>
          <a:ln w="12700">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196" name="Groepeer"/>
          <p:cNvGrpSpPr/>
          <p:nvPr/>
        </p:nvGrpSpPr>
        <p:grpSpPr>
          <a:xfrm>
            <a:off x="7121672" y="3190028"/>
            <a:ext cx="3054471" cy="477945"/>
            <a:chOff x="0" y="0"/>
            <a:chExt cx="4344134" cy="679742"/>
          </a:xfrm>
        </p:grpSpPr>
        <p:sp>
          <p:nvSpPr>
            <p:cNvPr id="186"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87" name="Cirkel"/>
            <p:cNvSpPr/>
            <p:nvPr/>
          </p:nvSpPr>
          <p:spPr>
            <a:xfrm>
              <a:off x="367386"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88"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89"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90" name="Cirkel"/>
            <p:cNvSpPr/>
            <p:nvPr/>
          </p:nvSpPr>
          <p:spPr>
            <a:xfrm>
              <a:off x="134095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91"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92" name="Cirkel"/>
            <p:cNvSpPr/>
            <p:nvPr/>
          </p:nvSpPr>
          <p:spPr>
            <a:xfrm>
              <a:off x="1947147"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93"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94" name="Cirkel"/>
            <p:cNvSpPr/>
            <p:nvPr/>
          </p:nvSpPr>
          <p:spPr>
            <a:xfrm>
              <a:off x="3076574"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95" name="Cirkel"/>
            <p:cNvSpPr/>
            <p:nvPr/>
          </p:nvSpPr>
          <p:spPr>
            <a:xfrm>
              <a:off x="366439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197"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mc:AlternateContent xmlns:mc="http://schemas.openxmlformats.org/markup-compatibility/2006">
        <mc:Choice xmlns:a14="http://schemas.microsoft.com/office/drawing/2010/main" Requires="a14">
          <p:sp>
            <p:nvSpPr>
              <p:cNvPr id="198" name="Vergelijking"/>
              <p:cNvSpPr txBox="1"/>
              <p:nvPr/>
            </p:nvSpPr>
            <p:spPr>
              <a:xfrm>
                <a:off x="6127922" y="4283988"/>
                <a:ext cx="711285" cy="389466"/>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kern="0">
                              <a:solidFill>
                                <a:srgbClr val="FEFEFE"/>
                              </a:solidFill>
                              <a:latin typeface="Cambria Math" panose="02040503050406030204" pitchFamily="18" charset="0"/>
                              <a:sym typeface="Calibri"/>
                            </a:rPr>
                          </m:ctrlPr>
                        </m:sSubPr>
                        <m:e>
                          <m:r>
                            <a:rPr sz="2531" i="1" kern="0">
                              <a:solidFill>
                                <a:srgbClr val="FEFEFE"/>
                              </a:solidFill>
                              <a:latin typeface="Cambria Math" panose="02040503050406030204" pitchFamily="18" charset="0"/>
                              <a:sym typeface="Calibri"/>
                            </a:rPr>
                            <m:t>𝑥</m:t>
                          </m:r>
                        </m:e>
                        <m:sub>
                          <m:r>
                            <a:rPr sz="2531" i="1" kern="0">
                              <a:solidFill>
                                <a:srgbClr val="FEFEFE"/>
                              </a:solidFill>
                              <a:latin typeface="Cambria Math" panose="02040503050406030204" pitchFamily="18" charset="0"/>
                              <a:sym typeface="Calibri"/>
                            </a:rPr>
                            <m:t>𝑖</m:t>
                          </m:r>
                        </m:sub>
                      </m:sSub>
                      <m:r>
                        <a:rPr sz="2531" i="1" kern="0">
                          <a:solidFill>
                            <a:srgbClr val="FEFEFE"/>
                          </a:solidFill>
                          <a:latin typeface="Cambria Math" panose="02040503050406030204" pitchFamily="18" charset="0"/>
                          <a:sym typeface="Calibri"/>
                        </a:rPr>
                        <m:t>→</m:t>
                      </m:r>
                    </m:oMath>
                  </m:oMathPara>
                </a14:m>
                <a:endParaRPr sz="2531" kern="0">
                  <a:solidFill>
                    <a:srgbClr val="FFFFFF"/>
                  </a:solidFill>
                  <a:latin typeface="Calibri"/>
                  <a:cs typeface="Calibri"/>
                  <a:sym typeface="Calibri"/>
                </a:endParaRPr>
              </a:p>
            </p:txBody>
          </p:sp>
        </mc:Choice>
        <mc:Fallback>
          <p:sp>
            <p:nvSpPr>
              <p:cNvPr id="198" name="Vergelijking"/>
              <p:cNvSpPr txBox="1">
                <a:spLocks noRot="1" noChangeAspect="1" noMove="1" noResize="1" noEditPoints="1" noAdjustHandles="1" noChangeArrowheads="1" noChangeShapeType="1" noTextEdit="1"/>
              </p:cNvSpPr>
              <p:nvPr/>
            </p:nvSpPr>
            <p:spPr>
              <a:xfrm>
                <a:off x="6127922" y="4283988"/>
                <a:ext cx="711285" cy="389466"/>
              </a:xfrm>
              <a:prstGeom prst="rect">
                <a:avLst/>
              </a:prstGeom>
              <a:blipFill>
                <a:blip r:embed="rId3"/>
                <a:stretch>
                  <a:fillRect l="-5128" r="-5128" b="-17188"/>
                </a:stretch>
              </a:blipFill>
              <a:ln w="12700">
                <a:miter lim="400000"/>
              </a:ln>
            </p:spPr>
            <p:txBody>
              <a:bodyPr/>
              <a:lstStyle/>
              <a:p>
                <a:r>
                  <a:rPr lang="nl-NL">
                    <a:noFill/>
                  </a:rPr>
                  <a:t> </a:t>
                </a:r>
              </a:p>
            </p:txBody>
          </p:sp>
        </mc:Fallback>
      </mc:AlternateContent>
      <p:grpSp>
        <p:nvGrpSpPr>
          <p:cNvPr id="203" name="Groepeer"/>
          <p:cNvGrpSpPr/>
          <p:nvPr/>
        </p:nvGrpSpPr>
        <p:grpSpPr>
          <a:xfrm>
            <a:off x="5792681" y="1312415"/>
            <a:ext cx="1679267" cy="2563070"/>
            <a:chOff x="0" y="201314"/>
            <a:chExt cx="2388290" cy="3645253"/>
          </a:xfrm>
        </p:grpSpPr>
        <p:sp>
          <p:nvSpPr>
            <p:cNvPr id="199" name="Lijn"/>
            <p:cNvSpPr/>
            <p:nvPr/>
          </p:nvSpPr>
          <p:spPr>
            <a:xfrm flipV="1">
              <a:off x="79229" y="257656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202" name="Groepeer"/>
            <p:cNvGrpSpPr/>
            <p:nvPr/>
          </p:nvGrpSpPr>
          <p:grpSpPr>
            <a:xfrm>
              <a:off x="0" y="201314"/>
              <a:ext cx="2388291" cy="2218997"/>
              <a:chOff x="0" y="201314"/>
              <a:chExt cx="2388290" cy="2218995"/>
            </a:xfrm>
          </p:grpSpPr>
          <p:sp>
            <p:nvSpPr>
              <p:cNvPr id="200" name="threshold"/>
              <p:cNvSpPr/>
              <p:nvPr/>
            </p:nvSpPr>
            <p:spPr>
              <a:xfrm>
                <a:off x="1118290" y="20131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201" name="Lijn"/>
              <p:cNvSpPr/>
              <p:nvPr/>
            </p:nvSpPr>
            <p:spPr>
              <a:xfrm>
                <a:off x="0" y="542345"/>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grpSp>
      <p:sp>
        <p:nvSpPr>
          <p:cNvPr id="204" name="Cirkel"/>
          <p:cNvSpPr/>
          <p:nvPr/>
        </p:nvSpPr>
        <p:spPr>
          <a:xfrm>
            <a:off x="9028471" y="3190028"/>
            <a:ext cx="477945"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05" name="Cirkel"/>
          <p:cNvSpPr/>
          <p:nvPr/>
        </p:nvSpPr>
        <p:spPr>
          <a:xfrm>
            <a:off x="9013661" y="4681581"/>
            <a:ext cx="477944" cy="477945"/>
          </a:xfrm>
          <a:prstGeom prst="ellipse">
            <a:avLst/>
          </a:prstGeom>
          <a:solidFill>
            <a:schemeClr val="accent4"/>
          </a:solidFill>
          <a:ln w="12700">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path" presetSubtype="0" accel="50000" decel="50000" fill="hold" nodeType="clickEffect">
                                  <p:stCondLst>
                                    <p:cond delay="0"/>
                                  </p:stCondLst>
                                  <p:childTnLst>
                                    <p:animMotion origin="layout" path="M 0.000000 0.000000 L 0.002955 -0.209220" pathEditMode="relative">
                                      <p:cBhvr>
                                        <p:cTn id="14" dur="1000" fill="hold"/>
                                        <p:tgtEl>
                                          <p:spTgt spid="185"/>
                                        </p:tgtEl>
                                        <p:attrNameLst>
                                          <p:attrName>ppt_x</p:attrName>
                                          <p:attrName>ppt_y</p:attrName>
                                        </p:attrNameLst>
                                      </p:cBhvr>
                                    </p:animMotion>
                                  </p:childTnLst>
                                </p:cTn>
                              </p:par>
                            </p:childTnLst>
                          </p:cTn>
                        </p:par>
                        <p:par>
                          <p:cTn id="15" fill="hold">
                            <p:stCondLst>
                              <p:cond delay="1000"/>
                            </p:stCondLst>
                            <p:childTnLst>
                              <p:par>
                                <p:cTn id="16" presetID="1" presetClass="exit" presetSubtype="0" fill="hold" grpId="1" nodeType="afterEffect">
                                  <p:stCondLst>
                                    <p:cond delay="0"/>
                                  </p:stCondLst>
                                  <p:iterate>
                                    <p:tmAbs val="0"/>
                                  </p:iterate>
                                  <p:childTnLst>
                                    <p:set>
                                      <p:cBhvr>
                                        <p:cTn id="17" fill="hold">
                                          <p:stCondLst>
                                            <p:cond delay="0"/>
                                          </p:stCondLst>
                                        </p:cTn>
                                        <p:tgtEl>
                                          <p:spTgt spid="185"/>
                                        </p:tgtEl>
                                        <p:attrNameLst>
                                          <p:attrName>style.visibility</p:attrName>
                                        </p:attrNameLst>
                                      </p:cBhvr>
                                      <p:to>
                                        <p:strVal val="hidden"/>
                                      </p:to>
                                    </p:set>
                                  </p:childTnLst>
                                </p:cTn>
                              </p:par>
                            </p:childTnLst>
                          </p:cTn>
                        </p:par>
                        <p:par>
                          <p:cTn id="18" fill="hold">
                            <p:stCondLst>
                              <p:cond delay="1000"/>
                            </p:stCondLst>
                            <p:childTnLst>
                              <p:par>
                                <p:cTn id="19" presetID="1" presetClass="entr" presetSubtype="0" fill="hold" grpId="0" nodeType="afterEffect">
                                  <p:stCondLst>
                                    <p:cond delay="0"/>
                                  </p:stCondLst>
                                  <p:iterate>
                                    <p:tmAbs val="0"/>
                                  </p:iterate>
                                  <p:childTnLst>
                                    <p:set>
                                      <p:cBhvr>
                                        <p:cTn id="20" fill="hold"/>
                                        <p:tgtEl>
                                          <p:spTgt spid="18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2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path" presetSubtype="0" accel="50000" decel="50000" fill="hold" nodeType="clickEffect">
                                  <p:stCondLst>
                                    <p:cond delay="0"/>
                                  </p:stCondLst>
                                  <p:childTnLst>
                                    <p:animMotion origin="layout" path="M 0.000000 0.000000 L -0.000817 -0.217856" pathEditMode="relative">
                                      <p:cBhvr>
                                        <p:cTn id="28" dur="1000" fill="hold"/>
                                        <p:tgtEl>
                                          <p:spTgt spid="205"/>
                                        </p:tgtEl>
                                        <p:attrNameLst>
                                          <p:attrName>ppt_x</p:attrName>
                                          <p:attrName>ppt_y</p:attrName>
                                        </p:attrNameLst>
                                      </p:cBhvr>
                                    </p:animMotion>
                                  </p:childTnLst>
                                </p:cTn>
                              </p:par>
                            </p:childTnLst>
                          </p:cTn>
                        </p:par>
                        <p:par>
                          <p:cTn id="29" fill="hold">
                            <p:stCondLst>
                              <p:cond delay="1000"/>
                            </p:stCondLst>
                            <p:childTnLst>
                              <p:par>
                                <p:cTn id="30" presetID="1" presetClass="exit" presetSubtype="0" fill="hold" grpId="1" nodeType="afterEffect">
                                  <p:stCondLst>
                                    <p:cond delay="0"/>
                                  </p:stCondLst>
                                  <p:iterate>
                                    <p:tmAbs val="0"/>
                                  </p:iterate>
                                  <p:childTnLst>
                                    <p:set>
                                      <p:cBhvr>
                                        <p:cTn id="31" fill="hold">
                                          <p:stCondLst>
                                            <p:cond delay="0"/>
                                          </p:stCondLst>
                                        </p:cTn>
                                        <p:tgtEl>
                                          <p:spTgt spid="205"/>
                                        </p:tgtEl>
                                        <p:attrNameLst>
                                          <p:attrName>style.visibility</p:attrName>
                                        </p:attrNameLst>
                                      </p:cBhvr>
                                      <p:to>
                                        <p:strVal val="hidden"/>
                                      </p:to>
                                    </p:set>
                                  </p:childTnLst>
                                </p:cTn>
                              </p:par>
                            </p:childTnLst>
                          </p:cTn>
                        </p:par>
                        <p:par>
                          <p:cTn id="32" fill="hold">
                            <p:stCondLst>
                              <p:cond delay="1000"/>
                            </p:stCondLst>
                            <p:childTnLst>
                              <p:par>
                                <p:cTn id="33" presetID="1" presetClass="entr" presetSubtype="0" fill="hold" grpId="0" nodeType="afterEffect">
                                  <p:stCondLst>
                                    <p:cond delay="0"/>
                                  </p:stCondLst>
                                  <p:iterate>
                                    <p:tmAbs val="0"/>
                                  </p:iterate>
                                  <p:childTnLst>
                                    <p:set>
                                      <p:cBhvr>
                                        <p:cTn id="34" fill="hold"/>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animBg="1" advAuto="0"/>
      <p:bldP spid="185" grpId="0" animBg="1" advAuto="0"/>
      <p:bldP spid="185" grpId="1" animBg="1" advAuto="0"/>
      <p:bldP spid="203" grpId="0" animBg="1" advAuto="0"/>
      <p:bldP spid="204" grpId="0" animBg="1" advAuto="0"/>
      <p:bldP spid="205" grpId="0" animBg="1" advAuto="0"/>
      <p:bldP spid="205" grpId="1"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218" name="Groepeer"/>
          <p:cNvGrpSpPr/>
          <p:nvPr/>
        </p:nvGrpSpPr>
        <p:grpSpPr>
          <a:xfrm>
            <a:off x="2988580" y="3190028"/>
            <a:ext cx="2776977" cy="477945"/>
            <a:chOff x="0" y="0"/>
            <a:chExt cx="3949478" cy="679742"/>
          </a:xfrm>
        </p:grpSpPr>
        <p:sp>
          <p:nvSpPr>
            <p:cNvPr id="210"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11"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12" name="Cirkel"/>
            <p:cNvSpPr/>
            <p:nvPr/>
          </p:nvSpPr>
          <p:spPr>
            <a:xfrm>
              <a:off x="881726"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13"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14"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15" name="Cirkel"/>
            <p:cNvSpPr/>
            <p:nvPr/>
          </p:nvSpPr>
          <p:spPr>
            <a:xfrm>
              <a:off x="2314532"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16"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17"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229" name="Groepeer"/>
          <p:cNvGrpSpPr/>
          <p:nvPr/>
        </p:nvGrpSpPr>
        <p:grpSpPr>
          <a:xfrm>
            <a:off x="7121672" y="3190028"/>
            <a:ext cx="3054471" cy="477945"/>
            <a:chOff x="0" y="0"/>
            <a:chExt cx="4344134" cy="679742"/>
          </a:xfrm>
        </p:grpSpPr>
        <p:sp>
          <p:nvSpPr>
            <p:cNvPr id="219"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0" name="Cirkel"/>
            <p:cNvSpPr/>
            <p:nvPr/>
          </p:nvSpPr>
          <p:spPr>
            <a:xfrm>
              <a:off x="367386"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1"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2"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3" name="Cirkel"/>
            <p:cNvSpPr/>
            <p:nvPr/>
          </p:nvSpPr>
          <p:spPr>
            <a:xfrm>
              <a:off x="134095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4"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5" name="Cirkel"/>
            <p:cNvSpPr/>
            <p:nvPr/>
          </p:nvSpPr>
          <p:spPr>
            <a:xfrm>
              <a:off x="1947147"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6"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7" name="Cirkel"/>
            <p:cNvSpPr/>
            <p:nvPr/>
          </p:nvSpPr>
          <p:spPr>
            <a:xfrm>
              <a:off x="3076574"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8" name="Cirkel"/>
            <p:cNvSpPr/>
            <p:nvPr/>
          </p:nvSpPr>
          <p:spPr>
            <a:xfrm>
              <a:off x="366439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230" name="Cirkel"/>
          <p:cNvSpPr/>
          <p:nvPr/>
        </p:nvSpPr>
        <p:spPr>
          <a:xfrm>
            <a:off x="5821542" y="3190028"/>
            <a:ext cx="477944"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31"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mc:AlternateContent xmlns:mc="http://schemas.openxmlformats.org/markup-compatibility/2006">
        <mc:Choice xmlns:a14="http://schemas.microsoft.com/office/drawing/2010/main" Requires="a14">
          <p:sp>
            <p:nvSpPr>
              <p:cNvPr id="232" name="Vergelijking"/>
              <p:cNvSpPr txBox="1"/>
              <p:nvPr/>
            </p:nvSpPr>
            <p:spPr>
              <a:xfrm>
                <a:off x="6127922" y="4283988"/>
                <a:ext cx="711285" cy="389466"/>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kern="0">
                              <a:solidFill>
                                <a:srgbClr val="FEFEFE"/>
                              </a:solidFill>
                              <a:latin typeface="Cambria Math" panose="02040503050406030204" pitchFamily="18" charset="0"/>
                              <a:sym typeface="Calibri"/>
                            </a:rPr>
                          </m:ctrlPr>
                        </m:sSubPr>
                        <m:e>
                          <m:r>
                            <a:rPr sz="2531" i="1" kern="0">
                              <a:solidFill>
                                <a:srgbClr val="FEFEFE"/>
                              </a:solidFill>
                              <a:latin typeface="Cambria Math" panose="02040503050406030204" pitchFamily="18" charset="0"/>
                              <a:sym typeface="Calibri"/>
                            </a:rPr>
                            <m:t>𝑥</m:t>
                          </m:r>
                        </m:e>
                        <m:sub>
                          <m:r>
                            <a:rPr sz="2531" i="1" kern="0">
                              <a:solidFill>
                                <a:srgbClr val="FEFEFE"/>
                              </a:solidFill>
                              <a:latin typeface="Cambria Math" panose="02040503050406030204" pitchFamily="18" charset="0"/>
                              <a:sym typeface="Calibri"/>
                            </a:rPr>
                            <m:t>𝑖</m:t>
                          </m:r>
                        </m:sub>
                      </m:sSub>
                      <m:r>
                        <a:rPr sz="2531" i="1" kern="0">
                          <a:solidFill>
                            <a:srgbClr val="FEFEFE"/>
                          </a:solidFill>
                          <a:latin typeface="Cambria Math" panose="02040503050406030204" pitchFamily="18" charset="0"/>
                          <a:sym typeface="Calibri"/>
                        </a:rPr>
                        <m:t>→</m:t>
                      </m:r>
                    </m:oMath>
                  </m:oMathPara>
                </a14:m>
                <a:endParaRPr sz="2531" kern="0">
                  <a:solidFill>
                    <a:srgbClr val="FFFFFF"/>
                  </a:solidFill>
                  <a:latin typeface="Calibri"/>
                  <a:cs typeface="Calibri"/>
                  <a:sym typeface="Calibri"/>
                </a:endParaRPr>
              </a:p>
            </p:txBody>
          </p:sp>
        </mc:Choice>
        <mc:Fallback>
          <p:sp>
            <p:nvSpPr>
              <p:cNvPr id="232" name="Vergelijking"/>
              <p:cNvSpPr txBox="1">
                <a:spLocks noRot="1" noChangeAspect="1" noMove="1" noResize="1" noEditPoints="1" noAdjustHandles="1" noChangeArrowheads="1" noChangeShapeType="1" noTextEdit="1"/>
              </p:cNvSpPr>
              <p:nvPr/>
            </p:nvSpPr>
            <p:spPr>
              <a:xfrm>
                <a:off x="6127922" y="4283988"/>
                <a:ext cx="711285" cy="389466"/>
              </a:xfrm>
              <a:prstGeom prst="rect">
                <a:avLst/>
              </a:prstGeom>
              <a:blipFill>
                <a:blip r:embed="rId3"/>
                <a:stretch>
                  <a:fillRect l="-5128" r="-5128" b="-17188"/>
                </a:stretch>
              </a:blipFill>
              <a:ln w="12700">
                <a:miter lim="400000"/>
              </a:ln>
            </p:spPr>
            <p:txBody>
              <a:bodyPr/>
              <a:lstStyle/>
              <a:p>
                <a:r>
                  <a:rPr lang="nl-NL">
                    <a:noFill/>
                  </a:rPr>
                  <a:t> </a:t>
                </a:r>
              </a:p>
            </p:txBody>
          </p:sp>
        </mc:Fallback>
      </mc:AlternateContent>
      <p:sp>
        <p:nvSpPr>
          <p:cNvPr id="233" name="Lijn"/>
          <p:cNvSpPr/>
          <p:nvPr/>
        </p:nvSpPr>
        <p:spPr>
          <a:xfrm flipV="1">
            <a:off x="5848389" y="2982516"/>
            <a:ext cx="1" cy="892969"/>
          </a:xfrm>
          <a:prstGeom prst="line">
            <a:avLst/>
          </a:prstGeom>
          <a:ln w="114300">
            <a:solidFill>
              <a:schemeClr val="accent3">
                <a:hueOff val="-365725"/>
                <a:satOff val="-32500"/>
                <a:lumOff val="18235"/>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34" name="threshold"/>
          <p:cNvSpPr txBox="1"/>
          <p:nvPr/>
        </p:nvSpPr>
        <p:spPr>
          <a:xfrm>
            <a:off x="6110902" y="1146537"/>
            <a:ext cx="936155" cy="3317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235" name="Lijn"/>
          <p:cNvSpPr/>
          <p:nvPr/>
        </p:nvSpPr>
        <p:spPr>
          <a:xfrm>
            <a:off x="5792681" y="1552203"/>
            <a:ext cx="713472" cy="1320445"/>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ln w="76200">
            <a:solidFill>
              <a:schemeClr val="accent3">
                <a:hueOff val="-365725"/>
                <a:satOff val="-32500"/>
                <a:lumOff val="18235"/>
              </a:schemeClr>
            </a:solidFill>
            <a:miter lim="400000"/>
            <a:tailEnd type="stealth"/>
          </a:ln>
        </p:spPr>
        <p:txBody>
          <a:bodyPr lIns="35719" tIns="35719" rIns="35719" bIns="35719" anchor="ct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sp>
        <p:nvSpPr>
          <p:cNvPr id="236" name="Cirkel"/>
          <p:cNvSpPr/>
          <p:nvPr/>
        </p:nvSpPr>
        <p:spPr>
          <a:xfrm>
            <a:off x="5821542" y="4820463"/>
            <a:ext cx="477944" cy="477945"/>
          </a:xfrm>
          <a:prstGeom prst="ellipse">
            <a:avLst/>
          </a:prstGeom>
          <a:solidFill>
            <a:schemeClr val="accent4"/>
          </a:solidFill>
          <a:ln w="12700">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37" name="Rechthoek"/>
          <p:cNvSpPr/>
          <p:nvPr/>
        </p:nvSpPr>
        <p:spPr>
          <a:xfrm>
            <a:off x="2851078" y="2982516"/>
            <a:ext cx="3494458" cy="892969"/>
          </a:xfrm>
          <a:prstGeom prst="rect">
            <a:avLst/>
          </a:prstGeom>
          <a:ln w="63500">
            <a:solidFill>
              <a:schemeClr val="accent2">
                <a:hueOff val="-177681"/>
                <a:satOff val="-17391"/>
                <a:lumOff val="16666"/>
              </a:schemeClr>
            </a:solidFill>
            <a:prstDash val="sysDot"/>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nodeType="clickEffect">
                                  <p:stCondLst>
                                    <p:cond delay="0"/>
                                  </p:stCondLst>
                                  <p:childTnLst>
                                    <p:animMotion origin="layout" path="M 0.000000 0.000000 L 0.001638 -0.239351" pathEditMode="relative">
                                      <p:cBhvr>
                                        <p:cTn id="10" dur="1000" fill="hold"/>
                                        <p:tgtEl>
                                          <p:spTgt spid="236"/>
                                        </p:tgtEl>
                                        <p:attrNameLst>
                                          <p:attrName>ppt_x</p:attrName>
                                          <p:attrName>ppt_y</p:attrName>
                                        </p:attrNameLst>
                                      </p:cBhvr>
                                    </p:animMotion>
                                  </p:childTnLst>
                                </p:cTn>
                              </p:par>
                            </p:childTnLst>
                          </p:cTn>
                        </p:par>
                        <p:par>
                          <p:cTn id="11" fill="hold">
                            <p:stCondLst>
                              <p:cond delay="1000"/>
                            </p:stCondLst>
                            <p:childTnLst>
                              <p:par>
                                <p:cTn id="12" presetID="1" presetClass="exit" presetSubtype="0" fill="hold" grpId="1" nodeType="afterEffect">
                                  <p:stCondLst>
                                    <p:cond delay="0"/>
                                  </p:stCondLst>
                                  <p:iterate>
                                    <p:tmAbs val="0"/>
                                  </p:iterate>
                                  <p:childTnLst>
                                    <p:set>
                                      <p:cBhvr>
                                        <p:cTn id="13" fill="hold">
                                          <p:stCondLst>
                                            <p:cond delay="0"/>
                                          </p:stCondLst>
                                        </p:cTn>
                                        <p:tgtEl>
                                          <p:spTgt spid="236"/>
                                        </p:tgtEl>
                                        <p:attrNameLst>
                                          <p:attrName>style.visibility</p:attrName>
                                        </p:attrNameLst>
                                      </p:cBhvr>
                                      <p:to>
                                        <p:strVal val="hidden"/>
                                      </p:to>
                                    </p:set>
                                  </p:childTnLst>
                                </p:cTn>
                              </p:par>
                            </p:childTnLst>
                          </p:cTn>
                        </p:par>
                        <p:par>
                          <p:cTn id="14" fill="hold">
                            <p:stCondLst>
                              <p:cond delay="1000"/>
                            </p:stCondLst>
                            <p:childTnLst>
                              <p:par>
                                <p:cTn id="15" presetID="1" presetClass="entr" presetSubtype="0" fill="hold" grpId="0" nodeType="afterEffect">
                                  <p:stCondLst>
                                    <p:cond delay="0"/>
                                  </p:stCondLst>
                                  <p:iterate>
                                    <p:tmAbs val="0"/>
                                  </p:iterate>
                                  <p:childTnLst>
                                    <p:set>
                                      <p:cBhvr>
                                        <p:cTn id="16" fill="hold"/>
                                        <p:tgtEl>
                                          <p:spTgt spid="2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animBg="1" advAuto="0"/>
      <p:bldP spid="236" grpId="0" animBg="1" advAuto="0"/>
      <p:bldP spid="236" grpId="1" animBg="1" advAuto="0"/>
      <p:bldP spid="237"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250" name="Groepeer"/>
          <p:cNvGrpSpPr/>
          <p:nvPr/>
        </p:nvGrpSpPr>
        <p:grpSpPr>
          <a:xfrm>
            <a:off x="2988580" y="3190028"/>
            <a:ext cx="2776977" cy="477945"/>
            <a:chOff x="0" y="0"/>
            <a:chExt cx="3949478" cy="679742"/>
          </a:xfrm>
        </p:grpSpPr>
        <p:sp>
          <p:nvSpPr>
            <p:cNvPr id="242" name="Cirkel"/>
            <p:cNvSpPr/>
            <p:nvPr/>
          </p:nvSpPr>
          <p:spPr>
            <a:xfrm>
              <a:off x="0"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43" name="Cirkel"/>
            <p:cNvSpPr/>
            <p:nvPr/>
          </p:nvSpPr>
          <p:spPr>
            <a:xfrm>
              <a:off x="495971"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44" name="Cirkel"/>
            <p:cNvSpPr/>
            <p:nvPr/>
          </p:nvSpPr>
          <p:spPr>
            <a:xfrm>
              <a:off x="881726"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45" name="Cirkel"/>
            <p:cNvSpPr/>
            <p:nvPr/>
          </p:nvSpPr>
          <p:spPr>
            <a:xfrm>
              <a:off x="1157266"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46" name="Cirkel"/>
            <p:cNvSpPr/>
            <p:nvPr/>
          </p:nvSpPr>
          <p:spPr>
            <a:xfrm>
              <a:off x="1763453"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47" name="Cirkel"/>
            <p:cNvSpPr/>
            <p:nvPr/>
          </p:nvSpPr>
          <p:spPr>
            <a:xfrm>
              <a:off x="2314532"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48" name="Cirkel"/>
            <p:cNvSpPr/>
            <p:nvPr/>
          </p:nvSpPr>
          <p:spPr>
            <a:xfrm>
              <a:off x="2645179"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49"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261" name="Groepeer"/>
          <p:cNvGrpSpPr/>
          <p:nvPr/>
        </p:nvGrpSpPr>
        <p:grpSpPr>
          <a:xfrm>
            <a:off x="7121672" y="3190028"/>
            <a:ext cx="3054471" cy="477945"/>
            <a:chOff x="0" y="0"/>
            <a:chExt cx="4344134" cy="679742"/>
          </a:xfrm>
        </p:grpSpPr>
        <p:sp>
          <p:nvSpPr>
            <p:cNvPr id="251" name="Cirkel"/>
            <p:cNvSpPr/>
            <p:nvPr/>
          </p:nvSpPr>
          <p:spPr>
            <a:xfrm>
              <a:off x="367386"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2" name="Cirkel"/>
            <p:cNvSpPr/>
            <p:nvPr/>
          </p:nvSpPr>
          <p:spPr>
            <a:xfrm>
              <a:off x="661295"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3" name="Cirkel"/>
            <p:cNvSpPr/>
            <p:nvPr/>
          </p:nvSpPr>
          <p:spPr>
            <a:xfrm>
              <a:off x="1157266"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4" name="Cirkel"/>
            <p:cNvSpPr/>
            <p:nvPr/>
          </p:nvSpPr>
          <p:spPr>
            <a:xfrm>
              <a:off x="134095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5" name="Cirkel"/>
            <p:cNvSpPr/>
            <p:nvPr/>
          </p:nvSpPr>
          <p:spPr>
            <a:xfrm>
              <a:off x="1781822"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6" name="Cirkel"/>
            <p:cNvSpPr/>
            <p:nvPr/>
          </p:nvSpPr>
          <p:spPr>
            <a:xfrm>
              <a:off x="1947147"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7" name="Cirkel"/>
            <p:cNvSpPr/>
            <p:nvPr/>
          </p:nvSpPr>
          <p:spPr>
            <a:xfrm>
              <a:off x="268191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8" name="Cirkel"/>
            <p:cNvSpPr/>
            <p:nvPr/>
          </p:nvSpPr>
          <p:spPr>
            <a:xfrm>
              <a:off x="3076574"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9" name="Cirkel"/>
            <p:cNvSpPr/>
            <p:nvPr/>
          </p:nvSpPr>
          <p:spPr>
            <a:xfrm>
              <a:off x="3664391"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60"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262"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267" name="Groepeer"/>
          <p:cNvGrpSpPr/>
          <p:nvPr/>
        </p:nvGrpSpPr>
        <p:grpSpPr>
          <a:xfrm>
            <a:off x="6403507" y="1241389"/>
            <a:ext cx="1679268" cy="2634096"/>
            <a:chOff x="0" y="201314"/>
            <a:chExt cx="2388290" cy="3746268"/>
          </a:xfrm>
        </p:grpSpPr>
        <p:sp>
          <p:nvSpPr>
            <p:cNvPr id="263" name="Lijn"/>
            <p:cNvSpPr/>
            <p:nvPr/>
          </p:nvSpPr>
          <p:spPr>
            <a:xfrm flipV="1">
              <a:off x="57042" y="2677583"/>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266" name="Groepeer"/>
            <p:cNvGrpSpPr/>
            <p:nvPr/>
          </p:nvGrpSpPr>
          <p:grpSpPr>
            <a:xfrm>
              <a:off x="0" y="201314"/>
              <a:ext cx="2388291" cy="2218997"/>
              <a:chOff x="0" y="201314"/>
              <a:chExt cx="2388290" cy="2218995"/>
            </a:xfrm>
          </p:grpSpPr>
          <p:sp>
            <p:nvSpPr>
              <p:cNvPr id="264" name="threshold"/>
              <p:cNvSpPr/>
              <p:nvPr/>
            </p:nvSpPr>
            <p:spPr>
              <a:xfrm>
                <a:off x="1118290" y="20131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265" name="Lijn"/>
              <p:cNvSpPr/>
              <p:nvPr/>
            </p:nvSpPr>
            <p:spPr>
              <a:xfrm>
                <a:off x="0" y="542345"/>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grpSp>
      <p:sp>
        <p:nvSpPr>
          <p:cNvPr id="268" name="Lijn"/>
          <p:cNvSpPr/>
          <p:nvPr/>
        </p:nvSpPr>
        <p:spPr>
          <a:xfrm flipV="1">
            <a:off x="6443615" y="3366058"/>
            <a:ext cx="1" cy="2062985"/>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271" name="Groepeer"/>
          <p:cNvGrpSpPr/>
          <p:nvPr/>
        </p:nvGrpSpPr>
        <p:grpSpPr>
          <a:xfrm>
            <a:off x="5550078" y="3366057"/>
            <a:ext cx="867635" cy="2062986"/>
            <a:chOff x="0" y="0"/>
            <a:chExt cx="1233969" cy="2934022"/>
          </a:xfrm>
        </p:grpSpPr>
        <p:sp>
          <p:nvSpPr>
            <p:cNvPr id="269" name="Lijn"/>
            <p:cNvSpPr/>
            <p:nvPr/>
          </p:nvSpPr>
          <p:spPr>
            <a:xfrm flipV="1">
              <a:off x="-1" y="-1"/>
              <a:ext cx="2" cy="2934024"/>
            </a:xfrm>
            <a:prstGeom prst="line">
              <a:avLst/>
            </a:prstGeom>
            <a:noFill/>
            <a:ln w="25400" cap="flat">
              <a:solidFill>
                <a:schemeClr val="accent2">
                  <a:hueOff val="-177681"/>
                  <a:satOff val="-17391"/>
                  <a:lumOff val="16666"/>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70" name="Lijn"/>
            <p:cNvSpPr/>
            <p:nvPr/>
          </p:nvSpPr>
          <p:spPr>
            <a:xfrm>
              <a:off x="26207" y="2569558"/>
              <a:ext cx="1207763"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274" name="Groepeer"/>
          <p:cNvGrpSpPr/>
          <p:nvPr/>
        </p:nvGrpSpPr>
        <p:grpSpPr>
          <a:xfrm>
            <a:off x="6467843" y="3366057"/>
            <a:ext cx="869309" cy="2062986"/>
            <a:chOff x="0" y="0"/>
            <a:chExt cx="1236348" cy="2934022"/>
          </a:xfrm>
        </p:grpSpPr>
        <p:sp>
          <p:nvSpPr>
            <p:cNvPr id="272" name="Lijn"/>
            <p:cNvSpPr/>
            <p:nvPr/>
          </p:nvSpPr>
          <p:spPr>
            <a:xfrm flipV="1">
              <a:off x="1236348" y="-1"/>
              <a:ext cx="1" cy="2934024"/>
            </a:xfrm>
            <a:prstGeom prst="line">
              <a:avLst/>
            </a:prstGeom>
            <a:noFill/>
            <a:ln w="25400" cap="flat">
              <a:solidFill>
                <a:schemeClr val="accent6">
                  <a:satOff val="15424"/>
                  <a:lumOff val="17647"/>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73" name="Lijn"/>
            <p:cNvSpPr/>
            <p:nvPr/>
          </p:nvSpPr>
          <p:spPr>
            <a:xfrm>
              <a:off x="0" y="2569558"/>
              <a:ext cx="1207762"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278" name="Groepeer"/>
          <p:cNvGrpSpPr/>
          <p:nvPr/>
        </p:nvGrpSpPr>
        <p:grpSpPr>
          <a:xfrm>
            <a:off x="6057488" y="5375342"/>
            <a:ext cx="2308194" cy="939417"/>
            <a:chOff x="-1" y="0"/>
            <a:chExt cx="3282763" cy="1336059"/>
          </a:xfrm>
        </p:grpSpPr>
        <p:sp>
          <p:nvSpPr>
            <p:cNvPr id="275" name="margin"/>
            <p:cNvSpPr txBox="1"/>
            <p:nvPr/>
          </p:nvSpPr>
          <p:spPr>
            <a:xfrm>
              <a:off x="2281916" y="859579"/>
              <a:ext cx="1000846"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margin</a:t>
              </a:r>
            </a:p>
          </p:txBody>
        </p:sp>
        <p:sp>
          <p:nvSpPr>
            <p:cNvPr id="276" name="Lijn"/>
            <p:cNvSpPr/>
            <p:nvPr/>
          </p:nvSpPr>
          <p:spPr>
            <a:xfrm>
              <a:off x="1184254" y="0"/>
              <a:ext cx="1034052" cy="1145612"/>
            </a:xfrm>
            <a:custGeom>
              <a:avLst/>
              <a:gdLst/>
              <a:ahLst/>
              <a:cxnLst>
                <a:cxn ang="0">
                  <a:pos x="wd2" y="hd2"/>
                </a:cxn>
                <a:cxn ang="5400000">
                  <a:pos x="wd2" y="hd2"/>
                </a:cxn>
                <a:cxn ang="10800000">
                  <a:pos x="wd2" y="hd2"/>
                </a:cxn>
                <a:cxn ang="16200000">
                  <a:pos x="wd2" y="hd2"/>
                </a:cxn>
              </a:cxnLst>
              <a:rect l="0" t="0" r="r" b="b"/>
              <a:pathLst>
                <a:path w="21556" h="21600" extrusionOk="0">
                  <a:moveTo>
                    <a:pt x="21556" y="21600"/>
                  </a:moveTo>
                  <a:cubicBezTo>
                    <a:pt x="15298" y="21053"/>
                    <a:pt x="9531" y="18296"/>
                    <a:pt x="5506" y="13928"/>
                  </a:cubicBezTo>
                  <a:cubicBezTo>
                    <a:pt x="1907" y="10020"/>
                    <a:pt x="-44" y="5086"/>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77" name="Lijn"/>
            <p:cNvSpPr/>
            <p:nvPr/>
          </p:nvSpPr>
          <p:spPr>
            <a:xfrm>
              <a:off x="-1" y="3956"/>
              <a:ext cx="2218860" cy="1332103"/>
            </a:xfrm>
            <a:custGeom>
              <a:avLst/>
              <a:gdLst/>
              <a:ahLst/>
              <a:cxnLst>
                <a:cxn ang="0">
                  <a:pos x="wd2" y="hd2"/>
                </a:cxn>
                <a:cxn ang="5400000">
                  <a:pos x="wd2" y="hd2"/>
                </a:cxn>
                <a:cxn ang="10800000">
                  <a:pos x="wd2" y="hd2"/>
                </a:cxn>
                <a:cxn ang="16200000">
                  <a:pos x="wd2" y="hd2"/>
                </a:cxn>
              </a:cxnLst>
              <a:rect l="0" t="0" r="r" b="b"/>
              <a:pathLst>
                <a:path w="21600" h="20255" extrusionOk="0">
                  <a:moveTo>
                    <a:pt x="21600" y="17495"/>
                  </a:moveTo>
                  <a:cubicBezTo>
                    <a:pt x="16716" y="21600"/>
                    <a:pt x="10773" y="21095"/>
                    <a:pt x="6202" y="16187"/>
                  </a:cubicBezTo>
                  <a:cubicBezTo>
                    <a:pt x="2727" y="12455"/>
                    <a:pt x="464" y="6547"/>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281" name="Groepeer"/>
          <p:cNvGrpSpPr/>
          <p:nvPr/>
        </p:nvGrpSpPr>
        <p:grpSpPr>
          <a:xfrm>
            <a:off x="3727510" y="3802012"/>
            <a:ext cx="2533921" cy="2946327"/>
            <a:chOff x="1382887" y="0"/>
            <a:chExt cx="3603798" cy="4190331"/>
          </a:xfrm>
        </p:grpSpPr>
        <p:sp>
          <p:nvSpPr>
            <p:cNvPr id="279" name="Max Margin Classifier"/>
            <p:cNvSpPr/>
            <p:nvPr/>
          </p:nvSpPr>
          <p:spPr>
            <a:xfrm>
              <a:off x="1423094" y="2920331"/>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Max Margin Classifier</a:t>
              </a:r>
            </a:p>
          </p:txBody>
        </p:sp>
        <p:sp>
          <p:nvSpPr>
            <p:cNvPr id="280" name="Lijn"/>
            <p:cNvSpPr/>
            <p:nvPr/>
          </p:nvSpPr>
          <p:spPr>
            <a:xfrm flipV="1">
              <a:off x="1382887" y="0"/>
              <a:ext cx="3603799" cy="2554749"/>
            </a:xfrm>
            <a:prstGeom prst="line">
              <a:avLst/>
            </a:pr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7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iterate>
                                    <p:tmAbs val="0"/>
                                  </p:iterate>
                                  <p:childTnLst>
                                    <p:set>
                                      <p:cBhvr>
                                        <p:cTn id="13" fill="hold"/>
                                        <p:tgtEl>
                                          <p:spTgt spid="26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iterate>
                                    <p:tmAbs val="0"/>
                                  </p:iterate>
                                  <p:childTnLst>
                                    <p:set>
                                      <p:cBhvr>
                                        <p:cTn id="17" fill="hold"/>
                                        <p:tgtEl>
                                          <p:spTgt spid="27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p:tmAbs val="0"/>
                                  </p:iterate>
                                  <p:childTnLst>
                                    <p:set>
                                      <p:cBhvr>
                                        <p:cTn id="21" fill="hold"/>
                                        <p:tgtEl>
                                          <p:spTgt spid="27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p:tmAbs val="0"/>
                                  </p:iterate>
                                  <p:childTnLst>
                                    <p:set>
                                      <p:cBhvr>
                                        <p:cTn id="25" fill="hold"/>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animBg="1" advAuto="0"/>
      <p:bldP spid="268" grpId="0" animBg="1" advAuto="0"/>
      <p:bldP spid="271" grpId="0" animBg="1" advAuto="0"/>
      <p:bldP spid="274" grpId="0" animBg="1" advAuto="0"/>
      <p:bldP spid="278" grpId="0" animBg="1" advAuto="0"/>
      <p:bldP spid="281"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294" name="Groepeer"/>
          <p:cNvGrpSpPr/>
          <p:nvPr/>
        </p:nvGrpSpPr>
        <p:grpSpPr>
          <a:xfrm>
            <a:off x="2988580" y="3190028"/>
            <a:ext cx="2776977" cy="477945"/>
            <a:chOff x="0" y="0"/>
            <a:chExt cx="3949478" cy="679742"/>
          </a:xfrm>
        </p:grpSpPr>
        <p:sp>
          <p:nvSpPr>
            <p:cNvPr id="286" name="Cirkel"/>
            <p:cNvSpPr/>
            <p:nvPr/>
          </p:nvSpPr>
          <p:spPr>
            <a:xfrm>
              <a:off x="0"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87" name="Cirkel"/>
            <p:cNvSpPr/>
            <p:nvPr/>
          </p:nvSpPr>
          <p:spPr>
            <a:xfrm>
              <a:off x="495971"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88" name="Cirkel"/>
            <p:cNvSpPr/>
            <p:nvPr/>
          </p:nvSpPr>
          <p:spPr>
            <a:xfrm>
              <a:off x="881726"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89" name="Cirkel"/>
            <p:cNvSpPr/>
            <p:nvPr/>
          </p:nvSpPr>
          <p:spPr>
            <a:xfrm>
              <a:off x="1157266"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0" name="Cirkel"/>
            <p:cNvSpPr/>
            <p:nvPr/>
          </p:nvSpPr>
          <p:spPr>
            <a:xfrm>
              <a:off x="1763453"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1" name="Cirkel"/>
            <p:cNvSpPr/>
            <p:nvPr/>
          </p:nvSpPr>
          <p:spPr>
            <a:xfrm>
              <a:off x="2314532"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2" name="Cirkel"/>
            <p:cNvSpPr/>
            <p:nvPr/>
          </p:nvSpPr>
          <p:spPr>
            <a:xfrm>
              <a:off x="2645179"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3"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305" name="Groepeer"/>
          <p:cNvGrpSpPr/>
          <p:nvPr/>
        </p:nvGrpSpPr>
        <p:grpSpPr>
          <a:xfrm>
            <a:off x="7121672" y="3190028"/>
            <a:ext cx="3054471" cy="477945"/>
            <a:chOff x="0" y="0"/>
            <a:chExt cx="4344134" cy="679742"/>
          </a:xfrm>
        </p:grpSpPr>
        <p:sp>
          <p:nvSpPr>
            <p:cNvPr id="295" name="Cirkel"/>
            <p:cNvSpPr/>
            <p:nvPr/>
          </p:nvSpPr>
          <p:spPr>
            <a:xfrm>
              <a:off x="367386"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6" name="Cirkel"/>
            <p:cNvSpPr/>
            <p:nvPr/>
          </p:nvSpPr>
          <p:spPr>
            <a:xfrm>
              <a:off x="661295"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7" name="Cirkel"/>
            <p:cNvSpPr/>
            <p:nvPr/>
          </p:nvSpPr>
          <p:spPr>
            <a:xfrm>
              <a:off x="1157266"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8" name="Cirkel"/>
            <p:cNvSpPr/>
            <p:nvPr/>
          </p:nvSpPr>
          <p:spPr>
            <a:xfrm>
              <a:off x="134095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9" name="Cirkel"/>
            <p:cNvSpPr/>
            <p:nvPr/>
          </p:nvSpPr>
          <p:spPr>
            <a:xfrm>
              <a:off x="1781822"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00" name="Cirkel"/>
            <p:cNvSpPr/>
            <p:nvPr/>
          </p:nvSpPr>
          <p:spPr>
            <a:xfrm>
              <a:off x="1947147"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01" name="Cirkel"/>
            <p:cNvSpPr/>
            <p:nvPr/>
          </p:nvSpPr>
          <p:spPr>
            <a:xfrm>
              <a:off x="268191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02" name="Cirkel"/>
            <p:cNvSpPr/>
            <p:nvPr/>
          </p:nvSpPr>
          <p:spPr>
            <a:xfrm>
              <a:off x="3076574"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03" name="Cirkel"/>
            <p:cNvSpPr/>
            <p:nvPr/>
          </p:nvSpPr>
          <p:spPr>
            <a:xfrm>
              <a:off x="3664391"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04"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306" name="Cirkel"/>
          <p:cNvSpPr/>
          <p:nvPr/>
        </p:nvSpPr>
        <p:spPr>
          <a:xfrm>
            <a:off x="5821542" y="3190028"/>
            <a:ext cx="477944"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07"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08" name="Lijn"/>
          <p:cNvSpPr/>
          <p:nvPr/>
        </p:nvSpPr>
        <p:spPr>
          <a:xfrm flipV="1">
            <a:off x="6443615" y="2982516"/>
            <a:ext cx="1" cy="892969"/>
          </a:xfrm>
          <a:prstGeom prst="line">
            <a:avLst/>
          </a:prstGeom>
          <a:ln w="114300">
            <a:solidFill>
              <a:schemeClr val="accent3">
                <a:hueOff val="-365725"/>
                <a:satOff val="-32500"/>
                <a:lumOff val="18235"/>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311" name="Groepeer"/>
          <p:cNvGrpSpPr/>
          <p:nvPr/>
        </p:nvGrpSpPr>
        <p:grpSpPr>
          <a:xfrm>
            <a:off x="6403507" y="1241389"/>
            <a:ext cx="1679268" cy="1560232"/>
            <a:chOff x="0" y="201314"/>
            <a:chExt cx="2388290" cy="2218995"/>
          </a:xfrm>
        </p:grpSpPr>
        <p:sp>
          <p:nvSpPr>
            <p:cNvPr id="309" name="threshold"/>
            <p:cNvSpPr/>
            <p:nvPr/>
          </p:nvSpPr>
          <p:spPr>
            <a:xfrm>
              <a:off x="1118290" y="20131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310" name="Lijn"/>
            <p:cNvSpPr/>
            <p:nvPr/>
          </p:nvSpPr>
          <p:spPr>
            <a:xfrm>
              <a:off x="0" y="542345"/>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sp>
        <p:nvSpPr>
          <p:cNvPr id="312" name="Rechthoek"/>
          <p:cNvSpPr/>
          <p:nvPr/>
        </p:nvSpPr>
        <p:spPr>
          <a:xfrm>
            <a:off x="2851078" y="2982516"/>
            <a:ext cx="3494458" cy="892969"/>
          </a:xfrm>
          <a:prstGeom prst="rect">
            <a:avLst/>
          </a:prstGeom>
          <a:ln w="63500">
            <a:solidFill>
              <a:schemeClr val="accent2">
                <a:hueOff val="-177681"/>
                <a:satOff val="-17391"/>
                <a:lumOff val="16666"/>
              </a:schemeClr>
            </a:solidFill>
            <a:prstDash val="sysDot"/>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13" name="Cirkel"/>
          <p:cNvSpPr/>
          <p:nvPr/>
        </p:nvSpPr>
        <p:spPr>
          <a:xfrm>
            <a:off x="5821542" y="4820463"/>
            <a:ext cx="477944" cy="477945"/>
          </a:xfrm>
          <a:prstGeom prst="ellipse">
            <a:avLst/>
          </a:prstGeom>
          <a:solidFill>
            <a:schemeClr val="accent4"/>
          </a:solidFill>
          <a:ln w="12700">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nodeType="clickEffect">
                                  <p:stCondLst>
                                    <p:cond delay="0"/>
                                  </p:stCondLst>
                                  <p:childTnLst>
                                    <p:animMotion origin="layout" path="M 0.000000 0.000000 L 0.001638 -0.239351" pathEditMode="relative">
                                      <p:cBhvr>
                                        <p:cTn id="10" dur="1000" fill="hold"/>
                                        <p:tgtEl>
                                          <p:spTgt spid="313"/>
                                        </p:tgtEl>
                                        <p:attrNameLst>
                                          <p:attrName>ppt_x</p:attrName>
                                          <p:attrName>ppt_y</p:attrName>
                                        </p:attrNameLst>
                                      </p:cBhvr>
                                    </p:animMotion>
                                  </p:childTnLst>
                                </p:cTn>
                              </p:par>
                            </p:childTnLst>
                          </p:cTn>
                        </p:par>
                        <p:par>
                          <p:cTn id="11" fill="hold">
                            <p:stCondLst>
                              <p:cond delay="1000"/>
                            </p:stCondLst>
                            <p:childTnLst>
                              <p:par>
                                <p:cTn id="12" presetID="1" presetClass="exit" presetSubtype="0" fill="hold" grpId="1" nodeType="afterEffect">
                                  <p:stCondLst>
                                    <p:cond delay="0"/>
                                  </p:stCondLst>
                                  <p:iterate>
                                    <p:tmAbs val="0"/>
                                  </p:iterate>
                                  <p:childTnLst>
                                    <p:set>
                                      <p:cBhvr>
                                        <p:cTn id="13" fill="hold">
                                          <p:stCondLst>
                                            <p:cond delay="0"/>
                                          </p:stCondLst>
                                        </p:cTn>
                                        <p:tgtEl>
                                          <p:spTgt spid="313"/>
                                        </p:tgtEl>
                                        <p:attrNameLst>
                                          <p:attrName>style.visibility</p:attrName>
                                        </p:attrNameLst>
                                      </p:cBhvr>
                                      <p:to>
                                        <p:strVal val="hidden"/>
                                      </p:to>
                                    </p:set>
                                  </p:childTnLst>
                                </p:cTn>
                              </p:par>
                            </p:childTnLst>
                          </p:cTn>
                        </p:par>
                        <p:par>
                          <p:cTn id="14" fill="hold">
                            <p:stCondLst>
                              <p:cond delay="1000"/>
                            </p:stCondLst>
                            <p:childTnLst>
                              <p:par>
                                <p:cTn id="15" presetID="1" presetClass="entr" presetSubtype="0" fill="hold" grpId="0" nodeType="afterEffect">
                                  <p:stCondLst>
                                    <p:cond delay="0"/>
                                  </p:stCondLst>
                                  <p:iterate>
                                    <p:tmAbs val="0"/>
                                  </p:iterate>
                                  <p:childTnLst>
                                    <p:set>
                                      <p:cBhvr>
                                        <p:cTn id="16" fill="hold"/>
                                        <p:tgtEl>
                                          <p:spTgt spid="3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0" animBg="1" advAuto="0"/>
      <p:bldP spid="312" grpId="0" animBg="1" advAuto="0"/>
      <p:bldP spid="313" grpId="0" animBg="1" advAuto="0"/>
      <p:bldP spid="313" grpId="1"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326" name="Groepeer"/>
          <p:cNvGrpSpPr/>
          <p:nvPr/>
        </p:nvGrpSpPr>
        <p:grpSpPr>
          <a:xfrm>
            <a:off x="2988580" y="3190028"/>
            <a:ext cx="2776977" cy="477945"/>
            <a:chOff x="0" y="0"/>
            <a:chExt cx="3949478" cy="679742"/>
          </a:xfrm>
        </p:grpSpPr>
        <p:sp>
          <p:nvSpPr>
            <p:cNvPr id="318" name="Cirkel"/>
            <p:cNvSpPr/>
            <p:nvPr/>
          </p:nvSpPr>
          <p:spPr>
            <a:xfrm>
              <a:off x="0"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19" name="Cirkel"/>
            <p:cNvSpPr/>
            <p:nvPr/>
          </p:nvSpPr>
          <p:spPr>
            <a:xfrm>
              <a:off x="495971"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0" name="Cirkel"/>
            <p:cNvSpPr/>
            <p:nvPr/>
          </p:nvSpPr>
          <p:spPr>
            <a:xfrm>
              <a:off x="881726"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1" name="Cirkel"/>
            <p:cNvSpPr/>
            <p:nvPr/>
          </p:nvSpPr>
          <p:spPr>
            <a:xfrm>
              <a:off x="1157266"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2" name="Cirkel"/>
            <p:cNvSpPr/>
            <p:nvPr/>
          </p:nvSpPr>
          <p:spPr>
            <a:xfrm>
              <a:off x="1763453"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3" name="Cirkel"/>
            <p:cNvSpPr/>
            <p:nvPr/>
          </p:nvSpPr>
          <p:spPr>
            <a:xfrm>
              <a:off x="2314532"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4" name="Cirkel"/>
            <p:cNvSpPr/>
            <p:nvPr/>
          </p:nvSpPr>
          <p:spPr>
            <a:xfrm>
              <a:off x="2645179"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5"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337" name="Groepeer"/>
          <p:cNvGrpSpPr/>
          <p:nvPr/>
        </p:nvGrpSpPr>
        <p:grpSpPr>
          <a:xfrm>
            <a:off x="7121672" y="3190028"/>
            <a:ext cx="3054471" cy="477945"/>
            <a:chOff x="0" y="0"/>
            <a:chExt cx="4344134" cy="679742"/>
          </a:xfrm>
        </p:grpSpPr>
        <p:sp>
          <p:nvSpPr>
            <p:cNvPr id="327" name="Cirkel"/>
            <p:cNvSpPr/>
            <p:nvPr/>
          </p:nvSpPr>
          <p:spPr>
            <a:xfrm>
              <a:off x="367386"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8" name="Cirkel"/>
            <p:cNvSpPr/>
            <p:nvPr/>
          </p:nvSpPr>
          <p:spPr>
            <a:xfrm>
              <a:off x="661295"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9" name="Cirkel"/>
            <p:cNvSpPr/>
            <p:nvPr/>
          </p:nvSpPr>
          <p:spPr>
            <a:xfrm>
              <a:off x="1157266"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0" name="Cirkel"/>
            <p:cNvSpPr/>
            <p:nvPr/>
          </p:nvSpPr>
          <p:spPr>
            <a:xfrm>
              <a:off x="134095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1" name="Cirkel"/>
            <p:cNvSpPr/>
            <p:nvPr/>
          </p:nvSpPr>
          <p:spPr>
            <a:xfrm>
              <a:off x="1781822"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2" name="Cirkel"/>
            <p:cNvSpPr/>
            <p:nvPr/>
          </p:nvSpPr>
          <p:spPr>
            <a:xfrm>
              <a:off x="1947147"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3" name="Cirkel"/>
            <p:cNvSpPr/>
            <p:nvPr/>
          </p:nvSpPr>
          <p:spPr>
            <a:xfrm>
              <a:off x="268191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4" name="Cirkel"/>
            <p:cNvSpPr/>
            <p:nvPr/>
          </p:nvSpPr>
          <p:spPr>
            <a:xfrm>
              <a:off x="3076574"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5" name="Cirkel"/>
            <p:cNvSpPr/>
            <p:nvPr/>
          </p:nvSpPr>
          <p:spPr>
            <a:xfrm>
              <a:off x="3664391"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6"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338" name="Cirkel"/>
          <p:cNvSpPr/>
          <p:nvPr/>
        </p:nvSpPr>
        <p:spPr>
          <a:xfrm>
            <a:off x="5821542" y="3190028"/>
            <a:ext cx="477944"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9"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40" name="Lijn"/>
          <p:cNvSpPr/>
          <p:nvPr/>
        </p:nvSpPr>
        <p:spPr>
          <a:xfrm flipV="1">
            <a:off x="6443615" y="2982516"/>
            <a:ext cx="1" cy="892969"/>
          </a:xfrm>
          <a:prstGeom prst="line">
            <a:avLst/>
          </a:prstGeom>
          <a:ln w="114300">
            <a:solidFill>
              <a:schemeClr val="accent3">
                <a:hueOff val="-365725"/>
                <a:satOff val="-32500"/>
                <a:lumOff val="18235"/>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343" name="Groepeer"/>
          <p:cNvGrpSpPr/>
          <p:nvPr/>
        </p:nvGrpSpPr>
        <p:grpSpPr>
          <a:xfrm>
            <a:off x="6403507" y="1241389"/>
            <a:ext cx="1679268" cy="1560232"/>
            <a:chOff x="0" y="201314"/>
            <a:chExt cx="2388290" cy="2218995"/>
          </a:xfrm>
        </p:grpSpPr>
        <p:sp>
          <p:nvSpPr>
            <p:cNvPr id="341" name="threshold"/>
            <p:cNvSpPr/>
            <p:nvPr/>
          </p:nvSpPr>
          <p:spPr>
            <a:xfrm>
              <a:off x="1118290" y="20131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342" name="Lijn"/>
            <p:cNvSpPr/>
            <p:nvPr/>
          </p:nvSpPr>
          <p:spPr>
            <a:xfrm>
              <a:off x="0" y="542345"/>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grpSp>
        <p:nvGrpSpPr>
          <p:cNvPr id="347" name="Groepeer"/>
          <p:cNvGrpSpPr/>
          <p:nvPr/>
        </p:nvGrpSpPr>
        <p:grpSpPr>
          <a:xfrm>
            <a:off x="5550078" y="3366057"/>
            <a:ext cx="545922" cy="2062986"/>
            <a:chOff x="0" y="0"/>
            <a:chExt cx="776421" cy="2934022"/>
          </a:xfrm>
        </p:grpSpPr>
        <p:sp>
          <p:nvSpPr>
            <p:cNvPr id="344" name="Lijn"/>
            <p:cNvSpPr/>
            <p:nvPr/>
          </p:nvSpPr>
          <p:spPr>
            <a:xfrm flipV="1">
              <a:off x="-1" y="-1"/>
              <a:ext cx="2" cy="2934024"/>
            </a:xfrm>
            <a:prstGeom prst="line">
              <a:avLst/>
            </a:prstGeom>
            <a:noFill/>
            <a:ln w="25400" cap="flat">
              <a:solidFill>
                <a:schemeClr val="accent2">
                  <a:hueOff val="-177681"/>
                  <a:satOff val="-17391"/>
                  <a:lumOff val="16666"/>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45" name="Lijn"/>
            <p:cNvSpPr/>
            <p:nvPr/>
          </p:nvSpPr>
          <p:spPr>
            <a:xfrm flipV="1">
              <a:off x="776421" y="-1"/>
              <a:ext cx="1" cy="2934024"/>
            </a:xfrm>
            <a:prstGeom prst="line">
              <a:avLst/>
            </a:prstGeom>
            <a:noFill/>
            <a:ln w="25400" cap="flat">
              <a:solidFill>
                <a:srgbClr val="FFFFFF"/>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46" name="Lijn"/>
            <p:cNvSpPr/>
            <p:nvPr/>
          </p:nvSpPr>
          <p:spPr>
            <a:xfrm>
              <a:off x="26207" y="2569558"/>
              <a:ext cx="692444"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350" name="Groepeer"/>
          <p:cNvGrpSpPr/>
          <p:nvPr/>
        </p:nvGrpSpPr>
        <p:grpSpPr>
          <a:xfrm>
            <a:off x="6121278" y="3366057"/>
            <a:ext cx="1215874" cy="2062986"/>
            <a:chOff x="0" y="0"/>
            <a:chExt cx="1729241" cy="2934022"/>
          </a:xfrm>
        </p:grpSpPr>
        <p:sp>
          <p:nvSpPr>
            <p:cNvPr id="348" name="Lijn"/>
            <p:cNvSpPr/>
            <p:nvPr/>
          </p:nvSpPr>
          <p:spPr>
            <a:xfrm flipV="1">
              <a:off x="1729241" y="-1"/>
              <a:ext cx="1" cy="2934024"/>
            </a:xfrm>
            <a:prstGeom prst="line">
              <a:avLst/>
            </a:prstGeom>
            <a:noFill/>
            <a:ln w="25400" cap="flat">
              <a:solidFill>
                <a:schemeClr val="accent6">
                  <a:satOff val="15424"/>
                  <a:lumOff val="17647"/>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49" name="Lijn"/>
            <p:cNvSpPr/>
            <p:nvPr/>
          </p:nvSpPr>
          <p:spPr>
            <a:xfrm>
              <a:off x="0" y="2569558"/>
              <a:ext cx="1700656"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 grpId="0" animBg="1" advAuto="0"/>
      <p:bldP spid="350"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54" name="Soft Margin Classifier"/>
          <p:cNvSpPr txBox="1"/>
          <p:nvPr/>
        </p:nvSpPr>
        <p:spPr>
          <a:xfrm>
            <a:off x="1794455" y="3046684"/>
            <a:ext cx="8603091" cy="7646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a:defRPr sz="6400" b="0">
                <a:latin typeface="+mn-lt"/>
                <a:ea typeface="+mn-ea"/>
                <a:cs typeface="+mn-cs"/>
                <a:sym typeface="Helvetica Neue Medium"/>
              </a:defRPr>
            </a:lvl1pPr>
          </a:lstStyle>
          <a:p>
            <a:pPr algn="ctr" defTabSz="410751" hangingPunct="0"/>
            <a:r>
              <a:rPr sz="4500" kern="0">
                <a:solidFill>
                  <a:schemeClr val="bg1"/>
                </a:solidFill>
                <a:latin typeface="Helvetica Neue Medium"/>
              </a:rPr>
              <a:t>Soft Margin Classifier</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365" name="Groepeer"/>
          <p:cNvGrpSpPr/>
          <p:nvPr/>
        </p:nvGrpSpPr>
        <p:grpSpPr>
          <a:xfrm>
            <a:off x="2988580" y="3190028"/>
            <a:ext cx="2776977" cy="477945"/>
            <a:chOff x="0" y="0"/>
            <a:chExt cx="3949478" cy="679742"/>
          </a:xfrm>
        </p:grpSpPr>
        <p:sp>
          <p:nvSpPr>
            <p:cNvPr id="357"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58"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59" name="Cirkel"/>
            <p:cNvSpPr/>
            <p:nvPr/>
          </p:nvSpPr>
          <p:spPr>
            <a:xfrm>
              <a:off x="881726"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0"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1"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2" name="Cirkel"/>
            <p:cNvSpPr/>
            <p:nvPr/>
          </p:nvSpPr>
          <p:spPr>
            <a:xfrm>
              <a:off x="2314532"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3"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4"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376" name="Groepeer"/>
          <p:cNvGrpSpPr/>
          <p:nvPr/>
        </p:nvGrpSpPr>
        <p:grpSpPr>
          <a:xfrm>
            <a:off x="7121672" y="3190028"/>
            <a:ext cx="3054471" cy="477945"/>
            <a:chOff x="0" y="0"/>
            <a:chExt cx="4344134" cy="679742"/>
          </a:xfrm>
        </p:grpSpPr>
        <p:sp>
          <p:nvSpPr>
            <p:cNvPr id="366" name="Cirkel"/>
            <p:cNvSpPr/>
            <p:nvPr/>
          </p:nvSpPr>
          <p:spPr>
            <a:xfrm>
              <a:off x="367386"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7"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8"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9" name="Cirkel"/>
            <p:cNvSpPr/>
            <p:nvPr/>
          </p:nvSpPr>
          <p:spPr>
            <a:xfrm>
              <a:off x="134095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70"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71" name="Cirkel"/>
            <p:cNvSpPr/>
            <p:nvPr/>
          </p:nvSpPr>
          <p:spPr>
            <a:xfrm>
              <a:off x="1947147"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72"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73" name="Cirkel"/>
            <p:cNvSpPr/>
            <p:nvPr/>
          </p:nvSpPr>
          <p:spPr>
            <a:xfrm>
              <a:off x="3076574"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74" name="Cirkel"/>
            <p:cNvSpPr/>
            <p:nvPr/>
          </p:nvSpPr>
          <p:spPr>
            <a:xfrm>
              <a:off x="366439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75"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377" name="Cirkel"/>
          <p:cNvSpPr/>
          <p:nvPr/>
        </p:nvSpPr>
        <p:spPr>
          <a:xfrm>
            <a:off x="6650664" y="3190028"/>
            <a:ext cx="477945"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78"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381" name="Groepeer"/>
          <p:cNvGrpSpPr/>
          <p:nvPr/>
        </p:nvGrpSpPr>
        <p:grpSpPr>
          <a:xfrm>
            <a:off x="6914730" y="1551316"/>
            <a:ext cx="1639295" cy="1560232"/>
            <a:chOff x="0" y="201314"/>
            <a:chExt cx="2331440" cy="2218995"/>
          </a:xfrm>
        </p:grpSpPr>
        <p:sp>
          <p:nvSpPr>
            <p:cNvPr id="379" name="Outlier"/>
            <p:cNvSpPr/>
            <p:nvPr/>
          </p:nvSpPr>
          <p:spPr>
            <a:xfrm>
              <a:off x="1061440" y="20131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Outlier</a:t>
              </a:r>
            </a:p>
          </p:txBody>
        </p:sp>
        <p:sp>
          <p:nvSpPr>
            <p:cNvPr id="380" name="Lijn"/>
            <p:cNvSpPr/>
            <p:nvPr/>
          </p:nvSpPr>
          <p:spPr>
            <a:xfrm>
              <a:off x="0" y="542345"/>
              <a:ext cx="949779" cy="1877966"/>
            </a:xfrm>
            <a:custGeom>
              <a:avLst/>
              <a:gdLst/>
              <a:ahLst/>
              <a:cxnLst>
                <a:cxn ang="0">
                  <a:pos x="wd2" y="hd2"/>
                </a:cxn>
                <a:cxn ang="5400000">
                  <a:pos x="wd2" y="hd2"/>
                </a:cxn>
                <a:cxn ang="10800000">
                  <a:pos x="wd2" y="hd2"/>
                </a:cxn>
                <a:cxn ang="16200000">
                  <a:pos x="wd2" y="hd2"/>
                </a:cxn>
              </a:cxnLst>
              <a:rect l="0" t="0" r="r" b="b"/>
              <a:pathLst>
                <a:path w="20948" h="21600" extrusionOk="0">
                  <a:moveTo>
                    <a:pt x="20563" y="0"/>
                  </a:moveTo>
                  <a:cubicBezTo>
                    <a:pt x="21481" y="1810"/>
                    <a:pt x="20738" y="3739"/>
                    <a:pt x="18555" y="5224"/>
                  </a:cubicBezTo>
                  <a:cubicBezTo>
                    <a:pt x="15924" y="7015"/>
                    <a:pt x="11638" y="7855"/>
                    <a:pt x="8483" y="9395"/>
                  </a:cubicBezTo>
                  <a:cubicBezTo>
                    <a:pt x="6517" y="10354"/>
                    <a:pt x="5058" y="11519"/>
                    <a:pt x="3877" y="12734"/>
                  </a:cubicBezTo>
                  <a:cubicBezTo>
                    <a:pt x="1230" y="15458"/>
                    <a:pt x="-119" y="18496"/>
                    <a:pt x="9" y="21600"/>
                  </a:cubicBezTo>
                </a:path>
              </a:pathLst>
            </a:custGeom>
            <a:noFill/>
            <a:ln w="762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grpSp>
        <p:nvGrpSpPr>
          <p:cNvPr id="385" name="Groepeer"/>
          <p:cNvGrpSpPr/>
          <p:nvPr/>
        </p:nvGrpSpPr>
        <p:grpSpPr>
          <a:xfrm>
            <a:off x="7078048" y="1075511"/>
            <a:ext cx="1254376" cy="2799975"/>
            <a:chOff x="0" y="-966"/>
            <a:chExt cx="1784001" cy="3982185"/>
          </a:xfrm>
        </p:grpSpPr>
        <p:sp>
          <p:nvSpPr>
            <p:cNvPr id="382"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83" name="threshold"/>
            <p:cNvSpPr txBox="1"/>
            <p:nvPr/>
          </p:nvSpPr>
          <p:spPr>
            <a:xfrm>
              <a:off x="452581" y="-966"/>
              <a:ext cx="1331420"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384"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grpSp>
        <p:nvGrpSpPr>
          <p:cNvPr id="397" name="Groepeer"/>
          <p:cNvGrpSpPr/>
          <p:nvPr/>
        </p:nvGrpSpPr>
        <p:grpSpPr>
          <a:xfrm>
            <a:off x="6884195" y="3366058"/>
            <a:ext cx="2698222" cy="3672523"/>
            <a:chOff x="0" y="0"/>
            <a:chExt cx="3837469" cy="5223143"/>
          </a:xfrm>
        </p:grpSpPr>
        <p:sp>
          <p:nvSpPr>
            <p:cNvPr id="386" name="Lijn"/>
            <p:cNvSpPr/>
            <p:nvPr/>
          </p:nvSpPr>
          <p:spPr>
            <a:xfrm flipV="1">
              <a:off x="334287" y="-1"/>
              <a:ext cx="1" cy="2934024"/>
            </a:xfrm>
            <a:prstGeom prst="line">
              <a:avLst/>
            </a:prstGeom>
            <a:noFill/>
            <a:ln w="25400" cap="flat">
              <a:solidFill>
                <a:srgbClr val="FFFFFF"/>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389" name="Groepeer"/>
            <p:cNvGrpSpPr/>
            <p:nvPr/>
          </p:nvGrpSpPr>
          <p:grpSpPr>
            <a:xfrm>
              <a:off x="-1" y="0"/>
              <a:ext cx="297451" cy="2934024"/>
              <a:chOff x="0" y="0"/>
              <a:chExt cx="297449" cy="2934022"/>
            </a:xfrm>
          </p:grpSpPr>
          <p:sp>
            <p:nvSpPr>
              <p:cNvPr id="387" name="Lijn"/>
              <p:cNvSpPr/>
              <p:nvPr/>
            </p:nvSpPr>
            <p:spPr>
              <a:xfrm flipV="1">
                <a:off x="3280" y="-1"/>
                <a:ext cx="1" cy="2934024"/>
              </a:xfrm>
              <a:prstGeom prst="line">
                <a:avLst/>
              </a:prstGeom>
              <a:noFill/>
              <a:ln w="25400" cap="flat">
                <a:solidFill>
                  <a:schemeClr val="accent2">
                    <a:hueOff val="-177681"/>
                    <a:satOff val="-17391"/>
                    <a:lumOff val="16666"/>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88" name="Lijn"/>
              <p:cNvSpPr/>
              <p:nvPr/>
            </p:nvSpPr>
            <p:spPr>
              <a:xfrm>
                <a:off x="0" y="2569558"/>
                <a:ext cx="297450"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392" name="Groepeer"/>
            <p:cNvGrpSpPr/>
            <p:nvPr/>
          </p:nvGrpSpPr>
          <p:grpSpPr>
            <a:xfrm>
              <a:off x="368746" y="0"/>
              <a:ext cx="347350" cy="2934024"/>
              <a:chOff x="0" y="0"/>
              <a:chExt cx="347348" cy="2934022"/>
            </a:xfrm>
          </p:grpSpPr>
          <p:sp>
            <p:nvSpPr>
              <p:cNvPr id="390" name="Lijn"/>
              <p:cNvSpPr/>
              <p:nvPr/>
            </p:nvSpPr>
            <p:spPr>
              <a:xfrm flipV="1">
                <a:off x="347348" y="-1"/>
                <a:ext cx="1" cy="2934024"/>
              </a:xfrm>
              <a:prstGeom prst="line">
                <a:avLst/>
              </a:prstGeom>
              <a:noFill/>
              <a:ln w="25400" cap="flat">
                <a:solidFill>
                  <a:schemeClr val="accent6">
                    <a:satOff val="15424"/>
                    <a:lumOff val="17647"/>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91" name="Lijn"/>
              <p:cNvSpPr/>
              <p:nvPr/>
            </p:nvSpPr>
            <p:spPr>
              <a:xfrm>
                <a:off x="0" y="2569558"/>
                <a:ext cx="340537"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396" name="Groepeer"/>
            <p:cNvGrpSpPr/>
            <p:nvPr/>
          </p:nvGrpSpPr>
          <p:grpSpPr>
            <a:xfrm>
              <a:off x="182662" y="2770159"/>
              <a:ext cx="3654808" cy="2452985"/>
              <a:chOff x="0" y="0"/>
              <a:chExt cx="3654807" cy="2452983"/>
            </a:xfrm>
          </p:grpSpPr>
          <p:sp>
            <p:nvSpPr>
              <p:cNvPr id="393" name="margin"/>
              <p:cNvSpPr/>
              <p:nvPr/>
            </p:nvSpPr>
            <p:spPr>
              <a:xfrm>
                <a:off x="2384807" y="1182983"/>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margin</a:t>
                </a:r>
              </a:p>
            </p:txBody>
          </p:sp>
          <p:sp>
            <p:nvSpPr>
              <p:cNvPr id="394" name="Lijn"/>
              <p:cNvSpPr/>
              <p:nvPr/>
            </p:nvSpPr>
            <p:spPr>
              <a:xfrm>
                <a:off x="385467" y="0"/>
                <a:ext cx="1435373" cy="1251738"/>
              </a:xfrm>
              <a:custGeom>
                <a:avLst/>
                <a:gdLst/>
                <a:ahLst/>
                <a:cxnLst>
                  <a:cxn ang="0">
                    <a:pos x="wd2" y="hd2"/>
                  </a:cxn>
                  <a:cxn ang="5400000">
                    <a:pos x="wd2" y="hd2"/>
                  </a:cxn>
                  <a:cxn ang="10800000">
                    <a:pos x="wd2" y="hd2"/>
                  </a:cxn>
                  <a:cxn ang="16200000">
                    <a:pos x="wd2" y="hd2"/>
                  </a:cxn>
                </a:cxnLst>
                <a:rect l="0" t="0" r="r" b="b"/>
                <a:pathLst>
                  <a:path w="21459" h="20597" extrusionOk="0">
                    <a:moveTo>
                      <a:pt x="21459" y="20290"/>
                    </a:moveTo>
                    <a:cubicBezTo>
                      <a:pt x="14696" y="21600"/>
                      <a:pt x="7834" y="18652"/>
                      <a:pt x="3664" y="12647"/>
                    </a:cubicBezTo>
                    <a:cubicBezTo>
                      <a:pt x="1150" y="9026"/>
                      <a:pt x="-141" y="4555"/>
                      <a:pt x="12"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95" name="Lijn"/>
              <p:cNvSpPr/>
              <p:nvPr/>
            </p:nvSpPr>
            <p:spPr>
              <a:xfrm>
                <a:off x="0" y="66566"/>
                <a:ext cx="1821328" cy="1356981"/>
              </a:xfrm>
              <a:custGeom>
                <a:avLst/>
                <a:gdLst/>
                <a:ahLst/>
                <a:cxnLst>
                  <a:cxn ang="0">
                    <a:pos x="wd2" y="hd2"/>
                  </a:cxn>
                  <a:cxn ang="5400000">
                    <a:pos x="wd2" y="hd2"/>
                  </a:cxn>
                  <a:cxn ang="10800000">
                    <a:pos x="wd2" y="hd2"/>
                  </a:cxn>
                  <a:cxn ang="16200000">
                    <a:pos x="wd2" y="hd2"/>
                  </a:cxn>
                </a:cxnLst>
                <a:rect l="0" t="0" r="r" b="b"/>
                <a:pathLst>
                  <a:path w="21600" h="20255" extrusionOk="0">
                    <a:moveTo>
                      <a:pt x="21600" y="17495"/>
                    </a:moveTo>
                    <a:cubicBezTo>
                      <a:pt x="16716" y="21600"/>
                      <a:pt x="10773" y="21095"/>
                      <a:pt x="6202" y="16187"/>
                    </a:cubicBezTo>
                    <a:cubicBezTo>
                      <a:pt x="2727" y="12455"/>
                      <a:pt x="464" y="6547"/>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iterate>
                                    <p:tmAbs val="0"/>
                                  </p:iterate>
                                  <p:childTnLst>
                                    <p:set>
                                      <p:cBhvr>
                                        <p:cTn id="10" fill="hold">
                                          <p:stCondLst>
                                            <p:cond delay="0"/>
                                          </p:stCondLst>
                                        </p:cTn>
                                        <p:tgtEl>
                                          <p:spTgt spid="38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3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animBg="1" advAuto="0"/>
      <p:bldP spid="381" grpId="1" animBg="1" advAuto="0"/>
      <p:bldP spid="385" grpId="0" animBg="1" advAuto="0"/>
      <p:bldP spid="397"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410" name="Groepeer"/>
          <p:cNvGrpSpPr/>
          <p:nvPr/>
        </p:nvGrpSpPr>
        <p:grpSpPr>
          <a:xfrm>
            <a:off x="2988580" y="3190028"/>
            <a:ext cx="2776977" cy="477945"/>
            <a:chOff x="0" y="0"/>
            <a:chExt cx="3949478" cy="679742"/>
          </a:xfrm>
        </p:grpSpPr>
        <p:sp>
          <p:nvSpPr>
            <p:cNvPr id="402"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03"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04" name="Cirkel"/>
            <p:cNvSpPr/>
            <p:nvPr/>
          </p:nvSpPr>
          <p:spPr>
            <a:xfrm>
              <a:off x="881726"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05"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06"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07" name="Cirkel"/>
            <p:cNvSpPr/>
            <p:nvPr/>
          </p:nvSpPr>
          <p:spPr>
            <a:xfrm>
              <a:off x="2314532"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08"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09"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421" name="Groepeer"/>
          <p:cNvGrpSpPr/>
          <p:nvPr/>
        </p:nvGrpSpPr>
        <p:grpSpPr>
          <a:xfrm>
            <a:off x="7121672" y="3190028"/>
            <a:ext cx="3054471" cy="477945"/>
            <a:chOff x="0" y="0"/>
            <a:chExt cx="4344134" cy="679742"/>
          </a:xfrm>
        </p:grpSpPr>
        <p:sp>
          <p:nvSpPr>
            <p:cNvPr id="411" name="Cirkel"/>
            <p:cNvSpPr/>
            <p:nvPr/>
          </p:nvSpPr>
          <p:spPr>
            <a:xfrm>
              <a:off x="367386"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2"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3"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4" name="Cirkel"/>
            <p:cNvSpPr/>
            <p:nvPr/>
          </p:nvSpPr>
          <p:spPr>
            <a:xfrm>
              <a:off x="134095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5"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6" name="Cirkel"/>
            <p:cNvSpPr/>
            <p:nvPr/>
          </p:nvSpPr>
          <p:spPr>
            <a:xfrm>
              <a:off x="1947147"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7"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8" name="Cirkel"/>
            <p:cNvSpPr/>
            <p:nvPr/>
          </p:nvSpPr>
          <p:spPr>
            <a:xfrm>
              <a:off x="3076574"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9" name="Cirkel"/>
            <p:cNvSpPr/>
            <p:nvPr/>
          </p:nvSpPr>
          <p:spPr>
            <a:xfrm>
              <a:off x="366439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20"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422" name="Cirkel"/>
          <p:cNvSpPr/>
          <p:nvPr/>
        </p:nvSpPr>
        <p:spPr>
          <a:xfrm>
            <a:off x="6650664" y="3190028"/>
            <a:ext cx="477945"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23"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24" name="Rechthoek"/>
          <p:cNvSpPr/>
          <p:nvPr/>
        </p:nvSpPr>
        <p:spPr>
          <a:xfrm>
            <a:off x="6518895" y="2982516"/>
            <a:ext cx="3810265" cy="892969"/>
          </a:xfrm>
          <a:prstGeom prst="rect">
            <a:avLst/>
          </a:prstGeom>
          <a:ln w="63500">
            <a:solidFill>
              <a:schemeClr val="accent6">
                <a:satOff val="15424"/>
                <a:lumOff val="17647"/>
              </a:schemeClr>
            </a:solidFill>
            <a:prstDash val="sysDot"/>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428" name="Groepeer"/>
          <p:cNvGrpSpPr/>
          <p:nvPr/>
        </p:nvGrpSpPr>
        <p:grpSpPr>
          <a:xfrm>
            <a:off x="7078048" y="1075511"/>
            <a:ext cx="1254376" cy="2799975"/>
            <a:chOff x="0" y="-966"/>
            <a:chExt cx="1784001" cy="3982185"/>
          </a:xfrm>
        </p:grpSpPr>
        <p:sp>
          <p:nvSpPr>
            <p:cNvPr id="425"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26" name="threshold"/>
            <p:cNvSpPr txBox="1"/>
            <p:nvPr/>
          </p:nvSpPr>
          <p:spPr>
            <a:xfrm>
              <a:off x="452581" y="-966"/>
              <a:ext cx="1331420"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427"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sp>
        <p:nvSpPr>
          <p:cNvPr id="429" name="Cirkel"/>
          <p:cNvSpPr/>
          <p:nvPr/>
        </p:nvSpPr>
        <p:spPr>
          <a:xfrm>
            <a:off x="6524297" y="3190028"/>
            <a:ext cx="477945" cy="477945"/>
          </a:xfrm>
          <a:prstGeom prst="ellipse">
            <a:avLst/>
          </a:prstGeom>
          <a:solidFill>
            <a:schemeClr val="accent2">
              <a:hueOff val="-177681"/>
              <a:satOff val="-17391"/>
              <a:lumOff val="16666"/>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30" name="Cirkel"/>
          <p:cNvSpPr/>
          <p:nvPr/>
        </p:nvSpPr>
        <p:spPr>
          <a:xfrm>
            <a:off x="6524297" y="4783496"/>
            <a:ext cx="477945" cy="477945"/>
          </a:xfrm>
          <a:prstGeom prst="ellipse">
            <a:avLst/>
          </a:prstGeom>
          <a:solidFill>
            <a:schemeClr val="accent4"/>
          </a:solidFill>
          <a:ln w="12700">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nodeType="clickEffect">
                                  <p:stCondLst>
                                    <p:cond delay="0"/>
                                  </p:stCondLst>
                                  <p:childTnLst>
                                    <p:animMotion origin="layout" path="M 0.000000 0.000000 L 0.001638 -0.239351" pathEditMode="relative">
                                      <p:cBhvr>
                                        <p:cTn id="10" dur="1000" fill="hold"/>
                                        <p:tgtEl>
                                          <p:spTgt spid="430"/>
                                        </p:tgtEl>
                                        <p:attrNameLst>
                                          <p:attrName>ppt_x</p:attrName>
                                          <p:attrName>ppt_y</p:attrName>
                                        </p:attrNameLst>
                                      </p:cBhvr>
                                    </p:animMotion>
                                  </p:childTnLst>
                                </p:cTn>
                              </p:par>
                            </p:childTnLst>
                          </p:cTn>
                        </p:par>
                        <p:par>
                          <p:cTn id="11" fill="hold">
                            <p:stCondLst>
                              <p:cond delay="1000"/>
                            </p:stCondLst>
                            <p:childTnLst>
                              <p:par>
                                <p:cTn id="12" presetID="1" presetClass="exit" presetSubtype="0" fill="hold" grpId="1" nodeType="afterEffect">
                                  <p:stCondLst>
                                    <p:cond delay="0"/>
                                  </p:stCondLst>
                                  <p:iterate>
                                    <p:tmAbs val="0"/>
                                  </p:iterate>
                                  <p:childTnLst>
                                    <p:set>
                                      <p:cBhvr>
                                        <p:cTn id="13" fill="hold">
                                          <p:stCondLst>
                                            <p:cond delay="0"/>
                                          </p:stCondLst>
                                        </p:cTn>
                                        <p:tgtEl>
                                          <p:spTgt spid="430"/>
                                        </p:tgtEl>
                                        <p:attrNameLst>
                                          <p:attrName>style.visibility</p:attrName>
                                        </p:attrNameLst>
                                      </p:cBhvr>
                                      <p:to>
                                        <p:strVal val="hidden"/>
                                      </p:to>
                                    </p:set>
                                  </p:childTnLst>
                                </p:cTn>
                              </p:par>
                            </p:childTnLst>
                          </p:cTn>
                        </p:par>
                        <p:par>
                          <p:cTn id="14" fill="hold">
                            <p:stCondLst>
                              <p:cond delay="1000"/>
                            </p:stCondLst>
                            <p:childTnLst>
                              <p:par>
                                <p:cTn id="15" presetID="1" presetClass="entr" presetSubtype="0" fill="hold" grpId="0" nodeType="afterEffect">
                                  <p:stCondLst>
                                    <p:cond delay="0"/>
                                  </p:stCondLst>
                                  <p:iterate>
                                    <p:tmAbs val="0"/>
                                  </p:iterate>
                                  <p:childTnLst>
                                    <p:set>
                                      <p:cBhvr>
                                        <p:cTn id="16" fill="hold"/>
                                        <p:tgtEl>
                                          <p:spTgt spid="4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 grpId="0" animBg="1" advAuto="0"/>
      <p:bldP spid="429" grpId="0" animBg="1" advAuto="0"/>
      <p:bldP spid="430" grpId="0" animBg="1" advAuto="0"/>
      <p:bldP spid="430"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443" name="Groepeer"/>
          <p:cNvGrpSpPr/>
          <p:nvPr/>
        </p:nvGrpSpPr>
        <p:grpSpPr>
          <a:xfrm>
            <a:off x="2988580" y="3190028"/>
            <a:ext cx="2776977" cy="477945"/>
            <a:chOff x="0" y="0"/>
            <a:chExt cx="3949478" cy="679742"/>
          </a:xfrm>
        </p:grpSpPr>
        <p:sp>
          <p:nvSpPr>
            <p:cNvPr id="435" name="Cirkel"/>
            <p:cNvSpPr/>
            <p:nvPr/>
          </p:nvSpPr>
          <p:spPr>
            <a:xfrm>
              <a:off x="0"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36" name="Cirkel"/>
            <p:cNvSpPr/>
            <p:nvPr/>
          </p:nvSpPr>
          <p:spPr>
            <a:xfrm>
              <a:off x="495971"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37" name="Cirkel"/>
            <p:cNvSpPr/>
            <p:nvPr/>
          </p:nvSpPr>
          <p:spPr>
            <a:xfrm>
              <a:off x="881726"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38" name="Cirkel"/>
            <p:cNvSpPr/>
            <p:nvPr/>
          </p:nvSpPr>
          <p:spPr>
            <a:xfrm>
              <a:off x="1157266"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39" name="Cirkel"/>
            <p:cNvSpPr/>
            <p:nvPr/>
          </p:nvSpPr>
          <p:spPr>
            <a:xfrm>
              <a:off x="1763453"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0" name="Cirkel"/>
            <p:cNvSpPr/>
            <p:nvPr/>
          </p:nvSpPr>
          <p:spPr>
            <a:xfrm>
              <a:off x="2314532"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1" name="Cirkel"/>
            <p:cNvSpPr/>
            <p:nvPr/>
          </p:nvSpPr>
          <p:spPr>
            <a:xfrm>
              <a:off x="2645179"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2"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454" name="Groepeer"/>
          <p:cNvGrpSpPr/>
          <p:nvPr/>
        </p:nvGrpSpPr>
        <p:grpSpPr>
          <a:xfrm>
            <a:off x="7121672" y="3190028"/>
            <a:ext cx="3054471" cy="477945"/>
            <a:chOff x="0" y="0"/>
            <a:chExt cx="4344134" cy="679742"/>
          </a:xfrm>
        </p:grpSpPr>
        <p:sp>
          <p:nvSpPr>
            <p:cNvPr id="444" name="Cirkel"/>
            <p:cNvSpPr/>
            <p:nvPr/>
          </p:nvSpPr>
          <p:spPr>
            <a:xfrm>
              <a:off x="367386"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5" name="Cirkel"/>
            <p:cNvSpPr/>
            <p:nvPr/>
          </p:nvSpPr>
          <p:spPr>
            <a:xfrm>
              <a:off x="661295"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6" name="Cirkel"/>
            <p:cNvSpPr/>
            <p:nvPr/>
          </p:nvSpPr>
          <p:spPr>
            <a:xfrm>
              <a:off x="1157266"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7" name="Cirkel"/>
            <p:cNvSpPr/>
            <p:nvPr/>
          </p:nvSpPr>
          <p:spPr>
            <a:xfrm>
              <a:off x="134095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8" name="Cirkel"/>
            <p:cNvSpPr/>
            <p:nvPr/>
          </p:nvSpPr>
          <p:spPr>
            <a:xfrm>
              <a:off x="1781822"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9" name="Cirkel"/>
            <p:cNvSpPr/>
            <p:nvPr/>
          </p:nvSpPr>
          <p:spPr>
            <a:xfrm>
              <a:off x="1947147"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50" name="Cirkel"/>
            <p:cNvSpPr/>
            <p:nvPr/>
          </p:nvSpPr>
          <p:spPr>
            <a:xfrm>
              <a:off x="268191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51" name="Cirkel"/>
            <p:cNvSpPr/>
            <p:nvPr/>
          </p:nvSpPr>
          <p:spPr>
            <a:xfrm>
              <a:off x="3076574"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52" name="Cirkel"/>
            <p:cNvSpPr/>
            <p:nvPr/>
          </p:nvSpPr>
          <p:spPr>
            <a:xfrm>
              <a:off x="3664391"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53"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455" name="Cirkel"/>
          <p:cNvSpPr/>
          <p:nvPr/>
        </p:nvSpPr>
        <p:spPr>
          <a:xfrm>
            <a:off x="6650664" y="3190028"/>
            <a:ext cx="477945" cy="477945"/>
          </a:xfrm>
          <a:prstGeom prst="ellipse">
            <a:avLst/>
          </a:prstGeom>
          <a:solidFill>
            <a:srgbClr val="078077"/>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56"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460" name="Groepeer"/>
          <p:cNvGrpSpPr/>
          <p:nvPr/>
        </p:nvGrpSpPr>
        <p:grpSpPr>
          <a:xfrm>
            <a:off x="6402130" y="1075511"/>
            <a:ext cx="1254376" cy="2799975"/>
            <a:chOff x="0" y="-966"/>
            <a:chExt cx="1784001" cy="3982185"/>
          </a:xfrm>
        </p:grpSpPr>
        <p:sp>
          <p:nvSpPr>
            <p:cNvPr id="457"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58" name="threshold"/>
            <p:cNvSpPr txBox="1"/>
            <p:nvPr/>
          </p:nvSpPr>
          <p:spPr>
            <a:xfrm>
              <a:off x="452581" y="-966"/>
              <a:ext cx="1331420"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459"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grpSp>
        <p:nvGrpSpPr>
          <p:cNvPr id="468" name="Groepeer"/>
          <p:cNvGrpSpPr/>
          <p:nvPr/>
        </p:nvGrpSpPr>
        <p:grpSpPr>
          <a:xfrm>
            <a:off x="5550078" y="3366057"/>
            <a:ext cx="1787074" cy="2062986"/>
            <a:chOff x="0" y="0"/>
            <a:chExt cx="2541614" cy="2934023"/>
          </a:xfrm>
        </p:grpSpPr>
        <p:sp>
          <p:nvSpPr>
            <p:cNvPr id="461" name="Lijn"/>
            <p:cNvSpPr/>
            <p:nvPr/>
          </p:nvSpPr>
          <p:spPr>
            <a:xfrm flipV="1">
              <a:off x="1270807" y="-1"/>
              <a:ext cx="1" cy="2934024"/>
            </a:xfrm>
            <a:prstGeom prst="line">
              <a:avLst/>
            </a:prstGeom>
            <a:noFill/>
            <a:ln w="25400" cap="flat">
              <a:solidFill>
                <a:srgbClr val="FFFFFF"/>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464" name="Groepeer"/>
            <p:cNvGrpSpPr/>
            <p:nvPr/>
          </p:nvGrpSpPr>
          <p:grpSpPr>
            <a:xfrm>
              <a:off x="-1" y="0"/>
              <a:ext cx="1233971" cy="2934024"/>
              <a:chOff x="0" y="0"/>
              <a:chExt cx="1233969" cy="2934022"/>
            </a:xfrm>
          </p:grpSpPr>
          <p:sp>
            <p:nvSpPr>
              <p:cNvPr id="462" name="Lijn"/>
              <p:cNvSpPr/>
              <p:nvPr/>
            </p:nvSpPr>
            <p:spPr>
              <a:xfrm flipV="1">
                <a:off x="-1" y="-1"/>
                <a:ext cx="2" cy="2934024"/>
              </a:xfrm>
              <a:prstGeom prst="line">
                <a:avLst/>
              </a:prstGeom>
              <a:noFill/>
              <a:ln w="25400" cap="flat">
                <a:solidFill>
                  <a:schemeClr val="accent2">
                    <a:hueOff val="-177681"/>
                    <a:satOff val="-17391"/>
                    <a:lumOff val="16666"/>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63" name="Lijn"/>
              <p:cNvSpPr/>
              <p:nvPr/>
            </p:nvSpPr>
            <p:spPr>
              <a:xfrm>
                <a:off x="26207" y="2569558"/>
                <a:ext cx="1207763"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467" name="Groepeer"/>
            <p:cNvGrpSpPr/>
            <p:nvPr/>
          </p:nvGrpSpPr>
          <p:grpSpPr>
            <a:xfrm>
              <a:off x="1305266" y="0"/>
              <a:ext cx="1236349" cy="2934024"/>
              <a:chOff x="0" y="0"/>
              <a:chExt cx="1236348" cy="2934022"/>
            </a:xfrm>
          </p:grpSpPr>
          <p:sp>
            <p:nvSpPr>
              <p:cNvPr id="465" name="Lijn"/>
              <p:cNvSpPr/>
              <p:nvPr/>
            </p:nvSpPr>
            <p:spPr>
              <a:xfrm flipV="1">
                <a:off x="1236348" y="-1"/>
                <a:ext cx="1" cy="2934024"/>
              </a:xfrm>
              <a:prstGeom prst="line">
                <a:avLst/>
              </a:prstGeom>
              <a:noFill/>
              <a:ln w="25400" cap="flat">
                <a:solidFill>
                  <a:schemeClr val="accent6">
                    <a:satOff val="15424"/>
                    <a:lumOff val="17647"/>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66" name="Lijn"/>
              <p:cNvSpPr/>
              <p:nvPr/>
            </p:nvSpPr>
            <p:spPr>
              <a:xfrm>
                <a:off x="0" y="2569558"/>
                <a:ext cx="1207762"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grpSp>
        <p:nvGrpSpPr>
          <p:cNvPr id="472" name="Groepeer"/>
          <p:cNvGrpSpPr/>
          <p:nvPr/>
        </p:nvGrpSpPr>
        <p:grpSpPr>
          <a:xfrm>
            <a:off x="6057488" y="5375341"/>
            <a:ext cx="2709904" cy="990267"/>
            <a:chOff x="-1" y="0"/>
            <a:chExt cx="3854084" cy="1408378"/>
          </a:xfrm>
        </p:grpSpPr>
        <p:sp>
          <p:nvSpPr>
            <p:cNvPr id="469" name="soft margin"/>
            <p:cNvSpPr txBox="1"/>
            <p:nvPr/>
          </p:nvSpPr>
          <p:spPr>
            <a:xfrm>
              <a:off x="2287840" y="936545"/>
              <a:ext cx="1566243"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soft margin</a:t>
              </a:r>
            </a:p>
          </p:txBody>
        </p:sp>
        <p:sp>
          <p:nvSpPr>
            <p:cNvPr id="470" name="Lijn"/>
            <p:cNvSpPr/>
            <p:nvPr/>
          </p:nvSpPr>
          <p:spPr>
            <a:xfrm>
              <a:off x="1184254" y="0"/>
              <a:ext cx="1034052" cy="1145612"/>
            </a:xfrm>
            <a:custGeom>
              <a:avLst/>
              <a:gdLst/>
              <a:ahLst/>
              <a:cxnLst>
                <a:cxn ang="0">
                  <a:pos x="wd2" y="hd2"/>
                </a:cxn>
                <a:cxn ang="5400000">
                  <a:pos x="wd2" y="hd2"/>
                </a:cxn>
                <a:cxn ang="10800000">
                  <a:pos x="wd2" y="hd2"/>
                </a:cxn>
                <a:cxn ang="16200000">
                  <a:pos x="wd2" y="hd2"/>
                </a:cxn>
              </a:cxnLst>
              <a:rect l="0" t="0" r="r" b="b"/>
              <a:pathLst>
                <a:path w="21556" h="21600" extrusionOk="0">
                  <a:moveTo>
                    <a:pt x="21556" y="21600"/>
                  </a:moveTo>
                  <a:cubicBezTo>
                    <a:pt x="15298" y="21053"/>
                    <a:pt x="9531" y="18296"/>
                    <a:pt x="5506" y="13928"/>
                  </a:cubicBezTo>
                  <a:cubicBezTo>
                    <a:pt x="1907" y="10020"/>
                    <a:pt x="-44" y="5086"/>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71" name="Lijn"/>
            <p:cNvSpPr/>
            <p:nvPr/>
          </p:nvSpPr>
          <p:spPr>
            <a:xfrm>
              <a:off x="-1" y="3956"/>
              <a:ext cx="2218860" cy="1332103"/>
            </a:xfrm>
            <a:custGeom>
              <a:avLst/>
              <a:gdLst/>
              <a:ahLst/>
              <a:cxnLst>
                <a:cxn ang="0">
                  <a:pos x="wd2" y="hd2"/>
                </a:cxn>
                <a:cxn ang="5400000">
                  <a:pos x="wd2" y="hd2"/>
                </a:cxn>
                <a:cxn ang="10800000">
                  <a:pos x="wd2" y="hd2"/>
                </a:cxn>
                <a:cxn ang="16200000">
                  <a:pos x="wd2" y="hd2"/>
                </a:cxn>
              </a:cxnLst>
              <a:rect l="0" t="0" r="r" b="b"/>
              <a:pathLst>
                <a:path w="21600" h="20255" extrusionOk="0">
                  <a:moveTo>
                    <a:pt x="21600" y="17495"/>
                  </a:moveTo>
                  <a:cubicBezTo>
                    <a:pt x="16716" y="21600"/>
                    <a:pt x="10773" y="21095"/>
                    <a:pt x="6202" y="16187"/>
                  </a:cubicBezTo>
                  <a:cubicBezTo>
                    <a:pt x="2727" y="12455"/>
                    <a:pt x="464" y="6547"/>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476" name="Groepeer"/>
          <p:cNvGrpSpPr/>
          <p:nvPr/>
        </p:nvGrpSpPr>
        <p:grpSpPr>
          <a:xfrm>
            <a:off x="6663525" y="1751386"/>
            <a:ext cx="2526594" cy="1916587"/>
            <a:chOff x="0" y="201314"/>
            <a:chExt cx="3593376" cy="2725811"/>
          </a:xfrm>
        </p:grpSpPr>
        <p:sp>
          <p:nvSpPr>
            <p:cNvPr id="473" name="Misclassification"/>
            <p:cNvSpPr/>
            <p:nvPr/>
          </p:nvSpPr>
          <p:spPr>
            <a:xfrm>
              <a:off x="2323376" y="20131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Misclassification</a:t>
              </a:r>
            </a:p>
          </p:txBody>
        </p:sp>
        <p:sp>
          <p:nvSpPr>
            <p:cNvPr id="474" name="Lijn"/>
            <p:cNvSpPr/>
            <p:nvPr/>
          </p:nvSpPr>
          <p:spPr>
            <a:xfrm flipV="1">
              <a:off x="520179" y="454074"/>
              <a:ext cx="1582524" cy="1640249"/>
            </a:xfrm>
            <a:prstGeom prst="line">
              <a:avLst/>
            </a:prstGeom>
            <a:noFill/>
            <a:ln w="63500" cap="flat">
              <a:solidFill>
                <a:srgbClr val="A9A9A9"/>
              </a:solidFill>
              <a:prstDash val="solid"/>
              <a:miter lim="400000"/>
              <a:head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75" name="Cirkel"/>
            <p:cNvSpPr/>
            <p:nvPr/>
          </p:nvSpPr>
          <p:spPr>
            <a:xfrm>
              <a:off x="0" y="2247383"/>
              <a:ext cx="679743" cy="679744"/>
            </a:xfrm>
            <a:prstGeom prst="ellipse">
              <a:avLst/>
            </a:prstGeom>
            <a:solidFill>
              <a:schemeClr val="accent6">
                <a:satOff val="15424"/>
                <a:lumOff val="17647"/>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4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 grpId="0" animBg="1" advAuto="0"/>
      <p:bldP spid="468" grpId="0" animBg="1" advAuto="0"/>
      <p:bldP spid="472" grpId="0" animBg="1" advAuto="0"/>
      <p:bldP spid="476"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7D6376-05F2-1372-7E9F-ADCAA163A852}"/>
              </a:ext>
            </a:extLst>
          </p:cNvPr>
          <p:cNvSpPr>
            <a:spLocks noGrp="1"/>
          </p:cNvSpPr>
          <p:nvPr>
            <p:ph type="title"/>
          </p:nvPr>
        </p:nvSpPr>
        <p:spPr>
          <a:xfrm>
            <a:off x="838200" y="123644"/>
            <a:ext cx="10515600" cy="1325563"/>
          </a:xfrm>
        </p:spPr>
        <p:txBody>
          <a:bodyPr/>
          <a:lstStyle/>
          <a:p>
            <a:r>
              <a:rPr lang="nl-NL"/>
              <a:t>Classificatie van classificatie-algoritmen</a:t>
            </a:r>
          </a:p>
        </p:txBody>
      </p:sp>
      <p:sp>
        <p:nvSpPr>
          <p:cNvPr id="3" name="Tijdelijke aanduiding voor inhoud 2">
            <a:extLst>
              <a:ext uri="{FF2B5EF4-FFF2-40B4-BE49-F238E27FC236}">
                <a16:creationId xmlns:a16="http://schemas.microsoft.com/office/drawing/2014/main" id="{A7A98FED-E14C-4EE2-72CC-DB82D663F39A}"/>
              </a:ext>
            </a:extLst>
          </p:cNvPr>
          <p:cNvSpPr>
            <a:spLocks noGrp="1"/>
          </p:cNvSpPr>
          <p:nvPr>
            <p:ph idx="1"/>
          </p:nvPr>
        </p:nvSpPr>
        <p:spPr>
          <a:xfrm>
            <a:off x="838200" y="1348034"/>
            <a:ext cx="10515600" cy="5144842"/>
          </a:xfrm>
        </p:spPr>
        <p:txBody>
          <a:bodyPr>
            <a:normAutofit fontScale="62500" lnSpcReduction="20000"/>
          </a:bodyPr>
          <a:lstStyle/>
          <a:p>
            <a:r>
              <a:rPr lang="nl-NL"/>
              <a:t>Linear classifiers</a:t>
            </a:r>
          </a:p>
          <a:p>
            <a:pPr lvl="1"/>
            <a:r>
              <a:rPr lang="nl-NL"/>
              <a:t>Fisher's linear discriminant</a:t>
            </a:r>
          </a:p>
          <a:p>
            <a:pPr lvl="1"/>
            <a:r>
              <a:rPr lang="nl-NL"/>
              <a:t>Logistic regression</a:t>
            </a:r>
          </a:p>
          <a:p>
            <a:pPr lvl="1"/>
            <a:r>
              <a:rPr lang="nl-NL" b="1"/>
              <a:t>Naive Bayes classifier</a:t>
            </a:r>
          </a:p>
          <a:p>
            <a:pPr lvl="1"/>
            <a:r>
              <a:rPr lang="nl-NL"/>
              <a:t>Perceptron</a:t>
            </a:r>
          </a:p>
          <a:p>
            <a:r>
              <a:rPr lang="nl-NL" b="1"/>
              <a:t>Support vector machines</a:t>
            </a:r>
          </a:p>
          <a:p>
            <a:pPr lvl="1"/>
            <a:r>
              <a:rPr lang="nl-NL"/>
              <a:t>Least squares support vector machines</a:t>
            </a:r>
          </a:p>
          <a:p>
            <a:r>
              <a:rPr lang="nl-NL"/>
              <a:t>Quadratic classifiers</a:t>
            </a:r>
          </a:p>
          <a:p>
            <a:r>
              <a:rPr lang="nl-NL"/>
              <a:t>Kernel estimation</a:t>
            </a:r>
          </a:p>
          <a:p>
            <a:pPr lvl="1"/>
            <a:r>
              <a:rPr lang="nl-NL"/>
              <a:t>k-nearest neighbor</a:t>
            </a:r>
          </a:p>
          <a:p>
            <a:r>
              <a:rPr lang="nl-NL"/>
              <a:t>Boosting (meta-algorithm)</a:t>
            </a:r>
          </a:p>
          <a:p>
            <a:r>
              <a:rPr lang="nl-NL" b="1"/>
              <a:t>Decision trees</a:t>
            </a:r>
          </a:p>
          <a:p>
            <a:pPr lvl="1"/>
            <a:r>
              <a:rPr lang="nl-NL"/>
              <a:t>Random forests</a:t>
            </a:r>
          </a:p>
          <a:p>
            <a:r>
              <a:rPr lang="nl-NL"/>
              <a:t>Neural networks</a:t>
            </a:r>
          </a:p>
          <a:p>
            <a:r>
              <a:rPr lang="nl-NL"/>
              <a:t>Learning vector quantization</a:t>
            </a:r>
          </a:p>
          <a:p>
            <a:r>
              <a:rPr lang="nl-NL"/>
              <a:t>Unsupervised clustering</a:t>
            </a:r>
          </a:p>
          <a:p>
            <a:pPr lvl="1"/>
            <a:r>
              <a:rPr lang="nl-NL" b="1"/>
              <a:t>k-means</a:t>
            </a:r>
          </a:p>
          <a:p>
            <a:pPr lvl="1"/>
            <a:r>
              <a:rPr lang="nl-NL" b="1"/>
              <a:t>DBSCAN</a:t>
            </a:r>
          </a:p>
        </p:txBody>
      </p:sp>
    </p:spTree>
    <p:extLst>
      <p:ext uri="{BB962C8B-B14F-4D97-AF65-F5344CB8AC3E}">
        <p14:creationId xmlns:p14="http://schemas.microsoft.com/office/powerpoint/2010/main" val="15882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489" name="Groepeer"/>
          <p:cNvGrpSpPr/>
          <p:nvPr/>
        </p:nvGrpSpPr>
        <p:grpSpPr>
          <a:xfrm>
            <a:off x="2988580" y="3190028"/>
            <a:ext cx="2776977" cy="477945"/>
            <a:chOff x="0" y="0"/>
            <a:chExt cx="3949478" cy="679742"/>
          </a:xfrm>
        </p:grpSpPr>
        <p:sp>
          <p:nvSpPr>
            <p:cNvPr id="481" name="Cirkel"/>
            <p:cNvSpPr/>
            <p:nvPr/>
          </p:nvSpPr>
          <p:spPr>
            <a:xfrm>
              <a:off x="0"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82" name="Cirkel"/>
            <p:cNvSpPr/>
            <p:nvPr/>
          </p:nvSpPr>
          <p:spPr>
            <a:xfrm>
              <a:off x="495971"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83" name="Cirkel"/>
            <p:cNvSpPr/>
            <p:nvPr/>
          </p:nvSpPr>
          <p:spPr>
            <a:xfrm>
              <a:off x="881726"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84" name="Cirkel"/>
            <p:cNvSpPr/>
            <p:nvPr/>
          </p:nvSpPr>
          <p:spPr>
            <a:xfrm>
              <a:off x="1157266"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85" name="Cirkel"/>
            <p:cNvSpPr/>
            <p:nvPr/>
          </p:nvSpPr>
          <p:spPr>
            <a:xfrm>
              <a:off x="1763453"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86" name="Cirkel"/>
            <p:cNvSpPr/>
            <p:nvPr/>
          </p:nvSpPr>
          <p:spPr>
            <a:xfrm>
              <a:off x="2314532"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87" name="Cirkel"/>
            <p:cNvSpPr/>
            <p:nvPr/>
          </p:nvSpPr>
          <p:spPr>
            <a:xfrm>
              <a:off x="2645179"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88"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500" name="Groepeer"/>
          <p:cNvGrpSpPr/>
          <p:nvPr/>
        </p:nvGrpSpPr>
        <p:grpSpPr>
          <a:xfrm>
            <a:off x="7121672" y="3190028"/>
            <a:ext cx="3054471" cy="477945"/>
            <a:chOff x="0" y="0"/>
            <a:chExt cx="4344134" cy="679742"/>
          </a:xfrm>
        </p:grpSpPr>
        <p:sp>
          <p:nvSpPr>
            <p:cNvPr id="490" name="Cirkel"/>
            <p:cNvSpPr/>
            <p:nvPr/>
          </p:nvSpPr>
          <p:spPr>
            <a:xfrm>
              <a:off x="367386"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1" name="Cirkel"/>
            <p:cNvSpPr/>
            <p:nvPr/>
          </p:nvSpPr>
          <p:spPr>
            <a:xfrm>
              <a:off x="661295"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2" name="Cirkel"/>
            <p:cNvSpPr/>
            <p:nvPr/>
          </p:nvSpPr>
          <p:spPr>
            <a:xfrm>
              <a:off x="1157266"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3" name="Cirkel"/>
            <p:cNvSpPr/>
            <p:nvPr/>
          </p:nvSpPr>
          <p:spPr>
            <a:xfrm>
              <a:off x="134095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4" name="Cirkel"/>
            <p:cNvSpPr/>
            <p:nvPr/>
          </p:nvSpPr>
          <p:spPr>
            <a:xfrm>
              <a:off x="1781822"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5" name="Cirkel"/>
            <p:cNvSpPr/>
            <p:nvPr/>
          </p:nvSpPr>
          <p:spPr>
            <a:xfrm>
              <a:off x="1947147"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6" name="Cirkel"/>
            <p:cNvSpPr/>
            <p:nvPr/>
          </p:nvSpPr>
          <p:spPr>
            <a:xfrm>
              <a:off x="268191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7" name="Cirkel"/>
            <p:cNvSpPr/>
            <p:nvPr/>
          </p:nvSpPr>
          <p:spPr>
            <a:xfrm>
              <a:off x="3076574"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8" name="Cirkel"/>
            <p:cNvSpPr/>
            <p:nvPr/>
          </p:nvSpPr>
          <p:spPr>
            <a:xfrm>
              <a:off x="3664391"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9"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501" name="Cirkel"/>
          <p:cNvSpPr/>
          <p:nvPr/>
        </p:nvSpPr>
        <p:spPr>
          <a:xfrm>
            <a:off x="6650664" y="3190028"/>
            <a:ext cx="477945" cy="477945"/>
          </a:xfrm>
          <a:prstGeom prst="ellipse">
            <a:avLst/>
          </a:prstGeom>
          <a:solidFill>
            <a:srgbClr val="078077"/>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02"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06" name="Groepeer"/>
          <p:cNvGrpSpPr/>
          <p:nvPr/>
        </p:nvGrpSpPr>
        <p:grpSpPr>
          <a:xfrm>
            <a:off x="6402130" y="1075511"/>
            <a:ext cx="1254376" cy="2799975"/>
            <a:chOff x="0" y="-966"/>
            <a:chExt cx="1784001" cy="3982185"/>
          </a:xfrm>
        </p:grpSpPr>
        <p:sp>
          <p:nvSpPr>
            <p:cNvPr id="503"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04" name="threshold"/>
            <p:cNvSpPr txBox="1"/>
            <p:nvPr/>
          </p:nvSpPr>
          <p:spPr>
            <a:xfrm>
              <a:off x="452581" y="-966"/>
              <a:ext cx="1331420"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505"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sp>
        <p:nvSpPr>
          <p:cNvPr id="507" name="Lijn"/>
          <p:cNvSpPr/>
          <p:nvPr/>
        </p:nvSpPr>
        <p:spPr>
          <a:xfrm flipV="1">
            <a:off x="6443615" y="3366058"/>
            <a:ext cx="1" cy="2062985"/>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10" name="Groepeer"/>
          <p:cNvGrpSpPr/>
          <p:nvPr/>
        </p:nvGrpSpPr>
        <p:grpSpPr>
          <a:xfrm>
            <a:off x="5550078" y="3366057"/>
            <a:ext cx="867635" cy="2062986"/>
            <a:chOff x="0" y="0"/>
            <a:chExt cx="1233969" cy="2934022"/>
          </a:xfrm>
        </p:grpSpPr>
        <p:sp>
          <p:nvSpPr>
            <p:cNvPr id="508" name="Lijn"/>
            <p:cNvSpPr/>
            <p:nvPr/>
          </p:nvSpPr>
          <p:spPr>
            <a:xfrm flipV="1">
              <a:off x="-1" y="-1"/>
              <a:ext cx="2" cy="2934024"/>
            </a:xfrm>
            <a:prstGeom prst="line">
              <a:avLst/>
            </a:prstGeom>
            <a:noFill/>
            <a:ln w="25400" cap="flat">
              <a:solidFill>
                <a:schemeClr val="accent2">
                  <a:hueOff val="-177681"/>
                  <a:satOff val="-17391"/>
                  <a:lumOff val="16666"/>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09" name="Lijn"/>
            <p:cNvSpPr/>
            <p:nvPr/>
          </p:nvSpPr>
          <p:spPr>
            <a:xfrm>
              <a:off x="26207" y="2569558"/>
              <a:ext cx="1207763"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513" name="Groepeer"/>
          <p:cNvGrpSpPr/>
          <p:nvPr/>
        </p:nvGrpSpPr>
        <p:grpSpPr>
          <a:xfrm>
            <a:off x="6467843" y="3366057"/>
            <a:ext cx="869309" cy="2062986"/>
            <a:chOff x="0" y="0"/>
            <a:chExt cx="1236348" cy="2934022"/>
          </a:xfrm>
        </p:grpSpPr>
        <p:sp>
          <p:nvSpPr>
            <p:cNvPr id="511" name="Lijn"/>
            <p:cNvSpPr/>
            <p:nvPr/>
          </p:nvSpPr>
          <p:spPr>
            <a:xfrm flipV="1">
              <a:off x="1236348" y="-1"/>
              <a:ext cx="1" cy="2934024"/>
            </a:xfrm>
            <a:prstGeom prst="line">
              <a:avLst/>
            </a:prstGeom>
            <a:noFill/>
            <a:ln w="25400" cap="flat">
              <a:solidFill>
                <a:schemeClr val="accent6">
                  <a:satOff val="15424"/>
                  <a:lumOff val="17647"/>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12" name="Lijn"/>
            <p:cNvSpPr/>
            <p:nvPr/>
          </p:nvSpPr>
          <p:spPr>
            <a:xfrm>
              <a:off x="0" y="2569558"/>
              <a:ext cx="1207762"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514" name="Misclassification"/>
          <p:cNvSpPr txBox="1"/>
          <p:nvPr/>
        </p:nvSpPr>
        <p:spPr>
          <a:xfrm>
            <a:off x="7518892" y="1585507"/>
            <a:ext cx="1556516" cy="3317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a:solidFill>
                  <a:srgbClr val="A9A9A9"/>
                </a:solidFill>
              </a:defRPr>
            </a:lvl1pPr>
          </a:lstStyle>
          <a:p>
            <a:pPr algn="ctr" defTabSz="410751" hangingPunct="0"/>
            <a:r>
              <a:rPr sz="1687" b="1" kern="0">
                <a:latin typeface="Calibri"/>
                <a:cs typeface="Calibri"/>
                <a:sym typeface="Calibri"/>
              </a:rPr>
              <a:t>Misclassification</a:t>
            </a:r>
          </a:p>
        </p:txBody>
      </p:sp>
      <p:sp>
        <p:nvSpPr>
          <p:cNvPr id="515" name="Lijn"/>
          <p:cNvSpPr/>
          <p:nvPr/>
        </p:nvSpPr>
        <p:spPr>
          <a:xfrm flipV="1">
            <a:off x="7029277" y="1929108"/>
            <a:ext cx="1112712" cy="1153300"/>
          </a:xfrm>
          <a:prstGeom prst="line">
            <a:avLst/>
          </a:prstGeom>
          <a:ln w="63500">
            <a:solidFill>
              <a:srgbClr val="A9A9A9"/>
            </a:solidFill>
            <a:miter lim="400000"/>
            <a:headEnd type="stealth"/>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16" name="Cirkel"/>
          <p:cNvSpPr/>
          <p:nvPr/>
        </p:nvSpPr>
        <p:spPr>
          <a:xfrm>
            <a:off x="6663525" y="3190028"/>
            <a:ext cx="477945" cy="477945"/>
          </a:xfrm>
          <a:prstGeom prst="ellipse">
            <a:avLst/>
          </a:prstGeom>
          <a:solidFill>
            <a:schemeClr val="accent5">
              <a:hueOff val="89162"/>
              <a:satOff val="9554"/>
              <a:lumOff val="1629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20" name="Groepeer"/>
          <p:cNvGrpSpPr/>
          <p:nvPr/>
        </p:nvGrpSpPr>
        <p:grpSpPr>
          <a:xfrm>
            <a:off x="6057488" y="5375341"/>
            <a:ext cx="2709904" cy="990267"/>
            <a:chOff x="-1" y="0"/>
            <a:chExt cx="3854084" cy="1408378"/>
          </a:xfrm>
        </p:grpSpPr>
        <p:sp>
          <p:nvSpPr>
            <p:cNvPr id="517" name="soft margin"/>
            <p:cNvSpPr txBox="1"/>
            <p:nvPr/>
          </p:nvSpPr>
          <p:spPr>
            <a:xfrm>
              <a:off x="2287840" y="936545"/>
              <a:ext cx="1566243"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soft margin</a:t>
              </a:r>
            </a:p>
          </p:txBody>
        </p:sp>
        <p:sp>
          <p:nvSpPr>
            <p:cNvPr id="518" name="Lijn"/>
            <p:cNvSpPr/>
            <p:nvPr/>
          </p:nvSpPr>
          <p:spPr>
            <a:xfrm>
              <a:off x="1184254" y="0"/>
              <a:ext cx="1034052" cy="1145612"/>
            </a:xfrm>
            <a:custGeom>
              <a:avLst/>
              <a:gdLst/>
              <a:ahLst/>
              <a:cxnLst>
                <a:cxn ang="0">
                  <a:pos x="wd2" y="hd2"/>
                </a:cxn>
                <a:cxn ang="5400000">
                  <a:pos x="wd2" y="hd2"/>
                </a:cxn>
                <a:cxn ang="10800000">
                  <a:pos x="wd2" y="hd2"/>
                </a:cxn>
                <a:cxn ang="16200000">
                  <a:pos x="wd2" y="hd2"/>
                </a:cxn>
              </a:cxnLst>
              <a:rect l="0" t="0" r="r" b="b"/>
              <a:pathLst>
                <a:path w="21556" h="21600" extrusionOk="0">
                  <a:moveTo>
                    <a:pt x="21556" y="21600"/>
                  </a:moveTo>
                  <a:cubicBezTo>
                    <a:pt x="15298" y="21053"/>
                    <a:pt x="9531" y="18296"/>
                    <a:pt x="5506" y="13928"/>
                  </a:cubicBezTo>
                  <a:cubicBezTo>
                    <a:pt x="1907" y="10020"/>
                    <a:pt x="-44" y="5086"/>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19" name="Lijn"/>
            <p:cNvSpPr/>
            <p:nvPr/>
          </p:nvSpPr>
          <p:spPr>
            <a:xfrm>
              <a:off x="-1" y="3956"/>
              <a:ext cx="2218860" cy="1332103"/>
            </a:xfrm>
            <a:custGeom>
              <a:avLst/>
              <a:gdLst/>
              <a:ahLst/>
              <a:cxnLst>
                <a:cxn ang="0">
                  <a:pos x="wd2" y="hd2"/>
                </a:cxn>
                <a:cxn ang="5400000">
                  <a:pos x="wd2" y="hd2"/>
                </a:cxn>
                <a:cxn ang="10800000">
                  <a:pos x="wd2" y="hd2"/>
                </a:cxn>
                <a:cxn ang="16200000">
                  <a:pos x="wd2" y="hd2"/>
                </a:cxn>
              </a:cxnLst>
              <a:rect l="0" t="0" r="r" b="b"/>
              <a:pathLst>
                <a:path w="21600" h="20255" extrusionOk="0">
                  <a:moveTo>
                    <a:pt x="21600" y="17495"/>
                  </a:moveTo>
                  <a:cubicBezTo>
                    <a:pt x="16716" y="21600"/>
                    <a:pt x="10773" y="21095"/>
                    <a:pt x="6202" y="16187"/>
                  </a:cubicBezTo>
                  <a:cubicBezTo>
                    <a:pt x="2727" y="12455"/>
                    <a:pt x="464" y="6547"/>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521" name="Soft Margin Classifier = Support Vector Classifier (SVC)"/>
          <p:cNvSpPr txBox="1"/>
          <p:nvPr/>
        </p:nvSpPr>
        <p:spPr>
          <a:xfrm>
            <a:off x="1713885" y="189436"/>
            <a:ext cx="2776978" cy="8510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p>
            <a:pPr algn="ctr" defTabSz="410751" hangingPunct="0"/>
            <a:r>
              <a:rPr sz="1687" b="1" kern="0">
                <a:solidFill>
                  <a:srgbClr val="FFFFFF"/>
                </a:solidFill>
                <a:latin typeface="Calibri"/>
                <a:cs typeface="Calibri"/>
                <a:sym typeface="Calibri"/>
              </a:rPr>
              <a:t>Soft Margin Classifier = Support Vector Classifier (SVC)</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34" name="Groepeer"/>
          <p:cNvGrpSpPr/>
          <p:nvPr/>
        </p:nvGrpSpPr>
        <p:grpSpPr>
          <a:xfrm>
            <a:off x="2988580" y="3190028"/>
            <a:ext cx="2776977" cy="477945"/>
            <a:chOff x="0" y="0"/>
            <a:chExt cx="3949478" cy="679742"/>
          </a:xfrm>
        </p:grpSpPr>
        <p:sp>
          <p:nvSpPr>
            <p:cNvPr id="526" name="Cirkel"/>
            <p:cNvSpPr/>
            <p:nvPr/>
          </p:nvSpPr>
          <p:spPr>
            <a:xfrm>
              <a:off x="0"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27" name="Cirkel"/>
            <p:cNvSpPr/>
            <p:nvPr/>
          </p:nvSpPr>
          <p:spPr>
            <a:xfrm>
              <a:off x="495971"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28" name="Cirkel"/>
            <p:cNvSpPr/>
            <p:nvPr/>
          </p:nvSpPr>
          <p:spPr>
            <a:xfrm>
              <a:off x="881726"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29" name="Cirkel"/>
            <p:cNvSpPr/>
            <p:nvPr/>
          </p:nvSpPr>
          <p:spPr>
            <a:xfrm>
              <a:off x="1157266"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0" name="Cirkel"/>
            <p:cNvSpPr/>
            <p:nvPr/>
          </p:nvSpPr>
          <p:spPr>
            <a:xfrm>
              <a:off x="1763453"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1" name="Cirkel"/>
            <p:cNvSpPr/>
            <p:nvPr/>
          </p:nvSpPr>
          <p:spPr>
            <a:xfrm>
              <a:off x="2314532"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2" name="Cirkel"/>
            <p:cNvSpPr/>
            <p:nvPr/>
          </p:nvSpPr>
          <p:spPr>
            <a:xfrm>
              <a:off x="2645179"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3"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545" name="Groepeer"/>
          <p:cNvGrpSpPr/>
          <p:nvPr/>
        </p:nvGrpSpPr>
        <p:grpSpPr>
          <a:xfrm>
            <a:off x="7121672" y="3190028"/>
            <a:ext cx="3054471" cy="477945"/>
            <a:chOff x="0" y="0"/>
            <a:chExt cx="4344134" cy="679742"/>
          </a:xfrm>
        </p:grpSpPr>
        <p:sp>
          <p:nvSpPr>
            <p:cNvPr id="535" name="Cirkel"/>
            <p:cNvSpPr/>
            <p:nvPr/>
          </p:nvSpPr>
          <p:spPr>
            <a:xfrm>
              <a:off x="367386"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6" name="Cirkel"/>
            <p:cNvSpPr/>
            <p:nvPr/>
          </p:nvSpPr>
          <p:spPr>
            <a:xfrm>
              <a:off x="661295"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7" name="Cirkel"/>
            <p:cNvSpPr/>
            <p:nvPr/>
          </p:nvSpPr>
          <p:spPr>
            <a:xfrm>
              <a:off x="1157266"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8" name="Cirkel"/>
            <p:cNvSpPr/>
            <p:nvPr/>
          </p:nvSpPr>
          <p:spPr>
            <a:xfrm>
              <a:off x="134095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9" name="Cirkel"/>
            <p:cNvSpPr/>
            <p:nvPr/>
          </p:nvSpPr>
          <p:spPr>
            <a:xfrm>
              <a:off x="1781822"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40" name="Cirkel"/>
            <p:cNvSpPr/>
            <p:nvPr/>
          </p:nvSpPr>
          <p:spPr>
            <a:xfrm>
              <a:off x="1947147"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41" name="Cirkel"/>
            <p:cNvSpPr/>
            <p:nvPr/>
          </p:nvSpPr>
          <p:spPr>
            <a:xfrm>
              <a:off x="268191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42" name="Cirkel"/>
            <p:cNvSpPr/>
            <p:nvPr/>
          </p:nvSpPr>
          <p:spPr>
            <a:xfrm>
              <a:off x="3076574"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43" name="Cirkel"/>
            <p:cNvSpPr/>
            <p:nvPr/>
          </p:nvSpPr>
          <p:spPr>
            <a:xfrm>
              <a:off x="3664391"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44"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546" name="Cirkel"/>
          <p:cNvSpPr/>
          <p:nvPr/>
        </p:nvSpPr>
        <p:spPr>
          <a:xfrm>
            <a:off x="7121672" y="3190028"/>
            <a:ext cx="477945"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47" name="Cirkel"/>
          <p:cNvSpPr/>
          <p:nvPr/>
        </p:nvSpPr>
        <p:spPr>
          <a:xfrm>
            <a:off x="6650664" y="3190028"/>
            <a:ext cx="477945" cy="477945"/>
          </a:xfrm>
          <a:prstGeom prst="ellipse">
            <a:avLst/>
          </a:prstGeom>
          <a:solidFill>
            <a:srgbClr val="078077"/>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48"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52" name="Groepeer"/>
          <p:cNvGrpSpPr/>
          <p:nvPr/>
        </p:nvGrpSpPr>
        <p:grpSpPr>
          <a:xfrm>
            <a:off x="6402130" y="1075511"/>
            <a:ext cx="1254376" cy="2799975"/>
            <a:chOff x="0" y="-966"/>
            <a:chExt cx="1784001" cy="3982185"/>
          </a:xfrm>
        </p:grpSpPr>
        <p:sp>
          <p:nvSpPr>
            <p:cNvPr id="549"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50" name="threshold"/>
            <p:cNvSpPr txBox="1"/>
            <p:nvPr/>
          </p:nvSpPr>
          <p:spPr>
            <a:xfrm>
              <a:off x="452581" y="-966"/>
              <a:ext cx="1331420"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551"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sp>
        <p:nvSpPr>
          <p:cNvPr id="553" name="Lijn"/>
          <p:cNvSpPr/>
          <p:nvPr/>
        </p:nvSpPr>
        <p:spPr>
          <a:xfrm flipV="1">
            <a:off x="6443615" y="3366058"/>
            <a:ext cx="1" cy="2062985"/>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56" name="Groepeer"/>
          <p:cNvGrpSpPr/>
          <p:nvPr/>
        </p:nvGrpSpPr>
        <p:grpSpPr>
          <a:xfrm>
            <a:off x="5550078" y="3366057"/>
            <a:ext cx="867635" cy="2062986"/>
            <a:chOff x="0" y="0"/>
            <a:chExt cx="1233969" cy="2934022"/>
          </a:xfrm>
        </p:grpSpPr>
        <p:sp>
          <p:nvSpPr>
            <p:cNvPr id="554" name="Lijn"/>
            <p:cNvSpPr/>
            <p:nvPr/>
          </p:nvSpPr>
          <p:spPr>
            <a:xfrm flipV="1">
              <a:off x="-1" y="-1"/>
              <a:ext cx="2" cy="2934024"/>
            </a:xfrm>
            <a:prstGeom prst="line">
              <a:avLst/>
            </a:prstGeom>
            <a:noFill/>
            <a:ln w="25400" cap="flat">
              <a:solidFill>
                <a:schemeClr val="accent2">
                  <a:hueOff val="-177681"/>
                  <a:satOff val="-17391"/>
                  <a:lumOff val="16666"/>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55" name="Lijn"/>
            <p:cNvSpPr/>
            <p:nvPr/>
          </p:nvSpPr>
          <p:spPr>
            <a:xfrm>
              <a:off x="26207" y="2569558"/>
              <a:ext cx="1207763"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559" name="Groepeer"/>
          <p:cNvGrpSpPr/>
          <p:nvPr/>
        </p:nvGrpSpPr>
        <p:grpSpPr>
          <a:xfrm>
            <a:off x="6467843" y="3366057"/>
            <a:ext cx="869309" cy="2062986"/>
            <a:chOff x="0" y="0"/>
            <a:chExt cx="1236348" cy="2934022"/>
          </a:xfrm>
        </p:grpSpPr>
        <p:sp>
          <p:nvSpPr>
            <p:cNvPr id="557" name="Lijn"/>
            <p:cNvSpPr/>
            <p:nvPr/>
          </p:nvSpPr>
          <p:spPr>
            <a:xfrm flipV="1">
              <a:off x="1236348" y="-1"/>
              <a:ext cx="1" cy="2934024"/>
            </a:xfrm>
            <a:prstGeom prst="line">
              <a:avLst/>
            </a:prstGeom>
            <a:noFill/>
            <a:ln w="25400" cap="flat">
              <a:solidFill>
                <a:schemeClr val="accent6">
                  <a:satOff val="15424"/>
                  <a:lumOff val="17647"/>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58" name="Lijn"/>
            <p:cNvSpPr/>
            <p:nvPr/>
          </p:nvSpPr>
          <p:spPr>
            <a:xfrm>
              <a:off x="0" y="2569558"/>
              <a:ext cx="1207762"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563" name="Groepeer"/>
          <p:cNvGrpSpPr/>
          <p:nvPr/>
        </p:nvGrpSpPr>
        <p:grpSpPr>
          <a:xfrm>
            <a:off x="6057488" y="5375341"/>
            <a:ext cx="2709904" cy="990267"/>
            <a:chOff x="-1" y="0"/>
            <a:chExt cx="3854084" cy="1408378"/>
          </a:xfrm>
        </p:grpSpPr>
        <p:sp>
          <p:nvSpPr>
            <p:cNvPr id="560" name="soft margin"/>
            <p:cNvSpPr txBox="1"/>
            <p:nvPr/>
          </p:nvSpPr>
          <p:spPr>
            <a:xfrm>
              <a:off x="2287840" y="936545"/>
              <a:ext cx="1566243"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soft margin</a:t>
              </a:r>
            </a:p>
          </p:txBody>
        </p:sp>
        <p:sp>
          <p:nvSpPr>
            <p:cNvPr id="561" name="Lijn"/>
            <p:cNvSpPr/>
            <p:nvPr/>
          </p:nvSpPr>
          <p:spPr>
            <a:xfrm>
              <a:off x="1184254" y="0"/>
              <a:ext cx="1034052" cy="1145612"/>
            </a:xfrm>
            <a:custGeom>
              <a:avLst/>
              <a:gdLst/>
              <a:ahLst/>
              <a:cxnLst>
                <a:cxn ang="0">
                  <a:pos x="wd2" y="hd2"/>
                </a:cxn>
                <a:cxn ang="5400000">
                  <a:pos x="wd2" y="hd2"/>
                </a:cxn>
                <a:cxn ang="10800000">
                  <a:pos x="wd2" y="hd2"/>
                </a:cxn>
                <a:cxn ang="16200000">
                  <a:pos x="wd2" y="hd2"/>
                </a:cxn>
              </a:cxnLst>
              <a:rect l="0" t="0" r="r" b="b"/>
              <a:pathLst>
                <a:path w="21556" h="21600" extrusionOk="0">
                  <a:moveTo>
                    <a:pt x="21556" y="21600"/>
                  </a:moveTo>
                  <a:cubicBezTo>
                    <a:pt x="15298" y="21053"/>
                    <a:pt x="9531" y="18296"/>
                    <a:pt x="5506" y="13928"/>
                  </a:cubicBezTo>
                  <a:cubicBezTo>
                    <a:pt x="1907" y="10020"/>
                    <a:pt x="-44" y="5086"/>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62" name="Lijn"/>
            <p:cNvSpPr/>
            <p:nvPr/>
          </p:nvSpPr>
          <p:spPr>
            <a:xfrm>
              <a:off x="-1" y="3956"/>
              <a:ext cx="2218860" cy="1332103"/>
            </a:xfrm>
            <a:custGeom>
              <a:avLst/>
              <a:gdLst/>
              <a:ahLst/>
              <a:cxnLst>
                <a:cxn ang="0">
                  <a:pos x="wd2" y="hd2"/>
                </a:cxn>
                <a:cxn ang="5400000">
                  <a:pos x="wd2" y="hd2"/>
                </a:cxn>
                <a:cxn ang="10800000">
                  <a:pos x="wd2" y="hd2"/>
                </a:cxn>
                <a:cxn ang="16200000">
                  <a:pos x="wd2" y="hd2"/>
                </a:cxn>
              </a:cxnLst>
              <a:rect l="0" t="0" r="r" b="b"/>
              <a:pathLst>
                <a:path w="21600" h="20255" extrusionOk="0">
                  <a:moveTo>
                    <a:pt x="21600" y="17495"/>
                  </a:moveTo>
                  <a:cubicBezTo>
                    <a:pt x="16716" y="21600"/>
                    <a:pt x="10773" y="21095"/>
                    <a:pt x="6202" y="16187"/>
                  </a:cubicBezTo>
                  <a:cubicBezTo>
                    <a:pt x="2727" y="12455"/>
                    <a:pt x="464" y="6547"/>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564" name="Soft Margin Classifier = Support Vector Classifier (SVC)"/>
          <p:cNvSpPr txBox="1"/>
          <p:nvPr/>
        </p:nvSpPr>
        <p:spPr>
          <a:xfrm>
            <a:off x="1713885" y="189436"/>
            <a:ext cx="2776978" cy="8510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p>
            <a:pPr algn="ctr" defTabSz="410751" hangingPunct="0"/>
            <a:r>
              <a:rPr sz="1687" b="1" kern="0">
                <a:solidFill>
                  <a:srgbClr val="FFFFFF"/>
                </a:solidFill>
                <a:latin typeface="Calibri"/>
                <a:cs typeface="Calibri"/>
                <a:sym typeface="Calibri"/>
              </a:rPr>
              <a:t>Soft Margin Classifier = Support Vector Classifier (SVC)</a:t>
            </a:r>
          </a:p>
        </p:txBody>
      </p:sp>
      <p:sp>
        <p:nvSpPr>
          <p:cNvPr id="565" name="Cirkel"/>
          <p:cNvSpPr/>
          <p:nvPr/>
        </p:nvSpPr>
        <p:spPr>
          <a:xfrm>
            <a:off x="5877729" y="3190028"/>
            <a:ext cx="477944" cy="477945"/>
          </a:xfrm>
          <a:prstGeom prst="ellipse">
            <a:avLst/>
          </a:prstGeom>
          <a:solidFill>
            <a:srgbClr val="B74981"/>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69" name="Groepeer"/>
          <p:cNvGrpSpPr/>
          <p:nvPr/>
        </p:nvGrpSpPr>
        <p:grpSpPr>
          <a:xfrm>
            <a:off x="6176940" y="1751385"/>
            <a:ext cx="3013179" cy="1439255"/>
            <a:chOff x="0" y="201314"/>
            <a:chExt cx="4285408" cy="2046938"/>
          </a:xfrm>
        </p:grpSpPr>
        <p:sp>
          <p:nvSpPr>
            <p:cNvPr id="566" name="Misclassification"/>
            <p:cNvSpPr/>
            <p:nvPr/>
          </p:nvSpPr>
          <p:spPr>
            <a:xfrm>
              <a:off x="3015408" y="20131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Misclassification</a:t>
              </a:r>
            </a:p>
          </p:txBody>
        </p:sp>
        <p:sp>
          <p:nvSpPr>
            <p:cNvPr id="567" name="Lijn"/>
            <p:cNvSpPr/>
            <p:nvPr/>
          </p:nvSpPr>
          <p:spPr>
            <a:xfrm flipV="1">
              <a:off x="1212211" y="487822"/>
              <a:ext cx="1437763" cy="1606500"/>
            </a:xfrm>
            <a:prstGeom prst="line">
              <a:avLst/>
            </a:prstGeom>
            <a:noFill/>
            <a:ln w="63500" cap="flat">
              <a:solidFill>
                <a:srgbClr val="A9A9A9"/>
              </a:solidFill>
              <a:prstDash val="solid"/>
              <a:miter lim="400000"/>
              <a:head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68" name="Lijn"/>
            <p:cNvSpPr/>
            <p:nvPr/>
          </p:nvSpPr>
          <p:spPr>
            <a:xfrm flipV="1">
              <a:off x="0" y="467528"/>
              <a:ext cx="2662676" cy="1780726"/>
            </a:xfrm>
            <a:prstGeom prst="line">
              <a:avLst/>
            </a:prstGeom>
            <a:noFill/>
            <a:ln w="63500" cap="flat">
              <a:solidFill>
                <a:srgbClr val="A9A9A9"/>
              </a:solidFill>
              <a:prstDash val="solid"/>
              <a:miter lim="400000"/>
              <a:head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575" name="Groepeer"/>
          <p:cNvGrpSpPr/>
          <p:nvPr/>
        </p:nvGrpSpPr>
        <p:grpSpPr>
          <a:xfrm>
            <a:off x="3548420" y="3698382"/>
            <a:ext cx="3690923" cy="2734134"/>
            <a:chOff x="1044252" y="0"/>
            <a:chExt cx="5249311" cy="3888545"/>
          </a:xfrm>
        </p:grpSpPr>
        <p:sp>
          <p:nvSpPr>
            <p:cNvPr id="570" name="support vectors"/>
            <p:cNvSpPr/>
            <p:nvPr/>
          </p:nvSpPr>
          <p:spPr>
            <a:xfrm>
              <a:off x="1044252" y="261854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support vectors</a:t>
              </a:r>
            </a:p>
          </p:txBody>
        </p:sp>
        <p:sp>
          <p:nvSpPr>
            <p:cNvPr id="571" name="Lijn"/>
            <p:cNvSpPr/>
            <p:nvPr/>
          </p:nvSpPr>
          <p:spPr>
            <a:xfrm flipH="1">
              <a:off x="1183000" y="57674"/>
              <a:ext cx="2379329" cy="2229004"/>
            </a:xfrm>
            <a:prstGeom prst="line">
              <a:avLst/>
            </a:prstGeom>
            <a:noFill/>
            <a:ln w="63500" cap="flat">
              <a:solidFill>
                <a:srgbClr val="A9A9A9"/>
              </a:solidFill>
              <a:prstDash val="solid"/>
              <a:miter lim="400000"/>
              <a:head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72" name="Lijn"/>
            <p:cNvSpPr/>
            <p:nvPr/>
          </p:nvSpPr>
          <p:spPr>
            <a:xfrm flipH="1">
              <a:off x="1288754" y="0"/>
              <a:ext cx="3126288" cy="2295071"/>
            </a:xfrm>
            <a:prstGeom prst="line">
              <a:avLst/>
            </a:prstGeom>
            <a:noFill/>
            <a:ln w="63500" cap="flat">
              <a:solidFill>
                <a:srgbClr val="A9A9A9"/>
              </a:solidFill>
              <a:prstDash val="solid"/>
              <a:miter lim="400000"/>
              <a:head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73" name="Lijn"/>
            <p:cNvSpPr/>
            <p:nvPr/>
          </p:nvSpPr>
          <p:spPr>
            <a:xfrm flipH="1">
              <a:off x="1431412" y="1106"/>
              <a:ext cx="4003728" cy="2307322"/>
            </a:xfrm>
            <a:prstGeom prst="line">
              <a:avLst/>
            </a:prstGeom>
            <a:noFill/>
            <a:ln w="63500" cap="flat">
              <a:solidFill>
                <a:srgbClr val="A9A9A9"/>
              </a:solidFill>
              <a:prstDash val="solid"/>
              <a:miter lim="400000"/>
              <a:head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74" name="Lijn"/>
            <p:cNvSpPr/>
            <p:nvPr/>
          </p:nvSpPr>
          <p:spPr>
            <a:xfrm flipH="1">
              <a:off x="1623826" y="36285"/>
              <a:ext cx="4669739" cy="2263954"/>
            </a:xfrm>
            <a:prstGeom prst="line">
              <a:avLst/>
            </a:prstGeom>
            <a:noFill/>
            <a:ln w="63500" cap="flat">
              <a:solidFill>
                <a:srgbClr val="A9A9A9"/>
              </a:solidFill>
              <a:prstDash val="solid"/>
              <a:miter lim="400000"/>
              <a:head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5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 grpId="0" animBg="1" advAuto="0"/>
      <p:bldP spid="569" grpId="0" animBg="1" advAuto="0"/>
      <p:bldP spid="575"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88" name="Groepeer"/>
          <p:cNvGrpSpPr/>
          <p:nvPr/>
        </p:nvGrpSpPr>
        <p:grpSpPr>
          <a:xfrm>
            <a:off x="2988580" y="3190028"/>
            <a:ext cx="2776977" cy="477945"/>
            <a:chOff x="0" y="0"/>
            <a:chExt cx="3949478" cy="679742"/>
          </a:xfrm>
        </p:grpSpPr>
        <p:sp>
          <p:nvSpPr>
            <p:cNvPr id="580" name="Cirkel"/>
            <p:cNvSpPr/>
            <p:nvPr/>
          </p:nvSpPr>
          <p:spPr>
            <a:xfrm>
              <a:off x="0"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81" name="Cirkel"/>
            <p:cNvSpPr/>
            <p:nvPr/>
          </p:nvSpPr>
          <p:spPr>
            <a:xfrm>
              <a:off x="495971"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82" name="Cirkel"/>
            <p:cNvSpPr/>
            <p:nvPr/>
          </p:nvSpPr>
          <p:spPr>
            <a:xfrm>
              <a:off x="881726"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83" name="Cirkel"/>
            <p:cNvSpPr/>
            <p:nvPr/>
          </p:nvSpPr>
          <p:spPr>
            <a:xfrm>
              <a:off x="1157266"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84" name="Cirkel"/>
            <p:cNvSpPr/>
            <p:nvPr/>
          </p:nvSpPr>
          <p:spPr>
            <a:xfrm>
              <a:off x="1763453"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85" name="Cirkel"/>
            <p:cNvSpPr/>
            <p:nvPr/>
          </p:nvSpPr>
          <p:spPr>
            <a:xfrm>
              <a:off x="2314532"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86" name="Cirkel"/>
            <p:cNvSpPr/>
            <p:nvPr/>
          </p:nvSpPr>
          <p:spPr>
            <a:xfrm>
              <a:off x="2645179"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87"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599" name="Groepeer"/>
          <p:cNvGrpSpPr/>
          <p:nvPr/>
        </p:nvGrpSpPr>
        <p:grpSpPr>
          <a:xfrm>
            <a:off x="7121672" y="3190028"/>
            <a:ext cx="3054471" cy="477945"/>
            <a:chOff x="0" y="0"/>
            <a:chExt cx="4344134" cy="679742"/>
          </a:xfrm>
        </p:grpSpPr>
        <p:sp>
          <p:nvSpPr>
            <p:cNvPr id="589" name="Cirkel"/>
            <p:cNvSpPr/>
            <p:nvPr/>
          </p:nvSpPr>
          <p:spPr>
            <a:xfrm>
              <a:off x="367386"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0" name="Cirkel"/>
            <p:cNvSpPr/>
            <p:nvPr/>
          </p:nvSpPr>
          <p:spPr>
            <a:xfrm>
              <a:off x="661295"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1" name="Cirkel"/>
            <p:cNvSpPr/>
            <p:nvPr/>
          </p:nvSpPr>
          <p:spPr>
            <a:xfrm>
              <a:off x="1157266"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2" name="Cirkel"/>
            <p:cNvSpPr/>
            <p:nvPr/>
          </p:nvSpPr>
          <p:spPr>
            <a:xfrm>
              <a:off x="134095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3" name="Cirkel"/>
            <p:cNvSpPr/>
            <p:nvPr/>
          </p:nvSpPr>
          <p:spPr>
            <a:xfrm>
              <a:off x="1781822"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4" name="Cirkel"/>
            <p:cNvSpPr/>
            <p:nvPr/>
          </p:nvSpPr>
          <p:spPr>
            <a:xfrm>
              <a:off x="1947147"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5" name="Cirkel"/>
            <p:cNvSpPr/>
            <p:nvPr/>
          </p:nvSpPr>
          <p:spPr>
            <a:xfrm>
              <a:off x="268191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6" name="Cirkel"/>
            <p:cNvSpPr/>
            <p:nvPr/>
          </p:nvSpPr>
          <p:spPr>
            <a:xfrm>
              <a:off x="3076574"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7" name="Cirkel"/>
            <p:cNvSpPr/>
            <p:nvPr/>
          </p:nvSpPr>
          <p:spPr>
            <a:xfrm>
              <a:off x="3664391"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8"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600" name="Cirkel"/>
          <p:cNvSpPr/>
          <p:nvPr/>
        </p:nvSpPr>
        <p:spPr>
          <a:xfrm>
            <a:off x="6650664" y="3190028"/>
            <a:ext cx="477945" cy="477945"/>
          </a:xfrm>
          <a:prstGeom prst="ellipse">
            <a:avLst/>
          </a:prstGeom>
          <a:solidFill>
            <a:srgbClr val="078077"/>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01"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605" name="Groepeer"/>
          <p:cNvGrpSpPr/>
          <p:nvPr/>
        </p:nvGrpSpPr>
        <p:grpSpPr>
          <a:xfrm>
            <a:off x="6402130" y="1075511"/>
            <a:ext cx="1254376" cy="2799975"/>
            <a:chOff x="0" y="-966"/>
            <a:chExt cx="1784001" cy="3982185"/>
          </a:xfrm>
        </p:grpSpPr>
        <p:sp>
          <p:nvSpPr>
            <p:cNvPr id="602"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03" name="threshold"/>
            <p:cNvSpPr txBox="1"/>
            <p:nvPr/>
          </p:nvSpPr>
          <p:spPr>
            <a:xfrm>
              <a:off x="452581" y="-966"/>
              <a:ext cx="1331420"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604"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sp>
        <p:nvSpPr>
          <p:cNvPr id="606" name="Cirkel"/>
          <p:cNvSpPr/>
          <p:nvPr/>
        </p:nvSpPr>
        <p:spPr>
          <a:xfrm>
            <a:off x="6524297" y="3190028"/>
            <a:ext cx="477945" cy="477945"/>
          </a:xfrm>
          <a:prstGeom prst="ellipse">
            <a:avLst/>
          </a:prstGeom>
          <a:solidFill>
            <a:schemeClr val="accent6">
              <a:satOff val="15424"/>
              <a:lumOff val="17647"/>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07" name="Rechthoek"/>
          <p:cNvSpPr/>
          <p:nvPr/>
        </p:nvSpPr>
        <p:spPr>
          <a:xfrm>
            <a:off x="6518895" y="2982516"/>
            <a:ext cx="3810265" cy="892969"/>
          </a:xfrm>
          <a:prstGeom prst="rect">
            <a:avLst/>
          </a:prstGeom>
          <a:ln w="63500">
            <a:solidFill>
              <a:schemeClr val="accent6">
                <a:satOff val="15424"/>
                <a:lumOff val="17647"/>
              </a:schemeClr>
            </a:solidFill>
            <a:prstDash val="sysDot"/>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08" name="Cirkel"/>
          <p:cNvSpPr/>
          <p:nvPr/>
        </p:nvSpPr>
        <p:spPr>
          <a:xfrm>
            <a:off x="6524297" y="4770878"/>
            <a:ext cx="477945" cy="477945"/>
          </a:xfrm>
          <a:prstGeom prst="ellipse">
            <a:avLst/>
          </a:prstGeom>
          <a:solidFill>
            <a:schemeClr val="accent4"/>
          </a:solidFill>
          <a:ln w="12700">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09" name="Misclassification"/>
          <p:cNvSpPr txBox="1"/>
          <p:nvPr/>
        </p:nvSpPr>
        <p:spPr>
          <a:xfrm>
            <a:off x="7518892" y="1585507"/>
            <a:ext cx="1556516" cy="3317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a:solidFill>
                  <a:srgbClr val="A9A9A9"/>
                </a:solidFill>
              </a:defRPr>
            </a:lvl1pPr>
          </a:lstStyle>
          <a:p>
            <a:pPr algn="ctr" defTabSz="410751" hangingPunct="0"/>
            <a:r>
              <a:rPr sz="1687" b="1" kern="0">
                <a:latin typeface="Calibri"/>
                <a:cs typeface="Calibri"/>
                <a:sym typeface="Calibri"/>
              </a:rPr>
              <a:t>Misclassification</a:t>
            </a:r>
          </a:p>
        </p:txBody>
      </p:sp>
      <p:sp>
        <p:nvSpPr>
          <p:cNvPr id="610" name="Lijn"/>
          <p:cNvSpPr/>
          <p:nvPr/>
        </p:nvSpPr>
        <p:spPr>
          <a:xfrm flipV="1">
            <a:off x="7029277" y="1929108"/>
            <a:ext cx="1112712" cy="1153300"/>
          </a:xfrm>
          <a:prstGeom prst="line">
            <a:avLst/>
          </a:prstGeom>
          <a:ln w="63500">
            <a:solidFill>
              <a:srgbClr val="A9A9A9"/>
            </a:solidFill>
            <a:miter lim="400000"/>
            <a:headEnd type="stealth"/>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nodeType="clickEffect">
                                  <p:stCondLst>
                                    <p:cond delay="0"/>
                                  </p:stCondLst>
                                  <p:childTnLst>
                                    <p:animMotion origin="layout" path="M 0.000000 0.000000 L 0.001638 -0.239351" pathEditMode="relative">
                                      <p:cBhvr>
                                        <p:cTn id="10" dur="1000" fill="hold"/>
                                        <p:tgtEl>
                                          <p:spTgt spid="608"/>
                                        </p:tgtEl>
                                        <p:attrNameLst>
                                          <p:attrName>ppt_x</p:attrName>
                                          <p:attrName>ppt_y</p:attrName>
                                        </p:attrNameLst>
                                      </p:cBhvr>
                                    </p:animMotion>
                                  </p:childTnLst>
                                </p:cTn>
                              </p:par>
                            </p:childTnLst>
                          </p:cTn>
                        </p:par>
                        <p:par>
                          <p:cTn id="11" fill="hold">
                            <p:stCondLst>
                              <p:cond delay="1000"/>
                            </p:stCondLst>
                            <p:childTnLst>
                              <p:par>
                                <p:cTn id="12" presetID="1" presetClass="exit" presetSubtype="0" fill="hold" grpId="1" nodeType="afterEffect">
                                  <p:stCondLst>
                                    <p:cond delay="0"/>
                                  </p:stCondLst>
                                  <p:iterate>
                                    <p:tmAbs val="0"/>
                                  </p:iterate>
                                  <p:childTnLst>
                                    <p:set>
                                      <p:cBhvr>
                                        <p:cTn id="13" fill="hold">
                                          <p:stCondLst>
                                            <p:cond delay="0"/>
                                          </p:stCondLst>
                                        </p:cTn>
                                        <p:tgtEl>
                                          <p:spTgt spid="608"/>
                                        </p:tgtEl>
                                        <p:attrNameLst>
                                          <p:attrName>style.visibility</p:attrName>
                                        </p:attrNameLst>
                                      </p:cBhvr>
                                      <p:to>
                                        <p:strVal val="hidden"/>
                                      </p:to>
                                    </p:set>
                                  </p:childTnLst>
                                </p:cTn>
                              </p:par>
                            </p:childTnLst>
                          </p:cTn>
                        </p:par>
                        <p:par>
                          <p:cTn id="14" fill="hold">
                            <p:stCondLst>
                              <p:cond delay="1000"/>
                            </p:stCondLst>
                            <p:childTnLst>
                              <p:par>
                                <p:cTn id="15" presetID="1" presetClass="entr" presetSubtype="0" fill="hold" grpId="0" nodeType="afterEffect">
                                  <p:stCondLst>
                                    <p:cond delay="0"/>
                                  </p:stCondLst>
                                  <p:iterate>
                                    <p:tmAbs val="0"/>
                                  </p:iterate>
                                  <p:childTnLst>
                                    <p:set>
                                      <p:cBhvr>
                                        <p:cTn id="16" fill="hold"/>
                                        <p:tgtEl>
                                          <p:spTgt spid="6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 grpId="0" animBg="1" advAuto="0"/>
      <p:bldP spid="607" grpId="0" animBg="1" advAuto="0"/>
      <p:bldP spid="608" grpId="0" animBg="1" advAuto="0"/>
      <p:bldP spid="608" grpId="1"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8" name="Groepeer"/>
          <p:cNvGrpSpPr/>
          <p:nvPr/>
        </p:nvGrpSpPr>
        <p:grpSpPr>
          <a:xfrm>
            <a:off x="3221608" y="1220327"/>
            <a:ext cx="5472860" cy="4476969"/>
            <a:chOff x="-392425" y="-1"/>
            <a:chExt cx="7783623" cy="6367243"/>
          </a:xfrm>
        </p:grpSpPr>
        <p:sp>
          <p:nvSpPr>
            <p:cNvPr id="614" name="Lijn"/>
            <p:cNvSpPr/>
            <p:nvPr/>
          </p:nvSpPr>
          <p:spPr>
            <a:xfrm flipV="1">
              <a:off x="463034" y="-1"/>
              <a:ext cx="1" cy="6282447"/>
            </a:xfrm>
            <a:prstGeom prst="line">
              <a:avLst/>
            </a:prstGeom>
            <a:noFill/>
            <a:ln w="25400" cap="flat">
              <a:solidFill>
                <a:srgbClr val="FFFFFF"/>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15" name="Lijn"/>
            <p:cNvSpPr/>
            <p:nvPr/>
          </p:nvSpPr>
          <p:spPr>
            <a:xfrm>
              <a:off x="0" y="5719576"/>
              <a:ext cx="7391198" cy="1"/>
            </a:xfrm>
            <a:prstGeom prst="line">
              <a:avLst/>
            </a:prstGeom>
            <a:noFill/>
            <a:ln w="25400" cap="flat">
              <a:solidFill>
                <a:srgbClr val="FFFFFF"/>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16" name="Variance"/>
            <p:cNvSpPr txBox="1"/>
            <p:nvPr/>
          </p:nvSpPr>
          <p:spPr>
            <a:xfrm rot="16200000">
              <a:off x="-956728" y="2343487"/>
              <a:ext cx="1785106" cy="6564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3600"/>
              </a:lvl1pPr>
            </a:lstStyle>
            <a:p>
              <a:pPr algn="ctr" defTabSz="410751" hangingPunct="0"/>
              <a:r>
                <a:rPr sz="2531" b="1" kern="0">
                  <a:solidFill>
                    <a:srgbClr val="FFFFFF"/>
                  </a:solidFill>
                  <a:latin typeface="Calibri"/>
                  <a:cs typeface="Calibri"/>
                  <a:sym typeface="Calibri"/>
                </a:rPr>
                <a:t>Variance</a:t>
              </a:r>
            </a:p>
          </p:txBody>
        </p:sp>
        <p:sp>
          <p:nvSpPr>
            <p:cNvPr id="617" name="Bias"/>
            <p:cNvSpPr txBox="1"/>
            <p:nvPr/>
          </p:nvSpPr>
          <p:spPr>
            <a:xfrm>
              <a:off x="2819374" y="5710743"/>
              <a:ext cx="1752452" cy="6564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a:defRPr sz="3600"/>
              </a:lvl1pPr>
            </a:lstStyle>
            <a:p>
              <a:pPr algn="ctr" defTabSz="410751" hangingPunct="0"/>
              <a:r>
                <a:rPr sz="2531" b="1" kern="0">
                  <a:solidFill>
                    <a:srgbClr val="FFFFFF"/>
                  </a:solidFill>
                  <a:latin typeface="Calibri"/>
                  <a:cs typeface="Calibri"/>
                  <a:sym typeface="Calibri"/>
                </a:rPr>
                <a:t>Bias</a:t>
              </a:r>
            </a:p>
          </p:txBody>
        </p:sp>
      </p:grpSp>
      <p:pic>
        <p:nvPicPr>
          <p:cNvPr id="619" name="pasted-image.png" descr="pasted-image.png"/>
          <p:cNvPicPr>
            <a:picLocks noChangeAspect="1"/>
          </p:cNvPicPr>
          <p:nvPr/>
        </p:nvPicPr>
        <p:blipFill>
          <a:blip r:embed="rId3"/>
          <a:stretch>
            <a:fillRect/>
          </a:stretch>
        </p:blipFill>
        <p:spPr>
          <a:xfrm>
            <a:off x="2385925" y="420654"/>
            <a:ext cx="3161184" cy="513045"/>
          </a:xfrm>
          <a:prstGeom prst="rect">
            <a:avLst/>
          </a:prstGeom>
          <a:ln w="12700">
            <a:miter lim="400000"/>
          </a:ln>
        </p:spPr>
      </p:pic>
      <p:pic>
        <p:nvPicPr>
          <p:cNvPr id="620" name="pasted-image.png" descr="pasted-image.png"/>
          <p:cNvPicPr>
            <a:picLocks noChangeAspect="1"/>
          </p:cNvPicPr>
          <p:nvPr/>
        </p:nvPicPr>
        <p:blipFill>
          <a:blip r:embed="rId4"/>
          <a:stretch>
            <a:fillRect/>
          </a:stretch>
        </p:blipFill>
        <p:spPr>
          <a:xfrm>
            <a:off x="6935322" y="5480554"/>
            <a:ext cx="3695143" cy="513045"/>
          </a:xfrm>
          <a:prstGeom prst="rect">
            <a:avLst/>
          </a:prstGeom>
          <a:ln w="12700">
            <a:miter lim="400000"/>
          </a:ln>
        </p:spPr>
      </p:pic>
      <p:sp>
        <p:nvSpPr>
          <p:cNvPr id="621" name="Lijn"/>
          <p:cNvSpPr/>
          <p:nvPr/>
        </p:nvSpPr>
        <p:spPr>
          <a:xfrm>
            <a:off x="4142102" y="1298374"/>
            <a:ext cx="4204432" cy="36629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5" y="5618"/>
                  <a:pt x="2622" y="10857"/>
                  <a:pt x="6253" y="14648"/>
                </a:cubicBezTo>
                <a:cubicBezTo>
                  <a:pt x="8296" y="16781"/>
                  <a:pt x="10684" y="18361"/>
                  <a:pt x="13203" y="19498"/>
                </a:cubicBezTo>
                <a:cubicBezTo>
                  <a:pt x="15862" y="20698"/>
                  <a:pt x="18694" y="21417"/>
                  <a:pt x="21600" y="21600"/>
                </a:cubicBezTo>
              </a:path>
            </a:pathLst>
          </a:custGeom>
          <a:ln w="63500">
            <a:solidFill>
              <a:srgbClr val="37D836"/>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25" name="Kernels"/>
          <p:cNvSpPr txBox="1"/>
          <p:nvPr/>
        </p:nvSpPr>
        <p:spPr>
          <a:xfrm>
            <a:off x="1794455" y="3046684"/>
            <a:ext cx="8603091" cy="7646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a:defRPr sz="6400" b="0">
                <a:latin typeface="+mn-lt"/>
                <a:ea typeface="+mn-ea"/>
                <a:cs typeface="+mn-cs"/>
                <a:sym typeface="Helvetica Neue Medium"/>
              </a:defRPr>
            </a:lvl1pPr>
          </a:lstStyle>
          <a:p>
            <a:pPr algn="ctr" defTabSz="410751" hangingPunct="0"/>
            <a:r>
              <a:rPr sz="4500" kern="0">
                <a:solidFill>
                  <a:schemeClr val="bg1"/>
                </a:solidFill>
                <a:latin typeface="Helvetica Neue Medium"/>
              </a:rPr>
              <a:t>Kernels</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634" name="Groepeer"/>
          <p:cNvGrpSpPr/>
          <p:nvPr/>
        </p:nvGrpSpPr>
        <p:grpSpPr>
          <a:xfrm>
            <a:off x="4828543" y="3190028"/>
            <a:ext cx="2776978" cy="477945"/>
            <a:chOff x="0" y="0"/>
            <a:chExt cx="3949478" cy="679742"/>
          </a:xfrm>
        </p:grpSpPr>
        <p:sp>
          <p:nvSpPr>
            <p:cNvPr id="628"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29"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0"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1"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2"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3"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640" name="Groepeer"/>
          <p:cNvGrpSpPr/>
          <p:nvPr/>
        </p:nvGrpSpPr>
        <p:grpSpPr>
          <a:xfrm>
            <a:off x="7586646" y="3190028"/>
            <a:ext cx="2589497" cy="477945"/>
            <a:chOff x="0" y="0"/>
            <a:chExt cx="3682839" cy="679742"/>
          </a:xfrm>
        </p:grpSpPr>
        <p:sp>
          <p:nvSpPr>
            <p:cNvPr id="635"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6" name="Cirkel"/>
            <p:cNvSpPr/>
            <p:nvPr/>
          </p:nvSpPr>
          <p:spPr>
            <a:xfrm>
              <a:off x="679663"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7" name="Cirkel"/>
            <p:cNvSpPr/>
            <p:nvPr/>
          </p:nvSpPr>
          <p:spPr>
            <a:xfrm>
              <a:off x="128585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8" name="Cirkel"/>
            <p:cNvSpPr/>
            <p:nvPr/>
          </p:nvSpPr>
          <p:spPr>
            <a:xfrm>
              <a:off x="2020623"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9" name="Cirkel"/>
            <p:cNvSpPr/>
            <p:nvPr/>
          </p:nvSpPr>
          <p:spPr>
            <a:xfrm>
              <a:off x="300309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641"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647" name="Groepeer"/>
          <p:cNvGrpSpPr/>
          <p:nvPr/>
        </p:nvGrpSpPr>
        <p:grpSpPr>
          <a:xfrm>
            <a:off x="2805875" y="3190028"/>
            <a:ext cx="2363669" cy="477945"/>
            <a:chOff x="0" y="0"/>
            <a:chExt cx="3361661" cy="679742"/>
          </a:xfrm>
        </p:grpSpPr>
        <p:sp>
          <p:nvSpPr>
            <p:cNvPr id="642"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43"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44"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45"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46"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mc:AlternateContent xmlns:mc="http://schemas.openxmlformats.org/markup-compatibility/2006">
        <mc:Choice xmlns:a14="http://schemas.microsoft.com/office/drawing/2010/main" Requires="a14">
          <p:sp>
            <p:nvSpPr>
              <p:cNvPr id="648" name="Vergelijking"/>
              <p:cNvSpPr txBox="1"/>
              <p:nvPr/>
            </p:nvSpPr>
            <p:spPr>
              <a:xfrm>
                <a:off x="5869386" y="3989162"/>
                <a:ext cx="946221" cy="519373"/>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3375" kern="0">
                              <a:solidFill>
                                <a:srgbClr val="FEFEFE"/>
                              </a:solidFill>
                              <a:latin typeface="Cambria Math" panose="02040503050406030204" pitchFamily="18" charset="0"/>
                              <a:sym typeface="Calibri"/>
                            </a:rPr>
                          </m:ctrlPr>
                        </m:sSubPr>
                        <m:e>
                          <m:r>
                            <a:rPr sz="3375" i="1" kern="0">
                              <a:solidFill>
                                <a:srgbClr val="FEFEFE"/>
                              </a:solidFill>
                              <a:latin typeface="Cambria Math" panose="02040503050406030204" pitchFamily="18" charset="0"/>
                              <a:sym typeface="Calibri"/>
                            </a:rPr>
                            <m:t>𝑥</m:t>
                          </m:r>
                        </m:e>
                        <m:sub>
                          <m:r>
                            <a:rPr sz="3375" i="1" kern="0">
                              <a:solidFill>
                                <a:srgbClr val="FEFEFE"/>
                              </a:solidFill>
                              <a:latin typeface="Cambria Math" panose="02040503050406030204" pitchFamily="18" charset="0"/>
                              <a:sym typeface="Calibri"/>
                            </a:rPr>
                            <m:t>𝑖</m:t>
                          </m:r>
                        </m:sub>
                      </m:sSub>
                      <m:r>
                        <a:rPr sz="3375" i="1" kern="0">
                          <a:solidFill>
                            <a:srgbClr val="FEFEFE"/>
                          </a:solidFill>
                          <a:latin typeface="Cambria Math" panose="02040503050406030204" pitchFamily="18" charset="0"/>
                          <a:sym typeface="Calibri"/>
                        </a:rPr>
                        <m:t>→</m:t>
                      </m:r>
                    </m:oMath>
                  </m:oMathPara>
                </a14:m>
                <a:endParaRPr sz="3375" kern="0">
                  <a:solidFill>
                    <a:srgbClr val="FFFFFF"/>
                  </a:solidFill>
                  <a:latin typeface="Calibri"/>
                  <a:cs typeface="Calibri"/>
                  <a:sym typeface="Calibri"/>
                </a:endParaRPr>
              </a:p>
            </p:txBody>
          </p:sp>
        </mc:Choice>
        <mc:Fallback>
          <p:sp>
            <p:nvSpPr>
              <p:cNvPr id="648" name="Vergelijking"/>
              <p:cNvSpPr txBox="1">
                <a:spLocks noRot="1" noChangeAspect="1" noMove="1" noResize="1" noEditPoints="1" noAdjustHandles="1" noChangeArrowheads="1" noChangeShapeType="1" noTextEdit="1"/>
              </p:cNvSpPr>
              <p:nvPr/>
            </p:nvSpPr>
            <p:spPr>
              <a:xfrm>
                <a:off x="5869386" y="3989162"/>
                <a:ext cx="946221" cy="519373"/>
              </a:xfrm>
              <a:prstGeom prst="rect">
                <a:avLst/>
              </a:prstGeom>
              <a:blipFill>
                <a:blip r:embed="rId3"/>
                <a:stretch>
                  <a:fillRect/>
                </a:stretch>
              </a:blipFill>
              <a:ln w="12700">
                <a:miter lim="400000"/>
              </a:ln>
            </p:spPr>
            <p:txBody>
              <a:bodyPr/>
              <a:lstStyle/>
              <a:p>
                <a:r>
                  <a:rPr lang="nl-NL">
                    <a:noFill/>
                  </a:rPr>
                  <a:t> </a:t>
                </a:r>
              </a:p>
            </p:txBody>
          </p:sp>
        </mc:Fallback>
      </mc:AlternateContent>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 name="Lijn"/>
          <p:cNvSpPr/>
          <p:nvPr/>
        </p:nvSpPr>
        <p:spPr>
          <a:xfrm flipV="1">
            <a:off x="2701246" y="82298"/>
            <a:ext cx="1" cy="5976551"/>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53" name="Lijn"/>
          <p:cNvSpPr/>
          <p:nvPr/>
        </p:nvSpPr>
        <p:spPr>
          <a:xfrm>
            <a:off x="2590299" y="5715426"/>
            <a:ext cx="7809208" cy="1"/>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54" name="Cirkel"/>
          <p:cNvSpPr/>
          <p:nvPr/>
        </p:nvSpPr>
        <p:spPr>
          <a:xfrm>
            <a:off x="5204331" y="4660644"/>
            <a:ext cx="477945" cy="477944"/>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55" name="Cirkel"/>
          <p:cNvSpPr/>
          <p:nvPr/>
        </p:nvSpPr>
        <p:spPr>
          <a:xfrm>
            <a:off x="5669304" y="4502355"/>
            <a:ext cx="477945"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56" name="Cirkel"/>
          <p:cNvSpPr/>
          <p:nvPr/>
        </p:nvSpPr>
        <p:spPr>
          <a:xfrm>
            <a:off x="6082001" y="4258831"/>
            <a:ext cx="477944" cy="477944"/>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57" name="Cirkel"/>
          <p:cNvSpPr/>
          <p:nvPr/>
        </p:nvSpPr>
        <p:spPr>
          <a:xfrm>
            <a:off x="6715493" y="3947659"/>
            <a:ext cx="477945"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58" name="Cirkel"/>
          <p:cNvSpPr/>
          <p:nvPr/>
        </p:nvSpPr>
        <p:spPr>
          <a:xfrm>
            <a:off x="7154635" y="3595901"/>
            <a:ext cx="477944"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59" name="Cirkel"/>
          <p:cNvSpPr/>
          <p:nvPr/>
        </p:nvSpPr>
        <p:spPr>
          <a:xfrm>
            <a:off x="7613705" y="3190028"/>
            <a:ext cx="477944"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0" name="Cirkel"/>
          <p:cNvSpPr/>
          <p:nvPr/>
        </p:nvSpPr>
        <p:spPr>
          <a:xfrm>
            <a:off x="8091594" y="2784154"/>
            <a:ext cx="477944" cy="477944"/>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1" name="Cirkel"/>
          <p:cNvSpPr/>
          <p:nvPr/>
        </p:nvSpPr>
        <p:spPr>
          <a:xfrm>
            <a:off x="8517818" y="2202400"/>
            <a:ext cx="477945"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2" name="Cirkel"/>
          <p:cNvSpPr/>
          <p:nvPr/>
        </p:nvSpPr>
        <p:spPr>
          <a:xfrm>
            <a:off x="9034456" y="1377123"/>
            <a:ext cx="477944" cy="477944"/>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3" name="Cirkel"/>
          <p:cNvSpPr/>
          <p:nvPr/>
        </p:nvSpPr>
        <p:spPr>
          <a:xfrm>
            <a:off x="9157033" y="741252"/>
            <a:ext cx="477944"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4" name="Cirkel"/>
          <p:cNvSpPr/>
          <p:nvPr/>
        </p:nvSpPr>
        <p:spPr>
          <a:xfrm>
            <a:off x="3297908" y="5177287"/>
            <a:ext cx="477944"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5" name="Cirkel"/>
          <p:cNvSpPr/>
          <p:nvPr/>
        </p:nvSpPr>
        <p:spPr>
          <a:xfrm>
            <a:off x="3578992" y="5141569"/>
            <a:ext cx="477944"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6" name="Cirkel"/>
          <p:cNvSpPr/>
          <p:nvPr/>
        </p:nvSpPr>
        <p:spPr>
          <a:xfrm>
            <a:off x="4085778" y="5032976"/>
            <a:ext cx="477944" cy="477944"/>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7" name="Cirkel"/>
          <p:cNvSpPr/>
          <p:nvPr/>
        </p:nvSpPr>
        <p:spPr>
          <a:xfrm>
            <a:off x="4705129" y="4821675"/>
            <a:ext cx="477945"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8" name="Cirkel"/>
          <p:cNvSpPr/>
          <p:nvPr/>
        </p:nvSpPr>
        <p:spPr>
          <a:xfrm>
            <a:off x="2753976" y="5204076"/>
            <a:ext cx="477944"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mc:AlternateContent xmlns:mc="http://schemas.openxmlformats.org/markup-compatibility/2006">
        <mc:Choice xmlns:a14="http://schemas.microsoft.com/office/drawing/2010/main" Requires="a14">
          <p:sp>
            <p:nvSpPr>
              <p:cNvPr id="669" name="Vergelijking"/>
              <p:cNvSpPr txBox="1"/>
              <p:nvPr/>
            </p:nvSpPr>
            <p:spPr>
              <a:xfrm>
                <a:off x="5896444" y="6275588"/>
                <a:ext cx="946221" cy="519373"/>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3375" kern="0">
                              <a:solidFill>
                                <a:srgbClr val="FEFEFE"/>
                              </a:solidFill>
                              <a:latin typeface="Cambria Math" panose="02040503050406030204" pitchFamily="18" charset="0"/>
                              <a:sym typeface="Calibri"/>
                            </a:rPr>
                          </m:ctrlPr>
                        </m:sSubPr>
                        <m:e>
                          <m:r>
                            <a:rPr sz="3375" i="1" kern="0">
                              <a:solidFill>
                                <a:srgbClr val="FEFEFE"/>
                              </a:solidFill>
                              <a:latin typeface="Cambria Math" panose="02040503050406030204" pitchFamily="18" charset="0"/>
                              <a:sym typeface="Calibri"/>
                            </a:rPr>
                            <m:t>𝑥</m:t>
                          </m:r>
                        </m:e>
                        <m:sub>
                          <m:r>
                            <a:rPr sz="3375" i="1" kern="0">
                              <a:solidFill>
                                <a:srgbClr val="FEFEFE"/>
                              </a:solidFill>
                              <a:latin typeface="Cambria Math" panose="02040503050406030204" pitchFamily="18" charset="0"/>
                              <a:sym typeface="Calibri"/>
                            </a:rPr>
                            <m:t>𝑖</m:t>
                          </m:r>
                        </m:sub>
                      </m:sSub>
                      <m:r>
                        <a:rPr sz="3375" i="1" kern="0">
                          <a:solidFill>
                            <a:srgbClr val="FEFEFE"/>
                          </a:solidFill>
                          <a:latin typeface="Cambria Math" panose="02040503050406030204" pitchFamily="18" charset="0"/>
                          <a:sym typeface="Calibri"/>
                        </a:rPr>
                        <m:t>→</m:t>
                      </m:r>
                    </m:oMath>
                  </m:oMathPara>
                </a14:m>
                <a:endParaRPr sz="3375" kern="0">
                  <a:solidFill>
                    <a:srgbClr val="FFFFFF"/>
                  </a:solidFill>
                  <a:latin typeface="Calibri"/>
                  <a:cs typeface="Calibri"/>
                  <a:sym typeface="Calibri"/>
                </a:endParaRPr>
              </a:p>
            </p:txBody>
          </p:sp>
        </mc:Choice>
        <mc:Fallback>
          <p:sp>
            <p:nvSpPr>
              <p:cNvPr id="669" name="Vergelijking"/>
              <p:cNvSpPr txBox="1">
                <a:spLocks noRot="1" noChangeAspect="1" noMove="1" noResize="1" noEditPoints="1" noAdjustHandles="1" noChangeArrowheads="1" noChangeShapeType="1" noTextEdit="1"/>
              </p:cNvSpPr>
              <p:nvPr/>
            </p:nvSpPr>
            <p:spPr>
              <a:xfrm>
                <a:off x="5896444" y="6275588"/>
                <a:ext cx="946221" cy="519373"/>
              </a:xfrm>
              <a:prstGeom prst="rect">
                <a:avLst/>
              </a:prstGeom>
              <a:blipFill>
                <a:blip r:embed="rId3"/>
                <a:stretch>
                  <a:fillRect/>
                </a:stretch>
              </a:blipFill>
              <a:ln w="12700">
                <a:miter lim="400000"/>
              </a:ln>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670" name="Vergelijking"/>
              <p:cNvSpPr txBox="1"/>
              <p:nvPr/>
            </p:nvSpPr>
            <p:spPr>
              <a:xfrm rot="16200000">
                <a:off x="1744470" y="2749333"/>
                <a:ext cx="1035476" cy="547586"/>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Sup>
                        <m:sSubSupPr>
                          <m:ctrlPr>
                            <a:rPr sz="3375" kern="0">
                              <a:solidFill>
                                <a:srgbClr val="FEFEFE"/>
                              </a:solidFill>
                              <a:latin typeface="Cambria Math" panose="02040503050406030204" pitchFamily="18" charset="0"/>
                              <a:sym typeface="Calibri"/>
                            </a:rPr>
                          </m:ctrlPr>
                        </m:sSubSupPr>
                        <m:e>
                          <m:r>
                            <a:rPr sz="3375" i="1" kern="0">
                              <a:solidFill>
                                <a:srgbClr val="FEFEFE"/>
                              </a:solidFill>
                              <a:latin typeface="Cambria Math" panose="02040503050406030204" pitchFamily="18" charset="0"/>
                              <a:sym typeface="Calibri"/>
                            </a:rPr>
                            <m:t>𝑥</m:t>
                          </m:r>
                        </m:e>
                        <m:sub>
                          <m:r>
                            <a:rPr sz="3375" i="1" kern="0">
                              <a:solidFill>
                                <a:srgbClr val="FEFEFE"/>
                              </a:solidFill>
                              <a:latin typeface="Cambria Math" panose="02040503050406030204" pitchFamily="18" charset="0"/>
                              <a:sym typeface="Calibri"/>
                            </a:rPr>
                            <m:t>𝑖</m:t>
                          </m:r>
                        </m:sub>
                        <m:sup>
                          <m:r>
                            <a:rPr sz="3375" i="1" kern="0">
                              <a:solidFill>
                                <a:srgbClr val="FEFEFE"/>
                              </a:solidFill>
                              <a:latin typeface="Cambria Math" panose="02040503050406030204" pitchFamily="18" charset="0"/>
                              <a:sym typeface="Calibri"/>
                            </a:rPr>
                            <m:t>2</m:t>
                          </m:r>
                        </m:sup>
                      </m:sSubSup>
                      <m:r>
                        <a:rPr sz="3375" i="1" kern="0">
                          <a:solidFill>
                            <a:srgbClr val="FEFEFE"/>
                          </a:solidFill>
                          <a:latin typeface="Cambria Math" panose="02040503050406030204" pitchFamily="18" charset="0"/>
                          <a:sym typeface="Calibri"/>
                        </a:rPr>
                        <m:t>→</m:t>
                      </m:r>
                    </m:oMath>
                  </m:oMathPara>
                </a14:m>
                <a:endParaRPr sz="3375" kern="0">
                  <a:solidFill>
                    <a:srgbClr val="FFFFFF"/>
                  </a:solidFill>
                  <a:latin typeface="Calibri"/>
                  <a:cs typeface="Calibri"/>
                  <a:sym typeface="Calibri"/>
                </a:endParaRPr>
              </a:p>
            </p:txBody>
          </p:sp>
        </mc:Choice>
        <mc:Fallback>
          <p:sp>
            <p:nvSpPr>
              <p:cNvPr id="670" name="Vergelijking"/>
              <p:cNvSpPr txBox="1">
                <a:spLocks noRot="1" noChangeAspect="1" noMove="1" noResize="1" noEditPoints="1" noAdjustHandles="1" noChangeArrowheads="1" noChangeShapeType="1" noTextEdit="1"/>
              </p:cNvSpPr>
              <p:nvPr/>
            </p:nvSpPr>
            <p:spPr>
              <a:xfrm rot="16200000">
                <a:off x="1744470" y="2749333"/>
                <a:ext cx="1035476" cy="547586"/>
              </a:xfrm>
              <a:prstGeom prst="rect">
                <a:avLst/>
              </a:prstGeom>
              <a:blipFill>
                <a:blip r:embed="rId4"/>
                <a:stretch>
                  <a:fillRect/>
                </a:stretch>
              </a:blipFill>
              <a:ln w="12700">
                <a:miter lim="400000"/>
              </a:ln>
            </p:spPr>
            <p:txBody>
              <a:bodyPr/>
              <a:lstStyle/>
              <a:p>
                <a:r>
                  <a:rPr lang="nl-NL">
                    <a:noFill/>
                  </a:rPr>
                  <a:t> </a:t>
                </a:r>
              </a:p>
            </p:txBody>
          </p:sp>
        </mc:Fallback>
      </mc:AlternateContent>
      <p:grpSp>
        <p:nvGrpSpPr>
          <p:cNvPr id="674" name="Groepeer"/>
          <p:cNvGrpSpPr/>
          <p:nvPr/>
        </p:nvGrpSpPr>
        <p:grpSpPr>
          <a:xfrm>
            <a:off x="2579984" y="1904570"/>
            <a:ext cx="7970967" cy="4481101"/>
            <a:chOff x="-5435940" y="1178140"/>
            <a:chExt cx="11336485" cy="6373120"/>
          </a:xfrm>
        </p:grpSpPr>
        <p:sp>
          <p:nvSpPr>
            <p:cNvPr id="671" name="Lijn"/>
            <p:cNvSpPr/>
            <p:nvPr/>
          </p:nvSpPr>
          <p:spPr>
            <a:xfrm flipV="1">
              <a:off x="-5435940" y="1178140"/>
              <a:ext cx="11336485" cy="6373120"/>
            </a:xfrm>
            <a:prstGeom prst="line">
              <a:avLst/>
            </a:prstGeom>
            <a:noFill/>
            <a:ln w="88900" cap="flat">
              <a:solidFill>
                <a:srgbClr val="37D836"/>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72" name="threshold"/>
            <p:cNvSpPr txBox="1"/>
            <p:nvPr/>
          </p:nvSpPr>
          <p:spPr>
            <a:xfrm>
              <a:off x="3954526" y="4424566"/>
              <a:ext cx="1331420"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673" name="Lijn"/>
            <p:cNvSpPr/>
            <p:nvPr/>
          </p:nvSpPr>
          <p:spPr>
            <a:xfrm rot="10800000" flipH="1">
              <a:off x="3752082" y="2577091"/>
              <a:ext cx="1014717"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6638" y="6303"/>
                    <a:pt x="14303" y="6874"/>
                    <a:pt x="11911" y="7411"/>
                  </a:cubicBezTo>
                  <a:cubicBezTo>
                    <a:pt x="9520" y="7948"/>
                    <a:pt x="7072" y="8451"/>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Plan…"/>
          <p:cNvSpPr txBox="1"/>
          <p:nvPr/>
        </p:nvSpPr>
        <p:spPr>
          <a:xfrm>
            <a:off x="3865421" y="1618434"/>
            <a:ext cx="4461159" cy="17325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p>
            <a:pPr algn="ctr" defTabSz="410751" hangingPunct="0">
              <a:lnSpc>
                <a:spcPct val="130000"/>
              </a:lnSpc>
              <a:defRPr u="sng"/>
            </a:pPr>
            <a:r>
              <a:rPr sz="1687" b="1" u="sng" kern="0">
                <a:solidFill>
                  <a:srgbClr val="FFFFFF"/>
                </a:solidFill>
                <a:latin typeface="Calibri"/>
                <a:cs typeface="Calibri"/>
                <a:sym typeface="Calibri"/>
              </a:rPr>
              <a:t>Plan</a:t>
            </a:r>
          </a:p>
          <a:p>
            <a:pPr algn="ctr" defTabSz="410751" hangingPunct="0">
              <a:lnSpc>
                <a:spcPct val="130000"/>
              </a:lnSpc>
            </a:pPr>
            <a:endParaRPr sz="1687" b="1" kern="0">
              <a:solidFill>
                <a:srgbClr val="FFFFFF"/>
              </a:solidFill>
              <a:latin typeface="Calibri"/>
              <a:cs typeface="Calibri"/>
              <a:sym typeface="Calibri"/>
            </a:endParaRPr>
          </a:p>
          <a:p>
            <a:pPr algn="ctr" defTabSz="410751" hangingPunct="0">
              <a:lnSpc>
                <a:spcPct val="130000"/>
              </a:lnSpc>
            </a:pPr>
            <a:r>
              <a:rPr sz="1687" b="1" kern="0">
                <a:solidFill>
                  <a:srgbClr val="FFFFFF"/>
                </a:solidFill>
                <a:latin typeface="Calibri"/>
                <a:cs typeface="Calibri"/>
                <a:sym typeface="Calibri"/>
              </a:rPr>
              <a:t>1. Start with low dimensionality</a:t>
            </a:r>
          </a:p>
          <a:p>
            <a:pPr algn="ctr" defTabSz="410751" hangingPunct="0">
              <a:lnSpc>
                <a:spcPct val="130000"/>
              </a:lnSpc>
            </a:pPr>
            <a:r>
              <a:rPr sz="1687" b="1" kern="0">
                <a:solidFill>
                  <a:srgbClr val="FFFFFF"/>
                </a:solidFill>
                <a:latin typeface="Calibri"/>
                <a:cs typeface="Calibri"/>
                <a:sym typeface="Calibri"/>
              </a:rPr>
              <a:t>2. Introduce higher dimensionality for same data</a:t>
            </a:r>
          </a:p>
          <a:p>
            <a:pPr algn="ctr" defTabSz="410751" hangingPunct="0">
              <a:lnSpc>
                <a:spcPct val="130000"/>
              </a:lnSpc>
            </a:pPr>
            <a:r>
              <a:rPr sz="1687" b="1" kern="0">
                <a:solidFill>
                  <a:srgbClr val="FFFFFF"/>
                </a:solidFill>
                <a:latin typeface="Calibri"/>
                <a:cs typeface="Calibri"/>
                <a:sym typeface="Calibri"/>
              </a:rPr>
              <a:t>3. Train SVC to differentiate </a:t>
            </a:r>
          </a:p>
        </p:txBody>
      </p:sp>
      <p:grpSp>
        <p:nvGrpSpPr>
          <p:cNvPr id="681" name="Groepeer"/>
          <p:cNvGrpSpPr/>
          <p:nvPr/>
        </p:nvGrpSpPr>
        <p:grpSpPr>
          <a:xfrm>
            <a:off x="2387177" y="3428999"/>
            <a:ext cx="3675158" cy="1836406"/>
            <a:chOff x="0" y="450885"/>
            <a:chExt cx="5226890" cy="2611775"/>
          </a:xfrm>
        </p:grpSpPr>
        <p:sp>
          <p:nvSpPr>
            <p:cNvPr id="679" name="How do we know to introduce higher dimensionality?"/>
            <p:cNvSpPr/>
            <p:nvPr/>
          </p:nvSpPr>
          <p:spPr>
            <a:xfrm>
              <a:off x="0" y="2221587"/>
              <a:ext cx="5226890" cy="84107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How do we know to introduce higher dimensionality?</a:t>
              </a:r>
            </a:p>
          </p:txBody>
        </p:sp>
        <p:sp>
          <p:nvSpPr>
            <p:cNvPr id="680" name="Lijn"/>
            <p:cNvSpPr/>
            <p:nvPr/>
          </p:nvSpPr>
          <p:spPr>
            <a:xfrm flipV="1">
              <a:off x="2267066" y="450885"/>
              <a:ext cx="1647466" cy="1883406"/>
            </a:xfrm>
            <a:prstGeom prst="line">
              <a:avLst/>
            </a:prstGeom>
            <a:noFill/>
            <a:ln w="635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mc:AlternateContent xmlns:mc="http://schemas.openxmlformats.org/markup-compatibility/2006">
        <mc:Choice xmlns:a14="http://schemas.microsoft.com/office/drawing/2010/main" Requires="a14">
          <p:sp>
            <p:nvSpPr>
              <p:cNvPr id="682" name="Vergelijking"/>
              <p:cNvSpPr txBox="1"/>
              <p:nvPr/>
            </p:nvSpPr>
            <p:spPr>
              <a:xfrm>
                <a:off x="7052418" y="3806379"/>
                <a:ext cx="1159613" cy="393890"/>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2</m:t>
                          </m:r>
                        </m:sub>
                      </m:sSub>
                      <m:r>
                        <a:rPr sz="2531" i="1" kern="0">
                          <a:solidFill>
                            <a:srgbClr val="A9A9A8"/>
                          </a:solidFill>
                          <a:latin typeface="Cambria Math" panose="02040503050406030204" pitchFamily="18" charset="0"/>
                          <a:sym typeface="Calibri"/>
                        </a:rPr>
                        <m:t>=</m:t>
                      </m:r>
                      <m:sSubSup>
                        <m:sSubSupPr>
                          <m:ctrlPr>
                            <a:rPr sz="2531" i="1" kern="0">
                              <a:solidFill>
                                <a:srgbClr val="A9A9A8"/>
                              </a:solidFill>
                              <a:latin typeface="Cambria Math" panose="02040503050406030204" pitchFamily="18" charset="0"/>
                              <a:sym typeface="Calibri"/>
                            </a:rPr>
                          </m:ctrlPr>
                        </m:sSubSup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1</m:t>
                          </m:r>
                        </m:sub>
                        <m:sup>
                          <m:r>
                            <a:rPr sz="2531" i="1" kern="0">
                              <a:solidFill>
                                <a:srgbClr val="A9A9A8"/>
                              </a:solidFill>
                              <a:latin typeface="Cambria Math" panose="02040503050406030204" pitchFamily="18" charset="0"/>
                              <a:sym typeface="Calibri"/>
                            </a:rPr>
                            <m:t>2</m:t>
                          </m:r>
                        </m:sup>
                      </m:sSubSup>
                    </m:oMath>
                  </m:oMathPara>
                </a14:m>
                <a:endParaRPr sz="2531" kern="0">
                  <a:solidFill>
                    <a:srgbClr val="A9A9A9"/>
                  </a:solidFill>
                  <a:latin typeface="Calibri"/>
                  <a:cs typeface="Calibri"/>
                  <a:sym typeface="Calibri"/>
                </a:endParaRPr>
              </a:p>
            </p:txBody>
          </p:sp>
        </mc:Choice>
        <mc:Fallback>
          <p:sp>
            <p:nvSpPr>
              <p:cNvPr id="682" name="Vergelijking"/>
              <p:cNvSpPr txBox="1">
                <a:spLocks noRot="1" noChangeAspect="1" noMove="1" noResize="1" noEditPoints="1" noAdjustHandles="1" noChangeArrowheads="1" noChangeShapeType="1" noTextEdit="1"/>
              </p:cNvSpPr>
              <p:nvPr/>
            </p:nvSpPr>
            <p:spPr>
              <a:xfrm>
                <a:off x="7052418" y="3806379"/>
                <a:ext cx="1159613" cy="393890"/>
              </a:xfrm>
              <a:prstGeom prst="rect">
                <a:avLst/>
              </a:prstGeom>
              <a:blipFill>
                <a:blip r:embed="rId3"/>
                <a:stretch>
                  <a:fillRect l="-3158" r="-2632" b="-16923"/>
                </a:stretch>
              </a:blipFill>
              <a:ln w="12700">
                <a:miter lim="400000"/>
              </a:ln>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683" name="Vergelijking"/>
              <p:cNvSpPr txBox="1"/>
              <p:nvPr/>
            </p:nvSpPr>
            <p:spPr>
              <a:xfrm>
                <a:off x="7363588" y="4555649"/>
                <a:ext cx="1159613" cy="395814"/>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2</m:t>
                          </m:r>
                        </m:sub>
                      </m:sSub>
                      <m:r>
                        <a:rPr sz="2531" i="1" kern="0">
                          <a:solidFill>
                            <a:srgbClr val="A9A9A8"/>
                          </a:solidFill>
                          <a:latin typeface="Cambria Math" panose="02040503050406030204" pitchFamily="18" charset="0"/>
                          <a:sym typeface="Calibri"/>
                        </a:rPr>
                        <m:t>=</m:t>
                      </m:r>
                      <m:sSubSup>
                        <m:sSubSupPr>
                          <m:ctrlPr>
                            <a:rPr sz="2531" i="1" kern="0">
                              <a:solidFill>
                                <a:srgbClr val="A9A9A8"/>
                              </a:solidFill>
                              <a:latin typeface="Cambria Math" panose="02040503050406030204" pitchFamily="18" charset="0"/>
                              <a:sym typeface="Calibri"/>
                            </a:rPr>
                          </m:ctrlPr>
                        </m:sSubSup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1</m:t>
                          </m:r>
                        </m:sub>
                        <m:sup>
                          <m:r>
                            <a:rPr sz="2531" i="1" kern="0">
                              <a:solidFill>
                                <a:srgbClr val="A9A9A8"/>
                              </a:solidFill>
                              <a:latin typeface="Cambria Math" panose="02040503050406030204" pitchFamily="18" charset="0"/>
                              <a:sym typeface="Calibri"/>
                            </a:rPr>
                            <m:t>3</m:t>
                          </m:r>
                        </m:sup>
                      </m:sSubSup>
                    </m:oMath>
                  </m:oMathPara>
                </a14:m>
                <a:endParaRPr sz="2531" kern="0">
                  <a:solidFill>
                    <a:srgbClr val="A9A9A9"/>
                  </a:solidFill>
                  <a:latin typeface="Calibri"/>
                  <a:cs typeface="Calibri"/>
                  <a:sym typeface="Calibri"/>
                </a:endParaRPr>
              </a:p>
            </p:txBody>
          </p:sp>
        </mc:Choice>
        <mc:Fallback>
          <p:sp>
            <p:nvSpPr>
              <p:cNvPr id="683" name="Vergelijking"/>
              <p:cNvSpPr txBox="1">
                <a:spLocks noRot="1" noChangeAspect="1" noMove="1" noResize="1" noEditPoints="1" noAdjustHandles="1" noChangeArrowheads="1" noChangeShapeType="1" noTextEdit="1"/>
              </p:cNvSpPr>
              <p:nvPr/>
            </p:nvSpPr>
            <p:spPr>
              <a:xfrm>
                <a:off x="7363588" y="4555649"/>
                <a:ext cx="1159613" cy="395814"/>
              </a:xfrm>
              <a:prstGeom prst="rect">
                <a:avLst/>
              </a:prstGeom>
              <a:blipFill>
                <a:blip r:embed="rId4"/>
                <a:stretch>
                  <a:fillRect/>
                </a:stretch>
              </a:blipFill>
              <a:ln w="12700">
                <a:miter lim="400000"/>
              </a:ln>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684" name="Vergelijking"/>
              <p:cNvSpPr txBox="1"/>
              <p:nvPr/>
            </p:nvSpPr>
            <p:spPr>
              <a:xfrm>
                <a:off x="6232487" y="5308114"/>
                <a:ext cx="1937966" cy="471604"/>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2</m:t>
                          </m:r>
                        </m:sub>
                      </m:sSub>
                      <m:r>
                        <a:rPr sz="2531" i="1" kern="0">
                          <a:solidFill>
                            <a:srgbClr val="A9A9A8"/>
                          </a:solidFill>
                          <a:latin typeface="Cambria Math" panose="02040503050406030204" pitchFamily="18" charset="0"/>
                          <a:sym typeface="Calibri"/>
                        </a:rPr>
                        <m:t>=</m:t>
                      </m:r>
                      <m:rad>
                        <m:radPr>
                          <m:degHide m:val="on"/>
                          <m:ctrlPr>
                            <a:rPr sz="2531" i="1" kern="0">
                              <a:solidFill>
                                <a:srgbClr val="A9A9A8"/>
                              </a:solidFill>
                              <a:latin typeface="Cambria Math" panose="02040503050406030204" pitchFamily="18" charset="0"/>
                              <a:sym typeface="Calibri"/>
                            </a:rPr>
                          </m:ctrlPr>
                        </m:radPr>
                        <m:deg/>
                        <m:e>
                          <m:r>
                            <a:rPr sz="2531" i="1" kern="0">
                              <a:solidFill>
                                <a:srgbClr val="A9A9A8"/>
                              </a:solidFill>
                              <a:latin typeface="Cambria Math" panose="02040503050406030204" pitchFamily="18" charset="0"/>
                              <a:sym typeface="Calibri"/>
                            </a:rPr>
                            <m:t>1</m:t>
                          </m:r>
                          <m:r>
                            <a:rPr sz="2531" i="1" kern="0">
                              <a:solidFill>
                                <a:srgbClr val="A9A9A8"/>
                              </a:solidFill>
                              <a:latin typeface="Cambria Math" panose="02040503050406030204" pitchFamily="18" charset="0"/>
                              <a:sym typeface="Calibri"/>
                            </a:rPr>
                            <m:t>+</m:t>
                          </m:r>
                          <m:sSub>
                            <m:sSubPr>
                              <m:ctrlPr>
                                <a:rPr sz="2531" i="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1</m:t>
                              </m:r>
                            </m:sub>
                          </m:sSub>
                        </m:e>
                      </m:rad>
                    </m:oMath>
                  </m:oMathPara>
                </a14:m>
                <a:endParaRPr sz="2531" kern="0">
                  <a:solidFill>
                    <a:srgbClr val="A9A9A9"/>
                  </a:solidFill>
                  <a:latin typeface="Calibri"/>
                  <a:cs typeface="Calibri"/>
                  <a:sym typeface="Calibri"/>
                </a:endParaRPr>
              </a:p>
            </p:txBody>
          </p:sp>
        </mc:Choice>
        <mc:Fallback>
          <p:sp>
            <p:nvSpPr>
              <p:cNvPr id="684" name="Vergelijking"/>
              <p:cNvSpPr txBox="1">
                <a:spLocks noRot="1" noChangeAspect="1" noMove="1" noResize="1" noEditPoints="1" noAdjustHandles="1" noChangeArrowheads="1" noChangeShapeType="1" noTextEdit="1"/>
              </p:cNvSpPr>
              <p:nvPr/>
            </p:nvSpPr>
            <p:spPr>
              <a:xfrm>
                <a:off x="6232487" y="5308114"/>
                <a:ext cx="1937966" cy="471604"/>
              </a:xfrm>
              <a:prstGeom prst="rect">
                <a:avLst/>
              </a:prstGeom>
              <a:blipFill>
                <a:blip r:embed="rId5"/>
                <a:stretch>
                  <a:fillRect b="-1299"/>
                </a:stretch>
              </a:blipFill>
              <a:ln w="12700">
                <a:miter lim="400000"/>
              </a:ln>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685" name="Vergelijking"/>
              <p:cNvSpPr txBox="1"/>
              <p:nvPr/>
            </p:nvSpPr>
            <p:spPr>
              <a:xfrm>
                <a:off x="8662386" y="4171416"/>
                <a:ext cx="1551194" cy="389466"/>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2</m:t>
                          </m:r>
                        </m:sub>
                      </m:sSub>
                      <m:r>
                        <a:rPr sz="2531" i="1" kern="0">
                          <a:solidFill>
                            <a:srgbClr val="A9A9A8"/>
                          </a:solidFill>
                          <a:latin typeface="Cambria Math" panose="02040503050406030204" pitchFamily="18" charset="0"/>
                          <a:sym typeface="Calibri"/>
                        </a:rPr>
                        <m:t>=</m:t>
                      </m:r>
                      <m:r>
                        <m:rPr>
                          <m:sty m:val="p"/>
                        </m:rPr>
                        <a:rPr sz="2531" i="1" kern="0">
                          <a:solidFill>
                            <a:srgbClr val="A9A9A8"/>
                          </a:solidFill>
                          <a:latin typeface="Cambria Math" panose="02040503050406030204" pitchFamily="18" charset="0"/>
                          <a:sym typeface="Calibri"/>
                        </a:rPr>
                        <m:t>log</m:t>
                      </m:r>
                      <m:sSub>
                        <m:sSubPr>
                          <m:ctrlPr>
                            <a:rPr sz="2531" i="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1</m:t>
                          </m:r>
                        </m:sub>
                      </m:sSub>
                    </m:oMath>
                  </m:oMathPara>
                </a14:m>
                <a:endParaRPr sz="2531" kern="0">
                  <a:solidFill>
                    <a:srgbClr val="A9A9A9"/>
                  </a:solidFill>
                  <a:latin typeface="Calibri"/>
                  <a:cs typeface="Calibri"/>
                  <a:sym typeface="Calibri"/>
                </a:endParaRPr>
              </a:p>
            </p:txBody>
          </p:sp>
        </mc:Choice>
        <mc:Fallback>
          <p:sp>
            <p:nvSpPr>
              <p:cNvPr id="685" name="Vergelijking"/>
              <p:cNvSpPr txBox="1">
                <a:spLocks noRot="1" noChangeAspect="1" noMove="1" noResize="1" noEditPoints="1" noAdjustHandles="1" noChangeArrowheads="1" noChangeShapeType="1" noTextEdit="1"/>
              </p:cNvSpPr>
              <p:nvPr/>
            </p:nvSpPr>
            <p:spPr>
              <a:xfrm>
                <a:off x="8662386" y="4171416"/>
                <a:ext cx="1551194" cy="389466"/>
              </a:xfrm>
              <a:prstGeom prst="rect">
                <a:avLst/>
              </a:prstGeom>
              <a:blipFill>
                <a:blip r:embed="rId6"/>
                <a:stretch>
                  <a:fillRect l="-2362" r="-1181" b="-34375"/>
                </a:stretch>
              </a:blipFill>
              <a:ln w="12700">
                <a:miter lim="400000"/>
              </a:ln>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686" name="Vergelijking"/>
              <p:cNvSpPr txBox="1"/>
              <p:nvPr/>
            </p:nvSpPr>
            <p:spPr>
              <a:xfrm>
                <a:off x="8499153" y="5098807"/>
                <a:ext cx="1876476" cy="850554"/>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2</m:t>
                          </m:r>
                        </m:sub>
                      </m:sSub>
                      <m:r>
                        <a:rPr sz="2531" i="1" kern="0">
                          <a:solidFill>
                            <a:srgbClr val="A9A9A8"/>
                          </a:solidFill>
                          <a:latin typeface="Cambria Math" panose="02040503050406030204" pitchFamily="18" charset="0"/>
                          <a:sym typeface="Calibri"/>
                        </a:rPr>
                        <m:t>=</m:t>
                      </m:r>
                      <m:f>
                        <m:fPr>
                          <m:ctrlPr>
                            <a:rPr sz="2531" i="1" kern="0">
                              <a:solidFill>
                                <a:srgbClr val="A9A9A8"/>
                              </a:solidFill>
                              <a:latin typeface="Cambria Math" panose="02040503050406030204" pitchFamily="18" charset="0"/>
                              <a:sym typeface="Calibri"/>
                            </a:rPr>
                          </m:ctrlPr>
                        </m:fPr>
                        <m:num>
                          <m:sSup>
                            <m:sSupPr>
                              <m:ctrlPr>
                                <a:rPr sz="2531" i="1" kern="0">
                                  <a:solidFill>
                                    <a:srgbClr val="A9A9A8"/>
                                  </a:solidFill>
                                  <a:latin typeface="Cambria Math" panose="02040503050406030204" pitchFamily="18" charset="0"/>
                                  <a:sym typeface="Calibri"/>
                                </a:rPr>
                              </m:ctrlPr>
                            </m:sSupPr>
                            <m:e>
                              <m:r>
                                <a:rPr sz="2531" i="1" kern="0">
                                  <a:solidFill>
                                    <a:srgbClr val="A9A9A8"/>
                                  </a:solidFill>
                                  <a:latin typeface="Cambria Math" panose="02040503050406030204" pitchFamily="18" charset="0"/>
                                  <a:sym typeface="Calibri"/>
                                </a:rPr>
                                <m:t>𝑥</m:t>
                              </m:r>
                            </m:e>
                            <m:sup>
                              <m:r>
                                <a:rPr sz="2531" i="1" kern="0">
                                  <a:solidFill>
                                    <a:srgbClr val="A9A9A8"/>
                                  </a:solidFill>
                                  <a:latin typeface="Cambria Math" panose="02040503050406030204" pitchFamily="18" charset="0"/>
                                  <a:sym typeface="Calibri"/>
                                </a:rPr>
                                <m:t>5</m:t>
                              </m:r>
                            </m:sup>
                          </m:sSup>
                        </m:num>
                        <m:den>
                          <m:r>
                            <a:rPr sz="2531" i="1" kern="0">
                              <a:solidFill>
                                <a:srgbClr val="A9A9A8"/>
                              </a:solidFill>
                              <a:latin typeface="Cambria Math" panose="02040503050406030204" pitchFamily="18" charset="0"/>
                              <a:sym typeface="Calibri"/>
                            </a:rPr>
                            <m:t>2</m:t>
                          </m:r>
                          <m:sSub>
                            <m:sSubPr>
                              <m:ctrlPr>
                                <a:rPr sz="2531" i="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1</m:t>
                              </m:r>
                            </m:sub>
                          </m:sSub>
                          <m:r>
                            <a:rPr sz="2531" i="1" kern="0">
                              <a:solidFill>
                                <a:srgbClr val="A9A9A8"/>
                              </a:solidFill>
                              <a:latin typeface="Cambria Math" panose="02040503050406030204" pitchFamily="18" charset="0"/>
                              <a:sym typeface="Calibri"/>
                            </a:rPr>
                            <m:t>+</m:t>
                          </m:r>
                          <m:r>
                            <a:rPr sz="2531" i="1" kern="0">
                              <a:solidFill>
                                <a:srgbClr val="A9A9A8"/>
                              </a:solidFill>
                              <a:latin typeface="Cambria Math" panose="02040503050406030204" pitchFamily="18" charset="0"/>
                              <a:sym typeface="Calibri"/>
                            </a:rPr>
                            <m:t>4</m:t>
                          </m:r>
                        </m:den>
                      </m:f>
                    </m:oMath>
                  </m:oMathPara>
                </a14:m>
                <a:endParaRPr sz="2531" kern="0">
                  <a:solidFill>
                    <a:srgbClr val="A9A9A9"/>
                  </a:solidFill>
                  <a:latin typeface="Calibri"/>
                  <a:cs typeface="Calibri"/>
                  <a:sym typeface="Calibri"/>
                </a:endParaRPr>
              </a:p>
            </p:txBody>
          </p:sp>
        </mc:Choice>
        <mc:Fallback>
          <p:sp>
            <p:nvSpPr>
              <p:cNvPr id="686" name="Vergelijking"/>
              <p:cNvSpPr txBox="1">
                <a:spLocks noRot="1" noChangeAspect="1" noMove="1" noResize="1" noEditPoints="1" noAdjustHandles="1" noChangeArrowheads="1" noChangeShapeType="1" noTextEdit="1"/>
              </p:cNvSpPr>
              <p:nvPr/>
            </p:nvSpPr>
            <p:spPr>
              <a:xfrm>
                <a:off x="8499153" y="5098807"/>
                <a:ext cx="1876476" cy="850554"/>
              </a:xfrm>
              <a:prstGeom prst="rect">
                <a:avLst/>
              </a:prstGeom>
              <a:blipFill>
                <a:blip r:embed="rId7"/>
                <a:stretch>
                  <a:fillRect/>
                </a:stretch>
              </a:blipFill>
              <a:ln w="12700">
                <a:miter lim="400000"/>
              </a:ln>
            </p:spPr>
            <p:txBody>
              <a:bodyPr/>
              <a:lstStyle/>
              <a:p>
                <a:r>
                  <a:rPr lang="nl-NL">
                    <a:noFill/>
                  </a:rPr>
                  <a:t> </a:t>
                </a:r>
              </a:p>
            </p:txBody>
          </p:sp>
        </mc:Fallback>
      </mc:AlternateContent>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8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iterate>
                                    <p:tmAbs val="0"/>
                                  </p:iterate>
                                  <p:childTnLst>
                                    <p:set>
                                      <p:cBhvr>
                                        <p:cTn id="13" fill="hold"/>
                                        <p:tgtEl>
                                          <p:spTgt spid="685"/>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500"/>
                                  </p:stCondLst>
                                  <p:iterate>
                                    <p:tmAbs val="0"/>
                                  </p:iterate>
                                  <p:childTnLst>
                                    <p:set>
                                      <p:cBhvr>
                                        <p:cTn id="16" fill="hold"/>
                                        <p:tgtEl>
                                          <p:spTgt spid="683"/>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0" nodeType="afterEffect">
                                  <p:stCondLst>
                                    <p:cond delay="500"/>
                                  </p:stCondLst>
                                  <p:iterate>
                                    <p:tmAbs val="0"/>
                                  </p:iterate>
                                  <p:childTnLst>
                                    <p:set>
                                      <p:cBhvr>
                                        <p:cTn id="19" fill="hold"/>
                                        <p:tgtEl>
                                          <p:spTgt spid="686"/>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500"/>
                                  </p:stCondLst>
                                  <p:iterate>
                                    <p:tmAbs val="0"/>
                                  </p:iterate>
                                  <p:childTnLst>
                                    <p:set>
                                      <p:cBhvr>
                                        <p:cTn id="22" fill="hold"/>
                                        <p:tgtEl>
                                          <p:spTgt spid="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 grpId="0" animBg="1" advAuto="0"/>
      <p:bldP spid="682" grpId="0" animBg="1" advAuto="0"/>
      <p:bldP spid="683" grpId="0" animBg="1" advAuto="0"/>
      <p:bldP spid="684" grpId="0" animBg="1" advAuto="0"/>
      <p:bldP spid="685" grpId="0" animBg="1" advAuto="0"/>
      <p:bldP spid="686"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kernel: string, optional (default=’rbf’)…"/>
          <p:cNvSpPr txBox="1"/>
          <p:nvPr/>
        </p:nvSpPr>
        <p:spPr>
          <a:xfrm>
            <a:off x="259172" y="1940163"/>
            <a:ext cx="11608573" cy="2977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p>
            <a:pPr defTabSz="321457" hangingPunct="0">
              <a:lnSpc>
                <a:spcPct val="120000"/>
              </a:lnSpc>
              <a:defRPr sz="3000"/>
            </a:pPr>
            <a:r>
              <a:rPr sz="2109" b="1" kern="0">
                <a:solidFill>
                  <a:srgbClr val="FFFFFF"/>
                </a:solidFill>
                <a:latin typeface="Calibri"/>
                <a:cs typeface="Calibri"/>
                <a:sym typeface="Calibri"/>
              </a:rPr>
              <a:t>kernel: string, optional (default=’rbf’)</a:t>
            </a:r>
          </a:p>
          <a:p>
            <a:pPr marL="133941" lvl="1" defTabSz="321457" hangingPunct="0">
              <a:lnSpc>
                <a:spcPct val="120000"/>
              </a:lnSpc>
              <a:spcBef>
                <a:spcPts val="844"/>
              </a:spcBef>
              <a:defRPr sz="3000" b="0"/>
            </a:pPr>
            <a:r>
              <a:rPr sz="2109" kern="0">
                <a:solidFill>
                  <a:srgbClr val="FFFFFF"/>
                </a:solidFill>
                <a:latin typeface="Calibri"/>
                <a:cs typeface="Calibri"/>
                <a:sym typeface="Calibri"/>
              </a:rPr>
              <a:t>Specifies the kernel type to be used in the algorithm. It must be one of ‘linear’, ‘poly’, ‘rbf’, ‘sigmoid’, ‘precomputed’ or a callable. If none is given, ‘rbf’ will be used. If a callable is given it is used to pre-compute the kernel matrix from data matrices; that matrix should be an array of shape (n_samples, n_samples).</a:t>
            </a:r>
          </a:p>
          <a:p>
            <a:pPr defTabSz="321457" hangingPunct="0">
              <a:lnSpc>
                <a:spcPct val="120000"/>
              </a:lnSpc>
              <a:defRPr sz="3000"/>
            </a:pPr>
            <a:r>
              <a:rPr sz="2109" b="1" kern="0">
                <a:solidFill>
                  <a:srgbClr val="FFFFFF"/>
                </a:solidFill>
                <a:latin typeface="Calibri"/>
                <a:cs typeface="Calibri"/>
                <a:sym typeface="Calibri"/>
              </a:rPr>
              <a:t>degree: int, optional (default=3)</a:t>
            </a:r>
          </a:p>
          <a:p>
            <a:pPr marL="133941" defTabSz="321457" hangingPunct="0">
              <a:lnSpc>
                <a:spcPct val="120000"/>
              </a:lnSpc>
              <a:spcBef>
                <a:spcPts val="844"/>
              </a:spcBef>
              <a:defRPr sz="3000" b="0"/>
            </a:pPr>
            <a:r>
              <a:rPr sz="2109" kern="0">
                <a:solidFill>
                  <a:srgbClr val="FFFFFF"/>
                </a:solidFill>
                <a:latin typeface="Calibri"/>
                <a:cs typeface="Calibri"/>
                <a:sym typeface="Calibri"/>
              </a:rPr>
              <a:t>Degree of the polynomial kernel function (‘poly’). Ignored by all other kernels.</a:t>
            </a:r>
          </a:p>
        </p:txBody>
      </p:sp>
      <p:sp>
        <p:nvSpPr>
          <p:cNvPr id="691" name="sklearn.svm.SVC()"/>
          <p:cNvSpPr txBox="1"/>
          <p:nvPr/>
        </p:nvSpPr>
        <p:spPr>
          <a:xfrm>
            <a:off x="3862357" y="200114"/>
            <a:ext cx="3298981" cy="6672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lgn="l" defTabSz="457200">
              <a:lnSpc>
                <a:spcPts val="7100"/>
              </a:lnSpc>
              <a:spcBef>
                <a:spcPts val="1200"/>
              </a:spcBef>
              <a:defRPr sz="4800">
                <a:latin typeface="Menlo Regular"/>
                <a:ea typeface="Menlo Regular"/>
                <a:cs typeface="Menlo Regular"/>
                <a:sym typeface="Menlo Regular"/>
              </a:defRPr>
            </a:lvl1pPr>
          </a:lstStyle>
          <a:p>
            <a:pPr defTabSz="321457" hangingPunct="0">
              <a:lnSpc>
                <a:spcPts val="4992"/>
              </a:lnSpc>
              <a:spcBef>
                <a:spcPts val="844"/>
              </a:spcBef>
            </a:pPr>
            <a:r>
              <a:rPr sz="3375" b="1" kern="0">
                <a:solidFill>
                  <a:srgbClr val="FFFFFF"/>
                </a:solidFill>
              </a:rPr>
              <a:t>sklearn.svm.SVC()</a:t>
            </a:r>
          </a:p>
        </p:txBody>
      </p:sp>
      <p:sp>
        <p:nvSpPr>
          <p:cNvPr id="692" name="https://scikit-learn.org/stable/modules/generated/sklearn.svm.SVC.html"/>
          <p:cNvSpPr txBox="1"/>
          <p:nvPr/>
        </p:nvSpPr>
        <p:spPr>
          <a:xfrm>
            <a:off x="5711056" y="6474883"/>
            <a:ext cx="4882748" cy="266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sz="1800" b="0"/>
            </a:lvl1pPr>
          </a:lstStyle>
          <a:p>
            <a:pPr algn="ctr" defTabSz="410751" hangingPunct="0"/>
            <a:r>
              <a:rPr sz="1266" kern="0">
                <a:solidFill>
                  <a:srgbClr val="FFFFFF"/>
                </a:solidFill>
                <a:latin typeface="Calibri"/>
                <a:cs typeface="Calibri"/>
                <a:sym typeface="Calibri"/>
              </a:rPr>
              <a:t>https://scikit-learn.org/stable/modules/generated/sklearn.svm.SVC.html</a:t>
            </a:r>
          </a:p>
        </p:txBody>
      </p:sp>
      <p:sp>
        <p:nvSpPr>
          <p:cNvPr id="693" name="Ovaal"/>
          <p:cNvSpPr/>
          <p:nvPr/>
        </p:nvSpPr>
        <p:spPr>
          <a:xfrm>
            <a:off x="121821" y="1729898"/>
            <a:ext cx="4571809" cy="909428"/>
          </a:xfrm>
          <a:prstGeom prst="ellipse">
            <a:avLst/>
          </a:prstGeom>
          <a:ln w="63500">
            <a:solidFill>
              <a:schemeClr val="accent6">
                <a:satOff val="15424"/>
                <a:lumOff val="17647"/>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693"/>
                                        </p:tgtEl>
                                        <p:attrNameLst>
                                          <p:attrName>style.visibility</p:attrName>
                                        </p:attrNameLst>
                                      </p:cBhvr>
                                      <p:to>
                                        <p:strVal val="visible"/>
                                      </p:to>
                                    </p:set>
                                    <p:anim calcmode="lin" valueType="num">
                                      <p:cBhvr>
                                        <p:cTn id="7" dur="750" fill="hold"/>
                                        <p:tgtEl>
                                          <p:spTgt spid="693"/>
                                        </p:tgtEl>
                                        <p:attrNameLst>
                                          <p:attrName>ppt_w</p:attrName>
                                        </p:attrNameLst>
                                      </p:cBhvr>
                                      <p:tavLst>
                                        <p:tav tm="0">
                                          <p:val>
                                            <p:fltVal val="0"/>
                                          </p:val>
                                        </p:tav>
                                        <p:tav tm="100000">
                                          <p:val>
                                            <p:strVal val="#ppt_w"/>
                                          </p:val>
                                        </p:tav>
                                      </p:tavLst>
                                    </p:anim>
                                    <p:anim calcmode="lin" valueType="num">
                                      <p:cBhvr>
                                        <p:cTn id="8" dur="750" fill="hold"/>
                                        <p:tgtEl>
                                          <p:spTgt spid="6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C: float, optional (default=1.0)…"/>
          <p:cNvSpPr txBox="1"/>
          <p:nvPr/>
        </p:nvSpPr>
        <p:spPr>
          <a:xfrm>
            <a:off x="1669684" y="3361994"/>
            <a:ext cx="9954870" cy="1214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p>
            <a:pPr defTabSz="321457" hangingPunct="0">
              <a:lnSpc>
                <a:spcPct val="120000"/>
              </a:lnSpc>
              <a:defRPr sz="3000"/>
            </a:pPr>
            <a:r>
              <a:rPr sz="2109" b="1" kern="0">
                <a:solidFill>
                  <a:srgbClr val="FFFFFF"/>
                </a:solidFill>
                <a:latin typeface="Calibri"/>
                <a:cs typeface="Calibri"/>
                <a:sym typeface="Calibri"/>
              </a:rPr>
              <a:t>C: float, optional (default=1.0)</a:t>
            </a:r>
          </a:p>
          <a:p>
            <a:pPr marL="133941" defTabSz="321457" hangingPunct="0">
              <a:lnSpc>
                <a:spcPct val="120000"/>
              </a:lnSpc>
              <a:defRPr sz="3000" b="0"/>
            </a:pPr>
            <a:r>
              <a:rPr sz="2109" kern="0">
                <a:solidFill>
                  <a:srgbClr val="FFFFFF"/>
                </a:solidFill>
                <a:latin typeface="Calibri"/>
                <a:cs typeface="Calibri"/>
                <a:sym typeface="Calibri"/>
              </a:rPr>
              <a:t>Regularization parameter. The strength of the regularization is inversely proportional to C. Must be strictly positive. The penalty is a squared l2 penalty.</a:t>
            </a:r>
          </a:p>
        </p:txBody>
      </p:sp>
      <p:sp>
        <p:nvSpPr>
          <p:cNvPr id="698" name="sklearn.svm.SVC()"/>
          <p:cNvSpPr txBox="1"/>
          <p:nvPr/>
        </p:nvSpPr>
        <p:spPr>
          <a:xfrm>
            <a:off x="3862357" y="200114"/>
            <a:ext cx="3298981" cy="6672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lgn="l" defTabSz="457200">
              <a:lnSpc>
                <a:spcPts val="7100"/>
              </a:lnSpc>
              <a:spcBef>
                <a:spcPts val="1200"/>
              </a:spcBef>
              <a:defRPr sz="4800">
                <a:latin typeface="Menlo Regular"/>
                <a:ea typeface="Menlo Regular"/>
                <a:cs typeface="Menlo Regular"/>
                <a:sym typeface="Menlo Regular"/>
              </a:defRPr>
            </a:lvl1pPr>
          </a:lstStyle>
          <a:p>
            <a:pPr defTabSz="321457" hangingPunct="0">
              <a:lnSpc>
                <a:spcPts val="4992"/>
              </a:lnSpc>
              <a:spcBef>
                <a:spcPts val="844"/>
              </a:spcBef>
            </a:pPr>
            <a:r>
              <a:rPr sz="3375" b="1" kern="0">
                <a:solidFill>
                  <a:srgbClr val="FFFFFF"/>
                </a:solidFill>
              </a:rPr>
              <a:t>sklearn.svm.SVC()</a:t>
            </a:r>
          </a:p>
        </p:txBody>
      </p:sp>
      <p:sp>
        <p:nvSpPr>
          <p:cNvPr id="699" name="https://scikit-learn.org/stable/modules/generated/sklearn.svm.SVC.html"/>
          <p:cNvSpPr txBox="1"/>
          <p:nvPr/>
        </p:nvSpPr>
        <p:spPr>
          <a:xfrm>
            <a:off x="5711056" y="6474883"/>
            <a:ext cx="4882748" cy="266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sz="1800" b="0"/>
            </a:lvl1pPr>
          </a:lstStyle>
          <a:p>
            <a:pPr algn="ctr" defTabSz="410751" hangingPunct="0"/>
            <a:r>
              <a:rPr sz="1266" kern="0">
                <a:solidFill>
                  <a:srgbClr val="FFFFFF"/>
                </a:solidFill>
                <a:latin typeface="Calibri"/>
                <a:cs typeface="Calibri"/>
                <a:sym typeface="Calibri"/>
              </a:rPr>
              <a:t>https://scikit-learn.org/stable/modules/generated/sklearn.svm.SVC.html</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1F19BC-3834-20C4-DD8C-D457ED312498}"/>
              </a:ext>
            </a:extLst>
          </p:cNvPr>
          <p:cNvSpPr>
            <a:spLocks noGrp="1"/>
          </p:cNvSpPr>
          <p:nvPr>
            <p:ph type="title"/>
          </p:nvPr>
        </p:nvSpPr>
        <p:spPr/>
        <p:txBody>
          <a:bodyPr/>
          <a:lstStyle/>
          <a:p>
            <a:r>
              <a:rPr lang="nl-NL"/>
              <a:t>Onderwerp: andere (classificatie)modellen</a:t>
            </a:r>
          </a:p>
        </p:txBody>
      </p:sp>
      <p:sp>
        <p:nvSpPr>
          <p:cNvPr id="3" name="Tijdelijke aanduiding voor inhoud 2">
            <a:extLst>
              <a:ext uri="{FF2B5EF4-FFF2-40B4-BE49-F238E27FC236}">
                <a16:creationId xmlns:a16="http://schemas.microsoft.com/office/drawing/2014/main" id="{6D5E0B07-0D0E-4CEF-24FC-8712AE16AB6D}"/>
              </a:ext>
            </a:extLst>
          </p:cNvPr>
          <p:cNvSpPr>
            <a:spLocks noGrp="1"/>
          </p:cNvSpPr>
          <p:nvPr>
            <p:ph idx="1"/>
          </p:nvPr>
        </p:nvSpPr>
        <p:spPr/>
        <p:txBody>
          <a:bodyPr/>
          <a:lstStyle/>
          <a:p>
            <a:r>
              <a:rPr lang="nl-NL"/>
              <a:t>Naive Bayes</a:t>
            </a:r>
          </a:p>
          <a:p>
            <a:r>
              <a:rPr lang="nl-NL"/>
              <a:t>Support Vector Classifiers/Machines</a:t>
            </a:r>
          </a:p>
          <a:p>
            <a:r>
              <a:rPr lang="nl-NL"/>
              <a:t>Clustering</a:t>
            </a:r>
          </a:p>
          <a:p>
            <a:pPr lvl="1"/>
            <a:r>
              <a:rPr lang="nl-NL"/>
              <a:t>k-means</a:t>
            </a:r>
          </a:p>
          <a:p>
            <a:pPr lvl="1"/>
            <a:r>
              <a:rPr lang="nl-NL"/>
              <a:t>DBSCAN</a:t>
            </a:r>
          </a:p>
          <a:p>
            <a:r>
              <a:rPr lang="nl-NL"/>
              <a:t>Decision trees</a:t>
            </a:r>
          </a:p>
          <a:p>
            <a:endParaRPr lang="nl-NL"/>
          </a:p>
        </p:txBody>
      </p:sp>
    </p:spTree>
    <p:extLst>
      <p:ext uri="{BB962C8B-B14F-4D97-AF65-F5344CB8AC3E}">
        <p14:creationId xmlns:p14="http://schemas.microsoft.com/office/powerpoint/2010/main" val="3315507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03" name="Examples"/>
          <p:cNvSpPr txBox="1"/>
          <p:nvPr/>
        </p:nvSpPr>
        <p:spPr>
          <a:xfrm>
            <a:off x="1794455" y="3046684"/>
            <a:ext cx="8603091" cy="7646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a:defRPr sz="6400" b="0">
                <a:latin typeface="+mn-lt"/>
                <a:ea typeface="+mn-ea"/>
                <a:cs typeface="+mn-cs"/>
                <a:sym typeface="Helvetica Neue Medium"/>
              </a:defRPr>
            </a:lvl1pPr>
          </a:lstStyle>
          <a:p>
            <a:pPr algn="ctr" defTabSz="410751" hangingPunct="0"/>
            <a:r>
              <a:rPr lang="nl-NL" sz="4500" kern="0">
                <a:solidFill>
                  <a:schemeClr val="bg1"/>
                </a:solidFill>
                <a:latin typeface="Helvetica Neue Medium"/>
              </a:rPr>
              <a:t>Voorbeelden</a:t>
            </a:r>
            <a:endParaRPr sz="4500" kern="0">
              <a:solidFill>
                <a:schemeClr val="bg1"/>
              </a:solidFill>
              <a:latin typeface="Helvetica Neue Medium"/>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05" name="pasted-image.png" descr="pasted-image.png"/>
          <p:cNvPicPr>
            <a:picLocks noChangeAspect="1"/>
          </p:cNvPicPr>
          <p:nvPr/>
        </p:nvPicPr>
        <p:blipFill>
          <a:blip r:embed="rId3"/>
          <a:stretch>
            <a:fillRect/>
          </a:stretch>
        </p:blipFill>
        <p:spPr>
          <a:xfrm>
            <a:off x="1577566" y="1130923"/>
            <a:ext cx="9036868" cy="5516135"/>
          </a:xfrm>
          <a:prstGeom prst="rect">
            <a:avLst/>
          </a:prstGeom>
          <a:ln w="12700">
            <a:miter lim="400000"/>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09" name="svm_clf = SVC(kernel=&quot;linear&quot;, C=float(&quot;inf&quot;))…"/>
          <p:cNvSpPr txBox="1"/>
          <p:nvPr/>
        </p:nvSpPr>
        <p:spPr>
          <a:xfrm>
            <a:off x="3158973" y="92617"/>
            <a:ext cx="4017126" cy="719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p>
            <a:pPr defTabSz="410751" hangingPunct="0">
              <a:lnSpc>
                <a:spcPct val="130000"/>
              </a:lnSpc>
              <a:defRPr b="0">
                <a:solidFill>
                  <a:srgbClr val="1DB100">
                    <a:hueOff val="-365725"/>
                    <a:satOff val="-32500"/>
                    <a:lumOff val="18235"/>
                  </a:srgbClr>
                </a:solidFill>
                <a:latin typeface="Menlo Regular"/>
                <a:ea typeface="Menlo Regular"/>
                <a:cs typeface="Menlo Regular"/>
                <a:sym typeface="Menlo Regular"/>
              </a:defRPr>
            </a:pPr>
            <a:r>
              <a:rPr sz="1687" kern="0">
                <a:solidFill>
                  <a:schemeClr val="accent3">
                    <a:lumMod val="75000"/>
                  </a:schemeClr>
                </a:solidFill>
                <a:latin typeface="Menlo Regular"/>
                <a:sym typeface="Menlo Regular"/>
              </a:rPr>
              <a:t>svm_clf = SVC(kernel="linear", C=float("inf"))</a:t>
            </a:r>
          </a:p>
          <a:p>
            <a:pPr defTabSz="410751" hangingPunct="0">
              <a:lnSpc>
                <a:spcPct val="130000"/>
              </a:lnSpc>
              <a:defRPr b="0">
                <a:solidFill>
                  <a:srgbClr val="1DB100">
                    <a:hueOff val="-365725"/>
                    <a:satOff val="-32500"/>
                    <a:lumOff val="18235"/>
                  </a:srgbClr>
                </a:solidFill>
                <a:latin typeface="Menlo Regular"/>
                <a:ea typeface="Menlo Regular"/>
                <a:cs typeface="Menlo Regular"/>
                <a:sym typeface="Menlo Regular"/>
              </a:defRPr>
            </a:pPr>
            <a:r>
              <a:rPr sz="1687" kern="0">
                <a:solidFill>
                  <a:schemeClr val="accent3">
                    <a:lumMod val="75000"/>
                  </a:schemeClr>
                </a:solidFill>
                <a:latin typeface="Menlo Regular"/>
                <a:sym typeface="Menlo Regular"/>
              </a:rPr>
              <a:t>svm_clf.fit(X, y)</a:t>
            </a:r>
          </a:p>
        </p:txBody>
      </p:sp>
      <p:pic>
        <p:nvPicPr>
          <p:cNvPr id="710" name="pasted-image.png" descr="pasted-image.png"/>
          <p:cNvPicPr>
            <a:picLocks noChangeAspect="1"/>
          </p:cNvPicPr>
          <p:nvPr/>
        </p:nvPicPr>
        <p:blipFill>
          <a:blip r:embed="rId3"/>
          <a:stretch>
            <a:fillRect/>
          </a:stretch>
        </p:blipFill>
        <p:spPr>
          <a:xfrm>
            <a:off x="1570099" y="986731"/>
            <a:ext cx="9051802" cy="5358588"/>
          </a:xfrm>
          <a:prstGeom prst="rect">
            <a:avLst/>
          </a:prstGeom>
          <a:ln w="12700">
            <a:miter lim="400000"/>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14" name="pasted-image.png" descr="pasted-image.png"/>
          <p:cNvPicPr>
            <a:picLocks noChangeAspect="1"/>
          </p:cNvPicPr>
          <p:nvPr/>
        </p:nvPicPr>
        <p:blipFill>
          <a:blip r:embed="rId3"/>
          <a:srcRect t="1183"/>
          <a:stretch>
            <a:fillRect/>
          </a:stretch>
        </p:blipFill>
        <p:spPr>
          <a:xfrm>
            <a:off x="2514822" y="81623"/>
            <a:ext cx="7162356" cy="6694673"/>
          </a:xfrm>
          <a:prstGeom prst="rect">
            <a:avLst/>
          </a:prstGeom>
          <a:ln w="12700">
            <a:miter lim="400000"/>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18" name="pasted-image.png" descr="pasted-image.png"/>
          <p:cNvPicPr>
            <a:picLocks noChangeAspect="1"/>
          </p:cNvPicPr>
          <p:nvPr/>
        </p:nvPicPr>
        <p:blipFill>
          <a:blip r:embed="rId3"/>
          <a:stretch>
            <a:fillRect/>
          </a:stretch>
        </p:blipFill>
        <p:spPr>
          <a:xfrm>
            <a:off x="2530155" y="43625"/>
            <a:ext cx="7131691" cy="6770751"/>
          </a:xfrm>
          <a:prstGeom prst="rect">
            <a:avLst/>
          </a:prstGeom>
          <a:ln w="12700">
            <a:miter lim="400000"/>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22" name="pasted-image.png" descr="pasted-image.png"/>
          <p:cNvPicPr>
            <a:picLocks noChangeAspect="1"/>
          </p:cNvPicPr>
          <p:nvPr/>
        </p:nvPicPr>
        <p:blipFill>
          <a:blip r:embed="rId3"/>
          <a:stretch>
            <a:fillRect/>
          </a:stretch>
        </p:blipFill>
        <p:spPr>
          <a:xfrm>
            <a:off x="2590267" y="59532"/>
            <a:ext cx="7011467" cy="6738936"/>
          </a:xfrm>
          <a:prstGeom prst="rect">
            <a:avLst/>
          </a:prstGeom>
          <a:ln w="12700">
            <a:miter lim="400000"/>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96F04-5DAC-B4AE-0E5E-40837002E1C9}"/>
              </a:ext>
            </a:extLst>
          </p:cNvPr>
          <p:cNvSpPr>
            <a:spLocks noGrp="1"/>
          </p:cNvSpPr>
          <p:nvPr>
            <p:ph type="title"/>
          </p:nvPr>
        </p:nvSpPr>
        <p:spPr/>
        <p:txBody>
          <a:bodyPr/>
          <a:lstStyle/>
          <a:p>
            <a:r>
              <a:rPr lang="nl-NL"/>
              <a:t>Clustering: algemeen</a:t>
            </a:r>
          </a:p>
        </p:txBody>
      </p:sp>
      <p:sp>
        <p:nvSpPr>
          <p:cNvPr id="3" name="Tijdelijke aanduiding voor inhoud 2">
            <a:extLst>
              <a:ext uri="{FF2B5EF4-FFF2-40B4-BE49-F238E27FC236}">
                <a16:creationId xmlns:a16="http://schemas.microsoft.com/office/drawing/2014/main" id="{1217D63E-A918-6527-DFB4-F3290928D3BF}"/>
              </a:ext>
            </a:extLst>
          </p:cNvPr>
          <p:cNvSpPr>
            <a:spLocks noGrp="1"/>
          </p:cNvSpPr>
          <p:nvPr>
            <p:ph idx="1"/>
          </p:nvPr>
        </p:nvSpPr>
        <p:spPr/>
        <p:txBody>
          <a:bodyPr/>
          <a:lstStyle/>
          <a:p>
            <a:r>
              <a:rPr lang="nl-NL"/>
              <a:t>Gelijksoortige observaties samen groeperen</a:t>
            </a:r>
          </a:p>
          <a:p>
            <a:pPr lvl="1"/>
            <a:r>
              <a:rPr lang="nl-NL"/>
              <a:t>Zonder te classificeren</a:t>
            </a:r>
          </a:p>
          <a:p>
            <a:r>
              <a:rPr lang="nl-NL"/>
              <a:t>Voorbeeld van </a:t>
            </a:r>
            <a:r>
              <a:rPr lang="nl-NL" i="1"/>
              <a:t>unsupervised learning</a:t>
            </a:r>
          </a:p>
        </p:txBody>
      </p:sp>
    </p:spTree>
    <p:extLst>
      <p:ext uri="{BB962C8B-B14F-4D97-AF65-F5344CB8AC3E}">
        <p14:creationId xmlns:p14="http://schemas.microsoft.com/office/powerpoint/2010/main" val="1862980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CD6A03-DF04-9AC7-5AC8-1643BB7728C0}"/>
              </a:ext>
            </a:extLst>
          </p:cNvPr>
          <p:cNvSpPr>
            <a:spLocks noGrp="1"/>
          </p:cNvSpPr>
          <p:nvPr>
            <p:ph type="title"/>
          </p:nvPr>
        </p:nvSpPr>
        <p:spPr/>
        <p:txBody>
          <a:bodyPr/>
          <a:lstStyle/>
          <a:p>
            <a:r>
              <a:rPr lang="nl-NL"/>
              <a:t>Clustering: k-means</a:t>
            </a:r>
          </a:p>
        </p:txBody>
      </p:sp>
      <p:sp>
        <p:nvSpPr>
          <p:cNvPr id="3" name="Tijdelijke aanduiding voor inhoud 2">
            <a:extLst>
              <a:ext uri="{FF2B5EF4-FFF2-40B4-BE49-F238E27FC236}">
                <a16:creationId xmlns:a16="http://schemas.microsoft.com/office/drawing/2014/main" id="{86D0D860-9C58-B4F0-6F14-A49794AE4DD7}"/>
              </a:ext>
            </a:extLst>
          </p:cNvPr>
          <p:cNvSpPr>
            <a:spLocks noGrp="1"/>
          </p:cNvSpPr>
          <p:nvPr>
            <p:ph idx="1"/>
          </p:nvPr>
        </p:nvSpPr>
        <p:spPr>
          <a:xfrm>
            <a:off x="838200" y="1825625"/>
            <a:ext cx="10515600" cy="2053039"/>
          </a:xfrm>
        </p:spPr>
        <p:txBody>
          <a:bodyPr/>
          <a:lstStyle/>
          <a:p>
            <a:r>
              <a:rPr lang="nl-NL"/>
              <a:t>Afwisseling van twee stappen:</a:t>
            </a:r>
          </a:p>
          <a:p>
            <a:pPr lvl="1"/>
            <a:r>
              <a:rPr lang="en-US" b="1"/>
              <a:t>Assignment</a:t>
            </a:r>
            <a:r>
              <a:rPr lang="en-US"/>
              <a:t> step: assign each observation to the cluster with the nearest mean: that with the least squared Euclidean distance.</a:t>
            </a:r>
          </a:p>
          <a:p>
            <a:pPr lvl="1"/>
            <a:r>
              <a:rPr lang="en-US" b="1"/>
              <a:t>Update</a:t>
            </a:r>
            <a:r>
              <a:rPr lang="en-US"/>
              <a:t> step: recalculate means (centroids) for observations assigned to each cluster.</a:t>
            </a:r>
          </a:p>
        </p:txBody>
      </p:sp>
    </p:spTree>
    <p:extLst>
      <p:ext uri="{BB962C8B-B14F-4D97-AF65-F5344CB8AC3E}">
        <p14:creationId xmlns:p14="http://schemas.microsoft.com/office/powerpoint/2010/main" val="1753090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CD6A03-DF04-9AC7-5AC8-1643BB7728C0}"/>
              </a:ext>
            </a:extLst>
          </p:cNvPr>
          <p:cNvSpPr>
            <a:spLocks noGrp="1"/>
          </p:cNvSpPr>
          <p:nvPr>
            <p:ph type="title"/>
          </p:nvPr>
        </p:nvSpPr>
        <p:spPr/>
        <p:txBody>
          <a:bodyPr/>
          <a:lstStyle/>
          <a:p>
            <a:r>
              <a:rPr lang="nl-NL"/>
              <a:t>Clustering: k-means</a:t>
            </a:r>
          </a:p>
        </p:txBody>
      </p:sp>
      <p:pic>
        <p:nvPicPr>
          <p:cNvPr id="6" name="Picture 2">
            <a:extLst>
              <a:ext uri="{FF2B5EF4-FFF2-40B4-BE49-F238E27FC236}">
                <a16:creationId xmlns:a16="http://schemas.microsoft.com/office/drawing/2014/main" id="{243A8EEC-B747-9069-6C59-A775BBD20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65502"/>
            <a:ext cx="7562222" cy="4929803"/>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a:extLst>
              <a:ext uri="{FF2B5EF4-FFF2-40B4-BE49-F238E27FC236}">
                <a16:creationId xmlns:a16="http://schemas.microsoft.com/office/drawing/2014/main" id="{2AFC5A0C-EAE9-C502-63D0-F202BBF42B7D}"/>
              </a:ext>
            </a:extLst>
          </p:cNvPr>
          <p:cNvSpPr txBox="1"/>
          <p:nvPr/>
        </p:nvSpPr>
        <p:spPr>
          <a:xfrm>
            <a:off x="7257336" y="6123543"/>
            <a:ext cx="4628561" cy="369332"/>
          </a:xfrm>
          <a:prstGeom prst="rect">
            <a:avLst/>
          </a:prstGeom>
          <a:noFill/>
        </p:spPr>
        <p:txBody>
          <a:bodyPr wrap="square" rtlCol="0">
            <a:spAutoFit/>
          </a:bodyPr>
          <a:lstStyle/>
          <a:p>
            <a:pPr algn="ctr"/>
            <a:r>
              <a:rPr lang="nl-NL" i="1"/>
              <a:t>Bron: researchgate.net</a:t>
            </a:r>
          </a:p>
        </p:txBody>
      </p:sp>
    </p:spTree>
    <p:extLst>
      <p:ext uri="{BB962C8B-B14F-4D97-AF65-F5344CB8AC3E}">
        <p14:creationId xmlns:p14="http://schemas.microsoft.com/office/powerpoint/2010/main" val="1359642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CD6A03-DF04-9AC7-5AC8-1643BB7728C0}"/>
              </a:ext>
            </a:extLst>
          </p:cNvPr>
          <p:cNvSpPr>
            <a:spLocks noGrp="1"/>
          </p:cNvSpPr>
          <p:nvPr>
            <p:ph type="title"/>
          </p:nvPr>
        </p:nvSpPr>
        <p:spPr/>
        <p:txBody>
          <a:bodyPr/>
          <a:lstStyle/>
          <a:p>
            <a:r>
              <a:rPr lang="nl-NL"/>
              <a:t>Clustering: k-means</a:t>
            </a:r>
          </a:p>
        </p:txBody>
      </p:sp>
      <p:sp>
        <p:nvSpPr>
          <p:cNvPr id="3" name="Tijdelijke aanduiding voor inhoud 2">
            <a:extLst>
              <a:ext uri="{FF2B5EF4-FFF2-40B4-BE49-F238E27FC236}">
                <a16:creationId xmlns:a16="http://schemas.microsoft.com/office/drawing/2014/main" id="{86D0D860-9C58-B4F0-6F14-A49794AE4DD7}"/>
              </a:ext>
            </a:extLst>
          </p:cNvPr>
          <p:cNvSpPr>
            <a:spLocks noGrp="1"/>
          </p:cNvSpPr>
          <p:nvPr>
            <p:ph idx="1"/>
          </p:nvPr>
        </p:nvSpPr>
        <p:spPr/>
        <p:txBody>
          <a:bodyPr/>
          <a:lstStyle/>
          <a:p>
            <a:r>
              <a:rPr lang="en-US"/>
              <a:t>Initialisatie van de centroids:</a:t>
            </a:r>
          </a:p>
          <a:p>
            <a:pPr lvl="1"/>
            <a:r>
              <a:rPr lang="en-US"/>
              <a:t>Op basis van voorkennis</a:t>
            </a:r>
          </a:p>
          <a:p>
            <a:pPr lvl="1"/>
            <a:r>
              <a:rPr lang="en-US"/>
              <a:t>Kiezen uit meerdere </a:t>
            </a:r>
            <a:r>
              <a:rPr lang="en-US" i="1"/>
              <a:t>random</a:t>
            </a:r>
            <a:r>
              <a:rPr lang="en-US"/>
              <a:t> initialisaties</a:t>
            </a:r>
          </a:p>
          <a:p>
            <a:pPr lvl="2"/>
            <a:r>
              <a:rPr lang="en-US"/>
              <a:t>Metric: inertia</a:t>
            </a:r>
          </a:p>
          <a:p>
            <a:pPr lvl="1"/>
            <a:r>
              <a:rPr lang="en-US"/>
              <a:t>k-means++</a:t>
            </a:r>
          </a:p>
          <a:p>
            <a:pPr lvl="2"/>
            <a:r>
              <a:rPr lang="en-US"/>
              <a:t>Bevorder dat de centroids ver uit elkaar liggen</a:t>
            </a:r>
          </a:p>
          <a:p>
            <a:pPr lvl="1"/>
            <a:endParaRPr lang="nl-NL"/>
          </a:p>
        </p:txBody>
      </p:sp>
    </p:spTree>
    <p:extLst>
      <p:ext uri="{BB962C8B-B14F-4D97-AF65-F5344CB8AC3E}">
        <p14:creationId xmlns:p14="http://schemas.microsoft.com/office/powerpoint/2010/main" val="189639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Bayes"/>
          <p:cNvSpPr txBox="1">
            <a:spLocks noGrp="1"/>
          </p:cNvSpPr>
          <p:nvPr>
            <p:ph type="title"/>
          </p:nvPr>
        </p:nvSpPr>
        <p:spPr>
          <a:prstGeom prst="rect">
            <a:avLst/>
          </a:prstGeom>
        </p:spPr>
        <p:txBody>
          <a:bodyPr/>
          <a:lstStyle/>
          <a:p>
            <a:r>
              <a:rPr b="1"/>
              <a:t>Bayes</a:t>
            </a:r>
          </a:p>
        </p:txBody>
      </p:sp>
      <mc:AlternateContent xmlns:mc="http://schemas.openxmlformats.org/markup-compatibility/2006" xmlns:a14="http://schemas.microsoft.com/office/drawing/2010/main">
        <mc:Choice Requires="a14">
          <p:sp>
            <p:nvSpPr>
              <p:cNvPr id="166" name="Vergelijking"/>
              <p:cNvSpPr txBox="1"/>
              <p:nvPr/>
            </p:nvSpPr>
            <p:spPr>
              <a:xfrm>
                <a:off x="3817835" y="1368157"/>
                <a:ext cx="4066819" cy="929229"/>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ar-AE" sz="2900" i="1" smtClean="0">
                          <a:solidFill>
                            <a:schemeClr val="tx1"/>
                          </a:solidFill>
                          <a:latin typeface="Cambria Math" panose="02040503050406030204" pitchFamily="18" charset="0"/>
                        </a:rPr>
                        <m:t>𝑃</m:t>
                      </m:r>
                      <m:r>
                        <a:rPr lang="ar-AE" sz="2900" i="1" smtClean="0">
                          <a:solidFill>
                            <a:schemeClr val="tx1"/>
                          </a:solidFill>
                          <a:latin typeface="Cambria Math" panose="02040503050406030204" pitchFamily="18" charset="0"/>
                        </a:rPr>
                        <m:t>(</m:t>
                      </m:r>
                      <m:r>
                        <a:rPr lang="ar-AE" sz="2900" i="1" smtClean="0">
                          <a:solidFill>
                            <a:schemeClr val="tx1"/>
                          </a:solidFill>
                          <a:latin typeface="Cambria Math" panose="02040503050406030204" pitchFamily="18" charset="0"/>
                        </a:rPr>
                        <m:t>𝐴</m:t>
                      </m:r>
                      <m:r>
                        <a:rPr lang="ar-AE" sz="2900" i="1" smtClean="0">
                          <a:solidFill>
                            <a:schemeClr val="tx1"/>
                          </a:solidFill>
                          <a:latin typeface="Cambria Math" panose="02040503050406030204" pitchFamily="18" charset="0"/>
                        </a:rPr>
                        <m:t>∣</m:t>
                      </m:r>
                      <m:r>
                        <a:rPr lang="ar-AE" sz="2900" i="1" smtClean="0">
                          <a:solidFill>
                            <a:schemeClr val="tx1"/>
                          </a:solidFill>
                          <a:latin typeface="Cambria Math" panose="02040503050406030204" pitchFamily="18" charset="0"/>
                        </a:rPr>
                        <m:t>𝐵</m:t>
                      </m:r>
                      <m:r>
                        <a:rPr lang="ar-AE" sz="2900" i="1" smtClean="0">
                          <a:solidFill>
                            <a:schemeClr val="tx1"/>
                          </a:solidFill>
                          <a:latin typeface="Cambria Math" panose="02040503050406030204" pitchFamily="18" charset="0"/>
                        </a:rPr>
                        <m:t>)=</m:t>
                      </m:r>
                      <m:f>
                        <m:fPr>
                          <m:ctrlPr>
                            <a:rPr lang="ar-AE" sz="2900" i="1">
                              <a:solidFill>
                                <a:schemeClr val="tx1"/>
                              </a:solidFill>
                              <a:latin typeface="Cambria Math" panose="02040503050406030204" pitchFamily="18" charset="0"/>
                            </a:rPr>
                          </m:ctrlPr>
                        </m:fPr>
                        <m:num>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𝐴</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𝐵</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𝐴</m:t>
                          </m:r>
                          <m:r>
                            <a:rPr lang="ar-AE" sz="2900" i="1">
                              <a:solidFill>
                                <a:schemeClr val="tx1"/>
                              </a:solidFill>
                              <a:latin typeface="Cambria Math" panose="02040503050406030204" pitchFamily="18" charset="0"/>
                            </a:rPr>
                            <m:t>)</m:t>
                          </m:r>
                        </m:num>
                        <m:den>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𝐵</m:t>
                          </m:r>
                          <m:r>
                            <a:rPr lang="ar-AE" sz="2900" i="1">
                              <a:solidFill>
                                <a:schemeClr val="tx1"/>
                              </a:solidFill>
                              <a:latin typeface="Cambria Math" panose="02040503050406030204" pitchFamily="18" charset="0"/>
                            </a:rPr>
                            <m:t>)</m:t>
                          </m:r>
                        </m:den>
                      </m:f>
                    </m:oMath>
                  </m:oMathPara>
                </a14:m>
                <a:endParaRPr lang="ar-AE" sz="2900">
                  <a:solidFill>
                    <a:schemeClr val="tx1"/>
                  </a:solidFill>
                </a:endParaRPr>
              </a:p>
            </p:txBody>
          </p:sp>
        </mc:Choice>
        <mc:Fallback xmlns="">
          <p:sp>
            <p:nvSpPr>
              <p:cNvPr id="166" name="Vergelijking"/>
              <p:cNvSpPr txBox="1">
                <a:spLocks noRot="1" noChangeAspect="1" noMove="1" noResize="1" noEditPoints="1" noAdjustHandles="1" noChangeArrowheads="1" noChangeShapeType="1" noTextEdit="1"/>
              </p:cNvSpPr>
              <p:nvPr/>
            </p:nvSpPr>
            <p:spPr>
              <a:xfrm>
                <a:off x="3817835" y="1368157"/>
                <a:ext cx="4066819" cy="929229"/>
              </a:xfrm>
              <a:prstGeom prst="rect">
                <a:avLst/>
              </a:prstGeom>
              <a:blipFill>
                <a:blip r:embed="rId3"/>
                <a:stretch>
                  <a:fillRect/>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67" name="Vergelijking"/>
              <p:cNvSpPr txBox="1"/>
              <p:nvPr/>
            </p:nvSpPr>
            <p:spPr>
              <a:xfrm>
                <a:off x="3890841" y="4561244"/>
                <a:ext cx="4225003" cy="929229"/>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ar-AE" sz="2900" i="1" smtClean="0">
                          <a:solidFill>
                            <a:schemeClr val="tx1"/>
                          </a:solidFill>
                          <a:latin typeface="Cambria Math" panose="02040503050406030204" pitchFamily="18" charset="0"/>
                        </a:rPr>
                        <m:t>𝑃</m:t>
                      </m:r>
                      <m:r>
                        <a:rPr lang="ar-AE" sz="2900" i="1" smtClean="0">
                          <a:solidFill>
                            <a:schemeClr val="tx1"/>
                          </a:solidFill>
                          <a:latin typeface="Cambria Math" panose="02040503050406030204" pitchFamily="18" charset="0"/>
                        </a:rPr>
                        <m:t>(</m:t>
                      </m:r>
                      <m:r>
                        <a:rPr lang="ar-AE" sz="2900" i="1" smtClean="0">
                          <a:solidFill>
                            <a:schemeClr val="tx1"/>
                          </a:solidFill>
                          <a:latin typeface="Cambria Math" panose="02040503050406030204" pitchFamily="18" charset="0"/>
                        </a:rPr>
                        <m:t>𝐻</m:t>
                      </m:r>
                      <m:r>
                        <a:rPr lang="ar-AE" sz="2900" i="1" smtClean="0">
                          <a:solidFill>
                            <a:schemeClr val="tx1"/>
                          </a:solidFill>
                          <a:latin typeface="Cambria Math" panose="02040503050406030204" pitchFamily="18" charset="0"/>
                        </a:rPr>
                        <m:t>∣</m:t>
                      </m:r>
                      <m:r>
                        <a:rPr lang="ar-AE" sz="2900" i="1" smtClean="0">
                          <a:solidFill>
                            <a:schemeClr val="tx1"/>
                          </a:solidFill>
                          <a:latin typeface="Cambria Math" panose="02040503050406030204" pitchFamily="18" charset="0"/>
                        </a:rPr>
                        <m:t>𝐷</m:t>
                      </m:r>
                      <m:r>
                        <a:rPr lang="ar-AE" sz="2900" i="1" smtClean="0">
                          <a:solidFill>
                            <a:schemeClr val="tx1"/>
                          </a:solidFill>
                          <a:latin typeface="Cambria Math" panose="02040503050406030204" pitchFamily="18" charset="0"/>
                        </a:rPr>
                        <m:t>)=</m:t>
                      </m:r>
                      <m:f>
                        <m:fPr>
                          <m:ctrlPr>
                            <a:rPr lang="ar-AE" sz="2900" i="1">
                              <a:solidFill>
                                <a:schemeClr val="tx1"/>
                              </a:solidFill>
                              <a:latin typeface="Cambria Math" panose="02040503050406030204" pitchFamily="18" charset="0"/>
                            </a:rPr>
                          </m:ctrlPr>
                        </m:fPr>
                        <m:num>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𝐻</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𝐷</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𝐻</m:t>
                          </m:r>
                          <m:r>
                            <a:rPr lang="ar-AE" sz="2900" i="1">
                              <a:solidFill>
                                <a:schemeClr val="tx1"/>
                              </a:solidFill>
                              <a:latin typeface="Cambria Math" panose="02040503050406030204" pitchFamily="18" charset="0"/>
                            </a:rPr>
                            <m:t>)</m:t>
                          </m:r>
                        </m:num>
                        <m:den>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𝐷</m:t>
                          </m:r>
                          <m:r>
                            <a:rPr lang="ar-AE" sz="2900" i="1">
                              <a:solidFill>
                                <a:schemeClr val="tx1"/>
                              </a:solidFill>
                              <a:latin typeface="Cambria Math" panose="02040503050406030204" pitchFamily="18" charset="0"/>
                            </a:rPr>
                            <m:t>)</m:t>
                          </m:r>
                        </m:den>
                      </m:f>
                    </m:oMath>
                  </m:oMathPara>
                </a14:m>
                <a:endParaRPr lang="ar-AE" sz="2900">
                  <a:solidFill>
                    <a:schemeClr val="tx1"/>
                  </a:solidFill>
                </a:endParaRPr>
              </a:p>
            </p:txBody>
          </p:sp>
        </mc:Choice>
        <mc:Fallback xmlns="">
          <p:sp>
            <p:nvSpPr>
              <p:cNvPr id="167" name="Vergelijking"/>
              <p:cNvSpPr txBox="1">
                <a:spLocks noRot="1" noChangeAspect="1" noMove="1" noResize="1" noEditPoints="1" noAdjustHandles="1" noChangeArrowheads="1" noChangeShapeType="1" noTextEdit="1"/>
              </p:cNvSpPr>
              <p:nvPr/>
            </p:nvSpPr>
            <p:spPr>
              <a:xfrm>
                <a:off x="3890841" y="4561244"/>
                <a:ext cx="4225003" cy="929229"/>
              </a:xfrm>
              <a:prstGeom prst="rect">
                <a:avLst/>
              </a:prstGeom>
              <a:blipFill>
                <a:blip r:embed="rId4"/>
                <a:stretch>
                  <a:fillRect/>
                </a:stretch>
              </a:blipFill>
              <a:ln w="12700">
                <a:miter lim="400000"/>
              </a:ln>
            </p:spPr>
            <p:txBody>
              <a:bodyPr/>
              <a:lstStyle/>
              <a:p>
                <a:r>
                  <a:rPr lang="nl-NL">
                    <a:noFill/>
                  </a:rPr>
                  <a:t> </a:t>
                </a:r>
              </a:p>
            </p:txBody>
          </p:sp>
        </mc:Fallback>
      </mc:AlternateContent>
      <p:sp>
        <p:nvSpPr>
          <p:cNvPr id="168" name="Lijn"/>
          <p:cNvSpPr/>
          <p:nvPr/>
        </p:nvSpPr>
        <p:spPr>
          <a:xfrm flipH="1">
            <a:off x="7382208" y="3744255"/>
            <a:ext cx="1474712" cy="707546"/>
          </a:xfrm>
          <a:prstGeom prst="line">
            <a:avLst/>
          </a:prstGeom>
          <a:ln w="25400">
            <a:solidFill>
              <a:schemeClr val="tx1"/>
            </a:solidFill>
            <a:miter lim="400000"/>
            <a:tailEnd type="triangle"/>
          </a:ln>
        </p:spPr>
        <p:txBody>
          <a:bodyPr lIns="25400" tIns="25400" rIns="25400" bIns="25400" anchor="ctr"/>
          <a:lstStyle/>
          <a:p>
            <a:endParaRPr sz="900"/>
          </a:p>
        </p:txBody>
      </p:sp>
      <p:sp>
        <p:nvSpPr>
          <p:cNvPr id="169" name="Lijn"/>
          <p:cNvSpPr/>
          <p:nvPr/>
        </p:nvSpPr>
        <p:spPr>
          <a:xfrm flipH="1" flipV="1">
            <a:off x="7382208" y="5489842"/>
            <a:ext cx="1266056" cy="562267"/>
          </a:xfrm>
          <a:prstGeom prst="line">
            <a:avLst/>
          </a:prstGeom>
          <a:ln w="25400">
            <a:solidFill>
              <a:schemeClr val="tx1"/>
            </a:solidFill>
            <a:miter lim="400000"/>
            <a:tailEnd type="triangle"/>
          </a:ln>
        </p:spPr>
        <p:txBody>
          <a:bodyPr lIns="25400" tIns="25400" rIns="25400" bIns="25400" anchor="ctr"/>
          <a:lstStyle/>
          <a:p>
            <a:endParaRPr sz="900"/>
          </a:p>
        </p:txBody>
      </p:sp>
      <p:sp>
        <p:nvSpPr>
          <p:cNvPr id="170" name="Lijn"/>
          <p:cNvSpPr/>
          <p:nvPr/>
        </p:nvSpPr>
        <p:spPr>
          <a:xfrm>
            <a:off x="3368875" y="3765648"/>
            <a:ext cx="1241768" cy="929229"/>
          </a:xfrm>
          <a:prstGeom prst="line">
            <a:avLst/>
          </a:prstGeom>
          <a:ln w="25400">
            <a:solidFill>
              <a:schemeClr val="tx1"/>
            </a:solidFill>
            <a:miter lim="400000"/>
            <a:tailEnd type="triangle"/>
          </a:ln>
        </p:spPr>
        <p:txBody>
          <a:bodyPr lIns="25400" tIns="25400" rIns="25400" bIns="25400" anchor="ctr"/>
          <a:lstStyle/>
          <a:p>
            <a:endParaRPr sz="900"/>
          </a:p>
        </p:txBody>
      </p:sp>
      <p:sp>
        <p:nvSpPr>
          <p:cNvPr id="171" name="Lijn"/>
          <p:cNvSpPr/>
          <p:nvPr/>
        </p:nvSpPr>
        <p:spPr>
          <a:xfrm>
            <a:off x="4855992" y="3573627"/>
            <a:ext cx="1241768" cy="850453"/>
          </a:xfrm>
          <a:prstGeom prst="line">
            <a:avLst/>
          </a:prstGeom>
          <a:ln w="25400">
            <a:solidFill>
              <a:schemeClr val="tx1"/>
            </a:solidFill>
            <a:miter lim="400000"/>
            <a:tailEnd type="triangle"/>
          </a:ln>
        </p:spPr>
        <p:txBody>
          <a:bodyPr lIns="25400" tIns="25400" rIns="25400" bIns="25400" anchor="ctr"/>
          <a:lstStyle/>
          <a:p>
            <a:endParaRPr sz="900"/>
          </a:p>
        </p:txBody>
      </p:sp>
      <p:sp>
        <p:nvSpPr>
          <p:cNvPr id="172" name="Posterior…"/>
          <p:cNvSpPr txBox="1"/>
          <p:nvPr/>
        </p:nvSpPr>
        <p:spPr>
          <a:xfrm>
            <a:off x="2496758" y="3486472"/>
            <a:ext cx="751809"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Posterior</a:t>
            </a:r>
          </a:p>
          <a:p>
            <a:r>
              <a:rPr sz="900"/>
              <a:t>(P to compute)</a:t>
            </a:r>
          </a:p>
        </p:txBody>
      </p:sp>
      <p:sp>
        <p:nvSpPr>
          <p:cNvPr id="173" name="Prior…"/>
          <p:cNvSpPr txBox="1"/>
          <p:nvPr/>
        </p:nvSpPr>
        <p:spPr>
          <a:xfrm>
            <a:off x="4232423" y="3124397"/>
            <a:ext cx="623569"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r>
              <a:rPr sz="900"/>
              <a:t>Prior</a:t>
            </a:r>
          </a:p>
          <a:p>
            <a:r>
              <a:rPr sz="900"/>
              <a:t>(Estimation)</a:t>
            </a:r>
          </a:p>
        </p:txBody>
      </p:sp>
      <p:sp>
        <p:nvSpPr>
          <p:cNvPr id="174" name="Likelihood…"/>
          <p:cNvSpPr txBox="1"/>
          <p:nvPr/>
        </p:nvSpPr>
        <p:spPr>
          <a:xfrm>
            <a:off x="8943435" y="3495654"/>
            <a:ext cx="535403"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Likelihood</a:t>
            </a:r>
          </a:p>
          <a:p>
            <a:r>
              <a:rPr sz="900"/>
              <a:t>(counted)</a:t>
            </a:r>
          </a:p>
        </p:txBody>
      </p:sp>
      <p:sp>
        <p:nvSpPr>
          <p:cNvPr id="175" name="Normalising constant"/>
          <p:cNvSpPr txBox="1"/>
          <p:nvPr/>
        </p:nvSpPr>
        <p:spPr>
          <a:xfrm>
            <a:off x="8703186" y="5957211"/>
            <a:ext cx="104836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Normalising constant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1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1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1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1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p:tmAbs val="0"/>
                                  </p:iterate>
                                  <p:childTnLst>
                                    <p:set>
                                      <p:cBhvr>
                                        <p:cTn id="38" fill="hold"/>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advAuto="0"/>
      <p:bldP spid="168" grpId="0" animBg="1" advAuto="0"/>
      <p:bldP spid="169" grpId="0" animBg="1" advAuto="0"/>
      <p:bldP spid="170" grpId="0" animBg="1" advAuto="0"/>
      <p:bldP spid="171" grpId="0" animBg="1" advAuto="0"/>
      <p:bldP spid="172" grpId="0" animBg="1" advAuto="0"/>
      <p:bldP spid="173" grpId="0" animBg="1" advAuto="0"/>
      <p:bldP spid="174" grpId="0" animBg="1" advAuto="0"/>
      <p:bldP spid="175" grpId="0"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C31BC8-63C8-CBCC-74E9-484024CD2D7B}"/>
              </a:ext>
            </a:extLst>
          </p:cNvPr>
          <p:cNvSpPr>
            <a:spLocks noGrp="1"/>
          </p:cNvSpPr>
          <p:nvPr>
            <p:ph type="title"/>
          </p:nvPr>
        </p:nvSpPr>
        <p:spPr/>
        <p:txBody>
          <a:bodyPr/>
          <a:lstStyle/>
          <a:p>
            <a:r>
              <a:rPr lang="nl-NL"/>
              <a:t>Clustering: DBSCAN</a:t>
            </a:r>
          </a:p>
        </p:txBody>
      </p:sp>
      <p:sp>
        <p:nvSpPr>
          <p:cNvPr id="3" name="Tijdelijke aanduiding voor inhoud 2">
            <a:extLst>
              <a:ext uri="{FF2B5EF4-FFF2-40B4-BE49-F238E27FC236}">
                <a16:creationId xmlns:a16="http://schemas.microsoft.com/office/drawing/2014/main" id="{0552622F-A142-392F-91F6-EE1B35646219}"/>
              </a:ext>
            </a:extLst>
          </p:cNvPr>
          <p:cNvSpPr>
            <a:spLocks noGrp="1"/>
          </p:cNvSpPr>
          <p:nvPr>
            <p:ph idx="1"/>
          </p:nvPr>
        </p:nvSpPr>
        <p:spPr/>
        <p:txBody>
          <a:bodyPr>
            <a:normAutofit lnSpcReduction="10000"/>
          </a:bodyPr>
          <a:lstStyle/>
          <a:p>
            <a:pPr algn="l"/>
            <a:r>
              <a:rPr lang="en-US" b="0" i="0">
                <a:solidFill>
                  <a:srgbClr val="202122"/>
                </a:solidFill>
                <a:effectLst/>
                <a:latin typeface="Arial" panose="020B0604020202020204" pitchFamily="34" charset="0"/>
              </a:rPr>
              <a:t>Density-Based Spatial Clustering of Applications with Noise</a:t>
            </a:r>
          </a:p>
          <a:p>
            <a:pPr algn="l"/>
            <a:r>
              <a:rPr lang="en-US" b="0" i="0">
                <a:solidFill>
                  <a:srgbClr val="202122"/>
                </a:solidFill>
                <a:effectLst/>
                <a:latin typeface="Arial" panose="020B0604020202020204" pitchFamily="34" charset="0"/>
              </a:rPr>
              <a:t>Twee parameters:</a:t>
            </a:r>
          </a:p>
          <a:p>
            <a:pPr lvl="1"/>
            <a:r>
              <a:rPr lang="en-US" b="0" i="0">
                <a:solidFill>
                  <a:srgbClr val="202122"/>
                </a:solidFill>
                <a:effectLst/>
                <a:latin typeface="Arial" panose="020B0604020202020204" pitchFamily="34" charset="0"/>
              </a:rPr>
              <a:t>ε (eps)</a:t>
            </a:r>
          </a:p>
          <a:p>
            <a:pPr lvl="1"/>
            <a:r>
              <a:rPr lang="en-US" b="0" i="0">
                <a:solidFill>
                  <a:srgbClr val="202122"/>
                </a:solidFill>
                <a:effectLst/>
                <a:latin typeface="Arial" panose="020B0604020202020204" pitchFamily="34" charset="0"/>
              </a:rPr>
              <a:t>minPts</a:t>
            </a:r>
          </a:p>
          <a:p>
            <a:pPr algn="l"/>
            <a:r>
              <a:rPr lang="en-US" b="0" i="0">
                <a:solidFill>
                  <a:srgbClr val="202122"/>
                </a:solidFill>
                <a:effectLst/>
                <a:latin typeface="Arial" panose="020B0604020202020204" pitchFamily="34" charset="0"/>
              </a:rPr>
              <a:t>Het algoritme werkt als volgt:</a:t>
            </a:r>
            <a:endParaRPr lang="en-US" u="none" strike="noStrike" baseline="30000">
              <a:solidFill>
                <a:srgbClr val="202122"/>
              </a:solidFill>
              <a:latin typeface="Arial" panose="020B0604020202020204" pitchFamily="34" charset="0"/>
            </a:endParaRPr>
          </a:p>
          <a:p>
            <a:pPr lvl="1"/>
            <a:r>
              <a:rPr lang="en-US" b="0" i="0">
                <a:solidFill>
                  <a:srgbClr val="202122"/>
                </a:solidFill>
                <a:effectLst/>
                <a:latin typeface="Arial" panose="020B0604020202020204" pitchFamily="34" charset="0"/>
              </a:rPr>
              <a:t>Find the points in the ε neighborhood of every point, and identify the </a:t>
            </a:r>
            <a:r>
              <a:rPr lang="en-US" b="1" i="0">
                <a:solidFill>
                  <a:srgbClr val="202122"/>
                </a:solidFill>
                <a:effectLst/>
                <a:latin typeface="Arial" panose="020B0604020202020204" pitchFamily="34" charset="0"/>
              </a:rPr>
              <a:t>core points </a:t>
            </a:r>
            <a:r>
              <a:rPr lang="en-US" b="0" i="0">
                <a:solidFill>
                  <a:srgbClr val="202122"/>
                </a:solidFill>
                <a:effectLst/>
                <a:latin typeface="Arial" panose="020B0604020202020204" pitchFamily="34" charset="0"/>
              </a:rPr>
              <a:t>with more than minPts neighbors</a:t>
            </a:r>
          </a:p>
          <a:p>
            <a:pPr lvl="1"/>
            <a:r>
              <a:rPr lang="en-US" b="0" i="0">
                <a:solidFill>
                  <a:srgbClr val="202122"/>
                </a:solidFill>
                <a:effectLst/>
                <a:latin typeface="Arial" panose="020B0604020202020204" pitchFamily="34" charset="0"/>
              </a:rPr>
              <a:t>Find </a:t>
            </a:r>
            <a:r>
              <a:rPr lang="en-US">
                <a:solidFill>
                  <a:srgbClr val="202122"/>
                </a:solidFill>
                <a:latin typeface="Arial" panose="020B0604020202020204" pitchFamily="34" charset="0"/>
              </a:rPr>
              <a:t>the connected components of core </a:t>
            </a:r>
            <a:r>
              <a:rPr lang="en-US" b="0" i="0">
                <a:solidFill>
                  <a:srgbClr val="202122"/>
                </a:solidFill>
                <a:effectLst/>
                <a:latin typeface="Arial" panose="020B0604020202020204" pitchFamily="34" charset="0"/>
              </a:rPr>
              <a:t>points on the neighbor graph, ignoring all non-core points</a:t>
            </a:r>
          </a:p>
          <a:p>
            <a:pPr lvl="1"/>
            <a:r>
              <a:rPr lang="en-US" b="0" i="0">
                <a:solidFill>
                  <a:srgbClr val="202122"/>
                </a:solidFill>
                <a:effectLst/>
                <a:latin typeface="Arial" panose="020B0604020202020204" pitchFamily="34" charset="0"/>
              </a:rPr>
              <a:t>Assign each non-core point to a nearby cluster if the cluster is an ε neighbor, otherwise assign it to </a:t>
            </a:r>
            <a:r>
              <a:rPr lang="en-US" b="1" i="0">
                <a:solidFill>
                  <a:srgbClr val="202122"/>
                </a:solidFill>
                <a:effectLst/>
                <a:latin typeface="Arial" panose="020B0604020202020204" pitchFamily="34" charset="0"/>
              </a:rPr>
              <a:t>noise/outliers</a:t>
            </a:r>
          </a:p>
          <a:p>
            <a:endParaRPr lang="nl-NL"/>
          </a:p>
        </p:txBody>
      </p:sp>
    </p:spTree>
    <p:extLst>
      <p:ext uri="{BB962C8B-B14F-4D97-AF65-F5344CB8AC3E}">
        <p14:creationId xmlns:p14="http://schemas.microsoft.com/office/powerpoint/2010/main" val="23552842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C31BC8-63C8-CBCC-74E9-484024CD2D7B}"/>
              </a:ext>
            </a:extLst>
          </p:cNvPr>
          <p:cNvSpPr>
            <a:spLocks noGrp="1"/>
          </p:cNvSpPr>
          <p:nvPr>
            <p:ph type="title"/>
          </p:nvPr>
        </p:nvSpPr>
        <p:spPr/>
        <p:txBody>
          <a:bodyPr/>
          <a:lstStyle/>
          <a:p>
            <a:r>
              <a:rPr lang="nl-NL"/>
              <a:t>Clustering: DBSCAN</a:t>
            </a:r>
          </a:p>
        </p:txBody>
      </p:sp>
      <p:pic>
        <p:nvPicPr>
          <p:cNvPr id="3074" name="Picture 2">
            <a:extLst>
              <a:ext uri="{FF2B5EF4-FFF2-40B4-BE49-F238E27FC236}">
                <a16:creationId xmlns:a16="http://schemas.microsoft.com/office/drawing/2014/main" id="{517C94D1-009D-DC9C-BB61-8C5549A62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711" y="1476375"/>
            <a:ext cx="7407834" cy="4844038"/>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a:extLst>
              <a:ext uri="{FF2B5EF4-FFF2-40B4-BE49-F238E27FC236}">
                <a16:creationId xmlns:a16="http://schemas.microsoft.com/office/drawing/2014/main" id="{A753E4A1-9204-9F69-A58D-9F6199A631CB}"/>
              </a:ext>
            </a:extLst>
          </p:cNvPr>
          <p:cNvSpPr txBox="1"/>
          <p:nvPr/>
        </p:nvSpPr>
        <p:spPr>
          <a:xfrm>
            <a:off x="7257336" y="6123543"/>
            <a:ext cx="4628561" cy="369332"/>
          </a:xfrm>
          <a:prstGeom prst="rect">
            <a:avLst/>
          </a:prstGeom>
          <a:noFill/>
        </p:spPr>
        <p:txBody>
          <a:bodyPr wrap="square" rtlCol="0">
            <a:spAutoFit/>
          </a:bodyPr>
          <a:lstStyle/>
          <a:p>
            <a:pPr algn="ctr"/>
            <a:r>
              <a:rPr lang="nl-NL" i="1"/>
              <a:t>Bron: miro.medium.com</a:t>
            </a:r>
          </a:p>
        </p:txBody>
      </p:sp>
    </p:spTree>
    <p:extLst>
      <p:ext uri="{BB962C8B-B14F-4D97-AF65-F5344CB8AC3E}">
        <p14:creationId xmlns:p14="http://schemas.microsoft.com/office/powerpoint/2010/main" val="1750464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97F8FF-5336-D93E-1FAB-ED0BA9241EFA}"/>
              </a:ext>
            </a:extLst>
          </p:cNvPr>
          <p:cNvSpPr>
            <a:spLocks noGrp="1"/>
          </p:cNvSpPr>
          <p:nvPr>
            <p:ph type="title"/>
          </p:nvPr>
        </p:nvSpPr>
        <p:spPr/>
        <p:txBody>
          <a:bodyPr/>
          <a:lstStyle/>
          <a:p>
            <a:r>
              <a:rPr lang="nl-NL"/>
              <a:t>Decision trees</a:t>
            </a:r>
          </a:p>
        </p:txBody>
      </p:sp>
      <p:pic>
        <p:nvPicPr>
          <p:cNvPr id="2050" name="Picture 2">
            <a:extLst>
              <a:ext uri="{FF2B5EF4-FFF2-40B4-BE49-F238E27FC236}">
                <a16:creationId xmlns:a16="http://schemas.microsoft.com/office/drawing/2014/main" id="{B7E61CC7-540E-4180-65CE-E2B4BCBF4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057" y="1856798"/>
            <a:ext cx="5479885" cy="4011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830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97F8FF-5336-D93E-1FAB-ED0BA9241EFA}"/>
              </a:ext>
            </a:extLst>
          </p:cNvPr>
          <p:cNvSpPr>
            <a:spLocks noGrp="1"/>
          </p:cNvSpPr>
          <p:nvPr>
            <p:ph type="title"/>
          </p:nvPr>
        </p:nvSpPr>
        <p:spPr/>
        <p:txBody>
          <a:bodyPr/>
          <a:lstStyle/>
          <a:p>
            <a:r>
              <a:rPr lang="nl-NL"/>
              <a:t>Decision trees: decision surface</a:t>
            </a:r>
          </a:p>
        </p:txBody>
      </p:sp>
      <p:pic>
        <p:nvPicPr>
          <p:cNvPr id="2054" name="Picture 6">
            <a:extLst>
              <a:ext uri="{FF2B5EF4-FFF2-40B4-BE49-F238E27FC236}">
                <a16:creationId xmlns:a16="http://schemas.microsoft.com/office/drawing/2014/main" id="{1116B6D6-0BB5-3E8A-8E70-BC4783474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8"/>
            <a:ext cx="6561841" cy="4921381"/>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a:extLst>
              <a:ext uri="{FF2B5EF4-FFF2-40B4-BE49-F238E27FC236}">
                <a16:creationId xmlns:a16="http://schemas.microsoft.com/office/drawing/2014/main" id="{1A1C48F1-E3D3-E71C-0967-75F13C4AC8EE}"/>
              </a:ext>
            </a:extLst>
          </p:cNvPr>
          <p:cNvSpPr txBox="1"/>
          <p:nvPr/>
        </p:nvSpPr>
        <p:spPr>
          <a:xfrm>
            <a:off x="1931710" y="6308209"/>
            <a:ext cx="4628561" cy="369332"/>
          </a:xfrm>
          <a:prstGeom prst="rect">
            <a:avLst/>
          </a:prstGeom>
          <a:noFill/>
        </p:spPr>
        <p:txBody>
          <a:bodyPr wrap="square" rtlCol="0">
            <a:spAutoFit/>
          </a:bodyPr>
          <a:lstStyle/>
          <a:p>
            <a:pPr algn="ctr"/>
            <a:r>
              <a:rPr lang="nl-NL" i="1"/>
              <a:t>Bron: scikit-learn.org</a:t>
            </a:r>
          </a:p>
        </p:txBody>
      </p:sp>
    </p:spTree>
    <p:extLst>
      <p:ext uri="{BB962C8B-B14F-4D97-AF65-F5344CB8AC3E}">
        <p14:creationId xmlns:p14="http://schemas.microsoft.com/office/powerpoint/2010/main" val="3716531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97F8FF-5336-D93E-1FAB-ED0BA9241EFA}"/>
              </a:ext>
            </a:extLst>
          </p:cNvPr>
          <p:cNvSpPr>
            <a:spLocks noGrp="1"/>
          </p:cNvSpPr>
          <p:nvPr>
            <p:ph type="title"/>
          </p:nvPr>
        </p:nvSpPr>
        <p:spPr/>
        <p:txBody>
          <a:bodyPr/>
          <a:lstStyle/>
          <a:p>
            <a:r>
              <a:rPr lang="nl-NL"/>
              <a:t>Decision trees: gini-impurity</a:t>
            </a:r>
          </a:p>
        </p:txBody>
      </p:sp>
      <p:pic>
        <p:nvPicPr>
          <p:cNvPr id="2052" name="Picture 4" descr="A Mathless Breakdown of Decisions Trees and the Gini Impurity Index ...">
            <a:extLst>
              <a:ext uri="{FF2B5EF4-FFF2-40B4-BE49-F238E27FC236}">
                <a16:creationId xmlns:a16="http://schemas.microsoft.com/office/drawing/2014/main" id="{A2333836-4AB8-18B7-158A-A94881AB5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3913" y="2867867"/>
            <a:ext cx="3419017" cy="10034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FB69715-0F54-A724-0C60-C0957D0AE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3016251"/>
            <a:ext cx="4749048" cy="347662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Rechte verbindingslijn met pijl 5">
            <a:extLst>
              <a:ext uri="{FF2B5EF4-FFF2-40B4-BE49-F238E27FC236}">
                <a16:creationId xmlns:a16="http://schemas.microsoft.com/office/drawing/2014/main" id="{FA79C1EF-97F0-701E-4162-08FC6AEB1576}"/>
              </a:ext>
            </a:extLst>
          </p:cNvPr>
          <p:cNvCxnSpPr/>
          <p:nvPr/>
        </p:nvCxnSpPr>
        <p:spPr>
          <a:xfrm flipH="1">
            <a:off x="2931736" y="3261674"/>
            <a:ext cx="5033913" cy="0"/>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 name="Rechte verbindingslijn met pijl 6">
            <a:extLst>
              <a:ext uri="{FF2B5EF4-FFF2-40B4-BE49-F238E27FC236}">
                <a16:creationId xmlns:a16="http://schemas.microsoft.com/office/drawing/2014/main" id="{7C83063D-ED1F-541B-EE01-D96B701C0947}"/>
              </a:ext>
            </a:extLst>
          </p:cNvPr>
          <p:cNvCxnSpPr>
            <a:cxnSpLocks/>
          </p:cNvCxnSpPr>
          <p:nvPr/>
        </p:nvCxnSpPr>
        <p:spPr>
          <a:xfrm flipH="1">
            <a:off x="2159540" y="3414074"/>
            <a:ext cx="5958509" cy="720181"/>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8" name="Rechte verbindingslijn met pijl 7">
            <a:extLst>
              <a:ext uri="{FF2B5EF4-FFF2-40B4-BE49-F238E27FC236}">
                <a16:creationId xmlns:a16="http://schemas.microsoft.com/office/drawing/2014/main" id="{902FB3B1-89FF-D402-95DC-7D2693F5C8C3}"/>
              </a:ext>
            </a:extLst>
          </p:cNvPr>
          <p:cNvCxnSpPr>
            <a:cxnSpLocks/>
          </p:cNvCxnSpPr>
          <p:nvPr/>
        </p:nvCxnSpPr>
        <p:spPr>
          <a:xfrm flipH="1">
            <a:off x="3531140" y="3566474"/>
            <a:ext cx="4739309" cy="674786"/>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 name="Rechte verbindingslijn met pijl 8">
            <a:extLst>
              <a:ext uri="{FF2B5EF4-FFF2-40B4-BE49-F238E27FC236}">
                <a16:creationId xmlns:a16="http://schemas.microsoft.com/office/drawing/2014/main" id="{7D47E078-B3C0-9CF9-257F-65E0647A33F3}"/>
              </a:ext>
            </a:extLst>
          </p:cNvPr>
          <p:cNvCxnSpPr>
            <a:cxnSpLocks/>
          </p:cNvCxnSpPr>
          <p:nvPr/>
        </p:nvCxnSpPr>
        <p:spPr>
          <a:xfrm flipH="1">
            <a:off x="2762655" y="3718874"/>
            <a:ext cx="5660194" cy="1475361"/>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0" name="Rechte verbindingslijn met pijl 9">
            <a:extLst>
              <a:ext uri="{FF2B5EF4-FFF2-40B4-BE49-F238E27FC236}">
                <a16:creationId xmlns:a16="http://schemas.microsoft.com/office/drawing/2014/main" id="{63B70F7C-F8B5-E658-7F95-A0CC0D4F4413}"/>
              </a:ext>
            </a:extLst>
          </p:cNvPr>
          <p:cNvCxnSpPr>
            <a:cxnSpLocks/>
          </p:cNvCxnSpPr>
          <p:nvPr/>
        </p:nvCxnSpPr>
        <p:spPr>
          <a:xfrm flipH="1">
            <a:off x="2931736" y="3861881"/>
            <a:ext cx="5570238" cy="2140085"/>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1" name="Rechte verbindingslijn met pijl 10">
            <a:extLst>
              <a:ext uri="{FF2B5EF4-FFF2-40B4-BE49-F238E27FC236}">
                <a16:creationId xmlns:a16="http://schemas.microsoft.com/office/drawing/2014/main" id="{DA61404D-2288-84A2-DAFE-6E5E88CB8308}"/>
              </a:ext>
            </a:extLst>
          </p:cNvPr>
          <p:cNvCxnSpPr>
            <a:cxnSpLocks/>
          </p:cNvCxnSpPr>
          <p:nvPr/>
        </p:nvCxnSpPr>
        <p:spPr>
          <a:xfrm flipH="1">
            <a:off x="5321030" y="4023674"/>
            <a:ext cx="3406619" cy="1978292"/>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7" name="Rechte verbindingslijn met pijl 16">
            <a:extLst>
              <a:ext uri="{FF2B5EF4-FFF2-40B4-BE49-F238E27FC236}">
                <a16:creationId xmlns:a16="http://schemas.microsoft.com/office/drawing/2014/main" id="{432544E1-CE8C-6FC7-286C-3989450BEE69}"/>
              </a:ext>
            </a:extLst>
          </p:cNvPr>
          <p:cNvCxnSpPr>
            <a:cxnSpLocks/>
          </p:cNvCxnSpPr>
          <p:nvPr/>
        </p:nvCxnSpPr>
        <p:spPr>
          <a:xfrm flipH="1">
            <a:off x="4257217" y="3932545"/>
            <a:ext cx="4354680" cy="2047672"/>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0" name="Rechte verbindingslijn met pijl 19">
            <a:extLst>
              <a:ext uri="{FF2B5EF4-FFF2-40B4-BE49-F238E27FC236}">
                <a16:creationId xmlns:a16="http://schemas.microsoft.com/office/drawing/2014/main" id="{CD80499A-39D6-2D35-DB4F-C5DC33093ACD}"/>
              </a:ext>
            </a:extLst>
          </p:cNvPr>
          <p:cNvCxnSpPr>
            <a:cxnSpLocks/>
          </p:cNvCxnSpPr>
          <p:nvPr/>
        </p:nvCxnSpPr>
        <p:spPr>
          <a:xfrm flipH="1">
            <a:off x="1780162" y="3795245"/>
            <a:ext cx="6682250" cy="2214796"/>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2" name="Rechte verbindingslijn met pijl 21">
            <a:extLst>
              <a:ext uri="{FF2B5EF4-FFF2-40B4-BE49-F238E27FC236}">
                <a16:creationId xmlns:a16="http://schemas.microsoft.com/office/drawing/2014/main" id="{6E89BD4F-C83B-055D-7FBA-6A6F129E5604}"/>
              </a:ext>
            </a:extLst>
          </p:cNvPr>
          <p:cNvCxnSpPr>
            <a:cxnSpLocks/>
          </p:cNvCxnSpPr>
          <p:nvPr/>
        </p:nvCxnSpPr>
        <p:spPr>
          <a:xfrm flipH="1">
            <a:off x="4455268" y="3762618"/>
            <a:ext cx="3993300" cy="1418798"/>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8378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AED425-4017-0253-F817-4BB846748E62}"/>
              </a:ext>
            </a:extLst>
          </p:cNvPr>
          <p:cNvSpPr>
            <a:spLocks noGrp="1"/>
          </p:cNvSpPr>
          <p:nvPr>
            <p:ph type="title"/>
          </p:nvPr>
        </p:nvSpPr>
        <p:spPr/>
        <p:txBody>
          <a:bodyPr/>
          <a:lstStyle/>
          <a:p>
            <a:r>
              <a:rPr lang="nl-NL"/>
              <a:t>Deel 2 (na de pauze): live Notebooks</a:t>
            </a:r>
          </a:p>
        </p:txBody>
      </p:sp>
      <p:sp>
        <p:nvSpPr>
          <p:cNvPr id="3" name="Tijdelijke aanduiding voor inhoud 2">
            <a:extLst>
              <a:ext uri="{FF2B5EF4-FFF2-40B4-BE49-F238E27FC236}">
                <a16:creationId xmlns:a16="http://schemas.microsoft.com/office/drawing/2014/main" id="{224513D2-1E1D-F6F7-8088-FAFBF2FEF1F9}"/>
              </a:ext>
            </a:extLst>
          </p:cNvPr>
          <p:cNvSpPr>
            <a:spLocks noGrp="1"/>
          </p:cNvSpPr>
          <p:nvPr>
            <p:ph idx="1"/>
          </p:nvPr>
        </p:nvSpPr>
        <p:spPr/>
        <p:txBody>
          <a:bodyPr/>
          <a:lstStyle/>
          <a:p>
            <a:r>
              <a:rPr lang="nl-NL"/>
              <a:t>DBSCAN</a:t>
            </a:r>
          </a:p>
          <a:p>
            <a:r>
              <a:rPr lang="nl-NL"/>
              <a:t>k-means</a:t>
            </a:r>
          </a:p>
          <a:p>
            <a:r>
              <a:rPr lang="nl-NL"/>
              <a:t>Decision trees</a:t>
            </a:r>
          </a:p>
        </p:txBody>
      </p:sp>
    </p:spTree>
    <p:extLst>
      <p:ext uri="{BB962C8B-B14F-4D97-AF65-F5344CB8AC3E}">
        <p14:creationId xmlns:p14="http://schemas.microsoft.com/office/powerpoint/2010/main" val="385117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Naive Bayes"/>
          <p:cNvSpPr txBox="1">
            <a:spLocks noGrp="1"/>
          </p:cNvSpPr>
          <p:nvPr>
            <p:ph type="title"/>
          </p:nvPr>
        </p:nvSpPr>
        <p:spPr>
          <a:prstGeom prst="rect">
            <a:avLst/>
          </a:prstGeom>
        </p:spPr>
        <p:txBody>
          <a:bodyPr/>
          <a:lstStyle/>
          <a:p>
            <a:r>
              <a:rPr b="1"/>
              <a:t>Naive Bayes</a:t>
            </a:r>
          </a:p>
        </p:txBody>
      </p:sp>
      <mc:AlternateContent xmlns:mc="http://schemas.openxmlformats.org/markup-compatibility/2006" xmlns:a14="http://schemas.microsoft.com/office/drawing/2010/main">
        <mc:Choice Requires="a14">
          <p:sp>
            <p:nvSpPr>
              <p:cNvPr id="180" name="Vergelijking"/>
              <p:cNvSpPr txBox="1"/>
              <p:nvPr/>
            </p:nvSpPr>
            <p:spPr>
              <a:xfrm>
                <a:off x="2923146" y="4936344"/>
                <a:ext cx="5939831" cy="954492"/>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ar-AE" sz="2900" i="1" smtClean="0">
                          <a:solidFill>
                            <a:schemeClr val="tx1"/>
                          </a:solidFill>
                          <a:latin typeface="Cambria Math" panose="02040503050406030204" pitchFamily="18" charset="0"/>
                        </a:rPr>
                        <m:t>𝑃</m:t>
                      </m:r>
                      <m:r>
                        <a:rPr lang="ar-AE" sz="2900" i="1" smtClean="0">
                          <a:solidFill>
                            <a:schemeClr val="tx1"/>
                          </a:solidFill>
                          <a:latin typeface="Cambria Math" panose="02040503050406030204" pitchFamily="18" charset="0"/>
                        </a:rPr>
                        <m:t>(</m:t>
                      </m:r>
                      <m:r>
                        <a:rPr lang="ar-AE" sz="2900" i="1" smtClean="0">
                          <a:solidFill>
                            <a:schemeClr val="tx1"/>
                          </a:solidFill>
                          <a:latin typeface="Cambria Math" panose="02040503050406030204" pitchFamily="18" charset="0"/>
                        </a:rPr>
                        <m:t>𝑦</m:t>
                      </m:r>
                      <m:r>
                        <a:rPr lang="ar-AE" sz="2900" i="1" smtClean="0">
                          <a:solidFill>
                            <a:schemeClr val="tx1"/>
                          </a:solidFill>
                          <a:latin typeface="Cambria Math" panose="02040503050406030204" pitchFamily="18" charset="0"/>
                        </a:rPr>
                        <m:t>∣</m:t>
                      </m:r>
                      <m:sSub>
                        <m:sSubPr>
                          <m:ctrlPr>
                            <a:rPr lang="ar-AE" sz="2900" i="1">
                              <a:solidFill>
                                <a:schemeClr val="tx1"/>
                              </a:solidFill>
                              <a:latin typeface="Cambria Math" panose="02040503050406030204" pitchFamily="18" charset="0"/>
                            </a:rPr>
                          </m:ctrlPr>
                        </m:sSubPr>
                        <m:e>
                          <m:r>
                            <a:rPr lang="ar-AE" sz="2900" i="1">
                              <a:solidFill>
                                <a:schemeClr val="tx1"/>
                              </a:solidFill>
                              <a:latin typeface="Cambria Math" panose="02040503050406030204" pitchFamily="18" charset="0"/>
                            </a:rPr>
                            <m:t>𝑥</m:t>
                          </m:r>
                        </m:e>
                        <m:sub>
                          <m:r>
                            <a:rPr lang="ar-AE" sz="2900" i="1">
                              <a:solidFill>
                                <a:schemeClr val="tx1"/>
                              </a:solidFill>
                              <a:latin typeface="Cambria Math" panose="02040503050406030204" pitchFamily="18" charset="0"/>
                            </a:rPr>
                            <m:t>1</m:t>
                          </m:r>
                        </m:sub>
                      </m:sSub>
                      <m:r>
                        <a:rPr lang="ar-AE" sz="2900" i="1">
                          <a:solidFill>
                            <a:schemeClr val="tx1"/>
                          </a:solidFill>
                          <a:latin typeface="Cambria Math" panose="02040503050406030204" pitchFamily="18" charset="0"/>
                        </a:rPr>
                        <m:t>,…,</m:t>
                      </m:r>
                      <m:sSub>
                        <m:sSubPr>
                          <m:ctrlPr>
                            <a:rPr lang="ar-AE" sz="2900" i="1">
                              <a:solidFill>
                                <a:schemeClr val="tx1"/>
                              </a:solidFill>
                              <a:latin typeface="Cambria Math" panose="02040503050406030204" pitchFamily="18" charset="0"/>
                            </a:rPr>
                          </m:ctrlPr>
                        </m:sSubPr>
                        <m:e>
                          <m:r>
                            <a:rPr lang="ar-AE" sz="2900" i="1">
                              <a:solidFill>
                                <a:schemeClr val="tx1"/>
                              </a:solidFill>
                              <a:latin typeface="Cambria Math" panose="02040503050406030204" pitchFamily="18" charset="0"/>
                            </a:rPr>
                            <m:t>𝑥</m:t>
                          </m:r>
                        </m:e>
                        <m:sub>
                          <m:r>
                            <a:rPr lang="ar-AE" sz="2900" i="1">
                              <a:solidFill>
                                <a:schemeClr val="tx1"/>
                              </a:solidFill>
                              <a:latin typeface="Cambria Math" panose="02040503050406030204" pitchFamily="18" charset="0"/>
                            </a:rPr>
                            <m:t>𝑛</m:t>
                          </m:r>
                        </m:sub>
                      </m:sSub>
                      <m:r>
                        <a:rPr lang="ar-AE" sz="2900" i="1">
                          <a:solidFill>
                            <a:schemeClr val="tx1"/>
                          </a:solidFill>
                          <a:latin typeface="Cambria Math" panose="02040503050406030204" pitchFamily="18" charset="0"/>
                        </a:rPr>
                        <m:t>)=</m:t>
                      </m:r>
                      <m:f>
                        <m:fPr>
                          <m:ctrlPr>
                            <a:rPr lang="ar-AE" sz="2900" i="1">
                              <a:solidFill>
                                <a:schemeClr val="tx1"/>
                              </a:solidFill>
                              <a:latin typeface="Cambria Math" panose="02040503050406030204" pitchFamily="18" charset="0"/>
                            </a:rPr>
                          </m:ctrlPr>
                        </m:fPr>
                        <m:num>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𝑦</m:t>
                          </m:r>
                          <m:r>
                            <a:rPr lang="ar-AE" sz="2900" i="1">
                              <a:solidFill>
                                <a:schemeClr val="tx1"/>
                              </a:solidFill>
                              <a:latin typeface="Cambria Math" panose="02040503050406030204" pitchFamily="18" charset="0"/>
                            </a:rPr>
                            <m:t>)</m:t>
                          </m:r>
                          <m:sSubSup>
                            <m:sSubSupPr>
                              <m:ctrlPr>
                                <a:rPr lang="ar-AE" sz="2900" i="1">
                                  <a:solidFill>
                                    <a:schemeClr val="tx1"/>
                                  </a:solidFill>
                                  <a:latin typeface="Cambria Math" panose="02040503050406030204" pitchFamily="18" charset="0"/>
                                </a:rPr>
                              </m:ctrlPr>
                            </m:sSubSupPr>
                            <m:e>
                              <m:r>
                                <a:rPr lang="ar-AE" sz="2900" i="1">
                                  <a:solidFill>
                                    <a:schemeClr val="tx1"/>
                                  </a:solidFill>
                                  <a:latin typeface="Cambria Math" panose="02040503050406030204" pitchFamily="18" charset="0"/>
                                </a:rPr>
                                <m:t>∏</m:t>
                              </m:r>
                            </m:e>
                            <m:sub>
                              <m:r>
                                <a:rPr lang="ar-AE" sz="2900" i="1">
                                  <a:solidFill>
                                    <a:schemeClr val="tx1"/>
                                  </a:solidFill>
                                  <a:latin typeface="Cambria Math" panose="02040503050406030204" pitchFamily="18" charset="0"/>
                                </a:rPr>
                                <m:t>𝑖</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1</m:t>
                              </m:r>
                            </m:sub>
                            <m:sup>
                              <m:r>
                                <a:rPr lang="ar-AE" sz="2900" i="1">
                                  <a:solidFill>
                                    <a:schemeClr val="tx1"/>
                                  </a:solidFill>
                                  <a:latin typeface="Cambria Math" panose="02040503050406030204" pitchFamily="18" charset="0"/>
                                </a:rPr>
                                <m:t>𝑛</m:t>
                              </m:r>
                            </m:sup>
                          </m:sSubSup>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sSub>
                            <m:sSubPr>
                              <m:ctrlPr>
                                <a:rPr lang="ar-AE" sz="2900" i="1">
                                  <a:solidFill>
                                    <a:schemeClr val="tx1"/>
                                  </a:solidFill>
                                  <a:latin typeface="Cambria Math" panose="02040503050406030204" pitchFamily="18" charset="0"/>
                                </a:rPr>
                              </m:ctrlPr>
                            </m:sSubPr>
                            <m:e>
                              <m:r>
                                <a:rPr lang="ar-AE" sz="2900" i="1">
                                  <a:solidFill>
                                    <a:schemeClr val="tx1"/>
                                  </a:solidFill>
                                  <a:latin typeface="Cambria Math" panose="02040503050406030204" pitchFamily="18" charset="0"/>
                                </a:rPr>
                                <m:t>𝑥</m:t>
                              </m:r>
                            </m:e>
                            <m:sub>
                              <m:r>
                                <a:rPr lang="ar-AE" sz="2900" i="1">
                                  <a:solidFill>
                                    <a:schemeClr val="tx1"/>
                                  </a:solidFill>
                                  <a:latin typeface="Cambria Math" panose="02040503050406030204" pitchFamily="18" charset="0"/>
                                </a:rPr>
                                <m:t>𝑖</m:t>
                              </m:r>
                            </m:sub>
                          </m:sSub>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𝑦</m:t>
                          </m:r>
                          <m:r>
                            <a:rPr lang="ar-AE" sz="2900" i="1">
                              <a:solidFill>
                                <a:schemeClr val="tx1"/>
                              </a:solidFill>
                              <a:latin typeface="Cambria Math" panose="02040503050406030204" pitchFamily="18" charset="0"/>
                            </a:rPr>
                            <m:t>)</m:t>
                          </m:r>
                        </m:num>
                        <m:den>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sSub>
                            <m:sSubPr>
                              <m:ctrlPr>
                                <a:rPr lang="ar-AE" sz="2900" i="1">
                                  <a:solidFill>
                                    <a:schemeClr val="tx1"/>
                                  </a:solidFill>
                                  <a:latin typeface="Cambria Math" panose="02040503050406030204" pitchFamily="18" charset="0"/>
                                </a:rPr>
                              </m:ctrlPr>
                            </m:sSubPr>
                            <m:e>
                              <m:r>
                                <a:rPr lang="ar-AE" sz="2900" i="1">
                                  <a:solidFill>
                                    <a:schemeClr val="tx1"/>
                                  </a:solidFill>
                                  <a:latin typeface="Cambria Math" panose="02040503050406030204" pitchFamily="18" charset="0"/>
                                </a:rPr>
                                <m:t>𝑥</m:t>
                              </m:r>
                            </m:e>
                            <m:sub>
                              <m:r>
                                <a:rPr lang="ar-AE" sz="2900" i="1">
                                  <a:solidFill>
                                    <a:schemeClr val="tx1"/>
                                  </a:solidFill>
                                  <a:latin typeface="Cambria Math" panose="02040503050406030204" pitchFamily="18" charset="0"/>
                                </a:rPr>
                                <m:t>1</m:t>
                              </m:r>
                            </m:sub>
                          </m:sSub>
                          <m:r>
                            <a:rPr lang="ar-AE" sz="2900" i="1">
                              <a:solidFill>
                                <a:schemeClr val="tx1"/>
                              </a:solidFill>
                              <a:latin typeface="Cambria Math" panose="02040503050406030204" pitchFamily="18" charset="0"/>
                            </a:rPr>
                            <m:t>,…,</m:t>
                          </m:r>
                          <m:sSub>
                            <m:sSubPr>
                              <m:ctrlPr>
                                <a:rPr lang="ar-AE" sz="2900" i="1">
                                  <a:solidFill>
                                    <a:schemeClr val="tx1"/>
                                  </a:solidFill>
                                  <a:latin typeface="Cambria Math" panose="02040503050406030204" pitchFamily="18" charset="0"/>
                                </a:rPr>
                              </m:ctrlPr>
                            </m:sSubPr>
                            <m:e>
                              <m:r>
                                <a:rPr lang="ar-AE" sz="2900" i="1">
                                  <a:solidFill>
                                    <a:schemeClr val="tx1"/>
                                  </a:solidFill>
                                  <a:latin typeface="Cambria Math" panose="02040503050406030204" pitchFamily="18" charset="0"/>
                                </a:rPr>
                                <m:t>𝑥</m:t>
                              </m:r>
                            </m:e>
                            <m:sub>
                              <m:r>
                                <a:rPr lang="ar-AE" sz="2900" i="1">
                                  <a:solidFill>
                                    <a:schemeClr val="tx1"/>
                                  </a:solidFill>
                                  <a:latin typeface="Cambria Math" panose="02040503050406030204" pitchFamily="18" charset="0"/>
                                </a:rPr>
                                <m:t>𝑛</m:t>
                              </m:r>
                            </m:sub>
                          </m:sSub>
                          <m:r>
                            <a:rPr lang="ar-AE" sz="2900" i="1">
                              <a:solidFill>
                                <a:schemeClr val="tx1"/>
                              </a:solidFill>
                              <a:latin typeface="Cambria Math" panose="02040503050406030204" pitchFamily="18" charset="0"/>
                            </a:rPr>
                            <m:t>)</m:t>
                          </m:r>
                        </m:den>
                      </m:f>
                    </m:oMath>
                  </m:oMathPara>
                </a14:m>
                <a:endParaRPr lang="ar-AE" sz="2900">
                  <a:solidFill>
                    <a:schemeClr val="tx1"/>
                  </a:solidFill>
                </a:endParaRPr>
              </a:p>
            </p:txBody>
          </p:sp>
        </mc:Choice>
        <mc:Fallback xmlns="">
          <p:sp>
            <p:nvSpPr>
              <p:cNvPr id="180" name="Vergelijking"/>
              <p:cNvSpPr txBox="1">
                <a:spLocks noRot="1" noChangeAspect="1" noMove="1" noResize="1" noEditPoints="1" noAdjustHandles="1" noChangeArrowheads="1" noChangeShapeType="1" noTextEdit="1"/>
              </p:cNvSpPr>
              <p:nvPr/>
            </p:nvSpPr>
            <p:spPr>
              <a:xfrm>
                <a:off x="2923146" y="4936344"/>
                <a:ext cx="5939831" cy="954492"/>
              </a:xfrm>
              <a:prstGeom prst="rect">
                <a:avLst/>
              </a:prstGeom>
              <a:blipFill>
                <a:blip r:embed="rId3"/>
                <a:stretch>
                  <a:fillRect/>
                </a:stretch>
              </a:blipFill>
              <a:ln w="12700">
                <a:miter lim="400000"/>
              </a:ln>
            </p:spPr>
            <p:txBody>
              <a:bodyPr/>
              <a:lstStyle/>
              <a:p>
                <a:r>
                  <a:rPr lang="nl-NL">
                    <a:noFill/>
                  </a:rPr>
                  <a:t> </a:t>
                </a:r>
              </a:p>
            </p:txBody>
          </p:sp>
        </mc:Fallback>
      </mc:AlternateContent>
      <p:sp>
        <p:nvSpPr>
          <p:cNvPr id="181" name="All features are equally important and statistically independent"/>
          <p:cNvSpPr txBox="1"/>
          <p:nvPr/>
        </p:nvSpPr>
        <p:spPr>
          <a:xfrm>
            <a:off x="838200" y="2009391"/>
            <a:ext cx="7811278" cy="359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r>
              <a:rPr lang="nl-NL" sz="2000"/>
              <a:t>Aanname: alle features zijn even belangrijk en zijn onafhankelijk van elkaar</a:t>
            </a:r>
          </a:p>
        </p:txBody>
      </p:sp>
      <mc:AlternateContent xmlns:mc="http://schemas.openxmlformats.org/markup-compatibility/2006" xmlns:a14="http://schemas.microsoft.com/office/drawing/2010/main">
        <mc:Choice Requires="a14">
          <p:sp>
            <p:nvSpPr>
              <p:cNvPr id="182" name="Vergelijking"/>
              <p:cNvSpPr txBox="1"/>
              <p:nvPr/>
            </p:nvSpPr>
            <p:spPr>
              <a:xfrm>
                <a:off x="3756997" y="3243388"/>
                <a:ext cx="4225003" cy="929229"/>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ar-AE" sz="2900" i="1" smtClean="0">
                          <a:solidFill>
                            <a:schemeClr val="tx1"/>
                          </a:solidFill>
                          <a:latin typeface="Cambria Math" panose="02040503050406030204" pitchFamily="18" charset="0"/>
                        </a:rPr>
                        <m:t>𝑃</m:t>
                      </m:r>
                      <m:r>
                        <a:rPr lang="ar-AE" sz="2900" i="1" smtClean="0">
                          <a:solidFill>
                            <a:schemeClr val="tx1"/>
                          </a:solidFill>
                          <a:latin typeface="Cambria Math" panose="02040503050406030204" pitchFamily="18" charset="0"/>
                        </a:rPr>
                        <m:t>(</m:t>
                      </m:r>
                      <m:r>
                        <a:rPr lang="ar-AE" sz="2900" i="1" smtClean="0">
                          <a:solidFill>
                            <a:schemeClr val="tx1"/>
                          </a:solidFill>
                          <a:latin typeface="Cambria Math" panose="02040503050406030204" pitchFamily="18" charset="0"/>
                        </a:rPr>
                        <m:t>𝐻</m:t>
                      </m:r>
                      <m:r>
                        <a:rPr lang="ar-AE" sz="2900" i="1" smtClean="0">
                          <a:solidFill>
                            <a:schemeClr val="tx1"/>
                          </a:solidFill>
                          <a:latin typeface="Cambria Math" panose="02040503050406030204" pitchFamily="18" charset="0"/>
                        </a:rPr>
                        <m:t>∣</m:t>
                      </m:r>
                      <m:r>
                        <a:rPr lang="ar-AE" sz="2900" i="1" smtClean="0">
                          <a:solidFill>
                            <a:schemeClr val="tx1"/>
                          </a:solidFill>
                          <a:latin typeface="Cambria Math" panose="02040503050406030204" pitchFamily="18" charset="0"/>
                        </a:rPr>
                        <m:t>𝐷</m:t>
                      </m:r>
                      <m:r>
                        <a:rPr lang="ar-AE" sz="2900" i="1" smtClean="0">
                          <a:solidFill>
                            <a:schemeClr val="tx1"/>
                          </a:solidFill>
                          <a:latin typeface="Cambria Math" panose="02040503050406030204" pitchFamily="18" charset="0"/>
                        </a:rPr>
                        <m:t>)=</m:t>
                      </m:r>
                      <m:f>
                        <m:fPr>
                          <m:ctrlPr>
                            <a:rPr lang="ar-AE" sz="2900" i="1">
                              <a:solidFill>
                                <a:schemeClr val="tx1"/>
                              </a:solidFill>
                              <a:latin typeface="Cambria Math" panose="02040503050406030204" pitchFamily="18" charset="0"/>
                            </a:rPr>
                          </m:ctrlPr>
                        </m:fPr>
                        <m:num>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𝐻</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𝐷</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𝐻</m:t>
                          </m:r>
                          <m:r>
                            <a:rPr lang="ar-AE" sz="2900" i="1">
                              <a:solidFill>
                                <a:schemeClr val="tx1"/>
                              </a:solidFill>
                              <a:latin typeface="Cambria Math" panose="02040503050406030204" pitchFamily="18" charset="0"/>
                            </a:rPr>
                            <m:t>)</m:t>
                          </m:r>
                        </m:num>
                        <m:den>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𝐷</m:t>
                          </m:r>
                          <m:r>
                            <a:rPr lang="ar-AE" sz="2900" i="1">
                              <a:solidFill>
                                <a:schemeClr val="tx1"/>
                              </a:solidFill>
                              <a:latin typeface="Cambria Math" panose="02040503050406030204" pitchFamily="18" charset="0"/>
                            </a:rPr>
                            <m:t>)</m:t>
                          </m:r>
                        </m:den>
                      </m:f>
                    </m:oMath>
                  </m:oMathPara>
                </a14:m>
                <a:endParaRPr lang="ar-AE" sz="2900">
                  <a:solidFill>
                    <a:schemeClr val="tx1"/>
                  </a:solidFill>
                </a:endParaRPr>
              </a:p>
            </p:txBody>
          </p:sp>
        </mc:Choice>
        <mc:Fallback xmlns="">
          <p:sp>
            <p:nvSpPr>
              <p:cNvPr id="182" name="Vergelijking"/>
              <p:cNvSpPr txBox="1">
                <a:spLocks noRot="1" noChangeAspect="1" noMove="1" noResize="1" noEditPoints="1" noAdjustHandles="1" noChangeArrowheads="1" noChangeShapeType="1" noTextEdit="1"/>
              </p:cNvSpPr>
              <p:nvPr/>
            </p:nvSpPr>
            <p:spPr>
              <a:xfrm>
                <a:off x="3756997" y="3243388"/>
                <a:ext cx="4225003" cy="929229"/>
              </a:xfrm>
              <a:prstGeom prst="rect">
                <a:avLst/>
              </a:prstGeom>
              <a:blipFill>
                <a:blip r:embed="rId4"/>
                <a:stretch>
                  <a:fillRect/>
                </a:stretch>
              </a:blipFill>
              <a:ln w="12700">
                <a:miter lim="400000"/>
              </a:ln>
            </p:spPr>
            <p:txBody>
              <a:bodyPr/>
              <a:lstStyle/>
              <a:p>
                <a:r>
                  <a:rPr lang="nl-NL">
                    <a:noFill/>
                  </a:rPr>
                  <a:t> </a:t>
                </a:r>
              </a:p>
            </p:txBody>
          </p:sp>
        </mc:Fallback>
      </mc:AlternateContent>
      <p:pic>
        <p:nvPicPr>
          <p:cNvPr id="1026" name="Picture 2" descr="Dobbelstenen - Mr.CampChamp Festival Camping Store - Graspop Metal Meeting">
            <a:extLst>
              <a:ext uri="{FF2B5EF4-FFF2-40B4-BE49-F238E27FC236}">
                <a16:creationId xmlns:a16="http://schemas.microsoft.com/office/drawing/2014/main" id="{0B849318-F9A9-DF57-E4D0-0F2B75380A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0163" y="1690688"/>
            <a:ext cx="2030446" cy="20304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6" name="Table 1"/>
          <p:cNvGraphicFramePr/>
          <p:nvPr>
            <p:extLst>
              <p:ext uri="{D42A27DB-BD31-4B8C-83A1-F6EECF244321}">
                <p14:modId xmlns:p14="http://schemas.microsoft.com/office/powerpoint/2010/main" val="4131797910"/>
              </p:ext>
            </p:extLst>
          </p:nvPr>
        </p:nvGraphicFramePr>
        <p:xfrm>
          <a:off x="848248" y="1254340"/>
          <a:ext cx="9947000" cy="2644356"/>
        </p:xfrm>
        <a:graphic>
          <a:graphicData uri="http://schemas.openxmlformats.org/drawingml/2006/table">
            <a:tbl>
              <a:tblPr/>
              <a:tblGrid>
                <a:gridCol w="1008063">
                  <a:extLst>
                    <a:ext uri="{9D8B030D-6E8A-4147-A177-3AD203B41FA5}">
                      <a16:colId xmlns:a16="http://schemas.microsoft.com/office/drawing/2014/main" val="20000"/>
                    </a:ext>
                  </a:extLst>
                </a:gridCol>
                <a:gridCol w="387071">
                  <a:extLst>
                    <a:ext uri="{9D8B030D-6E8A-4147-A177-3AD203B41FA5}">
                      <a16:colId xmlns:a16="http://schemas.microsoft.com/office/drawing/2014/main" val="20001"/>
                    </a:ext>
                  </a:extLst>
                </a:gridCol>
                <a:gridCol w="521135">
                  <a:extLst>
                    <a:ext uri="{9D8B030D-6E8A-4147-A177-3AD203B41FA5}">
                      <a16:colId xmlns:a16="http://schemas.microsoft.com/office/drawing/2014/main" val="20002"/>
                    </a:ext>
                  </a:extLst>
                </a:gridCol>
                <a:gridCol w="1292430">
                  <a:extLst>
                    <a:ext uri="{9D8B030D-6E8A-4147-A177-3AD203B41FA5}">
                      <a16:colId xmlns:a16="http://schemas.microsoft.com/office/drawing/2014/main" val="20003"/>
                    </a:ext>
                  </a:extLst>
                </a:gridCol>
                <a:gridCol w="492280">
                  <a:extLst>
                    <a:ext uri="{9D8B030D-6E8A-4147-A177-3AD203B41FA5}">
                      <a16:colId xmlns:a16="http://schemas.microsoft.com/office/drawing/2014/main" val="20004"/>
                    </a:ext>
                  </a:extLst>
                </a:gridCol>
                <a:gridCol w="534212">
                  <a:extLst>
                    <a:ext uri="{9D8B030D-6E8A-4147-A177-3AD203B41FA5}">
                      <a16:colId xmlns:a16="http://schemas.microsoft.com/office/drawing/2014/main" val="20005"/>
                    </a:ext>
                  </a:extLst>
                </a:gridCol>
                <a:gridCol w="1020610">
                  <a:extLst>
                    <a:ext uri="{9D8B030D-6E8A-4147-A177-3AD203B41FA5}">
                      <a16:colId xmlns:a16="http://schemas.microsoft.com/office/drawing/2014/main" val="20006"/>
                    </a:ext>
                  </a:extLst>
                </a:gridCol>
                <a:gridCol w="415266">
                  <a:extLst>
                    <a:ext uri="{9D8B030D-6E8A-4147-A177-3AD203B41FA5}">
                      <a16:colId xmlns:a16="http://schemas.microsoft.com/office/drawing/2014/main" val="20007"/>
                    </a:ext>
                  </a:extLst>
                </a:gridCol>
                <a:gridCol w="439055">
                  <a:extLst>
                    <a:ext uri="{9D8B030D-6E8A-4147-A177-3AD203B41FA5}">
                      <a16:colId xmlns:a16="http://schemas.microsoft.com/office/drawing/2014/main" val="20008"/>
                    </a:ext>
                  </a:extLst>
                </a:gridCol>
                <a:gridCol w="986256">
                  <a:extLst>
                    <a:ext uri="{9D8B030D-6E8A-4147-A177-3AD203B41FA5}">
                      <a16:colId xmlns:a16="http://schemas.microsoft.com/office/drawing/2014/main" val="20009"/>
                    </a:ext>
                  </a:extLst>
                </a:gridCol>
                <a:gridCol w="513206">
                  <a:extLst>
                    <a:ext uri="{9D8B030D-6E8A-4147-A177-3AD203B41FA5}">
                      <a16:colId xmlns:a16="http://schemas.microsoft.com/office/drawing/2014/main" val="20010"/>
                    </a:ext>
                  </a:extLst>
                </a:gridCol>
                <a:gridCol w="616432">
                  <a:extLst>
                    <a:ext uri="{9D8B030D-6E8A-4147-A177-3AD203B41FA5}">
                      <a16:colId xmlns:a16="http://schemas.microsoft.com/office/drawing/2014/main" val="20011"/>
                    </a:ext>
                  </a:extLst>
                </a:gridCol>
                <a:gridCol w="1008329">
                  <a:extLst>
                    <a:ext uri="{9D8B030D-6E8A-4147-A177-3AD203B41FA5}">
                      <a16:colId xmlns:a16="http://schemas.microsoft.com/office/drawing/2014/main" val="20012"/>
                    </a:ext>
                  </a:extLst>
                </a:gridCol>
                <a:gridCol w="712655">
                  <a:extLst>
                    <a:ext uri="{9D8B030D-6E8A-4147-A177-3AD203B41FA5}">
                      <a16:colId xmlns:a16="http://schemas.microsoft.com/office/drawing/2014/main" val="20013"/>
                    </a:ext>
                  </a:extLst>
                </a:gridCol>
              </a:tblGrid>
              <a:tr h="335280">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AGE</a:t>
                      </a: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SPECTACLE</a:t>
                      </a:r>
                      <a:r>
                        <a:rPr sz="1100" b="1">
                          <a:solidFill>
                            <a:srgbClr val="FF0000"/>
                          </a:solidFill>
                          <a:latin typeface="Calibri"/>
                          <a:ea typeface="Calibri"/>
                          <a:cs typeface="Calibri"/>
                          <a:sym typeface="Calibri"/>
                        </a:rPr>
                        <a:t> </a:t>
                      </a:r>
                      <a:r>
                        <a:rPr sz="1100" b="1">
                          <a:solidFill>
                            <a:schemeClr val="bg1"/>
                          </a:solidFill>
                          <a:latin typeface="Calibri"/>
                          <a:ea typeface="Calibri"/>
                          <a:cs typeface="Calibri"/>
                          <a:sym typeface="Calibri"/>
                        </a:rPr>
                        <a:t>PRESCRIPTION</a:t>
                      </a: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ASTIGMATISM</a:t>
                      </a: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TEAR</a:t>
                      </a:r>
                      <a:r>
                        <a:rPr sz="1100" b="1">
                          <a:solidFill>
                            <a:srgbClr val="FF0000"/>
                          </a:solidFill>
                          <a:latin typeface="Calibri"/>
                          <a:ea typeface="Calibri"/>
                          <a:cs typeface="Calibri"/>
                          <a:sym typeface="Calibri"/>
                        </a:rPr>
                        <a:t> </a:t>
                      </a:r>
                      <a:r>
                        <a:rPr sz="1100" b="1">
                          <a:solidFill>
                            <a:schemeClr val="bg1"/>
                          </a:solidFill>
                          <a:latin typeface="Calibri"/>
                          <a:ea typeface="Calibri"/>
                          <a:cs typeface="Calibri"/>
                          <a:sym typeface="Calibri"/>
                        </a:rPr>
                        <a:t>PROD</a:t>
                      </a:r>
                      <a:r>
                        <a:rPr sz="1100" b="1">
                          <a:solidFill>
                            <a:srgbClr val="FF0000"/>
                          </a:solidFill>
                          <a:latin typeface="Calibri"/>
                          <a:ea typeface="Calibri"/>
                          <a:cs typeface="Calibri"/>
                          <a:sym typeface="Calibri"/>
                        </a:rPr>
                        <a:t> </a:t>
                      </a:r>
                      <a:r>
                        <a:rPr sz="1100" b="1">
                          <a:solidFill>
                            <a:schemeClr val="bg1"/>
                          </a:solidFill>
                          <a:latin typeface="Calibri"/>
                          <a:ea typeface="Calibri"/>
                          <a:cs typeface="Calibri"/>
                          <a:sym typeface="Calibri"/>
                        </a:rPr>
                        <a:t>RATE</a:t>
                      </a: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gridSpan="2">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LENSES</a:t>
                      </a:r>
                      <a:r>
                        <a:rPr sz="1100" b="1">
                          <a:solidFill>
                            <a:srgbClr val="FF0000"/>
                          </a:solidFill>
                          <a:latin typeface="Calibri"/>
                          <a:ea typeface="Calibri"/>
                          <a:cs typeface="Calibri"/>
                          <a:sym typeface="Calibri"/>
                        </a:rPr>
                        <a:t> </a:t>
                      </a:r>
                      <a:r>
                        <a:rPr sz="1100" b="1">
                          <a:solidFill>
                            <a:schemeClr val="bg1"/>
                          </a:solidFill>
                          <a:latin typeface="Calibri"/>
                          <a:ea typeface="Calibri"/>
                          <a:cs typeface="Calibri"/>
                          <a:sym typeface="Calibri"/>
                        </a:rPr>
                        <a:t>RECOMMENDED</a:t>
                      </a:r>
                    </a:p>
                  </a:txBody>
                  <a:tcPr marL="31750" marR="31750" marT="0" marB="0" anchor="ctr" horzOverflow="overflow">
                    <a:solidFill>
                      <a:srgbClr val="014D80"/>
                    </a:solidFill>
                  </a:tcPr>
                </a:tc>
                <a:tc hMerge="1">
                  <a:txBody>
                    <a:bodyPr/>
                    <a:lstStyle/>
                    <a:p>
                      <a:endParaRPr lang="nl-NL"/>
                    </a:p>
                  </a:txBody>
                  <a:tcPr/>
                </a:tc>
                <a:extLst>
                  <a:ext uri="{0D108BD9-81ED-4DB2-BD59-A6C34878D82A}">
                    <a16:rowId xmlns:a16="http://schemas.microsoft.com/office/drawing/2014/main" val="10000"/>
                  </a:ext>
                </a:extLst>
              </a:tr>
              <a:tr h="329868">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YES</a:t>
                      </a: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NO</a:t>
                      </a: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YES</a:t>
                      </a: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NO</a:t>
                      </a: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YES</a:t>
                      </a: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NO</a:t>
                      </a: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YES</a:t>
                      </a: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NO</a:t>
                      </a: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YES</a:t>
                      </a:r>
                    </a:p>
                  </a:txBody>
                  <a:tcPr marL="31750" marR="31750" marT="0" marB="0" anchor="ctr" horzOverflow="overflow">
                    <a:solidFill>
                      <a:srgbClr val="014D8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NO</a:t>
                      </a:r>
                    </a:p>
                  </a:txBody>
                  <a:tcPr marL="31750" marR="31750" marT="0" marB="0" anchor="ctr" horzOverflow="overflow">
                    <a:solidFill>
                      <a:srgbClr val="014D80"/>
                    </a:solidFill>
                  </a:tcPr>
                </a:tc>
                <a:extLst>
                  <a:ext uri="{0D108BD9-81ED-4DB2-BD59-A6C34878D82A}">
                    <a16:rowId xmlns:a16="http://schemas.microsoft.com/office/drawing/2014/main" val="10001"/>
                  </a:ext>
                </a:extLst>
              </a:tr>
              <a:tr h="329868">
                <a:tc>
                  <a:txBody>
                    <a:bodyPr/>
                    <a:lstStyle/>
                    <a:p>
                      <a:pPr defTabSz="457200">
                        <a:defRPr>
                          <a:solidFill>
                            <a:srgbClr val="000000"/>
                          </a:solidFill>
                        </a:defRPr>
                      </a:pPr>
                      <a:r>
                        <a:rPr sz="1100">
                          <a:solidFill>
                            <a:schemeClr val="tx1"/>
                          </a:solidFill>
                          <a:latin typeface="Calibri"/>
                          <a:ea typeface="Calibri"/>
                          <a:cs typeface="Calibri"/>
                          <a:sym typeface="Calibri"/>
                        </a:rPr>
                        <a:t>YOUNG</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MYOPE</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WAAR</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4</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REDUCED</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6</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5</a:t>
                      </a:r>
                    </a:p>
                  </a:txBody>
                  <a:tcPr marL="31750" marR="31750" marT="0" marB="0" anchor="ctr" horzOverflow="overflow"/>
                </a:tc>
                <a:extLst>
                  <a:ext uri="{0D108BD9-81ED-4DB2-BD59-A6C34878D82A}">
                    <a16:rowId xmlns:a16="http://schemas.microsoft.com/office/drawing/2014/main" val="10002"/>
                  </a:ext>
                </a:extLst>
              </a:tr>
              <a:tr h="329868">
                <a:tc>
                  <a:txBody>
                    <a:bodyPr/>
                    <a:lstStyle/>
                    <a:p>
                      <a:pPr defTabSz="457200">
                        <a:defRPr>
                          <a:solidFill>
                            <a:srgbClr val="000000"/>
                          </a:solidFill>
                        </a:defRPr>
                      </a:pPr>
                      <a:r>
                        <a:rPr sz="1100">
                          <a:solidFill>
                            <a:schemeClr val="tx1"/>
                          </a:solidFill>
                          <a:latin typeface="Calibri"/>
                          <a:ea typeface="Calibri"/>
                          <a:cs typeface="Calibri"/>
                          <a:sym typeface="Calibri"/>
                        </a:rPr>
                        <a:t>PREPRESBYOPIC</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4</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0</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HYPERMETROPE</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4</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ONWAAR</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6</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1</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NORMAL</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a:t>
                      </a: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extLst>
                  <a:ext uri="{0D108BD9-81ED-4DB2-BD59-A6C34878D82A}">
                    <a16:rowId xmlns:a16="http://schemas.microsoft.com/office/drawing/2014/main" val="10003"/>
                  </a:ext>
                </a:extLst>
              </a:tr>
              <a:tr h="329868">
                <a:tc>
                  <a:txBody>
                    <a:bodyPr/>
                    <a:lstStyle/>
                    <a:p>
                      <a:pPr defTabSz="457200">
                        <a:defRPr>
                          <a:solidFill>
                            <a:srgbClr val="000000"/>
                          </a:solidFill>
                        </a:defRPr>
                      </a:pPr>
                      <a:r>
                        <a:rPr sz="1100">
                          <a:solidFill>
                            <a:schemeClr val="tx1"/>
                          </a:solidFill>
                          <a:latin typeface="Calibri"/>
                          <a:ea typeface="Calibri"/>
                          <a:cs typeface="Calibri"/>
                          <a:sym typeface="Calibri"/>
                        </a:rPr>
                        <a:t>PRESBYOPIC</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NORMAL</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1</a:t>
                      </a: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extLst>
                  <a:ext uri="{0D108BD9-81ED-4DB2-BD59-A6C34878D82A}">
                    <a16:rowId xmlns:a16="http://schemas.microsoft.com/office/drawing/2014/main" val="10004"/>
                  </a:ext>
                </a:extLst>
              </a:tr>
              <a:tr h="329868">
                <a:tc>
                  <a:txBody>
                    <a:bodyPr/>
                    <a:lstStyle/>
                    <a:p>
                      <a:pPr defTabSz="457200">
                        <a:defRPr>
                          <a:solidFill>
                            <a:srgbClr val="000000"/>
                          </a:solidFill>
                        </a:defRPr>
                      </a:pPr>
                      <a:r>
                        <a:rPr sz="1100">
                          <a:solidFill>
                            <a:schemeClr val="tx1"/>
                          </a:solidFill>
                          <a:latin typeface="Calibri"/>
                          <a:ea typeface="Calibri"/>
                          <a:cs typeface="Calibri"/>
                          <a:sym typeface="Calibri"/>
                        </a:rPr>
                        <a:t>YOUNG</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3/5</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MYOPE</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2/5</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WAAR</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4/5</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REDUCED</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6/9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2/5</a:t>
                      </a: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extLst>
                  <a:ext uri="{0D108BD9-81ED-4DB2-BD59-A6C34878D82A}">
                    <a16:rowId xmlns:a16="http://schemas.microsoft.com/office/drawing/2014/main" val="10005"/>
                  </a:ext>
                </a:extLst>
              </a:tr>
              <a:tr h="329868">
                <a:tc>
                  <a:txBody>
                    <a:bodyPr/>
                    <a:lstStyle/>
                    <a:p>
                      <a:pPr defTabSz="457200">
                        <a:defRPr>
                          <a:solidFill>
                            <a:srgbClr val="000000"/>
                          </a:solidFill>
                        </a:defRPr>
                      </a:pPr>
                      <a:r>
                        <a:rPr sz="1100">
                          <a:solidFill>
                            <a:schemeClr val="tx1"/>
                          </a:solidFill>
                          <a:latin typeface="Calibri"/>
                          <a:ea typeface="Calibri"/>
                          <a:cs typeface="Calibri"/>
                          <a:sym typeface="Calibri"/>
                        </a:rPr>
                        <a:t>PREPRESBYOPIC</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4/9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0/5</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HYPERMETROPE</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4/9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2/5</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ONWAAR</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0/9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1/5</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NORMAL</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3/5</a:t>
                      </a: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extLst>
                  <a:ext uri="{0D108BD9-81ED-4DB2-BD59-A6C34878D82A}">
                    <a16:rowId xmlns:a16="http://schemas.microsoft.com/office/drawing/2014/main" val="10006"/>
                  </a:ext>
                </a:extLst>
              </a:tr>
              <a:tr h="329868">
                <a:tc>
                  <a:txBody>
                    <a:bodyPr/>
                    <a:lstStyle/>
                    <a:p>
                      <a:pPr defTabSz="457200">
                        <a:defRPr>
                          <a:solidFill>
                            <a:srgbClr val="000000"/>
                          </a:solidFill>
                        </a:defRPr>
                      </a:pPr>
                      <a:r>
                        <a:rPr sz="1100">
                          <a:solidFill>
                            <a:schemeClr val="tx1"/>
                          </a:solidFill>
                          <a:latin typeface="Calibri"/>
                          <a:ea typeface="Calibri"/>
                          <a:cs typeface="Calibri"/>
                          <a:sym typeface="Calibri"/>
                        </a:rPr>
                        <a:t>PRESBYOPIC</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2/5</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NORMAL</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1/5</a:t>
                      </a: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extLst>
                  <a:ext uri="{0D108BD9-81ED-4DB2-BD59-A6C34878D82A}">
                    <a16:rowId xmlns:a16="http://schemas.microsoft.com/office/drawing/2014/main" val="10007"/>
                  </a:ext>
                </a:extLst>
              </a:tr>
            </a:tbl>
          </a:graphicData>
        </a:graphic>
      </p:graphicFrame>
      <p:graphicFrame>
        <p:nvGraphicFramePr>
          <p:cNvPr id="187" name="Table 1-1"/>
          <p:cNvGraphicFramePr/>
          <p:nvPr>
            <p:extLst>
              <p:ext uri="{D42A27DB-BD31-4B8C-83A1-F6EECF244321}">
                <p14:modId xmlns:p14="http://schemas.microsoft.com/office/powerpoint/2010/main" val="1236556407"/>
              </p:ext>
            </p:extLst>
          </p:nvPr>
        </p:nvGraphicFramePr>
        <p:xfrm>
          <a:off x="856592" y="4314146"/>
          <a:ext cx="3387492" cy="1057299"/>
        </p:xfrm>
        <a:graphic>
          <a:graphicData uri="http://schemas.openxmlformats.org/drawingml/2006/table">
            <a:tbl>
              <a:tblPr firstRow="1"/>
              <a:tblGrid>
                <a:gridCol w="846873">
                  <a:extLst>
                    <a:ext uri="{9D8B030D-6E8A-4147-A177-3AD203B41FA5}">
                      <a16:colId xmlns:a16="http://schemas.microsoft.com/office/drawing/2014/main" val="20000"/>
                    </a:ext>
                  </a:extLst>
                </a:gridCol>
                <a:gridCol w="846873">
                  <a:extLst>
                    <a:ext uri="{9D8B030D-6E8A-4147-A177-3AD203B41FA5}">
                      <a16:colId xmlns:a16="http://schemas.microsoft.com/office/drawing/2014/main" val="20001"/>
                    </a:ext>
                  </a:extLst>
                </a:gridCol>
                <a:gridCol w="846873">
                  <a:extLst>
                    <a:ext uri="{9D8B030D-6E8A-4147-A177-3AD203B41FA5}">
                      <a16:colId xmlns:a16="http://schemas.microsoft.com/office/drawing/2014/main" val="20002"/>
                    </a:ext>
                  </a:extLst>
                </a:gridCol>
                <a:gridCol w="846873">
                  <a:extLst>
                    <a:ext uri="{9D8B030D-6E8A-4147-A177-3AD203B41FA5}">
                      <a16:colId xmlns:a16="http://schemas.microsoft.com/office/drawing/2014/main" val="20003"/>
                    </a:ext>
                  </a:extLst>
                </a:gridCol>
              </a:tblGrid>
              <a:tr h="461999">
                <a:tc>
                  <a:txBody>
                    <a:bodyPr/>
                    <a:lstStyle/>
                    <a:p>
                      <a:pPr defTabSz="457200">
                        <a:tabLst>
                          <a:tab pos="1663700" algn="l"/>
                        </a:tabLst>
                        <a:defRPr b="0">
                          <a:solidFill>
                            <a:srgbClr val="000000"/>
                          </a:solidFill>
                        </a:defRPr>
                      </a:pPr>
                      <a:r>
                        <a:rPr sz="1000" b="1">
                          <a:solidFill>
                            <a:schemeClr val="bg1"/>
                          </a:solidFill>
                          <a:latin typeface="Calibri"/>
                          <a:ea typeface="Calibri"/>
                          <a:cs typeface="Calibri"/>
                          <a:sym typeface="Calibri"/>
                        </a:rPr>
                        <a:t>AGE</a:t>
                      </a:r>
                    </a:p>
                  </a:txBody>
                  <a:tcPr marL="31750" marR="31750" marT="0" marB="0" anchor="ctr" horzOverflow="overflow">
                    <a:lnL w="12700">
                      <a:solidFill>
                        <a:srgbClr val="A6AAA9"/>
                      </a:solidFill>
                      <a:miter lim="400000"/>
                    </a:lnL>
                    <a:solidFill>
                      <a:srgbClr val="000000"/>
                    </a:solidFill>
                  </a:tcPr>
                </a:tc>
                <a:tc>
                  <a:txBody>
                    <a:bodyPr/>
                    <a:lstStyle/>
                    <a:p>
                      <a:pPr defTabSz="457200">
                        <a:tabLst>
                          <a:tab pos="1663700" algn="l"/>
                        </a:tabLst>
                        <a:defRPr b="0">
                          <a:solidFill>
                            <a:srgbClr val="000000"/>
                          </a:solidFill>
                        </a:defRPr>
                      </a:pPr>
                      <a:r>
                        <a:rPr sz="1000" b="1">
                          <a:solidFill>
                            <a:schemeClr val="bg1"/>
                          </a:solidFill>
                          <a:latin typeface="Calibri"/>
                          <a:ea typeface="Calibri"/>
                          <a:cs typeface="Calibri"/>
                          <a:sym typeface="Calibri"/>
                        </a:rPr>
                        <a:t>SPECTACLE</a:t>
                      </a:r>
                      <a:r>
                        <a:rPr sz="1000" b="1">
                          <a:solidFill>
                            <a:srgbClr val="FF0000"/>
                          </a:solidFill>
                          <a:latin typeface="Calibri"/>
                          <a:ea typeface="Calibri"/>
                          <a:cs typeface="Calibri"/>
                          <a:sym typeface="Calibri"/>
                        </a:rPr>
                        <a:t> </a:t>
                      </a:r>
                      <a:r>
                        <a:rPr sz="1000" b="1">
                          <a:solidFill>
                            <a:schemeClr val="bg1"/>
                          </a:solidFill>
                          <a:latin typeface="Calibri"/>
                          <a:ea typeface="Calibri"/>
                          <a:cs typeface="Calibri"/>
                          <a:sym typeface="Calibri"/>
                        </a:rPr>
                        <a:t>PRESCRIPTION</a:t>
                      </a:r>
                    </a:p>
                  </a:txBody>
                  <a:tcPr marL="31750" marR="31750" marT="0" marB="0" anchor="ctr" horzOverflow="overflow">
                    <a:solidFill>
                      <a:srgbClr val="000000"/>
                    </a:solidFill>
                  </a:tcPr>
                </a:tc>
                <a:tc>
                  <a:txBody>
                    <a:bodyPr/>
                    <a:lstStyle/>
                    <a:p>
                      <a:pPr defTabSz="457200">
                        <a:tabLst>
                          <a:tab pos="1663700" algn="l"/>
                        </a:tabLst>
                        <a:defRPr b="0">
                          <a:solidFill>
                            <a:srgbClr val="000000"/>
                          </a:solidFill>
                        </a:defRPr>
                      </a:pPr>
                      <a:r>
                        <a:rPr sz="1000" b="1">
                          <a:solidFill>
                            <a:schemeClr val="bg1"/>
                          </a:solidFill>
                          <a:latin typeface="Calibri"/>
                          <a:ea typeface="Calibri"/>
                          <a:cs typeface="Calibri"/>
                          <a:sym typeface="Calibri"/>
                        </a:rPr>
                        <a:t>ASTIGMATISM</a:t>
                      </a:r>
                    </a:p>
                  </a:txBody>
                  <a:tcPr marL="31750" marR="31750" marT="0" marB="0" anchor="ctr" horzOverflow="overflow">
                    <a:solidFill>
                      <a:srgbClr val="000000"/>
                    </a:solidFill>
                  </a:tcPr>
                </a:tc>
                <a:tc>
                  <a:txBody>
                    <a:bodyPr/>
                    <a:lstStyle/>
                    <a:p>
                      <a:pPr defTabSz="457200">
                        <a:tabLst>
                          <a:tab pos="1663700" algn="l"/>
                        </a:tabLst>
                        <a:defRPr b="0">
                          <a:solidFill>
                            <a:srgbClr val="000000"/>
                          </a:solidFill>
                        </a:defRPr>
                      </a:pPr>
                      <a:r>
                        <a:rPr sz="1000" b="1">
                          <a:solidFill>
                            <a:schemeClr val="bg1"/>
                          </a:solidFill>
                          <a:latin typeface="Calibri"/>
                          <a:ea typeface="Calibri"/>
                          <a:cs typeface="Calibri"/>
                          <a:sym typeface="Calibri"/>
                        </a:rPr>
                        <a:t>TEAR</a:t>
                      </a:r>
                      <a:r>
                        <a:rPr sz="1000" b="1">
                          <a:solidFill>
                            <a:srgbClr val="FF0000"/>
                          </a:solidFill>
                          <a:latin typeface="Calibri"/>
                          <a:ea typeface="Calibri"/>
                          <a:cs typeface="Calibri"/>
                          <a:sym typeface="Calibri"/>
                        </a:rPr>
                        <a:t> </a:t>
                      </a:r>
                      <a:r>
                        <a:rPr sz="1000" b="1">
                          <a:solidFill>
                            <a:schemeClr val="bg1"/>
                          </a:solidFill>
                          <a:latin typeface="Calibri"/>
                          <a:ea typeface="Calibri"/>
                          <a:cs typeface="Calibri"/>
                          <a:sym typeface="Calibri"/>
                        </a:rPr>
                        <a:t>PROD</a:t>
                      </a:r>
                      <a:r>
                        <a:rPr sz="1000" b="1">
                          <a:solidFill>
                            <a:srgbClr val="FF0000"/>
                          </a:solidFill>
                          <a:latin typeface="Calibri"/>
                          <a:ea typeface="Calibri"/>
                          <a:cs typeface="Calibri"/>
                          <a:sym typeface="Calibri"/>
                        </a:rPr>
                        <a:t> </a:t>
                      </a:r>
                      <a:r>
                        <a:rPr sz="1000" b="1">
                          <a:solidFill>
                            <a:schemeClr val="bg1"/>
                          </a:solidFill>
                          <a:latin typeface="Calibri"/>
                          <a:ea typeface="Calibri"/>
                          <a:cs typeface="Calibri"/>
                          <a:sym typeface="Calibri"/>
                        </a:rPr>
                        <a:t>RATE</a:t>
                      </a:r>
                    </a:p>
                  </a:txBody>
                  <a:tcPr marL="31750" marR="31750" marT="0" marB="0" anchor="ctr" horzOverflow="overflow">
                    <a:lnR w="12700">
                      <a:solidFill>
                        <a:srgbClr val="A6AAA9"/>
                      </a:solidFill>
                      <a:miter lim="400000"/>
                    </a:lnR>
                    <a:solidFill>
                      <a:srgbClr val="000000"/>
                    </a:solidFill>
                  </a:tcPr>
                </a:tc>
                <a:extLst>
                  <a:ext uri="{0D108BD9-81ED-4DB2-BD59-A6C34878D82A}">
                    <a16:rowId xmlns:a16="http://schemas.microsoft.com/office/drawing/2014/main" val="10000"/>
                  </a:ext>
                </a:extLst>
              </a:tr>
              <a:tr h="253570">
                <a:tc>
                  <a:txBody>
                    <a:bodyPr/>
                    <a:lstStyle/>
                    <a:p>
                      <a:pPr defTabSz="457200">
                        <a:defRPr>
                          <a:solidFill>
                            <a:srgbClr val="000000"/>
                          </a:solidFill>
                        </a:defRPr>
                      </a:pPr>
                      <a:r>
                        <a:rPr sz="1000">
                          <a:solidFill>
                            <a:schemeClr val="tx1"/>
                          </a:solidFill>
                          <a:latin typeface="Calibri"/>
                          <a:ea typeface="Calibri"/>
                          <a:cs typeface="Calibri"/>
                          <a:sym typeface="Calibri"/>
                        </a:rPr>
                        <a:t>YOUNG</a:t>
                      </a:r>
                    </a:p>
                  </a:txBody>
                  <a:tcPr marL="31750" marR="31750" marT="0" marB="0" anchor="ctr" horzOverflow="overflow">
                    <a:lnL w="12700">
                      <a:solidFill>
                        <a:srgbClr val="A6AAA9"/>
                      </a:solidFill>
                      <a:miter lim="400000"/>
                    </a:lnL>
                  </a:tcPr>
                </a:tc>
                <a:tc>
                  <a:txBody>
                    <a:bodyPr/>
                    <a:lstStyle/>
                    <a:p>
                      <a:pPr defTabSz="457200">
                        <a:defRPr>
                          <a:solidFill>
                            <a:srgbClr val="000000"/>
                          </a:solidFill>
                        </a:defRPr>
                      </a:pPr>
                      <a:r>
                        <a:rPr sz="1000">
                          <a:solidFill>
                            <a:schemeClr val="tx1"/>
                          </a:solidFill>
                          <a:latin typeface="Calibri"/>
                          <a:ea typeface="Calibri"/>
                          <a:cs typeface="Calibri"/>
                          <a:sym typeface="Calibri"/>
                        </a:rPr>
                        <a:t>NORMAL</a:t>
                      </a:r>
                    </a:p>
                  </a:txBody>
                  <a:tcPr marL="31750" marR="31750" marT="0" marB="0" anchor="ctr" horzOverflow="overflow"/>
                </a:tc>
                <a:tc>
                  <a:txBody>
                    <a:bodyPr/>
                    <a:lstStyle/>
                    <a:p>
                      <a:pPr defTabSz="457200">
                        <a:defRPr>
                          <a:solidFill>
                            <a:srgbClr val="000000"/>
                          </a:solidFill>
                        </a:defRPr>
                      </a:pPr>
                      <a:r>
                        <a:rPr sz="1000">
                          <a:solidFill>
                            <a:schemeClr val="tx1"/>
                          </a:solidFill>
                          <a:latin typeface="Calibri"/>
                          <a:ea typeface="Calibri"/>
                          <a:cs typeface="Calibri"/>
                          <a:sym typeface="Calibri"/>
                        </a:rPr>
                        <a:t>WAAR</a:t>
                      </a:r>
                    </a:p>
                  </a:txBody>
                  <a:tcPr marL="31750" marR="31750" marT="0" marB="0" anchor="ctr" horzOverflow="overflow"/>
                </a:tc>
                <a:tc>
                  <a:txBody>
                    <a:bodyPr/>
                    <a:lstStyle/>
                    <a:p>
                      <a:pPr defTabSz="457200">
                        <a:defRPr>
                          <a:solidFill>
                            <a:srgbClr val="000000"/>
                          </a:solidFill>
                        </a:defRPr>
                      </a:pPr>
                      <a:r>
                        <a:rPr sz="1000">
                          <a:solidFill>
                            <a:schemeClr val="tx1"/>
                          </a:solidFill>
                          <a:latin typeface="Calibri"/>
                          <a:ea typeface="Calibri"/>
                          <a:cs typeface="Calibri"/>
                          <a:sym typeface="Calibri"/>
                        </a:rPr>
                        <a:t>NORMAL</a:t>
                      </a:r>
                    </a:p>
                  </a:txBody>
                  <a:tcPr marL="31750" marR="31750" marT="0" marB="0" anchor="ctr" horzOverflow="overflow">
                    <a:lnR w="12700">
                      <a:solidFill>
                        <a:srgbClr val="A6AAA9"/>
                      </a:solidFill>
                      <a:miter lim="400000"/>
                    </a:lnR>
                  </a:tcPr>
                </a:tc>
                <a:extLst>
                  <a:ext uri="{0D108BD9-81ED-4DB2-BD59-A6C34878D82A}">
                    <a16:rowId xmlns:a16="http://schemas.microsoft.com/office/drawing/2014/main" val="10001"/>
                  </a:ext>
                </a:extLst>
              </a:tr>
              <a:tr h="341730">
                <a:tc>
                  <a:txBody>
                    <a:bodyPr/>
                    <a:lstStyle/>
                    <a:p>
                      <a:pPr defTabSz="457200">
                        <a:defRPr>
                          <a:solidFill>
                            <a:srgbClr val="000000"/>
                          </a:solidFill>
                        </a:defRPr>
                      </a:pPr>
                      <a:r>
                        <a:rPr sz="1000">
                          <a:solidFill>
                            <a:schemeClr val="tx1"/>
                          </a:solidFill>
                          <a:latin typeface="Calibri"/>
                          <a:ea typeface="Calibri"/>
                          <a:cs typeface="Calibri"/>
                          <a:sym typeface="Calibri"/>
                        </a:rPr>
                        <a:t>2/9</a:t>
                      </a:r>
                    </a:p>
                  </a:txBody>
                  <a:tcPr marL="31750" marR="31750" marT="0" marB="0" anchor="ctr" horzOverflow="overflow">
                    <a:lnL w="12700">
                      <a:solidFill>
                        <a:srgbClr val="A6AAA9"/>
                      </a:solidFill>
                      <a:miter lim="400000"/>
                    </a:lnL>
                    <a:lnB w="12700">
                      <a:solidFill>
                        <a:srgbClr val="A6AAA9"/>
                      </a:solidFill>
                      <a:miter lim="400000"/>
                    </a:lnB>
                  </a:tcPr>
                </a:tc>
                <a:tc>
                  <a:txBody>
                    <a:bodyPr/>
                    <a:lstStyle/>
                    <a:p>
                      <a:pPr defTabSz="457200">
                        <a:defRPr>
                          <a:solidFill>
                            <a:srgbClr val="000000"/>
                          </a:solidFill>
                        </a:defRPr>
                      </a:pPr>
                      <a:r>
                        <a:rPr sz="1000">
                          <a:solidFill>
                            <a:schemeClr val="tx1"/>
                          </a:solidFill>
                          <a:latin typeface="Calibri"/>
                          <a:ea typeface="Calibri"/>
                          <a:cs typeface="Calibri"/>
                          <a:sym typeface="Calibri"/>
                        </a:rPr>
                        <a:t>3/9</a:t>
                      </a:r>
                    </a:p>
                  </a:txBody>
                  <a:tcPr marL="31750" marR="31750" marT="0" marB="0" anchor="ctr" horzOverflow="overflow">
                    <a:lnB w="12700">
                      <a:solidFill>
                        <a:srgbClr val="A6AAA9"/>
                      </a:solidFill>
                      <a:miter lim="400000"/>
                    </a:lnB>
                  </a:tcPr>
                </a:tc>
                <a:tc>
                  <a:txBody>
                    <a:bodyPr/>
                    <a:lstStyle/>
                    <a:p>
                      <a:pPr defTabSz="457200">
                        <a:defRPr>
                          <a:solidFill>
                            <a:srgbClr val="000000"/>
                          </a:solidFill>
                        </a:defRPr>
                      </a:pPr>
                      <a:r>
                        <a:rPr sz="1000">
                          <a:solidFill>
                            <a:schemeClr val="tx1"/>
                          </a:solidFill>
                          <a:latin typeface="Calibri"/>
                          <a:ea typeface="Calibri"/>
                          <a:cs typeface="Calibri"/>
                          <a:sym typeface="Calibri"/>
                        </a:rPr>
                        <a:t>3/9</a:t>
                      </a:r>
                    </a:p>
                  </a:txBody>
                  <a:tcPr marL="31750" marR="31750" marT="0" marB="0" anchor="ctr" horzOverflow="overflow">
                    <a:lnB w="12700">
                      <a:solidFill>
                        <a:srgbClr val="A6AAA9"/>
                      </a:solidFill>
                      <a:miter lim="400000"/>
                    </a:lnB>
                  </a:tcPr>
                </a:tc>
                <a:tc>
                  <a:txBody>
                    <a:bodyPr/>
                    <a:lstStyle/>
                    <a:p>
                      <a:pPr defTabSz="457200">
                        <a:defRPr>
                          <a:solidFill>
                            <a:srgbClr val="000000"/>
                          </a:solidFill>
                        </a:defRPr>
                      </a:pPr>
                      <a:r>
                        <a:rPr sz="1000">
                          <a:solidFill>
                            <a:schemeClr val="tx1"/>
                          </a:solidFill>
                          <a:latin typeface="Calibri"/>
                          <a:ea typeface="Calibri"/>
                          <a:cs typeface="Calibri"/>
                          <a:sym typeface="Calibri"/>
                        </a:rPr>
                        <a:t>3/9</a:t>
                      </a:r>
                    </a:p>
                  </a:txBody>
                  <a:tcPr marL="31750" marR="31750" marT="0" marB="0" anchor="ctr" horzOverflow="overflow">
                    <a:lnR w="12700">
                      <a:solidFill>
                        <a:srgbClr val="A6AAA9"/>
                      </a:solidFill>
                      <a:miter lim="400000"/>
                    </a:lnR>
                    <a:lnB w="12700">
                      <a:solidFill>
                        <a:srgbClr val="A6AAA9"/>
                      </a:solidFill>
                      <a:miter lim="400000"/>
                    </a:lnB>
                  </a:tcPr>
                </a:tc>
                <a:extLst>
                  <a:ext uri="{0D108BD9-81ED-4DB2-BD59-A6C34878D82A}">
                    <a16:rowId xmlns:a16="http://schemas.microsoft.com/office/drawing/2014/main" val="10002"/>
                  </a:ext>
                </a:extLst>
              </a:tr>
            </a:tbl>
          </a:graphicData>
        </a:graphic>
      </p:graphicFrame>
      <p:sp>
        <p:nvSpPr>
          <p:cNvPr id="188" name="Rechthoek"/>
          <p:cNvSpPr/>
          <p:nvPr/>
        </p:nvSpPr>
        <p:spPr>
          <a:xfrm>
            <a:off x="1839440" y="2921432"/>
            <a:ext cx="399487" cy="317068"/>
          </a:xfrm>
          <a:prstGeom prst="rect">
            <a:avLst/>
          </a:prstGeom>
          <a:ln w="63500">
            <a:solidFill>
              <a:schemeClr val="accent6"/>
            </a:solidFill>
            <a:miter lim="400000"/>
          </a:ln>
        </p:spPr>
        <p:txBody>
          <a:bodyPr lIns="0" tIns="0" rIns="0" bIns="0" anchor="ctr"/>
          <a:lstStyle/>
          <a:p>
            <a:pPr algn="ctr" defTabSz="412750">
              <a:defRPr sz="3200">
                <a:solidFill>
                  <a:srgbClr val="000000"/>
                </a:solidFill>
                <a:latin typeface="Helvetica Neue Medium"/>
                <a:ea typeface="Helvetica Neue Medium"/>
                <a:cs typeface="Helvetica Neue Medium"/>
                <a:sym typeface="Helvetica Neue Medium"/>
              </a:defRPr>
            </a:pPr>
            <a:endParaRPr sz="1600">
              <a:solidFill>
                <a:srgbClr val="FF0000"/>
              </a:solidFill>
            </a:endParaRPr>
          </a:p>
        </p:txBody>
      </p:sp>
      <p:sp>
        <p:nvSpPr>
          <p:cNvPr id="189" name="Rechthoek"/>
          <p:cNvSpPr/>
          <p:nvPr/>
        </p:nvSpPr>
        <p:spPr>
          <a:xfrm>
            <a:off x="4051593" y="3566634"/>
            <a:ext cx="458927" cy="317068"/>
          </a:xfrm>
          <a:prstGeom prst="rect">
            <a:avLst/>
          </a:prstGeom>
          <a:ln w="63500">
            <a:solidFill>
              <a:schemeClr val="accent6"/>
            </a:solidFill>
            <a:miter lim="400000"/>
          </a:ln>
        </p:spPr>
        <p:txBody>
          <a:bodyPr lIns="0" tIns="0" rIns="0" bIns="0" anchor="ctr"/>
          <a:lstStyle/>
          <a:p>
            <a:pPr algn="ctr" defTabSz="412750">
              <a:defRPr sz="3200">
                <a:solidFill>
                  <a:srgbClr val="000000"/>
                </a:solidFill>
                <a:latin typeface="Helvetica Neue Medium"/>
                <a:ea typeface="Helvetica Neue Medium"/>
                <a:cs typeface="Helvetica Neue Medium"/>
                <a:sym typeface="Helvetica Neue Medium"/>
              </a:defRPr>
            </a:pPr>
            <a:endParaRPr sz="1600">
              <a:solidFill>
                <a:srgbClr val="FF0000"/>
              </a:solidFill>
            </a:endParaRPr>
          </a:p>
        </p:txBody>
      </p:sp>
      <p:sp>
        <p:nvSpPr>
          <p:cNvPr id="190" name="Rechthoek"/>
          <p:cNvSpPr/>
          <p:nvPr/>
        </p:nvSpPr>
        <p:spPr>
          <a:xfrm>
            <a:off x="6101874" y="2921432"/>
            <a:ext cx="430940" cy="317068"/>
          </a:xfrm>
          <a:prstGeom prst="rect">
            <a:avLst/>
          </a:prstGeom>
          <a:ln w="63500">
            <a:solidFill>
              <a:schemeClr val="accent6"/>
            </a:solidFill>
            <a:miter lim="400000"/>
          </a:ln>
        </p:spPr>
        <p:txBody>
          <a:bodyPr lIns="0" tIns="0" rIns="0" bIns="0" anchor="ctr"/>
          <a:lstStyle/>
          <a:p>
            <a:pPr algn="ctr" defTabSz="412750">
              <a:defRPr sz="3200">
                <a:solidFill>
                  <a:srgbClr val="000000"/>
                </a:solidFill>
                <a:latin typeface="Helvetica Neue Medium"/>
                <a:ea typeface="Helvetica Neue Medium"/>
                <a:cs typeface="Helvetica Neue Medium"/>
                <a:sym typeface="Helvetica Neue Medium"/>
              </a:defRPr>
            </a:pPr>
            <a:endParaRPr sz="1600">
              <a:solidFill>
                <a:srgbClr val="FF0000"/>
              </a:solidFill>
            </a:endParaRPr>
          </a:p>
        </p:txBody>
      </p:sp>
      <p:sp>
        <p:nvSpPr>
          <p:cNvPr id="191" name="Rechthoek"/>
          <p:cNvSpPr/>
          <p:nvPr/>
        </p:nvSpPr>
        <p:spPr>
          <a:xfrm>
            <a:off x="7902393" y="3219325"/>
            <a:ext cx="510256" cy="317068"/>
          </a:xfrm>
          <a:prstGeom prst="rect">
            <a:avLst/>
          </a:prstGeom>
          <a:ln w="63500">
            <a:solidFill>
              <a:schemeClr val="accent6"/>
            </a:solidFill>
            <a:miter lim="400000"/>
          </a:ln>
        </p:spPr>
        <p:txBody>
          <a:bodyPr lIns="0" tIns="0" rIns="0" bIns="0" anchor="ctr"/>
          <a:lstStyle/>
          <a:p>
            <a:pPr algn="ctr" defTabSz="412750">
              <a:defRPr sz="3200">
                <a:solidFill>
                  <a:srgbClr val="000000"/>
                </a:solidFill>
                <a:latin typeface="Helvetica Neue Medium"/>
                <a:ea typeface="Helvetica Neue Medium"/>
                <a:cs typeface="Helvetica Neue Medium"/>
                <a:sym typeface="Helvetica Neue Medium"/>
              </a:defRPr>
            </a:pPr>
            <a:endParaRPr sz="1600">
              <a:solidFill>
                <a:srgbClr val="FF0000"/>
              </a:solidFill>
            </a:endParaRPr>
          </a:p>
        </p:txBody>
      </p:sp>
      <p:sp>
        <p:nvSpPr>
          <p:cNvPr id="192" name="Rechthoek"/>
          <p:cNvSpPr/>
          <p:nvPr/>
        </p:nvSpPr>
        <p:spPr>
          <a:xfrm>
            <a:off x="836681" y="5053998"/>
            <a:ext cx="3387492" cy="317068"/>
          </a:xfrm>
          <a:prstGeom prst="rect">
            <a:avLst/>
          </a:prstGeom>
          <a:ln w="63500">
            <a:solidFill>
              <a:schemeClr val="accent6"/>
            </a:solidFill>
            <a:miter lim="400000"/>
          </a:ln>
        </p:spPr>
        <p:txBody>
          <a:bodyPr lIns="0" tIns="0" rIns="0" bIns="0" anchor="ctr"/>
          <a:lstStyle/>
          <a:p>
            <a:pPr algn="ctr" defTabSz="412750">
              <a:defRPr sz="3200">
                <a:solidFill>
                  <a:srgbClr val="000000"/>
                </a:solidFill>
                <a:latin typeface="Helvetica Neue Medium"/>
                <a:ea typeface="Helvetica Neue Medium"/>
                <a:cs typeface="Helvetica Neue Medium"/>
                <a:sym typeface="Helvetica Neue Medium"/>
              </a:defRPr>
            </a:pPr>
            <a:endParaRPr sz="1600">
              <a:solidFill>
                <a:srgbClr val="FF0000"/>
              </a:solidFill>
            </a:endParaRPr>
          </a:p>
        </p:txBody>
      </p:sp>
      <mc:AlternateContent xmlns:mc="http://schemas.openxmlformats.org/markup-compatibility/2006">
        <mc:Choice xmlns:a14="http://schemas.microsoft.com/office/drawing/2010/main" Requires="a14">
          <p:sp>
            <p:nvSpPr>
              <p:cNvPr id="193" name="Vergelijking"/>
              <p:cNvSpPr txBox="1"/>
              <p:nvPr/>
            </p:nvSpPr>
            <p:spPr>
              <a:xfrm>
                <a:off x="7775345" y="4544797"/>
                <a:ext cx="4269695" cy="230832"/>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nl-NL" sz="1500" i="1" smtClean="0">
                          <a:solidFill>
                            <a:schemeClr val="tx1"/>
                          </a:solidFill>
                          <a:latin typeface="Cambria Math" panose="02040503050406030204" pitchFamily="18" charset="0"/>
                        </a:rPr>
                        <m:t>𝑝</m:t>
                      </m:r>
                      <m:d>
                        <m:dPr>
                          <m:ctrlPr>
                            <a:rPr lang="nl-NL" sz="1500" i="1" smtClean="0">
                              <a:solidFill>
                                <a:schemeClr val="tx1"/>
                              </a:solidFill>
                              <a:latin typeface="Cambria Math" panose="02040503050406030204" pitchFamily="18" charset="0"/>
                            </a:rPr>
                          </m:ctrlPr>
                        </m:dPr>
                        <m:e>
                          <m:r>
                            <a:rPr lang="nl-NL" sz="1500" i="1" smtClean="0">
                              <a:solidFill>
                                <a:schemeClr val="tx1"/>
                              </a:solidFill>
                              <a:latin typeface="Cambria Math" panose="02040503050406030204" pitchFamily="18" charset="0"/>
                            </a:rPr>
                            <m:t>𝑌𝑒𝑠</m:t>
                          </m:r>
                        </m:e>
                      </m:d>
                      <m:r>
                        <a:rPr lang="nl-NL" sz="1500" i="1">
                          <a:latin typeface="Cambria Math" panose="02040503050406030204" pitchFamily="18" charset="0"/>
                        </a:rPr>
                        <m:t>=</m:t>
                      </m:r>
                      <m:r>
                        <a:rPr lang="nl-NL" sz="1500" b="0" i="1" smtClean="0">
                          <a:solidFill>
                            <a:srgbClr val="FF0000"/>
                          </a:solidFill>
                          <a:latin typeface="Cambria Math" panose="02040503050406030204" pitchFamily="18" charset="0"/>
                        </a:rPr>
                        <m:t>9</m:t>
                      </m:r>
                      <m:r>
                        <m:rPr>
                          <m:lit/>
                        </m:rPr>
                        <a:rPr lang="nl-NL" sz="1500" b="0" i="1" smtClean="0">
                          <a:solidFill>
                            <a:srgbClr val="FF0000"/>
                          </a:solidFill>
                          <a:latin typeface="Cambria Math" panose="02040503050406030204" pitchFamily="18" charset="0"/>
                        </a:rPr>
                        <m:t>/</m:t>
                      </m:r>
                      <m:r>
                        <a:rPr lang="nl-NL" sz="1500" b="0" i="1" smtClean="0">
                          <a:solidFill>
                            <a:srgbClr val="FF0000"/>
                          </a:solidFill>
                          <a:latin typeface="Cambria Math" panose="02040503050406030204" pitchFamily="18" charset="0"/>
                        </a:rPr>
                        <m:t>14</m:t>
                      </m:r>
                      <m:r>
                        <a:rPr lang="nl-NL" sz="1500" i="1">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2</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9</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3</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9</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3</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9</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3</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9</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0053</m:t>
                      </m:r>
                    </m:oMath>
                  </m:oMathPara>
                </a14:m>
                <a:endParaRPr lang="nl-NL" sz="1500">
                  <a:solidFill>
                    <a:schemeClr val="tx1"/>
                  </a:solidFill>
                </a:endParaRPr>
              </a:p>
            </p:txBody>
          </p:sp>
        </mc:Choice>
        <mc:Fallback>
          <p:sp>
            <p:nvSpPr>
              <p:cNvPr id="193" name="Vergelijking"/>
              <p:cNvSpPr txBox="1">
                <a:spLocks noRot="1" noChangeAspect="1" noMove="1" noResize="1" noEditPoints="1" noAdjustHandles="1" noChangeArrowheads="1" noChangeShapeType="1" noTextEdit="1"/>
              </p:cNvSpPr>
              <p:nvPr/>
            </p:nvSpPr>
            <p:spPr>
              <a:xfrm>
                <a:off x="7775345" y="4544797"/>
                <a:ext cx="4269695" cy="230832"/>
              </a:xfrm>
              <a:prstGeom prst="rect">
                <a:avLst/>
              </a:prstGeom>
              <a:blipFill>
                <a:blip r:embed="rId3"/>
                <a:stretch>
                  <a:fillRect t="-2703" b="-37838"/>
                </a:stretch>
              </a:blipFill>
              <a:ln w="12700">
                <a:miter lim="400000"/>
              </a:ln>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194" name="Vergelijking"/>
              <p:cNvSpPr txBox="1"/>
              <p:nvPr/>
            </p:nvSpPr>
            <p:spPr>
              <a:xfrm>
                <a:off x="7819795" y="4798241"/>
                <a:ext cx="4162100" cy="230832"/>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nl-NL" sz="1500" i="1" smtClean="0">
                          <a:solidFill>
                            <a:schemeClr val="tx1"/>
                          </a:solidFill>
                          <a:latin typeface="Cambria Math" panose="02040503050406030204" pitchFamily="18" charset="0"/>
                        </a:rPr>
                        <m:t>𝑝</m:t>
                      </m:r>
                      <m:d>
                        <m:dPr>
                          <m:ctrlPr>
                            <a:rPr lang="nl-NL" sz="1500" i="1" smtClean="0">
                              <a:solidFill>
                                <a:schemeClr val="tx1"/>
                              </a:solidFill>
                              <a:latin typeface="Cambria Math" panose="02040503050406030204" pitchFamily="18" charset="0"/>
                            </a:rPr>
                          </m:ctrlPr>
                        </m:dPr>
                        <m:e>
                          <m:r>
                            <a:rPr lang="nl-NL" sz="1500" i="1" smtClean="0">
                              <a:solidFill>
                                <a:schemeClr val="tx1"/>
                              </a:solidFill>
                              <a:latin typeface="Cambria Math" panose="02040503050406030204" pitchFamily="18" charset="0"/>
                            </a:rPr>
                            <m:t>𝑁𝑜</m:t>
                          </m:r>
                        </m:e>
                      </m:d>
                      <m:r>
                        <a:rPr lang="nl-NL" sz="1500" i="1" smtClean="0">
                          <a:solidFill>
                            <a:schemeClr val="tx1"/>
                          </a:solidFill>
                          <a:latin typeface="Cambria Math" panose="02040503050406030204" pitchFamily="18" charset="0"/>
                        </a:rPr>
                        <m:t>=</m:t>
                      </m:r>
                      <m:r>
                        <a:rPr lang="nl-NL" sz="1500" b="0" i="1" smtClean="0">
                          <a:solidFill>
                            <a:srgbClr val="FF0000"/>
                          </a:solidFill>
                          <a:latin typeface="Cambria Math" panose="02040503050406030204" pitchFamily="18" charset="0"/>
                        </a:rPr>
                        <m:t>5</m:t>
                      </m:r>
                      <m:r>
                        <m:rPr>
                          <m:lit/>
                        </m:rPr>
                        <a:rPr lang="nl-NL" sz="1500" b="0" i="1" smtClean="0">
                          <a:solidFill>
                            <a:srgbClr val="FF0000"/>
                          </a:solidFill>
                          <a:latin typeface="Cambria Math" panose="02040503050406030204" pitchFamily="18" charset="0"/>
                        </a:rPr>
                        <m:t>/</m:t>
                      </m:r>
                      <m:r>
                        <a:rPr lang="nl-NL" sz="1500" b="0" i="1" smtClean="0">
                          <a:solidFill>
                            <a:srgbClr val="FF0000"/>
                          </a:solidFill>
                          <a:latin typeface="Cambria Math" panose="02040503050406030204" pitchFamily="18" charset="0"/>
                        </a:rPr>
                        <m:t>14</m:t>
                      </m:r>
                      <m:r>
                        <a:rPr lang="nl-NL" sz="1500" i="1">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3</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5</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1</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5</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4</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5</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3</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5</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0206</m:t>
                      </m:r>
                    </m:oMath>
                  </m:oMathPara>
                </a14:m>
                <a:endParaRPr lang="nl-NL" sz="1500">
                  <a:solidFill>
                    <a:schemeClr val="tx1"/>
                  </a:solidFill>
                </a:endParaRPr>
              </a:p>
            </p:txBody>
          </p:sp>
        </mc:Choice>
        <mc:Fallback>
          <p:sp>
            <p:nvSpPr>
              <p:cNvPr id="194" name="Vergelijking"/>
              <p:cNvSpPr txBox="1">
                <a:spLocks noRot="1" noChangeAspect="1" noMove="1" noResize="1" noEditPoints="1" noAdjustHandles="1" noChangeArrowheads="1" noChangeShapeType="1" noTextEdit="1"/>
              </p:cNvSpPr>
              <p:nvPr/>
            </p:nvSpPr>
            <p:spPr>
              <a:xfrm>
                <a:off x="7819795" y="4798241"/>
                <a:ext cx="4162100" cy="230832"/>
              </a:xfrm>
              <a:prstGeom prst="rect">
                <a:avLst/>
              </a:prstGeom>
              <a:blipFill>
                <a:blip r:embed="rId4"/>
                <a:stretch>
                  <a:fillRect l="-732" t="-2632" r="-439" b="-34211"/>
                </a:stretch>
              </a:blipFill>
              <a:ln w="12700">
                <a:miter lim="400000"/>
              </a:ln>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195" name="Vergelijking"/>
              <p:cNvSpPr txBox="1"/>
              <p:nvPr/>
            </p:nvSpPr>
            <p:spPr>
              <a:xfrm>
                <a:off x="7551089" y="5632706"/>
                <a:ext cx="3774431" cy="230832"/>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nl-NL" sz="1500" i="1" smtClean="0">
                          <a:solidFill>
                            <a:schemeClr val="tx1"/>
                          </a:solidFill>
                          <a:latin typeface="Cambria Math" panose="02040503050406030204" pitchFamily="18" charset="0"/>
                        </a:rPr>
                        <m:t>𝑝</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𝑌𝑒𝑠</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0053</m:t>
                      </m:r>
                      <m:r>
                        <a:rPr lang="nl-NL" sz="1500" i="1" smtClean="0">
                          <a:solidFill>
                            <a:schemeClr val="tx1"/>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m:t>
                      </m:r>
                      <m:r>
                        <a:rPr lang="nl-NL" sz="1500" i="1" smtClean="0">
                          <a:solidFill>
                            <a:schemeClr val="accent1">
                              <a:lumMod val="75000"/>
                            </a:schemeClr>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0053</m:t>
                      </m:r>
                      <m:r>
                        <a:rPr lang="nl-NL" sz="1500" i="1" smtClean="0">
                          <a:solidFill>
                            <a:schemeClr val="accent1">
                              <a:lumMod val="75000"/>
                            </a:schemeClr>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m:t>
                      </m:r>
                      <m:r>
                        <a:rPr lang="nl-NL" sz="1500" i="1" smtClean="0">
                          <a:solidFill>
                            <a:schemeClr val="accent1">
                              <a:lumMod val="75000"/>
                            </a:schemeClr>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0206</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205</m:t>
                      </m:r>
                    </m:oMath>
                  </m:oMathPara>
                </a14:m>
                <a:endParaRPr lang="nl-NL" sz="1500">
                  <a:solidFill>
                    <a:schemeClr val="tx1"/>
                  </a:solidFill>
                </a:endParaRPr>
              </a:p>
            </p:txBody>
          </p:sp>
        </mc:Choice>
        <mc:Fallback>
          <p:sp>
            <p:nvSpPr>
              <p:cNvPr id="195" name="Vergelijking"/>
              <p:cNvSpPr txBox="1">
                <a:spLocks noRot="1" noChangeAspect="1" noMove="1" noResize="1" noEditPoints="1" noAdjustHandles="1" noChangeArrowheads="1" noChangeShapeType="1" noTextEdit="1"/>
              </p:cNvSpPr>
              <p:nvPr/>
            </p:nvSpPr>
            <p:spPr>
              <a:xfrm>
                <a:off x="7551089" y="5632706"/>
                <a:ext cx="3774431" cy="230832"/>
              </a:xfrm>
              <a:prstGeom prst="rect">
                <a:avLst/>
              </a:prstGeom>
              <a:blipFill>
                <a:blip r:embed="rId5"/>
                <a:stretch>
                  <a:fillRect l="-969" t="-2632" r="-646" b="-34211"/>
                </a:stretch>
              </a:blipFill>
              <a:ln w="12700">
                <a:miter lim="400000"/>
              </a:ln>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196" name="Vergelijking"/>
              <p:cNvSpPr txBox="1"/>
              <p:nvPr/>
            </p:nvSpPr>
            <p:spPr>
              <a:xfrm>
                <a:off x="7595539" y="5855379"/>
                <a:ext cx="3718582" cy="230832"/>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nl-NL" sz="1500" i="1" smtClean="0">
                          <a:solidFill>
                            <a:schemeClr val="tx1"/>
                          </a:solidFill>
                          <a:latin typeface="Cambria Math" panose="02040503050406030204" pitchFamily="18" charset="0"/>
                        </a:rPr>
                        <m:t>𝑝</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𝑁𝑜</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0206</m:t>
                      </m:r>
                      <m:r>
                        <a:rPr lang="nl-NL" sz="1500" i="1" smtClean="0">
                          <a:solidFill>
                            <a:schemeClr val="tx1"/>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m:t>
                      </m:r>
                      <m:r>
                        <a:rPr lang="nl-NL" sz="1500" i="1" smtClean="0">
                          <a:solidFill>
                            <a:schemeClr val="accent1">
                              <a:lumMod val="75000"/>
                            </a:schemeClr>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0053</m:t>
                      </m:r>
                      <m:r>
                        <a:rPr lang="nl-NL" sz="1500" i="1" smtClean="0">
                          <a:solidFill>
                            <a:schemeClr val="accent1">
                              <a:lumMod val="75000"/>
                            </a:schemeClr>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m:t>
                      </m:r>
                      <m:r>
                        <a:rPr lang="nl-NL" sz="1500" i="1" smtClean="0">
                          <a:solidFill>
                            <a:schemeClr val="accent1">
                              <a:lumMod val="75000"/>
                            </a:schemeClr>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0206</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759</m:t>
                      </m:r>
                    </m:oMath>
                  </m:oMathPara>
                </a14:m>
                <a:endParaRPr lang="nl-NL" sz="1500">
                  <a:solidFill>
                    <a:schemeClr val="tx1"/>
                  </a:solidFill>
                </a:endParaRPr>
              </a:p>
            </p:txBody>
          </p:sp>
        </mc:Choice>
        <mc:Fallback>
          <p:sp>
            <p:nvSpPr>
              <p:cNvPr id="196" name="Vergelijking"/>
              <p:cNvSpPr txBox="1">
                <a:spLocks noRot="1" noChangeAspect="1" noMove="1" noResize="1" noEditPoints="1" noAdjustHandles="1" noChangeArrowheads="1" noChangeShapeType="1" noTextEdit="1"/>
              </p:cNvSpPr>
              <p:nvPr/>
            </p:nvSpPr>
            <p:spPr>
              <a:xfrm>
                <a:off x="7595539" y="5855379"/>
                <a:ext cx="3718582" cy="230832"/>
              </a:xfrm>
              <a:prstGeom prst="rect">
                <a:avLst/>
              </a:prstGeom>
              <a:blipFill>
                <a:blip r:embed="rId6"/>
                <a:stretch>
                  <a:fillRect l="-984" t="-2703" r="-656" b="-37838"/>
                </a:stretch>
              </a:blipFill>
              <a:ln w="12700">
                <a:miter lim="400000"/>
              </a:ln>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197" name="Vergelijking"/>
              <p:cNvSpPr txBox="1"/>
              <p:nvPr/>
            </p:nvSpPr>
            <p:spPr>
              <a:xfrm>
                <a:off x="4557117" y="4701649"/>
                <a:ext cx="3077766" cy="493661"/>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ar-AE" sz="1500" i="1" smtClean="0">
                          <a:solidFill>
                            <a:schemeClr val="tx1"/>
                          </a:solidFill>
                          <a:latin typeface="Cambria Math" panose="02040503050406030204" pitchFamily="18" charset="0"/>
                        </a:rPr>
                        <m:t>𝑃</m:t>
                      </m:r>
                      <m:r>
                        <a:rPr lang="ar-AE" sz="1500" i="1" smtClean="0">
                          <a:solidFill>
                            <a:schemeClr val="tx1"/>
                          </a:solidFill>
                          <a:latin typeface="Cambria Math" panose="02040503050406030204" pitchFamily="18" charset="0"/>
                        </a:rPr>
                        <m:t>(</m:t>
                      </m:r>
                      <m:r>
                        <a:rPr lang="ar-AE" sz="1500" i="1" smtClean="0">
                          <a:solidFill>
                            <a:schemeClr val="tx1"/>
                          </a:solidFill>
                          <a:latin typeface="Cambria Math" panose="02040503050406030204" pitchFamily="18" charset="0"/>
                        </a:rPr>
                        <m:t>𝑦</m:t>
                      </m:r>
                      <m:r>
                        <a:rPr lang="ar-AE" sz="1500" i="1" smtClean="0">
                          <a:solidFill>
                            <a:schemeClr val="tx1"/>
                          </a:solidFill>
                          <a:latin typeface="Cambria Math" panose="02040503050406030204" pitchFamily="18" charset="0"/>
                        </a:rPr>
                        <m:t>∣</m:t>
                      </m:r>
                      <m:sSub>
                        <m:sSubPr>
                          <m:ctrlPr>
                            <a:rPr lang="ar-AE" sz="1500" i="1">
                              <a:solidFill>
                                <a:schemeClr val="tx1"/>
                              </a:solidFill>
                              <a:latin typeface="Cambria Math" panose="02040503050406030204" pitchFamily="18" charset="0"/>
                            </a:rPr>
                          </m:ctrlPr>
                        </m:sSubPr>
                        <m:e>
                          <m:r>
                            <a:rPr lang="ar-AE" sz="1500" i="1">
                              <a:solidFill>
                                <a:schemeClr val="tx1"/>
                              </a:solidFill>
                              <a:latin typeface="Cambria Math" panose="02040503050406030204" pitchFamily="18" charset="0"/>
                            </a:rPr>
                            <m:t>𝑥</m:t>
                          </m:r>
                        </m:e>
                        <m:sub>
                          <m:r>
                            <a:rPr lang="ar-AE" sz="1500" i="1">
                              <a:solidFill>
                                <a:schemeClr val="tx1"/>
                              </a:solidFill>
                              <a:latin typeface="Cambria Math" panose="02040503050406030204" pitchFamily="18" charset="0"/>
                            </a:rPr>
                            <m:t>1</m:t>
                          </m:r>
                        </m:sub>
                      </m:sSub>
                      <m:r>
                        <a:rPr lang="ar-AE" sz="1500" i="1">
                          <a:solidFill>
                            <a:schemeClr val="tx1"/>
                          </a:solidFill>
                          <a:latin typeface="Cambria Math" panose="02040503050406030204" pitchFamily="18" charset="0"/>
                        </a:rPr>
                        <m:t>,…,</m:t>
                      </m:r>
                      <m:sSub>
                        <m:sSubPr>
                          <m:ctrlPr>
                            <a:rPr lang="ar-AE" sz="1500" i="1">
                              <a:solidFill>
                                <a:schemeClr val="tx1"/>
                              </a:solidFill>
                              <a:latin typeface="Cambria Math" panose="02040503050406030204" pitchFamily="18" charset="0"/>
                            </a:rPr>
                          </m:ctrlPr>
                        </m:sSubPr>
                        <m:e>
                          <m:r>
                            <a:rPr lang="ar-AE" sz="1500" i="1">
                              <a:solidFill>
                                <a:schemeClr val="tx1"/>
                              </a:solidFill>
                              <a:latin typeface="Cambria Math" panose="02040503050406030204" pitchFamily="18" charset="0"/>
                            </a:rPr>
                            <m:t>𝑥</m:t>
                          </m:r>
                        </m:e>
                        <m:sub>
                          <m:r>
                            <a:rPr lang="ar-AE" sz="1500" i="1">
                              <a:solidFill>
                                <a:schemeClr val="tx1"/>
                              </a:solidFill>
                              <a:latin typeface="Cambria Math" panose="02040503050406030204" pitchFamily="18" charset="0"/>
                            </a:rPr>
                            <m:t>𝑛</m:t>
                          </m:r>
                        </m:sub>
                      </m:sSub>
                      <m:r>
                        <a:rPr lang="ar-AE" sz="1500" i="1">
                          <a:solidFill>
                            <a:schemeClr val="tx1"/>
                          </a:solidFill>
                          <a:latin typeface="Cambria Math" panose="02040503050406030204" pitchFamily="18" charset="0"/>
                        </a:rPr>
                        <m:t>)=</m:t>
                      </m:r>
                      <m:f>
                        <m:fPr>
                          <m:ctrlPr>
                            <a:rPr lang="ar-AE" sz="1500" i="1">
                              <a:solidFill>
                                <a:schemeClr val="tx1"/>
                              </a:solidFill>
                              <a:latin typeface="Cambria Math" panose="02040503050406030204" pitchFamily="18" charset="0"/>
                            </a:rPr>
                          </m:ctrlPr>
                        </m:fPr>
                        <m:num>
                          <m:r>
                            <a:rPr lang="ar-AE" sz="1500" i="1" smtClean="0">
                              <a:solidFill>
                                <a:srgbClr val="FF0000"/>
                              </a:solidFill>
                              <a:latin typeface="Cambria Math" panose="02040503050406030204" pitchFamily="18" charset="0"/>
                            </a:rPr>
                            <m:t>𝑃</m:t>
                          </m:r>
                          <m:r>
                            <a:rPr lang="ar-AE" sz="1500" i="1" smtClean="0">
                              <a:solidFill>
                                <a:srgbClr val="FF0000"/>
                              </a:solidFill>
                              <a:latin typeface="Cambria Math" panose="02040503050406030204" pitchFamily="18" charset="0"/>
                            </a:rPr>
                            <m:t>(</m:t>
                          </m:r>
                          <m:r>
                            <a:rPr lang="ar-AE" sz="1500" i="1" smtClean="0">
                              <a:solidFill>
                                <a:srgbClr val="FF0000"/>
                              </a:solidFill>
                              <a:latin typeface="Cambria Math" panose="02040503050406030204" pitchFamily="18" charset="0"/>
                            </a:rPr>
                            <m:t>𝑦</m:t>
                          </m:r>
                          <m:r>
                            <a:rPr lang="ar-AE" sz="1500" i="1" smtClean="0">
                              <a:solidFill>
                                <a:srgbClr val="FF0000"/>
                              </a:solidFill>
                              <a:latin typeface="Cambria Math" panose="02040503050406030204" pitchFamily="18" charset="0"/>
                            </a:rPr>
                            <m:t>)</m:t>
                          </m:r>
                          <m:sSubSup>
                            <m:sSubSupPr>
                              <m:ctrlPr>
                                <a:rPr lang="ar-AE" sz="1500" i="1" smtClean="0">
                                  <a:solidFill>
                                    <a:schemeClr val="accent6">
                                      <a:lumMod val="75000"/>
                                    </a:schemeClr>
                                  </a:solidFill>
                                  <a:latin typeface="Cambria Math" panose="02040503050406030204" pitchFamily="18" charset="0"/>
                                </a:rPr>
                              </m:ctrlPr>
                            </m:sSubSupPr>
                            <m:e>
                              <m:r>
                                <a:rPr lang="ar-AE" sz="1500" i="1">
                                  <a:solidFill>
                                    <a:schemeClr val="accent6">
                                      <a:lumMod val="75000"/>
                                    </a:schemeClr>
                                  </a:solidFill>
                                  <a:latin typeface="Cambria Math" panose="02040503050406030204" pitchFamily="18" charset="0"/>
                                </a:rPr>
                                <m:t>∏</m:t>
                              </m:r>
                            </m:e>
                            <m:sub>
                              <m:r>
                                <a:rPr lang="ar-AE" sz="1500" i="1">
                                  <a:solidFill>
                                    <a:schemeClr val="accent6">
                                      <a:lumMod val="75000"/>
                                    </a:schemeClr>
                                  </a:solidFill>
                                  <a:latin typeface="Cambria Math" panose="02040503050406030204" pitchFamily="18" charset="0"/>
                                </a:rPr>
                                <m:t>𝑖</m:t>
                              </m:r>
                              <m:r>
                                <a:rPr lang="ar-AE" sz="1500" i="1">
                                  <a:solidFill>
                                    <a:schemeClr val="accent6">
                                      <a:lumMod val="75000"/>
                                    </a:schemeClr>
                                  </a:solidFill>
                                  <a:latin typeface="Cambria Math" panose="02040503050406030204" pitchFamily="18" charset="0"/>
                                </a:rPr>
                                <m:t>=</m:t>
                              </m:r>
                              <m:r>
                                <a:rPr lang="ar-AE" sz="1500" i="1">
                                  <a:solidFill>
                                    <a:schemeClr val="accent6">
                                      <a:lumMod val="75000"/>
                                    </a:schemeClr>
                                  </a:solidFill>
                                  <a:latin typeface="Cambria Math" panose="02040503050406030204" pitchFamily="18" charset="0"/>
                                </a:rPr>
                                <m:t>1</m:t>
                              </m:r>
                            </m:sub>
                            <m:sup>
                              <m:r>
                                <a:rPr lang="ar-AE" sz="1500" i="1">
                                  <a:solidFill>
                                    <a:schemeClr val="accent6">
                                      <a:lumMod val="75000"/>
                                    </a:schemeClr>
                                  </a:solidFill>
                                  <a:latin typeface="Cambria Math" panose="02040503050406030204" pitchFamily="18" charset="0"/>
                                </a:rPr>
                                <m:t>𝑛</m:t>
                              </m:r>
                            </m:sup>
                          </m:sSubSup>
                          <m:r>
                            <a:rPr lang="ar-AE" sz="1500" i="1">
                              <a:solidFill>
                                <a:schemeClr val="accent6">
                                  <a:lumMod val="75000"/>
                                </a:schemeClr>
                              </a:solidFill>
                              <a:latin typeface="Cambria Math" panose="02040503050406030204" pitchFamily="18" charset="0"/>
                            </a:rPr>
                            <m:t>𝑃</m:t>
                          </m:r>
                          <m:r>
                            <a:rPr lang="ar-AE" sz="1500" i="1">
                              <a:solidFill>
                                <a:schemeClr val="accent6">
                                  <a:lumMod val="75000"/>
                                </a:schemeClr>
                              </a:solidFill>
                              <a:latin typeface="Cambria Math" panose="02040503050406030204" pitchFamily="18" charset="0"/>
                            </a:rPr>
                            <m:t>(</m:t>
                          </m:r>
                          <m:sSub>
                            <m:sSubPr>
                              <m:ctrlPr>
                                <a:rPr lang="ar-AE" sz="1500" i="1">
                                  <a:solidFill>
                                    <a:schemeClr val="accent6">
                                      <a:lumMod val="75000"/>
                                    </a:schemeClr>
                                  </a:solidFill>
                                  <a:latin typeface="Cambria Math" panose="02040503050406030204" pitchFamily="18" charset="0"/>
                                </a:rPr>
                              </m:ctrlPr>
                            </m:sSubPr>
                            <m:e>
                              <m:r>
                                <a:rPr lang="ar-AE" sz="1500" i="1">
                                  <a:solidFill>
                                    <a:schemeClr val="accent6">
                                      <a:lumMod val="75000"/>
                                    </a:schemeClr>
                                  </a:solidFill>
                                  <a:latin typeface="Cambria Math" panose="02040503050406030204" pitchFamily="18" charset="0"/>
                                </a:rPr>
                                <m:t>𝑥</m:t>
                              </m:r>
                            </m:e>
                            <m:sub>
                              <m:r>
                                <a:rPr lang="ar-AE" sz="1500" i="1">
                                  <a:solidFill>
                                    <a:schemeClr val="accent6">
                                      <a:lumMod val="75000"/>
                                    </a:schemeClr>
                                  </a:solidFill>
                                  <a:latin typeface="Cambria Math" panose="02040503050406030204" pitchFamily="18" charset="0"/>
                                </a:rPr>
                                <m:t>𝑖</m:t>
                              </m:r>
                            </m:sub>
                          </m:sSub>
                          <m:r>
                            <a:rPr lang="ar-AE" sz="1500" i="1">
                              <a:solidFill>
                                <a:schemeClr val="accent6">
                                  <a:lumMod val="75000"/>
                                </a:schemeClr>
                              </a:solidFill>
                              <a:latin typeface="Cambria Math" panose="02040503050406030204" pitchFamily="18" charset="0"/>
                            </a:rPr>
                            <m:t>∣</m:t>
                          </m:r>
                          <m:r>
                            <a:rPr lang="ar-AE" sz="1500" i="1">
                              <a:solidFill>
                                <a:schemeClr val="accent6">
                                  <a:lumMod val="75000"/>
                                </a:schemeClr>
                              </a:solidFill>
                              <a:latin typeface="Cambria Math" panose="02040503050406030204" pitchFamily="18" charset="0"/>
                            </a:rPr>
                            <m:t>𝑦</m:t>
                          </m:r>
                          <m:r>
                            <a:rPr lang="ar-AE" sz="1500" i="1">
                              <a:solidFill>
                                <a:schemeClr val="accent6">
                                  <a:lumMod val="75000"/>
                                </a:schemeClr>
                              </a:solidFill>
                              <a:latin typeface="Cambria Math" panose="02040503050406030204" pitchFamily="18" charset="0"/>
                            </a:rPr>
                            <m:t>)</m:t>
                          </m:r>
                        </m:num>
                        <m:den>
                          <m:r>
                            <a:rPr lang="ar-AE" sz="1500" i="1" smtClean="0">
                              <a:solidFill>
                                <a:schemeClr val="accent1">
                                  <a:lumMod val="75000"/>
                                </a:schemeClr>
                              </a:solidFill>
                              <a:latin typeface="Cambria Math" panose="02040503050406030204" pitchFamily="18" charset="0"/>
                            </a:rPr>
                            <m:t>𝑃</m:t>
                          </m:r>
                          <m:r>
                            <a:rPr lang="ar-AE" sz="1500" i="1" smtClean="0">
                              <a:solidFill>
                                <a:schemeClr val="accent1">
                                  <a:lumMod val="75000"/>
                                </a:schemeClr>
                              </a:solidFill>
                              <a:latin typeface="Cambria Math" panose="02040503050406030204" pitchFamily="18" charset="0"/>
                            </a:rPr>
                            <m:t>(</m:t>
                          </m:r>
                          <m:sSub>
                            <m:sSubPr>
                              <m:ctrlPr>
                                <a:rPr lang="ar-AE" sz="1500" i="1">
                                  <a:solidFill>
                                    <a:schemeClr val="accent1">
                                      <a:lumMod val="75000"/>
                                    </a:schemeClr>
                                  </a:solidFill>
                                  <a:latin typeface="Cambria Math" panose="02040503050406030204" pitchFamily="18" charset="0"/>
                                </a:rPr>
                              </m:ctrlPr>
                            </m:sSubPr>
                            <m:e>
                              <m:r>
                                <a:rPr lang="ar-AE" sz="1500" i="1">
                                  <a:solidFill>
                                    <a:schemeClr val="accent1">
                                      <a:lumMod val="75000"/>
                                    </a:schemeClr>
                                  </a:solidFill>
                                  <a:latin typeface="Cambria Math" panose="02040503050406030204" pitchFamily="18" charset="0"/>
                                </a:rPr>
                                <m:t>𝑥</m:t>
                              </m:r>
                            </m:e>
                            <m:sub>
                              <m:r>
                                <a:rPr lang="ar-AE" sz="1500" i="1">
                                  <a:solidFill>
                                    <a:schemeClr val="accent1">
                                      <a:lumMod val="75000"/>
                                    </a:schemeClr>
                                  </a:solidFill>
                                  <a:latin typeface="Cambria Math" panose="02040503050406030204" pitchFamily="18" charset="0"/>
                                </a:rPr>
                                <m:t>1</m:t>
                              </m:r>
                            </m:sub>
                          </m:sSub>
                          <m:r>
                            <a:rPr lang="ar-AE" sz="1500" i="1">
                              <a:solidFill>
                                <a:schemeClr val="accent1">
                                  <a:lumMod val="75000"/>
                                </a:schemeClr>
                              </a:solidFill>
                              <a:latin typeface="Cambria Math" panose="02040503050406030204" pitchFamily="18" charset="0"/>
                            </a:rPr>
                            <m:t>,…,</m:t>
                          </m:r>
                          <m:sSub>
                            <m:sSubPr>
                              <m:ctrlPr>
                                <a:rPr lang="ar-AE" sz="1500" i="1">
                                  <a:solidFill>
                                    <a:schemeClr val="accent1">
                                      <a:lumMod val="75000"/>
                                    </a:schemeClr>
                                  </a:solidFill>
                                  <a:latin typeface="Cambria Math" panose="02040503050406030204" pitchFamily="18" charset="0"/>
                                </a:rPr>
                              </m:ctrlPr>
                            </m:sSubPr>
                            <m:e>
                              <m:r>
                                <a:rPr lang="ar-AE" sz="1500" i="1">
                                  <a:solidFill>
                                    <a:schemeClr val="accent1">
                                      <a:lumMod val="75000"/>
                                    </a:schemeClr>
                                  </a:solidFill>
                                  <a:latin typeface="Cambria Math" panose="02040503050406030204" pitchFamily="18" charset="0"/>
                                </a:rPr>
                                <m:t>𝑥</m:t>
                              </m:r>
                            </m:e>
                            <m:sub>
                              <m:r>
                                <a:rPr lang="ar-AE" sz="1500" i="1">
                                  <a:solidFill>
                                    <a:schemeClr val="accent1">
                                      <a:lumMod val="75000"/>
                                    </a:schemeClr>
                                  </a:solidFill>
                                  <a:latin typeface="Cambria Math" panose="02040503050406030204" pitchFamily="18" charset="0"/>
                                </a:rPr>
                                <m:t>𝑛</m:t>
                              </m:r>
                            </m:sub>
                          </m:sSub>
                          <m:r>
                            <a:rPr lang="ar-AE" sz="1500" i="1">
                              <a:solidFill>
                                <a:schemeClr val="accent1">
                                  <a:lumMod val="75000"/>
                                </a:schemeClr>
                              </a:solidFill>
                              <a:latin typeface="Cambria Math" panose="02040503050406030204" pitchFamily="18" charset="0"/>
                            </a:rPr>
                            <m:t>)</m:t>
                          </m:r>
                        </m:den>
                      </m:f>
                    </m:oMath>
                  </m:oMathPara>
                </a14:m>
                <a:endParaRPr lang="ar-AE" sz="1500">
                  <a:solidFill>
                    <a:schemeClr val="tx1"/>
                  </a:solidFill>
                </a:endParaRPr>
              </a:p>
            </p:txBody>
          </p:sp>
        </mc:Choice>
        <mc:Fallback>
          <p:sp>
            <p:nvSpPr>
              <p:cNvPr id="197" name="Vergelijking"/>
              <p:cNvSpPr txBox="1">
                <a:spLocks noRot="1" noChangeAspect="1" noMove="1" noResize="1" noEditPoints="1" noAdjustHandles="1" noChangeArrowheads="1" noChangeShapeType="1" noTextEdit="1"/>
              </p:cNvSpPr>
              <p:nvPr/>
            </p:nvSpPr>
            <p:spPr>
              <a:xfrm>
                <a:off x="4557117" y="4701649"/>
                <a:ext cx="3077766" cy="493661"/>
              </a:xfrm>
              <a:prstGeom prst="rect">
                <a:avLst/>
              </a:prstGeom>
              <a:blipFill>
                <a:blip r:embed="rId7"/>
                <a:stretch>
                  <a:fillRect/>
                </a:stretch>
              </a:blipFill>
              <a:ln w="12700">
                <a:miter lim="400000"/>
              </a:ln>
            </p:spPr>
            <p:txBody>
              <a:bodyPr/>
              <a:lstStyle/>
              <a:p>
                <a:r>
                  <a:rPr lang="nl-NL">
                    <a:noFill/>
                  </a:rPr>
                  <a:t> </a:t>
                </a:r>
              </a:p>
            </p:txBody>
          </p:sp>
        </mc:Fallback>
      </mc:AlternateContent>
      <p:sp>
        <p:nvSpPr>
          <p:cNvPr id="2" name="Tekstvak 1">
            <a:extLst>
              <a:ext uri="{FF2B5EF4-FFF2-40B4-BE49-F238E27FC236}">
                <a16:creationId xmlns:a16="http://schemas.microsoft.com/office/drawing/2014/main" id="{77D2B35E-2B3E-9E97-0885-042A472AC4E5}"/>
              </a:ext>
            </a:extLst>
          </p:cNvPr>
          <p:cNvSpPr txBox="1"/>
          <p:nvPr/>
        </p:nvSpPr>
        <p:spPr>
          <a:xfrm>
            <a:off x="1390136" y="565487"/>
            <a:ext cx="9935384" cy="369332"/>
          </a:xfrm>
          <a:prstGeom prst="rect">
            <a:avLst/>
          </a:prstGeom>
          <a:noFill/>
        </p:spPr>
        <p:txBody>
          <a:bodyPr wrap="square" rtlCol="0">
            <a:spAutoFit/>
          </a:bodyPr>
          <a:lstStyle/>
          <a:p>
            <a:r>
              <a:rPr lang="nl-NL"/>
              <a:t>Voorbeeld: kans dat iemand lenzen nodig heeft (y) gegeven een aantal eigenschappen (x1 t/m x4)</a:t>
            </a:r>
          </a:p>
        </p:txBody>
      </p:sp>
      <p:cxnSp>
        <p:nvCxnSpPr>
          <p:cNvPr id="4" name="Rechte verbindingslijn met pijl 3">
            <a:extLst>
              <a:ext uri="{FF2B5EF4-FFF2-40B4-BE49-F238E27FC236}">
                <a16:creationId xmlns:a16="http://schemas.microsoft.com/office/drawing/2014/main" id="{EB3B2CFA-B48B-75CC-C554-33763B49EEA2}"/>
              </a:ext>
            </a:extLst>
          </p:cNvPr>
          <p:cNvCxnSpPr/>
          <p:nvPr/>
        </p:nvCxnSpPr>
        <p:spPr>
          <a:xfrm flipH="1">
            <a:off x="8843211" y="5029073"/>
            <a:ext cx="2863515" cy="603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1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dvAuto="0"/>
      <p:bldP spid="192" grpId="0" animBg="1" advAuto="0"/>
      <p:bldP spid="193" grpId="0" animBg="1" advAuto="0"/>
      <p:bldP spid="194" grpId="0" animBg="1" advAuto="0"/>
      <p:bldP spid="195" grpId="0" animBg="1" advAuto="0"/>
      <p:bldP spid="196"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In Code"/>
          <p:cNvSpPr txBox="1">
            <a:spLocks noGrp="1"/>
          </p:cNvSpPr>
          <p:nvPr>
            <p:ph type="title"/>
          </p:nvPr>
        </p:nvSpPr>
        <p:spPr>
          <a:xfrm>
            <a:off x="838200" y="172620"/>
            <a:ext cx="10515600" cy="1325563"/>
          </a:xfrm>
          <a:prstGeom prst="rect">
            <a:avLst/>
          </a:prstGeom>
        </p:spPr>
        <p:txBody>
          <a:bodyPr/>
          <a:lstStyle/>
          <a:p>
            <a:r>
              <a:rPr lang="nl-NL"/>
              <a:t>Naive Bayes i</a:t>
            </a:r>
            <a:r>
              <a:t>n Code</a:t>
            </a:r>
          </a:p>
        </p:txBody>
      </p:sp>
      <p:sp>
        <p:nvSpPr>
          <p:cNvPr id="203" name="https://scikit-learn.org/stable/modules/naive_bayes.html"/>
          <p:cNvSpPr txBox="1"/>
          <p:nvPr/>
        </p:nvSpPr>
        <p:spPr>
          <a:xfrm>
            <a:off x="2918969" y="5440639"/>
            <a:ext cx="6509795" cy="3667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defTabSz="457200">
              <a:lnSpc>
                <a:spcPct val="100000"/>
              </a:lnSpc>
              <a:spcBef>
                <a:spcPts val="0"/>
              </a:spcBef>
              <a:defRPr sz="4100" u="sng">
                <a:solidFill>
                  <a:srgbClr val="6C6C6C"/>
                </a:solidFill>
                <a:latin typeface="Helvetica"/>
                <a:ea typeface="Helvetica"/>
                <a:cs typeface="Helvetica"/>
                <a:sym typeface="Helvetica"/>
                <a:hlinkClick r:id="rId3"/>
              </a:defRPr>
            </a:lvl1pPr>
          </a:lstStyle>
          <a:p>
            <a:r>
              <a:rPr sz="2050"/>
              <a:t>https://scikit-learn.org/stable/modules/naive_bayes.html</a:t>
            </a:r>
          </a:p>
        </p:txBody>
      </p:sp>
      <p:pic>
        <p:nvPicPr>
          <p:cNvPr id="5" name="Afbeelding 4">
            <a:extLst>
              <a:ext uri="{FF2B5EF4-FFF2-40B4-BE49-F238E27FC236}">
                <a16:creationId xmlns:a16="http://schemas.microsoft.com/office/drawing/2014/main" id="{9445E72E-BEAB-1593-484D-9A975D4AC853}"/>
              </a:ext>
            </a:extLst>
          </p:cNvPr>
          <p:cNvPicPr>
            <a:picLocks noChangeAspect="1"/>
          </p:cNvPicPr>
          <p:nvPr/>
        </p:nvPicPr>
        <p:blipFill>
          <a:blip r:embed="rId4"/>
          <a:stretch>
            <a:fillRect/>
          </a:stretch>
        </p:blipFill>
        <p:spPr>
          <a:xfrm>
            <a:off x="2918969" y="1328224"/>
            <a:ext cx="6354062" cy="4001058"/>
          </a:xfrm>
          <a:prstGeom prst="rect">
            <a:avLst/>
          </a:prstGeom>
        </p:spPr>
      </p:pic>
      <p:sp>
        <p:nvSpPr>
          <p:cNvPr id="2" name="Tekstvak 1">
            <a:extLst>
              <a:ext uri="{FF2B5EF4-FFF2-40B4-BE49-F238E27FC236}">
                <a16:creationId xmlns:a16="http://schemas.microsoft.com/office/drawing/2014/main" id="{17990CC6-67CE-AE77-D9AF-BD80D23E871B}"/>
              </a:ext>
            </a:extLst>
          </p:cNvPr>
          <p:cNvSpPr txBox="1"/>
          <p:nvPr/>
        </p:nvSpPr>
        <p:spPr>
          <a:xfrm>
            <a:off x="2918969" y="6012289"/>
            <a:ext cx="8434831" cy="369332"/>
          </a:xfrm>
          <a:prstGeom prst="rect">
            <a:avLst/>
          </a:prstGeom>
          <a:noFill/>
        </p:spPr>
        <p:txBody>
          <a:bodyPr wrap="square" rtlCol="0">
            <a:spAutoFit/>
          </a:bodyPr>
          <a:lstStyle/>
          <a:p>
            <a:r>
              <a:rPr lang="nl-NL" i="1"/>
              <a:t>NB: Gaussian wordt gebruikt als de features (ongeveer) normaal verdeeld zijn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797319-5250-07EF-8EB0-4C0C93AC625F}"/>
              </a:ext>
            </a:extLst>
          </p:cNvPr>
          <p:cNvSpPr>
            <a:spLocks noGrp="1"/>
          </p:cNvSpPr>
          <p:nvPr>
            <p:ph type="title"/>
          </p:nvPr>
        </p:nvSpPr>
        <p:spPr/>
        <p:txBody>
          <a:bodyPr/>
          <a:lstStyle/>
          <a:p>
            <a:r>
              <a:rPr lang="nl-NL"/>
              <a:t>Support Vector Classifiers (SVC)</a:t>
            </a:r>
          </a:p>
        </p:txBody>
      </p:sp>
      <p:sp>
        <p:nvSpPr>
          <p:cNvPr id="3" name="Tijdelijke aanduiding voor inhoud 2">
            <a:extLst>
              <a:ext uri="{FF2B5EF4-FFF2-40B4-BE49-F238E27FC236}">
                <a16:creationId xmlns:a16="http://schemas.microsoft.com/office/drawing/2014/main" id="{6A647D02-D8FF-DE5E-B64E-1F1C4077C863}"/>
              </a:ext>
            </a:extLst>
          </p:cNvPr>
          <p:cNvSpPr>
            <a:spLocks noGrp="1"/>
          </p:cNvSpPr>
          <p:nvPr>
            <p:ph idx="1"/>
          </p:nvPr>
        </p:nvSpPr>
        <p:spPr>
          <a:xfrm>
            <a:off x="838200" y="1825625"/>
            <a:ext cx="5180045" cy="4351338"/>
          </a:xfrm>
        </p:spPr>
        <p:txBody>
          <a:bodyPr/>
          <a:lstStyle/>
          <a:p>
            <a:r>
              <a:rPr lang="nl-NL"/>
              <a:t>Doel: vinden van een optimale decision boundary tussen waarnemingen van verschillende klassen</a:t>
            </a:r>
          </a:p>
          <a:p>
            <a:pPr lvl="1"/>
            <a:r>
              <a:rPr lang="nl-NL"/>
              <a:t>Lijn (2D)</a:t>
            </a:r>
          </a:p>
          <a:p>
            <a:pPr lvl="1"/>
            <a:r>
              <a:rPr lang="nl-NL"/>
              <a:t>Vlak (3D)</a:t>
            </a:r>
          </a:p>
          <a:p>
            <a:pPr lvl="1"/>
            <a:r>
              <a:rPr lang="nl-NL"/>
              <a:t>Hyperplane (nD)</a:t>
            </a:r>
          </a:p>
          <a:p>
            <a:r>
              <a:rPr lang="nl-NL"/>
              <a:t>Kunnen goed omgaan met outliers (uitbijters)</a:t>
            </a:r>
          </a:p>
        </p:txBody>
      </p:sp>
      <p:pic>
        <p:nvPicPr>
          <p:cNvPr id="3074" name="Picture 2">
            <a:extLst>
              <a:ext uri="{FF2B5EF4-FFF2-40B4-BE49-F238E27FC236}">
                <a16:creationId xmlns:a16="http://schemas.microsoft.com/office/drawing/2014/main" id="{8663CD7B-4713-9088-BD44-5B4D6CEB5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213" y="3054282"/>
            <a:ext cx="5754332" cy="3296894"/>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a:extLst>
              <a:ext uri="{FF2B5EF4-FFF2-40B4-BE49-F238E27FC236}">
                <a16:creationId xmlns:a16="http://schemas.microsoft.com/office/drawing/2014/main" id="{FB42010A-4974-0889-1CD1-D897D81BD85E}"/>
              </a:ext>
            </a:extLst>
          </p:cNvPr>
          <p:cNvSpPr txBox="1"/>
          <p:nvPr/>
        </p:nvSpPr>
        <p:spPr>
          <a:xfrm>
            <a:off x="5931383" y="6290268"/>
            <a:ext cx="5806911" cy="369332"/>
          </a:xfrm>
          <a:prstGeom prst="rect">
            <a:avLst/>
          </a:prstGeom>
          <a:noFill/>
        </p:spPr>
        <p:txBody>
          <a:bodyPr wrap="square" rtlCol="0">
            <a:spAutoFit/>
          </a:bodyPr>
          <a:lstStyle/>
          <a:p>
            <a:pPr algn="ctr"/>
            <a:r>
              <a:rPr lang="nl-NL" i="1"/>
              <a:t>Bron: researchgate.net</a:t>
            </a:r>
          </a:p>
        </p:txBody>
      </p:sp>
    </p:spTree>
    <p:extLst>
      <p:ext uri="{BB962C8B-B14F-4D97-AF65-F5344CB8AC3E}">
        <p14:creationId xmlns:p14="http://schemas.microsoft.com/office/powerpoint/2010/main" val="605458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6" name="Maximum Margin Classifier"/>
          <p:cNvSpPr txBox="1"/>
          <p:nvPr/>
        </p:nvSpPr>
        <p:spPr>
          <a:xfrm>
            <a:off x="1794455" y="3046684"/>
            <a:ext cx="8603091" cy="7646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a:defRPr sz="6400" b="0">
                <a:latin typeface="+mn-lt"/>
                <a:ea typeface="+mn-ea"/>
                <a:cs typeface="+mn-cs"/>
                <a:sym typeface="Helvetica Neue Medium"/>
              </a:defRPr>
            </a:lvl1pPr>
          </a:lstStyle>
          <a:p>
            <a:pPr algn="ctr" defTabSz="410751" hangingPunct="0"/>
            <a:r>
              <a:rPr lang="nl-NL" sz="4500" kern="0">
                <a:solidFill>
                  <a:schemeClr val="bg1"/>
                </a:solidFill>
                <a:latin typeface="Helvetica Neue Medium"/>
              </a:rPr>
              <a:t>Large</a:t>
            </a:r>
            <a:r>
              <a:rPr sz="4500" kern="0">
                <a:solidFill>
                  <a:schemeClr val="bg1"/>
                </a:solidFill>
                <a:latin typeface="Helvetica Neue Medium"/>
              </a:rPr>
              <a:t> Margin Classifier</a:t>
            </a:r>
          </a:p>
        </p:txBody>
      </p:sp>
    </p:spTree>
  </p:cSld>
  <p:clrMapOvr>
    <a:masterClrMapping/>
  </p:clrMapOvr>
  <p:transition spd="med"/>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2279</Words>
  <Application>Microsoft Office PowerPoint</Application>
  <PresentationFormat>Breedbeeld</PresentationFormat>
  <Paragraphs>279</Paragraphs>
  <Slides>45</Slides>
  <Notes>28</Notes>
  <HiddenSlides>0</HiddenSlides>
  <MMClips>0</MMClips>
  <ScaleCrop>false</ScaleCrop>
  <HeadingPairs>
    <vt:vector size="6" baseType="variant">
      <vt:variant>
        <vt:lpstr>Gebruikte lettertypen</vt:lpstr>
      </vt:variant>
      <vt:variant>
        <vt:i4>11</vt:i4>
      </vt:variant>
      <vt:variant>
        <vt:lpstr>Thema</vt:lpstr>
      </vt:variant>
      <vt:variant>
        <vt:i4>3</vt:i4>
      </vt:variant>
      <vt:variant>
        <vt:lpstr>Diatitels</vt:lpstr>
      </vt:variant>
      <vt:variant>
        <vt:i4>45</vt:i4>
      </vt:variant>
    </vt:vector>
  </HeadingPairs>
  <TitlesOfParts>
    <vt:vector size="59" baseType="lpstr">
      <vt:lpstr>Arial</vt:lpstr>
      <vt:lpstr>Avenir Roman</vt:lpstr>
      <vt:lpstr>Calibri</vt:lpstr>
      <vt:lpstr>Calibri Light</vt:lpstr>
      <vt:lpstr>Cambria Math</vt:lpstr>
      <vt:lpstr>Helvetica</vt:lpstr>
      <vt:lpstr>Helvetica Light</vt:lpstr>
      <vt:lpstr>Helvetica Neue</vt:lpstr>
      <vt:lpstr>Helvetica Neue Light</vt:lpstr>
      <vt:lpstr>Helvetica Neue Medium</vt:lpstr>
      <vt:lpstr>Menlo Regular</vt:lpstr>
      <vt:lpstr>Kantoorthema</vt:lpstr>
      <vt:lpstr>21_BasicWhite</vt:lpstr>
      <vt:lpstr>Black</vt:lpstr>
      <vt:lpstr>PowerPoint-presentatie</vt:lpstr>
      <vt:lpstr>Classificatie van classificatie-algoritmen</vt:lpstr>
      <vt:lpstr>Onderwerp: andere (classificatie)modellen</vt:lpstr>
      <vt:lpstr>Bayes</vt:lpstr>
      <vt:lpstr>Naive Bayes</vt:lpstr>
      <vt:lpstr>PowerPoint-presentatie</vt:lpstr>
      <vt:lpstr>Naive Bayes in Code</vt:lpstr>
      <vt:lpstr>Support Vector Classifiers (SVC)</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Clustering: algemeen</vt:lpstr>
      <vt:lpstr>Clustering: k-means</vt:lpstr>
      <vt:lpstr>Clustering: k-means</vt:lpstr>
      <vt:lpstr>Clustering: k-means</vt:lpstr>
      <vt:lpstr>Clustering: DBSCAN</vt:lpstr>
      <vt:lpstr>Clustering: DBSCAN</vt:lpstr>
      <vt:lpstr>Decision trees</vt:lpstr>
      <vt:lpstr>Decision trees: decision surface</vt:lpstr>
      <vt:lpstr>Decision trees: gini-impurity</vt:lpstr>
      <vt:lpstr>Deel 2 (na de pauze): live Notebooks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Titeldia</dc:title>
  <dc:creator>Roos TE, Erik</dc:creator>
  <cp:lastModifiedBy>Roos TE, Erik</cp:lastModifiedBy>
  <cp:revision>6</cp:revision>
  <dcterms:created xsi:type="dcterms:W3CDTF">2023-10-12T09:38:15Z</dcterms:created>
  <dcterms:modified xsi:type="dcterms:W3CDTF">2023-10-13T14:33:05Z</dcterms:modified>
</cp:coreProperties>
</file>