
<file path=[Content_Types].xml><?xml version="1.0" encoding="utf-8"?>
<Types xmlns="http://schemas.openxmlformats.org/package/2006/content-types">
  <Default Extension="gif" ContentType="image/gi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2" r:id="rId2"/>
    <p:sldId id="256" r:id="rId3"/>
    <p:sldId id="257" r:id="rId4"/>
    <p:sldId id="258" r:id="rId5"/>
    <p:sldId id="259" r:id="rId6"/>
    <p:sldId id="260" r:id="rId7"/>
    <p:sldId id="290" r:id="rId8"/>
    <p:sldId id="291" r:id="rId9"/>
    <p:sldId id="287" r:id="rId10"/>
    <p:sldId id="282" r:id="rId11"/>
    <p:sldId id="283" r:id="rId12"/>
    <p:sldId id="284" r:id="rId13"/>
    <p:sldId id="292" r:id="rId14"/>
    <p:sldId id="288" r:id="rId15"/>
    <p:sldId id="285" r:id="rId16"/>
    <p:sldId id="289" r:id="rId17"/>
    <p:sldId id="263" r:id="rId18"/>
    <p:sldId id="264" r:id="rId19"/>
    <p:sldId id="269" r:id="rId20"/>
    <p:sldId id="270" r:id="rId21"/>
    <p:sldId id="261" r:id="rId22"/>
    <p:sldId id="271" r:id="rId23"/>
    <p:sldId id="272" r:id="rId24"/>
    <p:sldId id="273" r:id="rId25"/>
    <p:sldId id="274" r:id="rId26"/>
    <p:sldId id="265" r:id="rId27"/>
    <p:sldId id="275" r:id="rId28"/>
    <p:sldId id="268" r:id="rId29"/>
    <p:sldId id="266" r:id="rId30"/>
    <p:sldId id="267" r:id="rId31"/>
    <p:sldId id="276" r:id="rId32"/>
    <p:sldId id="277" r:id="rId33"/>
    <p:sldId id="278" r:id="rId34"/>
    <p:sldId id="279" r:id="rId35"/>
    <p:sldId id="280" r:id="rId36"/>
    <p:sldId id="281" r:id="rId37"/>
    <p:sldId id="294" r:id="rId38"/>
    <p:sldId id="295" r:id="rId39"/>
    <p:sldId id="296" r:id="rId40"/>
    <p:sldId id="297" r:id="rId41"/>
    <p:sldId id="286" r:id="rId42"/>
    <p:sldId id="298" r:id="rId43"/>
    <p:sldId id="299" r:id="rId44"/>
    <p:sldId id="300" r:id="rId45"/>
    <p:sldId id="301" r:id="rId46"/>
    <p:sldId id="293" r:id="rId4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CB16438-5119-48F2-BFEF-C740552BA637}" v="6" dt="2018-12-02T05:43:53.58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7" d="100"/>
          <a:sy n="77" d="100"/>
        </p:scale>
        <p:origin x="342" y="9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ieloqg@outlook.com" userId="5bf686b03d6a098d" providerId="LiveId" clId="{CCB16438-5119-48F2-BFEF-C740552BA637}"/>
    <pc:docChg chg="custSel addSld delSld modSld">
      <pc:chgData name="cieloqg@outlook.com" userId="5bf686b03d6a098d" providerId="LiveId" clId="{CCB16438-5119-48F2-BFEF-C740552BA637}" dt="2018-12-02T05:43:53.580" v="17"/>
      <pc:docMkLst>
        <pc:docMk/>
      </pc:docMkLst>
      <pc:sldChg chg="modSp">
        <pc:chgData name="cieloqg@outlook.com" userId="5bf686b03d6a098d" providerId="LiveId" clId="{CCB16438-5119-48F2-BFEF-C740552BA637}" dt="2018-12-02T05:26:02.666" v="5" actId="207"/>
        <pc:sldMkLst>
          <pc:docMk/>
          <pc:sldMk cId="29285297" sldId="256"/>
        </pc:sldMkLst>
        <pc:spChg chg="mod">
          <ac:chgData name="cieloqg@outlook.com" userId="5bf686b03d6a098d" providerId="LiveId" clId="{CCB16438-5119-48F2-BFEF-C740552BA637}" dt="2018-12-02T05:26:02.666" v="5" actId="207"/>
          <ac:spMkLst>
            <pc:docMk/>
            <pc:sldMk cId="29285297" sldId="256"/>
            <ac:spMk id="2" creationId="{F88F37DD-F0F6-4F4C-BC74-23DE3980ED7C}"/>
          </ac:spMkLst>
        </pc:spChg>
      </pc:sldChg>
      <pc:sldChg chg="modSp">
        <pc:chgData name="cieloqg@outlook.com" userId="5bf686b03d6a098d" providerId="LiveId" clId="{CCB16438-5119-48F2-BFEF-C740552BA637}" dt="2018-12-02T05:31:58.040" v="12" actId="255"/>
        <pc:sldMkLst>
          <pc:docMk/>
          <pc:sldMk cId="4009609283" sldId="257"/>
        </pc:sldMkLst>
        <pc:spChg chg="mod">
          <ac:chgData name="cieloqg@outlook.com" userId="5bf686b03d6a098d" providerId="LiveId" clId="{CCB16438-5119-48F2-BFEF-C740552BA637}" dt="2018-12-02T05:31:58.040" v="12" actId="255"/>
          <ac:spMkLst>
            <pc:docMk/>
            <pc:sldMk cId="4009609283" sldId="257"/>
            <ac:spMk id="3" creationId="{B39E33C2-BA8D-4965-91BC-FF31A5FF385F}"/>
          </ac:spMkLst>
        </pc:spChg>
      </pc:sldChg>
      <pc:sldChg chg="modSp">
        <pc:chgData name="cieloqg@outlook.com" userId="5bf686b03d6a098d" providerId="LiveId" clId="{CCB16438-5119-48F2-BFEF-C740552BA637}" dt="2018-12-02T05:32:08.337" v="13" actId="2711"/>
        <pc:sldMkLst>
          <pc:docMk/>
          <pc:sldMk cId="13060310" sldId="258"/>
        </pc:sldMkLst>
        <pc:spChg chg="mod">
          <ac:chgData name="cieloqg@outlook.com" userId="5bf686b03d6a098d" providerId="LiveId" clId="{CCB16438-5119-48F2-BFEF-C740552BA637}" dt="2018-12-02T05:32:08.337" v="13" actId="2711"/>
          <ac:spMkLst>
            <pc:docMk/>
            <pc:sldMk cId="13060310" sldId="258"/>
            <ac:spMk id="3" creationId="{5303A226-7AA4-4C01-8089-3439EE4162C8}"/>
          </ac:spMkLst>
        </pc:spChg>
      </pc:sldChg>
      <pc:sldChg chg="modSp">
        <pc:chgData name="cieloqg@outlook.com" userId="5bf686b03d6a098d" providerId="LiveId" clId="{CCB16438-5119-48F2-BFEF-C740552BA637}" dt="2018-12-02T05:32:32.794" v="16" actId="122"/>
        <pc:sldMkLst>
          <pc:docMk/>
          <pc:sldMk cId="4019431282" sldId="260"/>
        </pc:sldMkLst>
        <pc:spChg chg="mod">
          <ac:chgData name="cieloqg@outlook.com" userId="5bf686b03d6a098d" providerId="LiveId" clId="{CCB16438-5119-48F2-BFEF-C740552BA637}" dt="2018-12-02T05:32:32.794" v="16" actId="122"/>
          <ac:spMkLst>
            <pc:docMk/>
            <pc:sldMk cId="4019431282" sldId="260"/>
            <ac:spMk id="2" creationId="{CE40AAE9-2972-4ABE-A76F-751B8DBF9339}"/>
          </ac:spMkLst>
        </pc:spChg>
        <pc:spChg chg="mod">
          <ac:chgData name="cieloqg@outlook.com" userId="5bf686b03d6a098d" providerId="LiveId" clId="{CCB16438-5119-48F2-BFEF-C740552BA637}" dt="2018-12-02T05:32:26.985" v="15" actId="123"/>
          <ac:spMkLst>
            <pc:docMk/>
            <pc:sldMk cId="4019431282" sldId="260"/>
            <ac:spMk id="3" creationId="{8F04FA13-5761-4377-9450-B1BD68E80918}"/>
          </ac:spMkLst>
        </pc:spChg>
      </pc:sldChg>
      <pc:sldChg chg="add">
        <pc:chgData name="cieloqg@outlook.com" userId="5bf686b03d6a098d" providerId="LiveId" clId="{CCB16438-5119-48F2-BFEF-C740552BA637}" dt="2018-12-02T05:43:53.580" v="17"/>
        <pc:sldMkLst>
          <pc:docMk/>
          <pc:sldMk cId="2356972972" sldId="261"/>
        </pc:sldMkLst>
      </pc:sldChg>
      <pc:sldChg chg="modSp">
        <pc:chgData name="cieloqg@outlook.com" userId="5bf686b03d6a098d" providerId="LiveId" clId="{CCB16438-5119-48F2-BFEF-C740552BA637}" dt="2018-12-02T05:31:35.269" v="10" actId="255"/>
        <pc:sldMkLst>
          <pc:docMk/>
          <pc:sldMk cId="3797797766" sldId="262"/>
        </pc:sldMkLst>
        <pc:spChg chg="mod">
          <ac:chgData name="cieloqg@outlook.com" userId="5bf686b03d6a098d" providerId="LiveId" clId="{CCB16438-5119-48F2-BFEF-C740552BA637}" dt="2018-12-02T05:31:35.269" v="10" actId="255"/>
          <ac:spMkLst>
            <pc:docMk/>
            <pc:sldMk cId="3797797766" sldId="262"/>
            <ac:spMk id="3" creationId="{273EFBD9-988A-40CC-AA38-AF70AF82E784}"/>
          </ac:spMkLst>
        </pc:spChg>
      </pc:sldChg>
      <pc:sldChg chg="add">
        <pc:chgData name="cieloqg@outlook.com" userId="5bf686b03d6a098d" providerId="LiveId" clId="{CCB16438-5119-48F2-BFEF-C740552BA637}" dt="2018-12-02T05:43:53.580" v="17"/>
        <pc:sldMkLst>
          <pc:docMk/>
          <pc:sldMk cId="711966613" sldId="263"/>
        </pc:sldMkLst>
      </pc:sldChg>
      <pc:sldChg chg="add del">
        <pc:chgData name="cieloqg@outlook.com" userId="5bf686b03d6a098d" providerId="LiveId" clId="{CCB16438-5119-48F2-BFEF-C740552BA637}" dt="2018-12-02T05:26:22.963" v="9" actId="2696"/>
        <pc:sldMkLst>
          <pc:docMk/>
          <pc:sldMk cId="1947856646" sldId="263"/>
        </pc:sldMkLst>
      </pc:sldChg>
      <pc:sldChg chg="add">
        <pc:chgData name="cieloqg@outlook.com" userId="5bf686b03d6a098d" providerId="LiveId" clId="{CCB16438-5119-48F2-BFEF-C740552BA637}" dt="2018-12-02T05:43:53.580" v="17"/>
        <pc:sldMkLst>
          <pc:docMk/>
          <pc:sldMk cId="2776044707" sldId="264"/>
        </pc:sldMkLst>
      </pc:sldChg>
      <pc:sldChg chg="add">
        <pc:chgData name="cieloqg@outlook.com" userId="5bf686b03d6a098d" providerId="LiveId" clId="{CCB16438-5119-48F2-BFEF-C740552BA637}" dt="2018-12-02T05:43:53.580" v="17"/>
        <pc:sldMkLst>
          <pc:docMk/>
          <pc:sldMk cId="879894943" sldId="265"/>
        </pc:sldMkLst>
      </pc:sldChg>
      <pc:sldChg chg="add">
        <pc:chgData name="cieloqg@outlook.com" userId="5bf686b03d6a098d" providerId="LiveId" clId="{CCB16438-5119-48F2-BFEF-C740552BA637}" dt="2018-12-02T05:43:53.580" v="17"/>
        <pc:sldMkLst>
          <pc:docMk/>
          <pc:sldMk cId="2305993530" sldId="266"/>
        </pc:sldMkLst>
      </pc:sldChg>
      <pc:sldChg chg="add">
        <pc:chgData name="cieloqg@outlook.com" userId="5bf686b03d6a098d" providerId="LiveId" clId="{CCB16438-5119-48F2-BFEF-C740552BA637}" dt="2018-12-02T05:43:53.580" v="17"/>
        <pc:sldMkLst>
          <pc:docMk/>
          <pc:sldMk cId="2907480699" sldId="267"/>
        </pc:sldMkLst>
      </pc:sldChg>
      <pc:sldChg chg="add">
        <pc:chgData name="cieloqg@outlook.com" userId="5bf686b03d6a098d" providerId="LiveId" clId="{CCB16438-5119-48F2-BFEF-C740552BA637}" dt="2018-12-02T05:43:53.580" v="17"/>
        <pc:sldMkLst>
          <pc:docMk/>
          <pc:sldMk cId="1186778594" sldId="268"/>
        </pc:sldMkLst>
      </pc:sldChg>
      <pc:sldChg chg="add">
        <pc:chgData name="cieloqg@outlook.com" userId="5bf686b03d6a098d" providerId="LiveId" clId="{CCB16438-5119-48F2-BFEF-C740552BA637}" dt="2018-12-02T05:43:53.580" v="17"/>
        <pc:sldMkLst>
          <pc:docMk/>
          <pc:sldMk cId="3047975622" sldId="269"/>
        </pc:sldMkLst>
      </pc:sldChg>
      <pc:sldChg chg="add">
        <pc:chgData name="cieloqg@outlook.com" userId="5bf686b03d6a098d" providerId="LiveId" clId="{CCB16438-5119-48F2-BFEF-C740552BA637}" dt="2018-12-02T05:43:53.580" v="17"/>
        <pc:sldMkLst>
          <pc:docMk/>
          <pc:sldMk cId="759742834" sldId="270"/>
        </pc:sldMkLst>
      </pc:sldChg>
      <pc:sldChg chg="add">
        <pc:chgData name="cieloqg@outlook.com" userId="5bf686b03d6a098d" providerId="LiveId" clId="{CCB16438-5119-48F2-BFEF-C740552BA637}" dt="2018-12-02T05:43:53.580" v="17"/>
        <pc:sldMkLst>
          <pc:docMk/>
          <pc:sldMk cId="23395829" sldId="271"/>
        </pc:sldMkLst>
      </pc:sldChg>
      <pc:sldChg chg="add">
        <pc:chgData name="cieloqg@outlook.com" userId="5bf686b03d6a098d" providerId="LiveId" clId="{CCB16438-5119-48F2-BFEF-C740552BA637}" dt="2018-12-02T05:43:53.580" v="17"/>
        <pc:sldMkLst>
          <pc:docMk/>
          <pc:sldMk cId="4147395482" sldId="272"/>
        </pc:sldMkLst>
      </pc:sldChg>
      <pc:sldChg chg="add">
        <pc:chgData name="cieloqg@outlook.com" userId="5bf686b03d6a098d" providerId="LiveId" clId="{CCB16438-5119-48F2-BFEF-C740552BA637}" dt="2018-12-02T05:43:53.580" v="17"/>
        <pc:sldMkLst>
          <pc:docMk/>
          <pc:sldMk cId="968689123" sldId="273"/>
        </pc:sldMkLst>
      </pc:sldChg>
      <pc:sldChg chg="add">
        <pc:chgData name="cieloqg@outlook.com" userId="5bf686b03d6a098d" providerId="LiveId" clId="{CCB16438-5119-48F2-BFEF-C740552BA637}" dt="2018-12-02T05:43:53.580" v="17"/>
        <pc:sldMkLst>
          <pc:docMk/>
          <pc:sldMk cId="2638191892" sldId="274"/>
        </pc:sldMkLst>
      </pc:sldChg>
      <pc:sldChg chg="add">
        <pc:chgData name="cieloqg@outlook.com" userId="5bf686b03d6a098d" providerId="LiveId" clId="{CCB16438-5119-48F2-BFEF-C740552BA637}" dt="2018-12-02T05:43:53.580" v="17"/>
        <pc:sldMkLst>
          <pc:docMk/>
          <pc:sldMk cId="1766196651" sldId="275"/>
        </pc:sldMkLst>
      </pc:sldChg>
      <pc:sldChg chg="add">
        <pc:chgData name="cieloqg@outlook.com" userId="5bf686b03d6a098d" providerId="LiveId" clId="{CCB16438-5119-48F2-BFEF-C740552BA637}" dt="2018-12-02T05:43:53.580" v="17"/>
        <pc:sldMkLst>
          <pc:docMk/>
          <pc:sldMk cId="2717555172" sldId="276"/>
        </pc:sldMkLst>
      </pc:sldChg>
      <pc:sldChg chg="add">
        <pc:chgData name="cieloqg@outlook.com" userId="5bf686b03d6a098d" providerId="LiveId" clId="{CCB16438-5119-48F2-BFEF-C740552BA637}" dt="2018-12-02T05:43:53.580" v="17"/>
        <pc:sldMkLst>
          <pc:docMk/>
          <pc:sldMk cId="489211227" sldId="277"/>
        </pc:sldMkLst>
      </pc:sldChg>
      <pc:sldChg chg="add">
        <pc:chgData name="cieloqg@outlook.com" userId="5bf686b03d6a098d" providerId="LiveId" clId="{CCB16438-5119-48F2-BFEF-C740552BA637}" dt="2018-12-02T05:43:53.580" v="17"/>
        <pc:sldMkLst>
          <pc:docMk/>
          <pc:sldMk cId="2655584138" sldId="278"/>
        </pc:sldMkLst>
      </pc:sldChg>
      <pc:sldChg chg="add">
        <pc:chgData name="cieloqg@outlook.com" userId="5bf686b03d6a098d" providerId="LiveId" clId="{CCB16438-5119-48F2-BFEF-C740552BA637}" dt="2018-12-02T05:43:53.580" v="17"/>
        <pc:sldMkLst>
          <pc:docMk/>
          <pc:sldMk cId="568080420" sldId="279"/>
        </pc:sldMkLst>
      </pc:sldChg>
      <pc:sldChg chg="add">
        <pc:chgData name="cieloqg@outlook.com" userId="5bf686b03d6a098d" providerId="LiveId" clId="{CCB16438-5119-48F2-BFEF-C740552BA637}" dt="2018-12-02T05:43:53.580" v="17"/>
        <pc:sldMkLst>
          <pc:docMk/>
          <pc:sldMk cId="3662687923" sldId="280"/>
        </pc:sldMkLst>
      </pc:sldChg>
      <pc:sldChg chg="add">
        <pc:chgData name="cieloqg@outlook.com" userId="5bf686b03d6a098d" providerId="LiveId" clId="{CCB16438-5119-48F2-BFEF-C740552BA637}" dt="2018-12-02T05:43:53.580" v="17"/>
        <pc:sldMkLst>
          <pc:docMk/>
          <pc:sldMk cId="3463179046" sldId="281"/>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3AF8218B-BED8-4C43-808F-CDE345BA5D71}" type="datetimeFigureOut">
              <a:rPr lang="es-MX" smtClean="0"/>
              <a:t>02/12/2018</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0D0C43F1-3AAC-4582-8B71-C190D6803DC6}" type="slidenum">
              <a:rPr lang="es-MX" smtClean="0"/>
              <a:t>‹Nº›</a:t>
            </a:fld>
            <a:endParaRPr lang="es-MX"/>
          </a:p>
        </p:txBody>
      </p:sp>
    </p:spTree>
    <p:extLst>
      <p:ext uri="{BB962C8B-B14F-4D97-AF65-F5344CB8AC3E}">
        <p14:creationId xmlns:p14="http://schemas.microsoft.com/office/powerpoint/2010/main" val="1799764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3AF8218B-BED8-4C43-808F-CDE345BA5D71}" type="datetimeFigureOut">
              <a:rPr lang="es-MX" smtClean="0"/>
              <a:t>02/12/2018</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0D0C43F1-3AAC-4582-8B71-C190D6803DC6}" type="slidenum">
              <a:rPr lang="es-MX" smtClean="0"/>
              <a:t>‹Nº›</a:t>
            </a:fld>
            <a:endParaRPr lang="es-MX"/>
          </a:p>
        </p:txBody>
      </p:sp>
    </p:spTree>
    <p:extLst>
      <p:ext uri="{BB962C8B-B14F-4D97-AF65-F5344CB8AC3E}">
        <p14:creationId xmlns:p14="http://schemas.microsoft.com/office/powerpoint/2010/main" val="16080075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Editar los estilos de texto del patrón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3AF8218B-BED8-4C43-808F-CDE345BA5D71}" type="datetimeFigureOut">
              <a:rPr lang="es-MX" smtClean="0"/>
              <a:t>02/12/2018</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0D0C43F1-3AAC-4582-8B71-C190D6803DC6}" type="slidenum">
              <a:rPr lang="es-MX" smtClean="0"/>
              <a:t>‹Nº›</a:t>
            </a:fld>
            <a:endParaRPr lang="es-MX"/>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1280158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3AF8218B-BED8-4C43-808F-CDE345BA5D71}" type="datetimeFigureOut">
              <a:rPr lang="es-MX" smtClean="0"/>
              <a:t>02/12/2018</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0D0C43F1-3AAC-4582-8B71-C190D6803DC6}" type="slidenum">
              <a:rPr lang="es-MX" smtClean="0"/>
              <a:t>‹Nº›</a:t>
            </a:fld>
            <a:endParaRPr lang="es-MX"/>
          </a:p>
        </p:txBody>
      </p:sp>
    </p:spTree>
    <p:extLst>
      <p:ext uri="{BB962C8B-B14F-4D97-AF65-F5344CB8AC3E}">
        <p14:creationId xmlns:p14="http://schemas.microsoft.com/office/powerpoint/2010/main" val="32360012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Editar los estilos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3AF8218B-BED8-4C43-808F-CDE345BA5D71}" type="datetimeFigureOut">
              <a:rPr lang="es-MX" smtClean="0"/>
              <a:t>02/12/2018</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0D0C43F1-3AAC-4582-8B71-C190D6803DC6}" type="slidenum">
              <a:rPr lang="es-MX" smtClean="0"/>
              <a:t>‹Nº›</a:t>
            </a:fld>
            <a:endParaRPr lang="es-MX"/>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7145284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Editar los estilos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3AF8218B-BED8-4C43-808F-CDE345BA5D71}" type="datetimeFigureOut">
              <a:rPr lang="es-MX" smtClean="0"/>
              <a:t>02/12/2018</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0D0C43F1-3AAC-4582-8B71-C190D6803DC6}" type="slidenum">
              <a:rPr lang="es-MX" smtClean="0"/>
              <a:t>‹Nº›</a:t>
            </a:fld>
            <a:endParaRPr lang="es-MX"/>
          </a:p>
        </p:txBody>
      </p:sp>
    </p:spTree>
    <p:extLst>
      <p:ext uri="{BB962C8B-B14F-4D97-AF65-F5344CB8AC3E}">
        <p14:creationId xmlns:p14="http://schemas.microsoft.com/office/powerpoint/2010/main" val="14614713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3AF8218B-BED8-4C43-808F-CDE345BA5D71}" type="datetimeFigureOut">
              <a:rPr lang="es-MX" smtClean="0"/>
              <a:t>02/12/2018</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0D0C43F1-3AAC-4582-8B71-C190D6803DC6}" type="slidenum">
              <a:rPr lang="es-MX" smtClean="0"/>
              <a:t>‹Nº›</a:t>
            </a:fld>
            <a:endParaRPr lang="es-MX"/>
          </a:p>
        </p:txBody>
      </p:sp>
    </p:spTree>
    <p:extLst>
      <p:ext uri="{BB962C8B-B14F-4D97-AF65-F5344CB8AC3E}">
        <p14:creationId xmlns:p14="http://schemas.microsoft.com/office/powerpoint/2010/main" val="21758637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3AF8218B-BED8-4C43-808F-CDE345BA5D71}" type="datetimeFigureOut">
              <a:rPr lang="es-MX" smtClean="0"/>
              <a:t>02/12/2018</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0D0C43F1-3AAC-4582-8B71-C190D6803DC6}" type="slidenum">
              <a:rPr lang="es-MX" smtClean="0"/>
              <a:t>‹Nº›</a:t>
            </a:fld>
            <a:endParaRPr lang="es-MX"/>
          </a:p>
        </p:txBody>
      </p:sp>
    </p:spTree>
    <p:extLst>
      <p:ext uri="{BB962C8B-B14F-4D97-AF65-F5344CB8AC3E}">
        <p14:creationId xmlns:p14="http://schemas.microsoft.com/office/powerpoint/2010/main" val="39538182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3AF8218B-BED8-4C43-808F-CDE345BA5D71}" type="datetimeFigureOut">
              <a:rPr lang="es-MX" smtClean="0"/>
              <a:t>02/12/2018</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0D0C43F1-3AAC-4582-8B71-C190D6803DC6}" type="slidenum">
              <a:rPr lang="es-MX" smtClean="0"/>
              <a:t>‹Nº›</a:t>
            </a:fld>
            <a:endParaRPr lang="es-MX"/>
          </a:p>
        </p:txBody>
      </p:sp>
    </p:spTree>
    <p:extLst>
      <p:ext uri="{BB962C8B-B14F-4D97-AF65-F5344CB8AC3E}">
        <p14:creationId xmlns:p14="http://schemas.microsoft.com/office/powerpoint/2010/main" val="16351677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3AF8218B-BED8-4C43-808F-CDE345BA5D71}" type="datetimeFigureOut">
              <a:rPr lang="es-MX" smtClean="0"/>
              <a:t>02/12/2018</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0D0C43F1-3AAC-4582-8B71-C190D6803DC6}" type="slidenum">
              <a:rPr lang="es-MX" smtClean="0"/>
              <a:t>‹Nº›</a:t>
            </a:fld>
            <a:endParaRPr lang="es-MX"/>
          </a:p>
        </p:txBody>
      </p:sp>
    </p:spTree>
    <p:extLst>
      <p:ext uri="{BB962C8B-B14F-4D97-AF65-F5344CB8AC3E}">
        <p14:creationId xmlns:p14="http://schemas.microsoft.com/office/powerpoint/2010/main" val="13106266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3AF8218B-BED8-4C43-808F-CDE345BA5D71}" type="datetimeFigureOut">
              <a:rPr lang="es-MX" smtClean="0"/>
              <a:t>02/12/2018</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0D0C43F1-3AAC-4582-8B71-C190D6803DC6}" type="slidenum">
              <a:rPr lang="es-MX" smtClean="0"/>
              <a:t>‹Nº›</a:t>
            </a:fld>
            <a:endParaRPr lang="es-MX"/>
          </a:p>
        </p:txBody>
      </p:sp>
    </p:spTree>
    <p:extLst>
      <p:ext uri="{BB962C8B-B14F-4D97-AF65-F5344CB8AC3E}">
        <p14:creationId xmlns:p14="http://schemas.microsoft.com/office/powerpoint/2010/main" val="2773159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3AF8218B-BED8-4C43-808F-CDE345BA5D71}" type="datetimeFigureOut">
              <a:rPr lang="es-MX" smtClean="0"/>
              <a:t>02/12/2018</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0D0C43F1-3AAC-4582-8B71-C190D6803DC6}" type="slidenum">
              <a:rPr lang="es-MX" smtClean="0"/>
              <a:t>‹Nº›</a:t>
            </a:fld>
            <a:endParaRPr lang="es-MX"/>
          </a:p>
        </p:txBody>
      </p:sp>
    </p:spTree>
    <p:extLst>
      <p:ext uri="{BB962C8B-B14F-4D97-AF65-F5344CB8AC3E}">
        <p14:creationId xmlns:p14="http://schemas.microsoft.com/office/powerpoint/2010/main" val="20741173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3AF8218B-BED8-4C43-808F-CDE345BA5D71}" type="datetimeFigureOut">
              <a:rPr lang="es-MX" smtClean="0"/>
              <a:t>02/12/2018</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0D0C43F1-3AAC-4582-8B71-C190D6803DC6}" type="slidenum">
              <a:rPr lang="es-MX" smtClean="0"/>
              <a:t>‹Nº›</a:t>
            </a:fld>
            <a:endParaRPr lang="es-MX"/>
          </a:p>
        </p:txBody>
      </p:sp>
    </p:spTree>
    <p:extLst>
      <p:ext uri="{BB962C8B-B14F-4D97-AF65-F5344CB8AC3E}">
        <p14:creationId xmlns:p14="http://schemas.microsoft.com/office/powerpoint/2010/main" val="5084241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AF8218B-BED8-4C43-808F-CDE345BA5D71}" type="datetimeFigureOut">
              <a:rPr lang="es-MX" smtClean="0"/>
              <a:t>02/12/2018</a:t>
            </a:fld>
            <a:endParaRPr lang="es-MX"/>
          </a:p>
        </p:txBody>
      </p:sp>
      <p:sp>
        <p:nvSpPr>
          <p:cNvPr id="3" name="Footer Placeholder 2"/>
          <p:cNvSpPr>
            <a:spLocks noGrp="1"/>
          </p:cNvSpPr>
          <p:nvPr>
            <p:ph type="ftr" sz="quarter" idx="11"/>
          </p:nvPr>
        </p:nvSpPr>
        <p:spPr/>
        <p:txBody>
          <a:bodyPr/>
          <a:lstStyle/>
          <a:p>
            <a:endParaRPr lang="es-MX"/>
          </a:p>
        </p:txBody>
      </p:sp>
      <p:sp>
        <p:nvSpPr>
          <p:cNvPr id="4" name="Slide Number Placeholder 3"/>
          <p:cNvSpPr>
            <a:spLocks noGrp="1"/>
          </p:cNvSpPr>
          <p:nvPr>
            <p:ph type="sldNum" sz="quarter" idx="12"/>
          </p:nvPr>
        </p:nvSpPr>
        <p:spPr/>
        <p:txBody>
          <a:bodyPr/>
          <a:lstStyle/>
          <a:p>
            <a:fld id="{0D0C43F1-3AAC-4582-8B71-C190D6803DC6}" type="slidenum">
              <a:rPr lang="es-MX" smtClean="0"/>
              <a:t>‹Nº›</a:t>
            </a:fld>
            <a:endParaRPr lang="es-MX"/>
          </a:p>
        </p:txBody>
      </p:sp>
    </p:spTree>
    <p:extLst>
      <p:ext uri="{BB962C8B-B14F-4D97-AF65-F5344CB8AC3E}">
        <p14:creationId xmlns:p14="http://schemas.microsoft.com/office/powerpoint/2010/main" val="21399063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3AF8218B-BED8-4C43-808F-CDE345BA5D71}" type="datetimeFigureOut">
              <a:rPr lang="es-MX" smtClean="0"/>
              <a:t>02/12/2018</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0D0C43F1-3AAC-4582-8B71-C190D6803DC6}" type="slidenum">
              <a:rPr lang="es-MX" smtClean="0"/>
              <a:t>‹Nº›</a:t>
            </a:fld>
            <a:endParaRPr lang="es-MX"/>
          </a:p>
        </p:txBody>
      </p:sp>
    </p:spTree>
    <p:extLst>
      <p:ext uri="{BB962C8B-B14F-4D97-AF65-F5344CB8AC3E}">
        <p14:creationId xmlns:p14="http://schemas.microsoft.com/office/powerpoint/2010/main" val="34233956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3AF8218B-BED8-4C43-808F-CDE345BA5D71}" type="datetimeFigureOut">
              <a:rPr lang="es-MX" smtClean="0"/>
              <a:t>02/12/2018</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0D0C43F1-3AAC-4582-8B71-C190D6803DC6}" type="slidenum">
              <a:rPr lang="es-MX" smtClean="0"/>
              <a:t>‹Nº›</a:t>
            </a:fld>
            <a:endParaRPr lang="es-MX"/>
          </a:p>
        </p:txBody>
      </p:sp>
    </p:spTree>
    <p:extLst>
      <p:ext uri="{BB962C8B-B14F-4D97-AF65-F5344CB8AC3E}">
        <p14:creationId xmlns:p14="http://schemas.microsoft.com/office/powerpoint/2010/main" val="17910000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AF8218B-BED8-4C43-808F-CDE345BA5D71}" type="datetimeFigureOut">
              <a:rPr lang="es-MX" smtClean="0"/>
              <a:t>02/12/2018</a:t>
            </a:fld>
            <a:endParaRPr lang="es-MX"/>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s-MX"/>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0D0C43F1-3AAC-4582-8B71-C190D6803DC6}" type="slidenum">
              <a:rPr lang="es-MX" smtClean="0"/>
              <a:t>‹Nº›</a:t>
            </a:fld>
            <a:endParaRPr lang="es-MX"/>
          </a:p>
        </p:txBody>
      </p:sp>
    </p:spTree>
    <p:extLst>
      <p:ext uri="{BB962C8B-B14F-4D97-AF65-F5344CB8AC3E}">
        <p14:creationId xmlns:p14="http://schemas.microsoft.com/office/powerpoint/2010/main" val="143633590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3" Type="http://schemas.openxmlformats.org/officeDocument/2006/relationships/image" Target="../media/image21.gif"/><Relationship Id="rId2" Type="http://schemas.openxmlformats.org/officeDocument/2006/relationships/image" Target="../media/image20.gi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2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5" Type="http://schemas.openxmlformats.org/officeDocument/2006/relationships/image" Target="../media/image39.png"/><Relationship Id="rId4" Type="http://schemas.openxmlformats.org/officeDocument/2006/relationships/image" Target="../media/image38.png"/></Relationships>
</file>

<file path=ppt/slides/_rels/slide2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 Id="rId5" Type="http://schemas.openxmlformats.org/officeDocument/2006/relationships/image" Target="../media/image48.png"/><Relationship Id="rId4" Type="http://schemas.openxmlformats.org/officeDocument/2006/relationships/image" Target="../media/image47.png"/></Relationships>
</file>

<file path=ppt/slides/_rels/slide33.xml.rels><?xml version="1.0" encoding="UTF-8" standalone="yes"?>
<Relationships xmlns="http://schemas.openxmlformats.org/package/2006/relationships"><Relationship Id="rId3" Type="http://schemas.openxmlformats.org/officeDocument/2006/relationships/image" Target="../media/image50.gif"/><Relationship Id="rId2" Type="http://schemas.openxmlformats.org/officeDocument/2006/relationships/image" Target="../media/image49.gif"/><Relationship Id="rId1" Type="http://schemas.openxmlformats.org/officeDocument/2006/relationships/slideLayout" Target="../slideLayouts/slideLayout2.xml"/><Relationship Id="rId4" Type="http://schemas.openxmlformats.org/officeDocument/2006/relationships/image" Target="../media/image51.gif"/></Relationships>
</file>

<file path=ppt/slides/_rels/slide34.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gi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10.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330.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350.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380.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6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12A06E6-18F1-43C3-8885-0E2F448E5CA4}"/>
              </a:ext>
            </a:extLst>
          </p:cNvPr>
          <p:cNvSpPr>
            <a:spLocks noGrp="1"/>
          </p:cNvSpPr>
          <p:nvPr>
            <p:ph type="title"/>
          </p:nvPr>
        </p:nvSpPr>
        <p:spPr>
          <a:xfrm>
            <a:off x="-2619999" y="1187121"/>
            <a:ext cx="10523987" cy="1320800"/>
          </a:xfrm>
        </p:spPr>
        <p:txBody>
          <a:bodyPr>
            <a:normAutofit/>
          </a:bodyPr>
          <a:lstStyle/>
          <a:p>
            <a:pPr algn="ctr"/>
            <a:r>
              <a:rPr lang="es-MX" sz="5400" dirty="0">
                <a:latin typeface="Calibri" panose="020F0502020204030204" pitchFamily="34" charset="0"/>
                <a:cs typeface="Calibri" panose="020F0502020204030204" pitchFamily="34" charset="0"/>
              </a:rPr>
              <a:t>Proyecto Final</a:t>
            </a:r>
          </a:p>
        </p:txBody>
      </p:sp>
      <p:sp>
        <p:nvSpPr>
          <p:cNvPr id="3" name="Marcador de contenido 2">
            <a:extLst>
              <a:ext uri="{FF2B5EF4-FFF2-40B4-BE49-F238E27FC236}">
                <a16:creationId xmlns:a16="http://schemas.microsoft.com/office/drawing/2014/main" id="{273EFBD9-988A-40CC-AA38-AF70AF82E784}"/>
              </a:ext>
            </a:extLst>
          </p:cNvPr>
          <p:cNvSpPr>
            <a:spLocks noGrp="1"/>
          </p:cNvSpPr>
          <p:nvPr>
            <p:ph idx="1"/>
          </p:nvPr>
        </p:nvSpPr>
        <p:spPr>
          <a:xfrm>
            <a:off x="680259" y="2315524"/>
            <a:ext cx="8596668" cy="2837543"/>
          </a:xfrm>
        </p:spPr>
        <p:txBody>
          <a:bodyPr/>
          <a:lstStyle/>
          <a:p>
            <a:pPr marL="0" indent="0">
              <a:buNone/>
            </a:pPr>
            <a:r>
              <a:rPr lang="es-CO" sz="2400" b="1" dirty="0">
                <a:solidFill>
                  <a:schemeClr val="tx1"/>
                </a:solidFill>
                <a:latin typeface="Arial" panose="020B0604020202020204" pitchFamily="34" charset="0"/>
                <a:cs typeface="Arial" panose="020B0604020202020204" pitchFamily="34" charset="0"/>
              </a:rPr>
              <a:t>Integrantes</a:t>
            </a:r>
          </a:p>
          <a:p>
            <a:r>
              <a:rPr lang="es-CO" sz="2400" b="1" dirty="0">
                <a:solidFill>
                  <a:schemeClr val="tx1"/>
                </a:solidFill>
                <a:latin typeface="Arial" panose="020B0604020202020204" pitchFamily="34" charset="0"/>
                <a:cs typeface="Arial" panose="020B0604020202020204" pitchFamily="34" charset="0"/>
              </a:rPr>
              <a:t>M</a:t>
            </a:r>
            <a:r>
              <a:rPr lang="en-US" sz="2400" b="1" dirty="0">
                <a:solidFill>
                  <a:schemeClr val="tx1"/>
                </a:solidFill>
                <a:latin typeface="Arial" panose="020B0604020202020204" pitchFamily="34" charset="0"/>
                <a:cs typeface="Arial" panose="020B0604020202020204" pitchFamily="34" charset="0"/>
              </a:rPr>
              <a:t>ichel Ramos</a:t>
            </a:r>
          </a:p>
          <a:p>
            <a:r>
              <a:rPr lang="es-CO" sz="2400" b="1" dirty="0">
                <a:solidFill>
                  <a:schemeClr val="tx1"/>
                </a:solidFill>
                <a:latin typeface="Arial" panose="020B0604020202020204" pitchFamily="34" charset="0"/>
                <a:cs typeface="Arial" panose="020B0604020202020204" pitchFamily="34" charset="0"/>
              </a:rPr>
              <a:t>Ricardo Romero</a:t>
            </a:r>
          </a:p>
          <a:p>
            <a:r>
              <a:rPr lang="es-CO" sz="2400" b="1" dirty="0">
                <a:solidFill>
                  <a:schemeClr val="tx1"/>
                </a:solidFill>
                <a:latin typeface="Arial" panose="020B0604020202020204" pitchFamily="34" charset="0"/>
                <a:cs typeface="Arial" panose="020B0604020202020204" pitchFamily="34" charset="0"/>
              </a:rPr>
              <a:t>Naim Tejeda</a:t>
            </a:r>
          </a:p>
          <a:p>
            <a:r>
              <a:rPr lang="en-US" sz="2400" b="1" dirty="0">
                <a:solidFill>
                  <a:schemeClr val="tx1"/>
                </a:solidFill>
                <a:latin typeface="Arial" panose="020B0604020202020204" pitchFamily="34" charset="0"/>
                <a:cs typeface="Arial" panose="020B0604020202020204" pitchFamily="34" charset="0"/>
              </a:rPr>
              <a:t>Cielo Quiroga</a:t>
            </a:r>
          </a:p>
          <a:p>
            <a:endParaRPr lang="en-US" dirty="0"/>
          </a:p>
        </p:txBody>
      </p:sp>
      <p:sp>
        <p:nvSpPr>
          <p:cNvPr id="4" name="Título 1">
            <a:extLst>
              <a:ext uri="{FF2B5EF4-FFF2-40B4-BE49-F238E27FC236}">
                <a16:creationId xmlns:a16="http://schemas.microsoft.com/office/drawing/2014/main" id="{012A06E6-18F1-43C3-8885-0E2F448E5CA4}"/>
              </a:ext>
            </a:extLst>
          </p:cNvPr>
          <p:cNvSpPr txBox="1">
            <a:spLocks/>
          </p:cNvSpPr>
          <p:nvPr/>
        </p:nvSpPr>
        <p:spPr>
          <a:xfrm>
            <a:off x="-686675" y="443985"/>
            <a:ext cx="10523987"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s-MX" sz="5400" b="1" dirty="0">
                <a:latin typeface="Calibri" panose="020F0502020204030204" pitchFamily="34" charset="0"/>
                <a:cs typeface="Calibri" panose="020F0502020204030204" pitchFamily="34" charset="0"/>
              </a:rPr>
              <a:t>Programación en Ingeniería</a:t>
            </a:r>
          </a:p>
        </p:txBody>
      </p:sp>
      <p:pic>
        <p:nvPicPr>
          <p:cNvPr id="6" name="Imagen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0259" y="5061404"/>
            <a:ext cx="5455498" cy="1577935"/>
          </a:xfrm>
          <a:prstGeom prst="rect">
            <a:avLst/>
          </a:prstGeom>
        </p:spPr>
      </p:pic>
    </p:spTree>
    <p:extLst>
      <p:ext uri="{BB962C8B-B14F-4D97-AF65-F5344CB8AC3E}">
        <p14:creationId xmlns:p14="http://schemas.microsoft.com/office/powerpoint/2010/main" val="37977977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279577" y="618514"/>
            <a:ext cx="6347713" cy="740163"/>
          </a:xfrm>
        </p:spPr>
        <p:txBody>
          <a:bodyPr/>
          <a:lstStyle/>
          <a:p>
            <a:pPr algn="ctr"/>
            <a:r>
              <a:rPr lang="es-MX" b="1" dirty="0" err="1">
                <a:solidFill>
                  <a:schemeClr val="accent5">
                    <a:lumMod val="75000"/>
                  </a:schemeClr>
                </a:solidFill>
                <a:latin typeface="Arial" panose="020B0604020202020204" pitchFamily="34" charset="0"/>
                <a:cs typeface="Arial" panose="020B0604020202020204" pitchFamily="34" charset="0"/>
              </a:rPr>
              <a:t>Main</a:t>
            </a:r>
            <a:endParaRPr lang="es-MX" b="1" dirty="0">
              <a:solidFill>
                <a:schemeClr val="accent5">
                  <a:lumMod val="75000"/>
                </a:schemeClr>
              </a:solidFill>
              <a:latin typeface="Arial" panose="020B0604020202020204" pitchFamily="34" charset="0"/>
              <a:cs typeface="Arial" panose="020B0604020202020204" pitchFamily="34" charset="0"/>
            </a:endParaRPr>
          </a:p>
        </p:txBody>
      </p:sp>
      <p:sp>
        <p:nvSpPr>
          <p:cNvPr id="3" name="2 Marcador de contenido"/>
          <p:cNvSpPr>
            <a:spLocks noGrp="1"/>
          </p:cNvSpPr>
          <p:nvPr>
            <p:ph idx="1"/>
          </p:nvPr>
        </p:nvSpPr>
        <p:spPr>
          <a:xfrm>
            <a:off x="2113608" y="1349764"/>
            <a:ext cx="6790704" cy="4455501"/>
          </a:xfrm>
        </p:spPr>
        <p:txBody>
          <a:bodyPr>
            <a:normAutofit/>
          </a:bodyPr>
          <a:lstStyle/>
          <a:p>
            <a:pPr marL="0" indent="0" algn="just">
              <a:buNone/>
            </a:pPr>
            <a:endParaRPr lang="es-ES" sz="2400" dirty="0">
              <a:latin typeface="Arial" panose="020B0604020202020204" pitchFamily="34" charset="0"/>
              <a:cs typeface="Arial" panose="020B0604020202020204" pitchFamily="34" charset="0"/>
            </a:endParaRPr>
          </a:p>
          <a:p>
            <a:pPr marL="0" indent="0" algn="just">
              <a:buNone/>
            </a:pPr>
            <a:endParaRPr lang="es-ES" sz="2400" dirty="0">
              <a:latin typeface="Arial" panose="020B0604020202020204" pitchFamily="34" charset="0"/>
              <a:cs typeface="Arial" panose="020B0604020202020204" pitchFamily="34" charset="0"/>
            </a:endParaRPr>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293199"/>
            <a:ext cx="7091022" cy="4373505"/>
          </a:xfrm>
          <a:prstGeom prst="rect">
            <a:avLst/>
          </a:prstGeom>
        </p:spPr>
      </p:pic>
      <p:pic>
        <p:nvPicPr>
          <p:cNvPr id="5" name="Imagen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91023" y="1506353"/>
            <a:ext cx="5032560" cy="3735348"/>
          </a:xfrm>
          <a:prstGeom prst="rect">
            <a:avLst/>
          </a:prstGeom>
        </p:spPr>
      </p:pic>
    </p:spTree>
    <p:extLst>
      <p:ext uri="{BB962C8B-B14F-4D97-AF65-F5344CB8AC3E}">
        <p14:creationId xmlns:p14="http://schemas.microsoft.com/office/powerpoint/2010/main" val="37718515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279577" y="618514"/>
            <a:ext cx="6347713" cy="740163"/>
          </a:xfrm>
        </p:spPr>
        <p:txBody>
          <a:bodyPr/>
          <a:lstStyle/>
          <a:p>
            <a:pPr algn="ctr"/>
            <a:r>
              <a:rPr lang="es-MX" b="1" dirty="0">
                <a:solidFill>
                  <a:schemeClr val="accent5">
                    <a:lumMod val="75000"/>
                  </a:schemeClr>
                </a:solidFill>
                <a:latin typeface="Arial" panose="020B0604020202020204" pitchFamily="34" charset="0"/>
                <a:cs typeface="Arial" panose="020B0604020202020204" pitchFamily="34" charset="0"/>
              </a:rPr>
              <a:t>Menú</a:t>
            </a:r>
          </a:p>
        </p:txBody>
      </p:sp>
      <p:sp>
        <p:nvSpPr>
          <p:cNvPr id="3" name="2 Marcador de contenido"/>
          <p:cNvSpPr>
            <a:spLocks noGrp="1"/>
          </p:cNvSpPr>
          <p:nvPr>
            <p:ph idx="1"/>
          </p:nvPr>
        </p:nvSpPr>
        <p:spPr>
          <a:xfrm>
            <a:off x="2113608" y="1349764"/>
            <a:ext cx="6790704" cy="4455501"/>
          </a:xfrm>
        </p:spPr>
        <p:txBody>
          <a:bodyPr>
            <a:normAutofit/>
          </a:bodyPr>
          <a:lstStyle/>
          <a:p>
            <a:pPr marL="0" indent="0" algn="just">
              <a:buNone/>
            </a:pPr>
            <a:endParaRPr lang="es-ES" sz="2400" dirty="0">
              <a:latin typeface="Arial" panose="020B0604020202020204" pitchFamily="34" charset="0"/>
              <a:cs typeface="Arial" panose="020B0604020202020204" pitchFamily="34" charset="0"/>
            </a:endParaRPr>
          </a:p>
          <a:p>
            <a:pPr marL="0" indent="0" algn="just">
              <a:buNone/>
            </a:pPr>
            <a:endParaRPr lang="es-ES" sz="2400" dirty="0">
              <a:latin typeface="Arial" panose="020B0604020202020204" pitchFamily="34" charset="0"/>
              <a:cs typeface="Arial" panose="020B0604020202020204" pitchFamily="34" charset="0"/>
            </a:endParaRPr>
          </a:p>
        </p:txBody>
      </p:sp>
      <p:pic>
        <p:nvPicPr>
          <p:cNvPr id="5" name="Imagen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8175" y="1358677"/>
            <a:ext cx="8970515" cy="5457587"/>
          </a:xfrm>
          <a:prstGeom prst="rect">
            <a:avLst/>
          </a:prstGeom>
        </p:spPr>
      </p:pic>
    </p:spTree>
    <p:extLst>
      <p:ext uri="{BB962C8B-B14F-4D97-AF65-F5344CB8AC3E}">
        <p14:creationId xmlns:p14="http://schemas.microsoft.com/office/powerpoint/2010/main" val="42580467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279577" y="618514"/>
            <a:ext cx="6347713" cy="740163"/>
          </a:xfrm>
        </p:spPr>
        <p:txBody>
          <a:bodyPr/>
          <a:lstStyle/>
          <a:p>
            <a:pPr algn="ctr"/>
            <a:r>
              <a:rPr lang="es-MX" b="1" dirty="0">
                <a:solidFill>
                  <a:schemeClr val="accent5">
                    <a:lumMod val="75000"/>
                  </a:schemeClr>
                </a:solidFill>
                <a:latin typeface="Arial" panose="020B0604020202020204" pitchFamily="34" charset="0"/>
                <a:cs typeface="Arial" panose="020B0604020202020204" pitchFamily="34" charset="0"/>
              </a:rPr>
              <a:t>Menú Ejecución</a:t>
            </a:r>
          </a:p>
        </p:txBody>
      </p:sp>
      <p:sp>
        <p:nvSpPr>
          <p:cNvPr id="3" name="2 Marcador de contenido"/>
          <p:cNvSpPr>
            <a:spLocks noGrp="1"/>
          </p:cNvSpPr>
          <p:nvPr>
            <p:ph idx="1"/>
          </p:nvPr>
        </p:nvSpPr>
        <p:spPr>
          <a:xfrm>
            <a:off x="2113608" y="1349764"/>
            <a:ext cx="6790704" cy="4455501"/>
          </a:xfrm>
        </p:spPr>
        <p:txBody>
          <a:bodyPr>
            <a:normAutofit/>
          </a:bodyPr>
          <a:lstStyle/>
          <a:p>
            <a:pPr marL="0" indent="0" algn="just">
              <a:buNone/>
            </a:pPr>
            <a:endParaRPr lang="es-ES" sz="2400" dirty="0">
              <a:latin typeface="Arial" panose="020B0604020202020204" pitchFamily="34" charset="0"/>
              <a:cs typeface="Arial" panose="020B0604020202020204" pitchFamily="34" charset="0"/>
            </a:endParaRPr>
          </a:p>
          <a:p>
            <a:pPr marL="0" indent="0" algn="just">
              <a:buNone/>
            </a:pPr>
            <a:endParaRPr lang="es-ES" sz="2400" dirty="0">
              <a:latin typeface="Arial" panose="020B0604020202020204" pitchFamily="34" charset="0"/>
              <a:cs typeface="Arial" panose="020B0604020202020204" pitchFamily="34" charset="0"/>
            </a:endParaRPr>
          </a:p>
        </p:txBody>
      </p:sp>
      <p:pic>
        <p:nvPicPr>
          <p:cNvPr id="5" name="Imagen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376" y="1210092"/>
            <a:ext cx="5314266" cy="5816042"/>
          </a:xfrm>
          <a:prstGeom prst="rect">
            <a:avLst/>
          </a:prstGeom>
        </p:spPr>
      </p:pic>
      <p:pic>
        <p:nvPicPr>
          <p:cNvPr id="6" name="Imagen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74480" y="1220701"/>
            <a:ext cx="5900595" cy="5689230"/>
          </a:xfrm>
          <a:prstGeom prst="rect">
            <a:avLst/>
          </a:prstGeom>
        </p:spPr>
      </p:pic>
    </p:spTree>
    <p:extLst>
      <p:ext uri="{BB962C8B-B14F-4D97-AF65-F5344CB8AC3E}">
        <p14:creationId xmlns:p14="http://schemas.microsoft.com/office/powerpoint/2010/main" val="23988692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279577" y="618514"/>
            <a:ext cx="6347713" cy="740163"/>
          </a:xfrm>
        </p:spPr>
        <p:txBody>
          <a:bodyPr/>
          <a:lstStyle/>
          <a:p>
            <a:pPr algn="ctr"/>
            <a:r>
              <a:rPr lang="es-MX" b="1" dirty="0">
                <a:solidFill>
                  <a:schemeClr val="accent5">
                    <a:lumMod val="75000"/>
                  </a:schemeClr>
                </a:solidFill>
                <a:latin typeface="Arial" panose="020B0604020202020204" pitchFamily="34" charset="0"/>
                <a:cs typeface="Arial" panose="020B0604020202020204" pitchFamily="34" charset="0"/>
              </a:rPr>
              <a:t>Menú Ejecución</a:t>
            </a:r>
          </a:p>
        </p:txBody>
      </p:sp>
      <p:sp>
        <p:nvSpPr>
          <p:cNvPr id="3" name="2 Marcador de contenido"/>
          <p:cNvSpPr>
            <a:spLocks noGrp="1"/>
          </p:cNvSpPr>
          <p:nvPr>
            <p:ph idx="1"/>
          </p:nvPr>
        </p:nvSpPr>
        <p:spPr>
          <a:xfrm>
            <a:off x="2113608" y="1349764"/>
            <a:ext cx="6790704" cy="4455501"/>
          </a:xfrm>
        </p:spPr>
        <p:txBody>
          <a:bodyPr>
            <a:normAutofit/>
          </a:bodyPr>
          <a:lstStyle/>
          <a:p>
            <a:pPr marL="0" indent="0" algn="just">
              <a:buNone/>
            </a:pPr>
            <a:endParaRPr lang="es-ES" sz="2400" dirty="0">
              <a:latin typeface="Arial" panose="020B0604020202020204" pitchFamily="34" charset="0"/>
              <a:cs typeface="Arial" panose="020B0604020202020204" pitchFamily="34" charset="0"/>
            </a:endParaRPr>
          </a:p>
          <a:p>
            <a:pPr marL="0" indent="0" algn="just">
              <a:buNone/>
            </a:pPr>
            <a:endParaRPr lang="es-ES" sz="2400" dirty="0">
              <a:latin typeface="Arial" panose="020B0604020202020204" pitchFamily="34" charset="0"/>
              <a:cs typeface="Arial" panose="020B0604020202020204" pitchFamily="34" charset="0"/>
            </a:endParaRPr>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9577" y="1349764"/>
            <a:ext cx="7791781" cy="5267683"/>
          </a:xfrm>
          <a:prstGeom prst="rect">
            <a:avLst/>
          </a:prstGeom>
        </p:spPr>
      </p:pic>
    </p:spTree>
    <p:extLst>
      <p:ext uri="{BB962C8B-B14F-4D97-AF65-F5344CB8AC3E}">
        <p14:creationId xmlns:p14="http://schemas.microsoft.com/office/powerpoint/2010/main" val="1815936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279577" y="618514"/>
            <a:ext cx="6347713" cy="740163"/>
          </a:xfrm>
        </p:spPr>
        <p:txBody>
          <a:bodyPr/>
          <a:lstStyle/>
          <a:p>
            <a:pPr algn="ctr"/>
            <a:r>
              <a:rPr lang="es-MX" b="1" dirty="0">
                <a:solidFill>
                  <a:schemeClr val="accent5">
                    <a:lumMod val="75000"/>
                  </a:schemeClr>
                </a:solidFill>
                <a:latin typeface="Arial" panose="020B0604020202020204" pitchFamily="34" charset="0"/>
                <a:cs typeface="Arial" panose="020B0604020202020204" pitchFamily="34" charset="0"/>
              </a:rPr>
              <a:t>Extremos de una función</a:t>
            </a:r>
          </a:p>
        </p:txBody>
      </p:sp>
      <p:sp>
        <p:nvSpPr>
          <p:cNvPr id="3" name="2 Marcador de contenido"/>
          <p:cNvSpPr>
            <a:spLocks noGrp="1"/>
          </p:cNvSpPr>
          <p:nvPr>
            <p:ph idx="1"/>
          </p:nvPr>
        </p:nvSpPr>
        <p:spPr>
          <a:xfrm>
            <a:off x="2113608" y="1349764"/>
            <a:ext cx="6790704" cy="4455501"/>
          </a:xfrm>
        </p:spPr>
        <p:txBody>
          <a:bodyPr>
            <a:normAutofit/>
          </a:bodyPr>
          <a:lstStyle/>
          <a:p>
            <a:pPr marL="0" indent="0" algn="just">
              <a:buNone/>
            </a:pPr>
            <a:r>
              <a:rPr lang="es-MX" sz="2400" dirty="0">
                <a:latin typeface="Arial" panose="020B0604020202020204" pitchFamily="34" charset="0"/>
                <a:cs typeface="Arial" panose="020B0604020202020204" pitchFamily="34" charset="0"/>
              </a:rPr>
              <a:t>En matemáticas, los máximos y mínimos de una función, conocidos como extremos de una función, son los valores más grandes (máximos) o más pequeños (mínimos), puede estar situado en un punto en especifico(local) o algún punto situado en la función(global)</a:t>
            </a:r>
            <a:endParaRPr lang="es-ES" sz="2400" dirty="0">
              <a:latin typeface="Arial" panose="020B0604020202020204" pitchFamily="34" charset="0"/>
              <a:cs typeface="Arial" panose="020B0604020202020204" pitchFamily="34" charset="0"/>
            </a:endParaRPr>
          </a:p>
          <a:p>
            <a:pPr marL="0" indent="0" algn="just">
              <a:buNone/>
            </a:pPr>
            <a:endParaRPr lang="es-ES" sz="2400" dirty="0">
              <a:latin typeface="Arial" panose="020B0604020202020204" pitchFamily="34" charset="0"/>
              <a:cs typeface="Arial" panose="020B0604020202020204" pitchFamily="34" charset="0"/>
            </a:endParaRPr>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05062" y="4412356"/>
            <a:ext cx="3280742" cy="2445644"/>
          </a:xfrm>
          <a:prstGeom prst="rect">
            <a:avLst/>
          </a:prstGeom>
        </p:spPr>
      </p:pic>
    </p:spTree>
    <p:extLst>
      <p:ext uri="{BB962C8B-B14F-4D97-AF65-F5344CB8AC3E}">
        <p14:creationId xmlns:p14="http://schemas.microsoft.com/office/powerpoint/2010/main" val="36446998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279577" y="618514"/>
            <a:ext cx="6347713" cy="740163"/>
          </a:xfrm>
        </p:spPr>
        <p:txBody>
          <a:bodyPr/>
          <a:lstStyle/>
          <a:p>
            <a:pPr algn="ctr"/>
            <a:r>
              <a:rPr lang="es-MX" b="1" dirty="0">
                <a:solidFill>
                  <a:schemeClr val="accent5">
                    <a:lumMod val="75000"/>
                  </a:schemeClr>
                </a:solidFill>
                <a:latin typeface="Arial" panose="020B0604020202020204" pitchFamily="34" charset="0"/>
                <a:cs typeface="Arial" panose="020B0604020202020204" pitchFamily="34" charset="0"/>
              </a:rPr>
              <a:t>Máximos y Mínimos</a:t>
            </a:r>
          </a:p>
        </p:txBody>
      </p:sp>
      <p:sp>
        <p:nvSpPr>
          <p:cNvPr id="3" name="2 Marcador de contenido"/>
          <p:cNvSpPr>
            <a:spLocks noGrp="1"/>
          </p:cNvSpPr>
          <p:nvPr>
            <p:ph idx="1"/>
          </p:nvPr>
        </p:nvSpPr>
        <p:spPr>
          <a:xfrm>
            <a:off x="2113608" y="1349764"/>
            <a:ext cx="6790704" cy="4455501"/>
          </a:xfrm>
        </p:spPr>
        <p:txBody>
          <a:bodyPr>
            <a:normAutofit/>
          </a:bodyPr>
          <a:lstStyle/>
          <a:p>
            <a:pPr marL="0" indent="0" algn="just">
              <a:buNone/>
            </a:pPr>
            <a:endParaRPr lang="es-ES" sz="2400" dirty="0">
              <a:latin typeface="Arial" panose="020B0604020202020204" pitchFamily="34" charset="0"/>
              <a:cs typeface="Arial" panose="020B0604020202020204" pitchFamily="34" charset="0"/>
            </a:endParaRPr>
          </a:p>
          <a:p>
            <a:pPr marL="0" indent="0" algn="just">
              <a:buNone/>
            </a:pPr>
            <a:endParaRPr lang="es-ES" sz="2400" dirty="0">
              <a:latin typeface="Arial" panose="020B0604020202020204" pitchFamily="34" charset="0"/>
              <a:cs typeface="Arial" panose="020B0604020202020204" pitchFamily="34" charset="0"/>
            </a:endParaRPr>
          </a:p>
        </p:txBody>
      </p:sp>
      <p:pic>
        <p:nvPicPr>
          <p:cNvPr id="7" name="Imagen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99643" y="1933791"/>
            <a:ext cx="5893110" cy="3571049"/>
          </a:xfrm>
          <a:prstGeom prst="rect">
            <a:avLst/>
          </a:prstGeom>
        </p:spPr>
      </p:pic>
      <p:pic>
        <p:nvPicPr>
          <p:cNvPr id="8" name="Imagen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851" y="1910529"/>
            <a:ext cx="5984702" cy="3594311"/>
          </a:xfrm>
          <a:prstGeom prst="rect">
            <a:avLst/>
          </a:prstGeom>
        </p:spPr>
      </p:pic>
    </p:spTree>
    <p:extLst>
      <p:ext uri="{BB962C8B-B14F-4D97-AF65-F5344CB8AC3E}">
        <p14:creationId xmlns:p14="http://schemas.microsoft.com/office/powerpoint/2010/main" val="40908703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MX" dirty="0"/>
          </a:p>
        </p:txBody>
      </p:sp>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89" y="3930224"/>
            <a:ext cx="3648148" cy="2958734"/>
          </a:xfrm>
        </p:spPr>
      </p:pic>
      <p:pic>
        <p:nvPicPr>
          <p:cNvPr id="5" name="Imagen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08312" y="719503"/>
            <a:ext cx="3965981" cy="4755886"/>
          </a:xfrm>
          <a:prstGeom prst="rect">
            <a:avLst/>
          </a:prstGeom>
        </p:spPr>
      </p:pic>
      <p:pic>
        <p:nvPicPr>
          <p:cNvPr id="6" name="Imagen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20749" y="609600"/>
            <a:ext cx="4380774" cy="4865789"/>
          </a:xfrm>
          <a:prstGeom prst="rect">
            <a:avLst/>
          </a:prstGeom>
        </p:spPr>
      </p:pic>
      <p:pic>
        <p:nvPicPr>
          <p:cNvPr id="7" name="Imagen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69425"/>
            <a:ext cx="3713960" cy="3999649"/>
          </a:xfrm>
          <a:prstGeom prst="rect">
            <a:avLst/>
          </a:prstGeom>
        </p:spPr>
      </p:pic>
    </p:spTree>
    <p:extLst>
      <p:ext uri="{BB962C8B-B14F-4D97-AF65-F5344CB8AC3E}">
        <p14:creationId xmlns:p14="http://schemas.microsoft.com/office/powerpoint/2010/main" val="1470072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279577" y="618514"/>
            <a:ext cx="6347713" cy="740163"/>
          </a:xfrm>
        </p:spPr>
        <p:txBody>
          <a:bodyPr/>
          <a:lstStyle/>
          <a:p>
            <a:pPr algn="ctr"/>
            <a:r>
              <a:rPr lang="es-MX" b="1" dirty="0">
                <a:solidFill>
                  <a:schemeClr val="accent5">
                    <a:lumMod val="75000"/>
                  </a:schemeClr>
                </a:solidFill>
                <a:latin typeface="Arial" panose="020B0604020202020204" pitchFamily="34" charset="0"/>
                <a:cs typeface="Arial" panose="020B0604020202020204" pitchFamily="34" charset="0"/>
              </a:rPr>
              <a:t>Media Aritmética</a:t>
            </a:r>
          </a:p>
        </p:txBody>
      </p:sp>
      <p:sp>
        <p:nvSpPr>
          <p:cNvPr id="3" name="2 Marcador de contenido"/>
          <p:cNvSpPr>
            <a:spLocks noGrp="1"/>
          </p:cNvSpPr>
          <p:nvPr>
            <p:ph idx="1"/>
          </p:nvPr>
        </p:nvSpPr>
        <p:spPr>
          <a:xfrm>
            <a:off x="2113608" y="1349764"/>
            <a:ext cx="6790704" cy="4455501"/>
          </a:xfrm>
        </p:spPr>
        <p:txBody>
          <a:bodyPr>
            <a:normAutofit/>
          </a:bodyPr>
          <a:lstStyle/>
          <a:p>
            <a:pPr marL="0" indent="0" algn="just">
              <a:buNone/>
            </a:pPr>
            <a:r>
              <a:rPr lang="es-ES" sz="2400" dirty="0">
                <a:latin typeface="Arial" panose="020B0604020202020204" pitchFamily="34" charset="0"/>
                <a:cs typeface="Arial" panose="020B0604020202020204" pitchFamily="34" charset="0"/>
              </a:rPr>
              <a:t>La media aritmética, también llamada promedio o media, de un conjunto finito de números es el valor característico de una serie de datos cuantitativos, objeto de estudio que parte del principio de la esperanza matemática o valor esperado, se obtiene a partir de la suma de todos sus valores dividida entre el número de sumandos. </a:t>
            </a:r>
          </a:p>
          <a:p>
            <a:pPr marL="0" indent="0" algn="just">
              <a:buNone/>
            </a:pPr>
            <a:endParaRPr lang="es-ES" sz="2400" dirty="0">
              <a:latin typeface="Arial" panose="020B0604020202020204" pitchFamily="34" charset="0"/>
              <a:cs typeface="Arial" panose="020B0604020202020204" pitchFamily="34" charset="0"/>
            </a:endParaRPr>
          </a:p>
          <a:p>
            <a:pPr marL="0" indent="0" algn="just">
              <a:buNone/>
            </a:pPr>
            <a:endParaRPr lang="es-ES" sz="2400" dirty="0">
              <a:latin typeface="Arial" panose="020B0604020202020204" pitchFamily="34" charset="0"/>
              <a:cs typeface="Arial" panose="020B0604020202020204" pitchFamily="34" charset="0"/>
            </a:endParaRPr>
          </a:p>
        </p:txBody>
      </p:sp>
      <p:pic>
        <p:nvPicPr>
          <p:cNvPr id="1026" name="Picture 2" descr="fÃ³rmula de la medi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50548" y="4838287"/>
            <a:ext cx="2520281" cy="53460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medi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36160" y="4562780"/>
            <a:ext cx="989330" cy="835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19666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981200" y="274638"/>
            <a:ext cx="8229600" cy="1210146"/>
          </a:xfrm>
        </p:spPr>
        <p:txBody>
          <a:bodyPr>
            <a:normAutofit/>
          </a:bodyPr>
          <a:lstStyle/>
          <a:p>
            <a:pPr algn="ctr"/>
            <a:r>
              <a:rPr lang="es-MX" b="1" dirty="0">
                <a:solidFill>
                  <a:schemeClr val="accent5">
                    <a:lumMod val="75000"/>
                  </a:schemeClr>
                </a:solidFill>
                <a:latin typeface="Arial" panose="020B0604020202020204" pitchFamily="34" charset="0"/>
                <a:cs typeface="Arial" panose="020B0604020202020204" pitchFamily="34" charset="0"/>
              </a:rPr>
              <a:t>Algoritmo en C para la media Aritmética</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75398" y="1844824"/>
            <a:ext cx="2441204" cy="44893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760447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lgn="ctr"/>
            <a:r>
              <a:rPr lang="es-MX" b="1" dirty="0">
                <a:solidFill>
                  <a:schemeClr val="accent5">
                    <a:lumMod val="75000"/>
                  </a:schemeClr>
                </a:solidFill>
                <a:latin typeface="Arial" panose="020B0604020202020204" pitchFamily="34" charset="0"/>
                <a:cs typeface="Arial" panose="020B0604020202020204" pitchFamily="34" charset="0"/>
              </a:rPr>
              <a:t>Código media</a:t>
            </a:r>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10025" y="2328864"/>
            <a:ext cx="4171950" cy="26843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479756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179DE42-5613-4B35-A1E6-6CCBAA13C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EB898B32-3891-4C3A-8F58-C5969D2E903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48300"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4AE4806D-B8F9-4679-A68A-9BD21C01A3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7175"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a16="http://schemas.microsoft.com/office/drawing/2014/main" id="{52FB45E9-914E-4471-AC87-E475CD5176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58764"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5">
            <a:extLst>
              <a:ext uri="{FF2B5EF4-FFF2-40B4-BE49-F238E27FC236}">
                <a16:creationId xmlns:a16="http://schemas.microsoft.com/office/drawing/2014/main" id="{C310626D-5743-49D4-8F7D-88C4F8F05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80730"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3C195FC1-B568-4C72-9902-34CB35DDD7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9621"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7">
            <a:extLst>
              <a:ext uri="{FF2B5EF4-FFF2-40B4-BE49-F238E27FC236}">
                <a16:creationId xmlns:a16="http://schemas.microsoft.com/office/drawing/2014/main" id="{EF2BDF77-362C-43F0-8CBB-A969EC2AE0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11788"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Isosceles Triangle 21">
            <a:extLst>
              <a:ext uri="{FF2B5EF4-FFF2-40B4-BE49-F238E27FC236}">
                <a16:creationId xmlns:a16="http://schemas.microsoft.com/office/drawing/2014/main" id="{4BE96B01-3929-432D-B8C2-ADBCB74C2E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48954"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Shape 23">
            <a:extLst>
              <a:ext uri="{FF2B5EF4-FFF2-40B4-BE49-F238E27FC236}">
                <a16:creationId xmlns:a16="http://schemas.microsoft.com/office/drawing/2014/main" id="{2A6FCDE6-CDE2-4C51-B18E-A95CFB6797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16287" y="-8467"/>
            <a:ext cx="9175713" cy="6866467"/>
          </a:xfrm>
          <a:custGeom>
            <a:avLst/>
            <a:gdLst>
              <a:gd name="connsiteX0" fmla="*/ 0 w 9175713"/>
              <a:gd name="connsiteY0" fmla="*/ 0 h 6866467"/>
              <a:gd name="connsiteX1" fmla="*/ 1249825 w 9175713"/>
              <a:gd name="connsiteY1" fmla="*/ 0 h 6866467"/>
              <a:gd name="connsiteX2" fmla="*/ 1249825 w 9175713"/>
              <a:gd name="connsiteY2" fmla="*/ 8467 h 6866467"/>
              <a:gd name="connsiteX3" fmla="*/ 9175713 w 9175713"/>
              <a:gd name="connsiteY3" fmla="*/ 8467 h 6866467"/>
              <a:gd name="connsiteX4" fmla="*/ 9175713 w 9175713"/>
              <a:gd name="connsiteY4" fmla="*/ 6866467 h 6866467"/>
              <a:gd name="connsiteX5" fmla="*/ 1249825 w 9175713"/>
              <a:gd name="connsiteY5" fmla="*/ 6866467 h 6866467"/>
              <a:gd name="connsiteX6" fmla="*/ 1109382 w 9175713"/>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75713" h="6866467">
                <a:moveTo>
                  <a:pt x="0" y="0"/>
                </a:moveTo>
                <a:lnTo>
                  <a:pt x="1249825" y="0"/>
                </a:lnTo>
                <a:lnTo>
                  <a:pt x="1249825" y="8467"/>
                </a:lnTo>
                <a:lnTo>
                  <a:pt x="9175713" y="8467"/>
                </a:lnTo>
                <a:lnTo>
                  <a:pt x="9175713"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F88F37DD-F0F6-4F4C-BC74-23DE3980ED7C}"/>
              </a:ext>
            </a:extLst>
          </p:cNvPr>
          <p:cNvSpPr>
            <a:spLocks noGrp="1"/>
          </p:cNvSpPr>
          <p:nvPr>
            <p:ph type="ctrTitle"/>
          </p:nvPr>
        </p:nvSpPr>
        <p:spPr>
          <a:xfrm>
            <a:off x="4498544" y="1009229"/>
            <a:ext cx="6977472" cy="2849671"/>
          </a:xfrm>
        </p:spPr>
        <p:txBody>
          <a:bodyPr>
            <a:normAutofit/>
          </a:bodyPr>
          <a:lstStyle/>
          <a:p>
            <a:pPr algn="l"/>
            <a:r>
              <a:rPr lang="es-MX" sz="6600" b="1" dirty="0">
                <a:solidFill>
                  <a:schemeClr val="accent5">
                    <a:lumMod val="75000"/>
                  </a:schemeClr>
                </a:solidFill>
                <a:latin typeface="Arial" panose="020B0604020202020204" pitchFamily="34" charset="0"/>
                <a:cs typeface="Arial" panose="020B0604020202020204" pitchFamily="34" charset="0"/>
              </a:rPr>
              <a:t>Librerías</a:t>
            </a:r>
          </a:p>
        </p:txBody>
      </p:sp>
      <p:sp>
        <p:nvSpPr>
          <p:cNvPr id="26" name="Isosceles Triangle 25">
            <a:extLst>
              <a:ext uri="{FF2B5EF4-FFF2-40B4-BE49-F238E27FC236}">
                <a16:creationId xmlns:a16="http://schemas.microsoft.com/office/drawing/2014/main" id="{9D2E8756-2465-473A-BA2A-2DB1D6224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062562" y="3271487"/>
            <a:ext cx="220660" cy="186439"/>
          </a:xfrm>
          <a:prstGeom prst="triangl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uadroTexto 4">
            <a:extLst>
              <a:ext uri="{FF2B5EF4-FFF2-40B4-BE49-F238E27FC236}">
                <a16:creationId xmlns:a16="http://schemas.microsoft.com/office/drawing/2014/main" id="{A8F26AC1-CE5C-4E1B-B72C-D7C054D6C5D6}"/>
              </a:ext>
            </a:extLst>
          </p:cNvPr>
          <p:cNvSpPr txBox="1"/>
          <p:nvPr/>
        </p:nvSpPr>
        <p:spPr>
          <a:xfrm rot="20300863">
            <a:off x="4071803" y="1247292"/>
            <a:ext cx="2090412" cy="1261884"/>
          </a:xfrm>
          <a:prstGeom prst="rect">
            <a:avLst/>
          </a:prstGeom>
          <a:noFill/>
        </p:spPr>
        <p:txBody>
          <a:bodyPr wrap="square" rtlCol="0">
            <a:spAutoFit/>
          </a:bodyPr>
          <a:lstStyle/>
          <a:p>
            <a:pPr>
              <a:lnSpc>
                <a:spcPct val="90000"/>
              </a:lnSpc>
            </a:pPr>
            <a:r>
              <a:rPr lang="es-MX" sz="4000" b="1" dirty="0">
                <a:solidFill>
                  <a:srgbClr val="FFFFFF">
                    <a:alpha val="70000"/>
                  </a:srgbClr>
                </a:solidFill>
                <a:latin typeface="Arial" panose="020B0604020202020204" pitchFamily="34" charset="0"/>
                <a:cs typeface="Arial" panose="020B0604020202020204" pitchFamily="34" charset="0"/>
              </a:rPr>
              <a:t>stdlib.h</a:t>
            </a:r>
          </a:p>
          <a:p>
            <a:endParaRPr lang="es-MX" sz="4000" b="1" dirty="0"/>
          </a:p>
        </p:txBody>
      </p:sp>
      <p:sp>
        <p:nvSpPr>
          <p:cNvPr id="43" name="CuadroTexto 42">
            <a:extLst>
              <a:ext uri="{FF2B5EF4-FFF2-40B4-BE49-F238E27FC236}">
                <a16:creationId xmlns:a16="http://schemas.microsoft.com/office/drawing/2014/main" id="{86745EF2-88B2-4516-BE12-FF502C279B56}"/>
              </a:ext>
            </a:extLst>
          </p:cNvPr>
          <p:cNvSpPr txBox="1"/>
          <p:nvPr/>
        </p:nvSpPr>
        <p:spPr>
          <a:xfrm rot="2037581">
            <a:off x="9297445" y="1488678"/>
            <a:ext cx="2017308" cy="984885"/>
          </a:xfrm>
          <a:prstGeom prst="rect">
            <a:avLst/>
          </a:prstGeom>
          <a:noFill/>
        </p:spPr>
        <p:txBody>
          <a:bodyPr wrap="square" rtlCol="0">
            <a:spAutoFit/>
          </a:bodyPr>
          <a:lstStyle/>
          <a:p>
            <a:r>
              <a:rPr lang="es-MX" sz="4000" b="1" dirty="0">
                <a:solidFill>
                  <a:srgbClr val="FFFFFF">
                    <a:alpha val="70000"/>
                  </a:srgbClr>
                </a:solidFill>
                <a:latin typeface="Arial" panose="020B0604020202020204" pitchFamily="34" charset="0"/>
                <a:cs typeface="Arial" panose="020B0604020202020204" pitchFamily="34" charset="0"/>
              </a:rPr>
              <a:t>stdio</a:t>
            </a:r>
            <a:r>
              <a:rPr lang="es-MX" sz="4000" dirty="0">
                <a:solidFill>
                  <a:srgbClr val="FFFFFF">
                    <a:alpha val="70000"/>
                  </a:srgbClr>
                </a:solidFill>
                <a:latin typeface="Arial" panose="020B0604020202020204" pitchFamily="34" charset="0"/>
                <a:cs typeface="Arial" panose="020B0604020202020204" pitchFamily="34" charset="0"/>
              </a:rPr>
              <a:t>.</a:t>
            </a:r>
            <a:r>
              <a:rPr lang="es-MX" sz="4000" b="1" dirty="0">
                <a:solidFill>
                  <a:srgbClr val="FFFFFF">
                    <a:alpha val="70000"/>
                  </a:srgbClr>
                </a:solidFill>
                <a:latin typeface="Arial" panose="020B0604020202020204" pitchFamily="34" charset="0"/>
                <a:cs typeface="Arial" panose="020B0604020202020204" pitchFamily="34" charset="0"/>
              </a:rPr>
              <a:t>h</a:t>
            </a:r>
          </a:p>
          <a:p>
            <a:endParaRPr lang="es-MX" dirty="0"/>
          </a:p>
        </p:txBody>
      </p:sp>
      <p:sp>
        <p:nvSpPr>
          <p:cNvPr id="44" name="CuadroTexto 43">
            <a:extLst>
              <a:ext uri="{FF2B5EF4-FFF2-40B4-BE49-F238E27FC236}">
                <a16:creationId xmlns:a16="http://schemas.microsoft.com/office/drawing/2014/main" id="{C3FBC167-064E-494F-945F-7B20297E5B10}"/>
              </a:ext>
            </a:extLst>
          </p:cNvPr>
          <p:cNvSpPr txBox="1"/>
          <p:nvPr/>
        </p:nvSpPr>
        <p:spPr>
          <a:xfrm>
            <a:off x="4783095" y="4868129"/>
            <a:ext cx="2261517" cy="1015663"/>
          </a:xfrm>
          <a:prstGeom prst="rect">
            <a:avLst/>
          </a:prstGeom>
          <a:noFill/>
        </p:spPr>
        <p:txBody>
          <a:bodyPr wrap="square" rtlCol="0">
            <a:spAutoFit/>
          </a:bodyPr>
          <a:lstStyle/>
          <a:p>
            <a:pPr>
              <a:lnSpc>
                <a:spcPct val="90000"/>
              </a:lnSpc>
            </a:pPr>
            <a:r>
              <a:rPr lang="es-MX" sz="4000" b="1" dirty="0">
                <a:solidFill>
                  <a:srgbClr val="FFFFFF">
                    <a:alpha val="70000"/>
                  </a:srgbClr>
                </a:solidFill>
                <a:latin typeface="Arial" panose="020B0604020202020204" pitchFamily="34" charset="0"/>
                <a:cs typeface="Arial" panose="020B0604020202020204" pitchFamily="34" charset="0"/>
              </a:rPr>
              <a:t>string</a:t>
            </a:r>
            <a:r>
              <a:rPr lang="es-MX" sz="4000" dirty="0">
                <a:solidFill>
                  <a:srgbClr val="FFFFFF">
                    <a:alpha val="70000"/>
                  </a:srgbClr>
                </a:solidFill>
                <a:latin typeface="Arial" panose="020B0604020202020204" pitchFamily="34" charset="0"/>
                <a:cs typeface="Arial" panose="020B0604020202020204" pitchFamily="34" charset="0"/>
              </a:rPr>
              <a:t>.</a:t>
            </a:r>
            <a:r>
              <a:rPr lang="es-MX" sz="4000" b="1" dirty="0">
                <a:solidFill>
                  <a:srgbClr val="FFFFFF">
                    <a:alpha val="70000"/>
                  </a:srgbClr>
                </a:solidFill>
                <a:latin typeface="Arial" panose="020B0604020202020204" pitchFamily="34" charset="0"/>
                <a:cs typeface="Arial" panose="020B0604020202020204" pitchFamily="34" charset="0"/>
              </a:rPr>
              <a:t>h</a:t>
            </a:r>
          </a:p>
          <a:p>
            <a:endParaRPr lang="es-MX" sz="2400" dirty="0"/>
          </a:p>
        </p:txBody>
      </p:sp>
      <p:sp>
        <p:nvSpPr>
          <p:cNvPr id="45" name="CuadroTexto 44">
            <a:extLst>
              <a:ext uri="{FF2B5EF4-FFF2-40B4-BE49-F238E27FC236}">
                <a16:creationId xmlns:a16="http://schemas.microsoft.com/office/drawing/2014/main" id="{6FADDB7F-6A10-4657-9337-D8E58D67063C}"/>
              </a:ext>
            </a:extLst>
          </p:cNvPr>
          <p:cNvSpPr txBox="1"/>
          <p:nvPr/>
        </p:nvSpPr>
        <p:spPr>
          <a:xfrm>
            <a:off x="6848603" y="862571"/>
            <a:ext cx="1972461" cy="1015663"/>
          </a:xfrm>
          <a:prstGeom prst="rect">
            <a:avLst/>
          </a:prstGeom>
          <a:noFill/>
        </p:spPr>
        <p:txBody>
          <a:bodyPr wrap="square" rtlCol="0">
            <a:spAutoFit/>
          </a:bodyPr>
          <a:lstStyle/>
          <a:p>
            <a:pPr>
              <a:lnSpc>
                <a:spcPct val="90000"/>
              </a:lnSpc>
            </a:pPr>
            <a:r>
              <a:rPr lang="es-MX" sz="4000" b="1" dirty="0">
                <a:solidFill>
                  <a:srgbClr val="FFFFFF">
                    <a:alpha val="70000"/>
                  </a:srgbClr>
                </a:solidFill>
                <a:latin typeface="Arial" panose="020B0604020202020204" pitchFamily="34" charset="0"/>
                <a:cs typeface="Arial" panose="020B0604020202020204" pitchFamily="34" charset="0"/>
              </a:rPr>
              <a:t>time.h</a:t>
            </a:r>
          </a:p>
          <a:p>
            <a:endParaRPr lang="es-MX" sz="2400" b="1" dirty="0"/>
          </a:p>
        </p:txBody>
      </p:sp>
      <p:sp>
        <p:nvSpPr>
          <p:cNvPr id="46" name="CuadroTexto 45">
            <a:extLst>
              <a:ext uri="{FF2B5EF4-FFF2-40B4-BE49-F238E27FC236}">
                <a16:creationId xmlns:a16="http://schemas.microsoft.com/office/drawing/2014/main" id="{2CF6B1B0-4C10-479A-AB9C-1725ACDC5D10}"/>
              </a:ext>
            </a:extLst>
          </p:cNvPr>
          <p:cNvSpPr txBox="1"/>
          <p:nvPr/>
        </p:nvSpPr>
        <p:spPr>
          <a:xfrm>
            <a:off x="8342355" y="4936532"/>
            <a:ext cx="1972461" cy="646331"/>
          </a:xfrm>
          <a:prstGeom prst="rect">
            <a:avLst/>
          </a:prstGeom>
          <a:noFill/>
        </p:spPr>
        <p:txBody>
          <a:bodyPr wrap="square" rtlCol="0">
            <a:spAutoFit/>
          </a:bodyPr>
          <a:lstStyle/>
          <a:p>
            <a:pPr>
              <a:lnSpc>
                <a:spcPct val="90000"/>
              </a:lnSpc>
            </a:pPr>
            <a:r>
              <a:rPr lang="es-MX" sz="4000" b="1" dirty="0">
                <a:solidFill>
                  <a:srgbClr val="FFFFFF">
                    <a:alpha val="70000"/>
                  </a:srgbClr>
                </a:solidFill>
                <a:latin typeface="Arial" panose="020B0604020202020204" pitchFamily="34" charset="0"/>
                <a:cs typeface="Arial" panose="020B0604020202020204" pitchFamily="34" charset="0"/>
              </a:rPr>
              <a:t>math</a:t>
            </a:r>
            <a:r>
              <a:rPr lang="es-MX" sz="4000" dirty="0">
                <a:solidFill>
                  <a:srgbClr val="FFFFFF">
                    <a:alpha val="70000"/>
                  </a:srgbClr>
                </a:solidFill>
                <a:latin typeface="Arial" panose="020B0604020202020204" pitchFamily="34" charset="0"/>
                <a:cs typeface="Arial" panose="020B0604020202020204" pitchFamily="34" charset="0"/>
              </a:rPr>
              <a:t>.</a:t>
            </a:r>
            <a:r>
              <a:rPr lang="es-MX" sz="4000" b="1" dirty="0">
                <a:solidFill>
                  <a:srgbClr val="FFFFFF">
                    <a:alpha val="70000"/>
                  </a:srgbClr>
                </a:solidFill>
                <a:latin typeface="Arial" panose="020B0604020202020204" pitchFamily="34" charset="0"/>
                <a:cs typeface="Arial" panose="020B0604020202020204" pitchFamily="34" charset="0"/>
              </a:rPr>
              <a:t>h</a:t>
            </a:r>
          </a:p>
        </p:txBody>
      </p:sp>
    </p:spTree>
    <p:extLst>
      <p:ext uri="{BB962C8B-B14F-4D97-AF65-F5344CB8AC3E}">
        <p14:creationId xmlns:p14="http://schemas.microsoft.com/office/powerpoint/2010/main" val="29285297"/>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pPr algn="ctr"/>
            <a:r>
              <a:rPr lang="es-MX" b="1" dirty="0">
                <a:solidFill>
                  <a:schemeClr val="accent5">
                    <a:lumMod val="75000"/>
                  </a:schemeClr>
                </a:solidFill>
                <a:latin typeface="Arial" panose="020B0604020202020204" pitchFamily="34" charset="0"/>
                <a:cs typeface="Arial" panose="020B0604020202020204" pitchFamily="34" charset="0"/>
              </a:rPr>
              <a:t>Tablas</a:t>
            </a:r>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3393281" y="3620295"/>
            <a:ext cx="3829050" cy="962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31504" y="1291261"/>
            <a:ext cx="2857500" cy="2133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1"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89005" y="1291262"/>
            <a:ext cx="2809875" cy="2124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2"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98880" y="1291262"/>
            <a:ext cx="3076575" cy="2105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3"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31505" y="3429000"/>
            <a:ext cx="2943225" cy="2152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3 CuadroTexto"/>
          <p:cNvSpPr txBox="1"/>
          <p:nvPr/>
        </p:nvSpPr>
        <p:spPr>
          <a:xfrm>
            <a:off x="6384032" y="5212318"/>
            <a:ext cx="3096344" cy="369332"/>
          </a:xfrm>
          <a:prstGeom prst="rect">
            <a:avLst/>
          </a:prstGeom>
          <a:noFill/>
        </p:spPr>
        <p:txBody>
          <a:bodyPr wrap="square" rtlCol="0">
            <a:spAutoFit/>
          </a:bodyPr>
          <a:lstStyle/>
          <a:p>
            <a:r>
              <a:rPr lang="es-MX" dirty="0"/>
              <a:t>Excel.</a:t>
            </a:r>
          </a:p>
        </p:txBody>
      </p:sp>
    </p:spTree>
    <p:extLst>
      <p:ext uri="{BB962C8B-B14F-4D97-AF65-F5344CB8AC3E}">
        <p14:creationId xmlns:p14="http://schemas.microsoft.com/office/powerpoint/2010/main" val="7597428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138490" y="485810"/>
            <a:ext cx="6347713" cy="827800"/>
          </a:xfrm>
        </p:spPr>
        <p:txBody>
          <a:bodyPr/>
          <a:lstStyle/>
          <a:p>
            <a:pPr algn="ctr"/>
            <a:r>
              <a:rPr lang="es-MX" b="1" dirty="0">
                <a:solidFill>
                  <a:schemeClr val="accent5">
                    <a:lumMod val="75000"/>
                  </a:schemeClr>
                </a:solidFill>
                <a:latin typeface="Arial" panose="020B0604020202020204" pitchFamily="34" charset="0"/>
                <a:cs typeface="Arial" panose="020B0604020202020204" pitchFamily="34" charset="0"/>
              </a:rPr>
              <a:t>Media geométrica</a:t>
            </a:r>
          </a:p>
        </p:txBody>
      </p:sp>
      <p:sp>
        <p:nvSpPr>
          <p:cNvPr id="3" name="2 Marcador de contenido"/>
          <p:cNvSpPr>
            <a:spLocks noGrp="1"/>
          </p:cNvSpPr>
          <p:nvPr>
            <p:ph idx="1"/>
          </p:nvPr>
        </p:nvSpPr>
        <p:spPr>
          <a:xfrm>
            <a:off x="2246454" y="1509484"/>
            <a:ext cx="6759154" cy="3460687"/>
          </a:xfrm>
        </p:spPr>
        <p:txBody>
          <a:bodyPr>
            <a:normAutofit/>
          </a:bodyPr>
          <a:lstStyle/>
          <a:p>
            <a:pPr marL="0" indent="0" algn="just">
              <a:buNone/>
            </a:pPr>
            <a:r>
              <a:rPr lang="es-ES" sz="2400" dirty="0">
                <a:latin typeface="Arial" panose="020B0604020202020204" pitchFamily="34" charset="0"/>
                <a:cs typeface="Arial" panose="020B0604020202020204" pitchFamily="34" charset="0"/>
              </a:rPr>
              <a:t>La media geométrica de una cantidad arbitraria de números (por decir n números) es la raíz (n-</a:t>
            </a:r>
            <a:r>
              <a:rPr lang="es-ES" sz="2400" dirty="0" err="1">
                <a:latin typeface="Arial" panose="020B0604020202020204" pitchFamily="34" charset="0"/>
                <a:cs typeface="Arial" panose="020B0604020202020204" pitchFamily="34" charset="0"/>
              </a:rPr>
              <a:t>ésima</a:t>
            </a:r>
            <a:r>
              <a:rPr lang="es-ES" sz="2400" dirty="0">
                <a:latin typeface="Arial" panose="020B0604020202020204" pitchFamily="34" charset="0"/>
                <a:cs typeface="Arial" panose="020B0604020202020204" pitchFamily="34" charset="0"/>
              </a:rPr>
              <a:t>) del producto de todos los números</a:t>
            </a:r>
          </a:p>
          <a:p>
            <a:pPr marL="0" indent="0" algn="just">
              <a:buNone/>
            </a:pPr>
            <a:r>
              <a:rPr lang="es-ES" sz="2400" dirty="0">
                <a:latin typeface="Arial" panose="020B0604020202020204" pitchFamily="34" charset="0"/>
                <a:cs typeface="Arial" panose="020B0604020202020204" pitchFamily="34" charset="0"/>
              </a:rPr>
              <a:t>La media geométrica es útil para calcular medias de porcentajes, tantos por uno, puntuaciones o índices. Tiene la ventaja de que no es tan sensible como la media a los valores extremos.</a:t>
            </a:r>
            <a:endParaRPr lang="es-MX" sz="2400" dirty="0">
              <a:latin typeface="Arial" panose="020B0604020202020204" pitchFamily="34" charset="0"/>
              <a:cs typeface="Arial" panose="020B0604020202020204" pitchFamily="34" charset="0"/>
            </a:endParaRPr>
          </a:p>
        </p:txBody>
      </p:sp>
      <p:sp>
        <p:nvSpPr>
          <p:cNvPr id="4" name="AutoShape 2" descr="{\displaystyle {\bar {x}}={\sqrt[{n}]{\prod _{i=1}^{n}{x_{i}}}}={\sqrt[{n}]{x_{1}\cdot x_{2}\cdots x_{n}}}}"/>
          <p:cNvSpPr>
            <a:spLocks noChangeAspect="1" noChangeArrowheads="1"/>
          </p:cNvSpPr>
          <p:nvPr/>
        </p:nvSpPr>
        <p:spPr bwMode="auto">
          <a:xfrm>
            <a:off x="1679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sp>
        <p:nvSpPr>
          <p:cNvPr id="5" name="AutoShape 4" descr="{\displaystyle {\bar {x}}={\sqrt[{n}]{\prod _{i=1}^{n}{x_{i}}}}={\sqrt[{n}]{x_{1}\cdot x_{2}\cdots x_{n}}}}"/>
          <p:cNvSpPr>
            <a:spLocks noChangeAspect="1" noChangeArrowheads="1"/>
          </p:cNvSpPr>
          <p:nvPr/>
        </p:nvSpPr>
        <p:spPr bwMode="auto">
          <a:xfrm>
            <a:off x="1831975" y="793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sp>
        <p:nvSpPr>
          <p:cNvPr id="6" name="AutoShape 6" descr="{\displaystyle {\bar {x}}={\sqrt[{n}]{\prod _{i=1}^{n}{x_{i}}}}={\sqrt[{n}]{x_{1}\cdot x_{2}\cdots x_{n}}}}"/>
          <p:cNvSpPr>
            <a:spLocks noChangeAspect="1" noChangeArrowheads="1"/>
          </p:cNvSpPr>
          <p:nvPr/>
        </p:nvSpPr>
        <p:spPr bwMode="auto">
          <a:xfrm>
            <a:off x="1984375" y="16033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sp>
        <p:nvSpPr>
          <p:cNvPr id="7" name="AutoShape 8" descr="{\displaystyle {\bar {x}}={\sqrt[{n}]{\prod _{i=1}^{n}{x_{i}}}}={\sqrt[{n}]{x_{1}\cdot x_{2}\cdots x_{n}}}}"/>
          <p:cNvSpPr>
            <a:spLocks noChangeAspect="1" noChangeArrowheads="1"/>
          </p:cNvSpPr>
          <p:nvPr/>
        </p:nvSpPr>
        <p:spPr bwMode="auto">
          <a:xfrm>
            <a:off x="2136775" y="31273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sp>
        <p:nvSpPr>
          <p:cNvPr id="8" name="AutoShape 10" descr="{\displaystyle {\sqrt[{2}]{2\cdot 18}}={\sqrt[{2}]{36}}=6}"/>
          <p:cNvSpPr>
            <a:spLocks noChangeAspect="1" noChangeArrowheads="1"/>
          </p:cNvSpPr>
          <p:nvPr/>
        </p:nvSpPr>
        <p:spPr bwMode="auto">
          <a:xfrm>
            <a:off x="2289175" y="46513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sp>
        <p:nvSpPr>
          <p:cNvPr id="9" name="AutoShape 12" descr="{\displaystyle {\sqrt[{2}]{2\cdot 18}}={\sqrt[{2}]{36}}=6}"/>
          <p:cNvSpPr>
            <a:spLocks noChangeAspect="1" noChangeArrowheads="1"/>
          </p:cNvSpPr>
          <p:nvPr/>
        </p:nvSpPr>
        <p:spPr bwMode="auto">
          <a:xfrm>
            <a:off x="2441575" y="617538"/>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MX"/>
          </a:p>
        </p:txBody>
      </p:sp>
      <p:pic>
        <p:nvPicPr>
          <p:cNvPr id="5134" name="Picture 14" descr="Resultado de imagen para media geometric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20197" y="5002573"/>
            <a:ext cx="3978275" cy="1354471"/>
          </a:xfrm>
          <a:prstGeom prst="rect">
            <a:avLst/>
          </a:prstGeom>
          <a:noFill/>
          <a:extLst>
            <a:ext uri="{909E8E84-426E-40DD-AFC4-6F175D3DCCD1}">
              <a14:hiddenFill xmlns:a14="http://schemas.microsoft.com/office/drawing/2010/main">
                <a:solidFill>
                  <a:srgbClr val="FFFFFF"/>
                </a:solidFill>
              </a14:hiddenFill>
            </a:ext>
          </a:extLst>
        </p:spPr>
      </p:pic>
      <p:pic>
        <p:nvPicPr>
          <p:cNvPr id="5136" name="Picture 16" descr="Resultado de imagen para media geometric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32105" y="5063820"/>
            <a:ext cx="2687191" cy="13083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69729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279577" y="502164"/>
            <a:ext cx="6698705" cy="1163216"/>
          </a:xfrm>
        </p:spPr>
        <p:txBody>
          <a:bodyPr>
            <a:normAutofit fontScale="90000"/>
          </a:bodyPr>
          <a:lstStyle/>
          <a:p>
            <a:pPr algn="ctr"/>
            <a:r>
              <a:rPr lang="es-MX" b="1" dirty="0">
                <a:solidFill>
                  <a:schemeClr val="accent5">
                    <a:lumMod val="75000"/>
                  </a:schemeClr>
                </a:solidFill>
                <a:latin typeface="Arial" panose="020B0604020202020204" pitchFamily="34" charset="0"/>
                <a:cs typeface="Arial" panose="020B0604020202020204" pitchFamily="34" charset="0"/>
              </a:rPr>
              <a:t>Algoritmo en C de la media Geométrica</a:t>
            </a:r>
          </a:p>
        </p:txBody>
      </p:sp>
      <p:pic>
        <p:nvPicPr>
          <p:cNvPr id="614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63752" y="1654293"/>
            <a:ext cx="4032448" cy="48092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3958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algn="ctr"/>
            <a:r>
              <a:rPr lang="es-MX" b="1" dirty="0">
                <a:solidFill>
                  <a:schemeClr val="accent5">
                    <a:lumMod val="75000"/>
                  </a:schemeClr>
                </a:solidFill>
                <a:latin typeface="Arial" panose="020B0604020202020204" pitchFamily="34" charset="0"/>
                <a:cs typeface="Arial" panose="020B0604020202020204" pitchFamily="34" charset="0"/>
              </a:rPr>
              <a:t>Código Media Geométrica</a:t>
            </a:r>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5641" y="1700808"/>
            <a:ext cx="5317381" cy="38164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473954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133600" y="609600"/>
            <a:ext cx="6347713" cy="1091208"/>
          </a:xfrm>
        </p:spPr>
        <p:txBody>
          <a:bodyPr/>
          <a:lstStyle/>
          <a:p>
            <a:pPr algn="ctr"/>
            <a:r>
              <a:rPr lang="es-MX" b="1" dirty="0">
                <a:solidFill>
                  <a:schemeClr val="accent5">
                    <a:lumMod val="75000"/>
                  </a:schemeClr>
                </a:solidFill>
                <a:latin typeface="Arial" panose="020B0604020202020204" pitchFamily="34" charset="0"/>
                <a:cs typeface="Arial" panose="020B0604020202020204" pitchFamily="34" charset="0"/>
              </a:rPr>
              <a:t>Tablas</a:t>
            </a:r>
          </a:p>
        </p:txBody>
      </p:sp>
      <p:graphicFrame>
        <p:nvGraphicFramePr>
          <p:cNvPr id="4" name="3 Marcador de contenido"/>
          <p:cNvGraphicFramePr>
            <a:graphicFrameLocks noGrp="1"/>
          </p:cNvGraphicFramePr>
          <p:nvPr>
            <p:ph idx="1"/>
            <p:extLst/>
          </p:nvPr>
        </p:nvGraphicFramePr>
        <p:xfrm>
          <a:off x="2133600" y="2160588"/>
          <a:ext cx="6348414" cy="2123440"/>
        </p:xfrm>
        <a:graphic>
          <a:graphicData uri="http://schemas.openxmlformats.org/drawingml/2006/table">
            <a:tbl>
              <a:tblPr firstRow="1" bandRow="1">
                <a:tableStyleId>{5C22544A-7EE6-4342-B048-85BDC9FD1C3A}</a:tableStyleId>
              </a:tblPr>
              <a:tblGrid>
                <a:gridCol w="1058069">
                  <a:extLst>
                    <a:ext uri="{9D8B030D-6E8A-4147-A177-3AD203B41FA5}">
                      <a16:colId xmlns:a16="http://schemas.microsoft.com/office/drawing/2014/main" val="20000"/>
                    </a:ext>
                  </a:extLst>
                </a:gridCol>
                <a:gridCol w="1058069">
                  <a:extLst>
                    <a:ext uri="{9D8B030D-6E8A-4147-A177-3AD203B41FA5}">
                      <a16:colId xmlns:a16="http://schemas.microsoft.com/office/drawing/2014/main" val="20001"/>
                    </a:ext>
                  </a:extLst>
                </a:gridCol>
                <a:gridCol w="1058069">
                  <a:extLst>
                    <a:ext uri="{9D8B030D-6E8A-4147-A177-3AD203B41FA5}">
                      <a16:colId xmlns:a16="http://schemas.microsoft.com/office/drawing/2014/main" val="20002"/>
                    </a:ext>
                  </a:extLst>
                </a:gridCol>
                <a:gridCol w="1058069">
                  <a:extLst>
                    <a:ext uri="{9D8B030D-6E8A-4147-A177-3AD203B41FA5}">
                      <a16:colId xmlns:a16="http://schemas.microsoft.com/office/drawing/2014/main" val="20003"/>
                    </a:ext>
                  </a:extLst>
                </a:gridCol>
                <a:gridCol w="1058069">
                  <a:extLst>
                    <a:ext uri="{9D8B030D-6E8A-4147-A177-3AD203B41FA5}">
                      <a16:colId xmlns:a16="http://schemas.microsoft.com/office/drawing/2014/main" val="20004"/>
                    </a:ext>
                  </a:extLst>
                </a:gridCol>
                <a:gridCol w="1058069">
                  <a:extLst>
                    <a:ext uri="{9D8B030D-6E8A-4147-A177-3AD203B41FA5}">
                      <a16:colId xmlns:a16="http://schemas.microsoft.com/office/drawing/2014/main" val="20005"/>
                    </a:ext>
                  </a:extLst>
                </a:gridCol>
              </a:tblGrid>
              <a:tr h="370840">
                <a:tc>
                  <a:txBody>
                    <a:bodyPr/>
                    <a:lstStyle/>
                    <a:p>
                      <a:pPr algn="ctr"/>
                      <a:r>
                        <a:rPr lang="es-MX" dirty="0"/>
                        <a:t>Media</a:t>
                      </a:r>
                      <a:r>
                        <a:rPr lang="es-MX" baseline="0" dirty="0"/>
                        <a:t> G:24.96</a:t>
                      </a:r>
                      <a:endParaRPr lang="es-MX" dirty="0"/>
                    </a:p>
                  </a:txBody>
                  <a:tcPr marL="70538" marR="70538"/>
                </a:tc>
                <a:tc>
                  <a:txBody>
                    <a:bodyPr/>
                    <a:lstStyle/>
                    <a:p>
                      <a:pPr algn="ctr"/>
                      <a:r>
                        <a:rPr lang="es-MX" dirty="0"/>
                        <a:t>45.45</a:t>
                      </a:r>
                    </a:p>
                  </a:txBody>
                  <a:tcPr marL="70538" marR="70538"/>
                </a:tc>
                <a:tc>
                  <a:txBody>
                    <a:bodyPr/>
                    <a:lstStyle/>
                    <a:p>
                      <a:pPr algn="ctr"/>
                      <a:r>
                        <a:rPr lang="es-MX" dirty="0"/>
                        <a:t>55.50</a:t>
                      </a:r>
                    </a:p>
                  </a:txBody>
                  <a:tcPr marL="70538" marR="70538"/>
                </a:tc>
                <a:tc>
                  <a:txBody>
                    <a:bodyPr/>
                    <a:lstStyle/>
                    <a:p>
                      <a:pPr algn="ctr"/>
                      <a:r>
                        <a:rPr lang="es-MX" dirty="0"/>
                        <a:t>11.55</a:t>
                      </a:r>
                    </a:p>
                  </a:txBody>
                  <a:tcPr marL="70538" marR="70538"/>
                </a:tc>
                <a:tc>
                  <a:txBody>
                    <a:bodyPr/>
                    <a:lstStyle/>
                    <a:p>
                      <a:pPr algn="ctr"/>
                      <a:r>
                        <a:rPr lang="es-MX" dirty="0"/>
                        <a:t>81.70</a:t>
                      </a:r>
                    </a:p>
                  </a:txBody>
                  <a:tcPr marL="70538" marR="70538"/>
                </a:tc>
                <a:tc>
                  <a:txBody>
                    <a:bodyPr/>
                    <a:lstStyle/>
                    <a:p>
                      <a:pPr algn="ctr"/>
                      <a:r>
                        <a:rPr lang="es-MX" dirty="0"/>
                        <a:t>16.46</a:t>
                      </a:r>
                    </a:p>
                  </a:txBody>
                  <a:tcPr marL="70538" marR="70538"/>
                </a:tc>
                <a:extLst>
                  <a:ext uri="{0D108BD9-81ED-4DB2-BD59-A6C34878D82A}">
                    <a16:rowId xmlns:a16="http://schemas.microsoft.com/office/drawing/2014/main" val="10000"/>
                  </a:ext>
                </a:extLst>
              </a:tr>
              <a:tr h="370840">
                <a:tc>
                  <a:txBody>
                    <a:bodyPr/>
                    <a:lstStyle/>
                    <a:p>
                      <a:pPr algn="ctr"/>
                      <a:r>
                        <a:rPr lang="es-MX" dirty="0"/>
                        <a:t>44</a:t>
                      </a:r>
                    </a:p>
                  </a:txBody>
                  <a:tcPr marL="70538" marR="70538"/>
                </a:tc>
                <a:tc>
                  <a:txBody>
                    <a:bodyPr/>
                    <a:lstStyle/>
                    <a:p>
                      <a:pPr algn="ctr"/>
                      <a:r>
                        <a:rPr lang="es-MX" dirty="0"/>
                        <a:t>23</a:t>
                      </a:r>
                    </a:p>
                  </a:txBody>
                  <a:tcPr marL="70538" marR="70538"/>
                </a:tc>
                <a:tc>
                  <a:txBody>
                    <a:bodyPr/>
                    <a:lstStyle/>
                    <a:p>
                      <a:pPr algn="ctr"/>
                      <a:r>
                        <a:rPr lang="es-MX" dirty="0"/>
                        <a:t>355</a:t>
                      </a:r>
                    </a:p>
                  </a:txBody>
                  <a:tcPr marL="70538" marR="70538"/>
                </a:tc>
                <a:tc>
                  <a:txBody>
                    <a:bodyPr/>
                    <a:lstStyle/>
                    <a:p>
                      <a:pPr algn="ctr"/>
                      <a:r>
                        <a:rPr lang="es-MX" dirty="0"/>
                        <a:t>33</a:t>
                      </a:r>
                    </a:p>
                  </a:txBody>
                  <a:tcPr marL="70538" marR="70538"/>
                </a:tc>
                <a:tc>
                  <a:txBody>
                    <a:bodyPr/>
                    <a:lstStyle/>
                    <a:p>
                      <a:pPr algn="ctr"/>
                      <a:r>
                        <a:rPr lang="es-MX" dirty="0"/>
                        <a:t>45</a:t>
                      </a:r>
                    </a:p>
                  </a:txBody>
                  <a:tcPr marL="70538" marR="70538"/>
                </a:tc>
                <a:tc>
                  <a:txBody>
                    <a:bodyPr/>
                    <a:lstStyle/>
                    <a:p>
                      <a:pPr algn="ctr"/>
                      <a:r>
                        <a:rPr lang="es-MX" dirty="0"/>
                        <a:t>12</a:t>
                      </a:r>
                    </a:p>
                  </a:txBody>
                  <a:tcPr marL="70538" marR="70538"/>
                </a:tc>
                <a:extLst>
                  <a:ext uri="{0D108BD9-81ED-4DB2-BD59-A6C34878D82A}">
                    <a16:rowId xmlns:a16="http://schemas.microsoft.com/office/drawing/2014/main" val="10001"/>
                  </a:ext>
                </a:extLst>
              </a:tr>
              <a:tr h="370840">
                <a:tc>
                  <a:txBody>
                    <a:bodyPr/>
                    <a:lstStyle/>
                    <a:p>
                      <a:pPr algn="ctr"/>
                      <a:r>
                        <a:rPr lang="es-MX" dirty="0"/>
                        <a:t>32</a:t>
                      </a:r>
                    </a:p>
                  </a:txBody>
                  <a:tcPr marL="70538" marR="70538"/>
                </a:tc>
                <a:tc>
                  <a:txBody>
                    <a:bodyPr/>
                    <a:lstStyle/>
                    <a:p>
                      <a:pPr algn="ctr"/>
                      <a:r>
                        <a:rPr lang="es-MX" dirty="0"/>
                        <a:t>455</a:t>
                      </a:r>
                    </a:p>
                  </a:txBody>
                  <a:tcPr marL="70538" marR="70538"/>
                </a:tc>
                <a:tc>
                  <a:txBody>
                    <a:bodyPr/>
                    <a:lstStyle/>
                    <a:p>
                      <a:pPr algn="ctr"/>
                      <a:r>
                        <a:rPr lang="es-MX" dirty="0"/>
                        <a:t>66</a:t>
                      </a:r>
                    </a:p>
                  </a:txBody>
                  <a:tcPr marL="70538" marR="70538"/>
                </a:tc>
                <a:tc>
                  <a:txBody>
                    <a:bodyPr/>
                    <a:lstStyle/>
                    <a:p>
                      <a:pPr algn="ctr"/>
                      <a:r>
                        <a:rPr lang="es-MX" dirty="0"/>
                        <a:t>12</a:t>
                      </a:r>
                    </a:p>
                  </a:txBody>
                  <a:tcPr marL="70538" marR="70538"/>
                </a:tc>
                <a:tc>
                  <a:txBody>
                    <a:bodyPr/>
                    <a:lstStyle/>
                    <a:p>
                      <a:pPr algn="ctr"/>
                      <a:r>
                        <a:rPr lang="es-MX" dirty="0"/>
                        <a:t>45</a:t>
                      </a:r>
                    </a:p>
                  </a:txBody>
                  <a:tcPr marL="70538" marR="70538"/>
                </a:tc>
                <a:tc>
                  <a:txBody>
                    <a:bodyPr/>
                    <a:lstStyle/>
                    <a:p>
                      <a:pPr algn="ctr"/>
                      <a:r>
                        <a:rPr lang="es-MX" dirty="0"/>
                        <a:t>6</a:t>
                      </a:r>
                    </a:p>
                  </a:txBody>
                  <a:tcPr marL="70538" marR="70538"/>
                </a:tc>
                <a:extLst>
                  <a:ext uri="{0D108BD9-81ED-4DB2-BD59-A6C34878D82A}">
                    <a16:rowId xmlns:a16="http://schemas.microsoft.com/office/drawing/2014/main" val="10002"/>
                  </a:ext>
                </a:extLst>
              </a:tr>
              <a:tr h="370840">
                <a:tc>
                  <a:txBody>
                    <a:bodyPr/>
                    <a:lstStyle/>
                    <a:p>
                      <a:pPr algn="ctr"/>
                      <a:r>
                        <a:rPr lang="es-MX" dirty="0"/>
                        <a:t>23</a:t>
                      </a:r>
                    </a:p>
                  </a:txBody>
                  <a:tcPr marL="70538" marR="70538"/>
                </a:tc>
                <a:tc>
                  <a:txBody>
                    <a:bodyPr/>
                    <a:lstStyle/>
                    <a:p>
                      <a:pPr algn="ctr"/>
                      <a:r>
                        <a:rPr lang="es-MX" dirty="0"/>
                        <a:t>12</a:t>
                      </a:r>
                    </a:p>
                  </a:txBody>
                  <a:tcPr marL="70538" marR="70538"/>
                </a:tc>
                <a:tc>
                  <a:txBody>
                    <a:bodyPr/>
                    <a:lstStyle/>
                    <a:p>
                      <a:pPr algn="ctr"/>
                      <a:r>
                        <a:rPr lang="es-MX" dirty="0"/>
                        <a:t>9</a:t>
                      </a:r>
                    </a:p>
                  </a:txBody>
                  <a:tcPr marL="70538" marR="70538"/>
                </a:tc>
                <a:tc>
                  <a:txBody>
                    <a:bodyPr/>
                    <a:lstStyle/>
                    <a:p>
                      <a:pPr algn="ctr"/>
                      <a:r>
                        <a:rPr lang="es-MX" dirty="0"/>
                        <a:t>15</a:t>
                      </a:r>
                    </a:p>
                  </a:txBody>
                  <a:tcPr marL="70538" marR="70538"/>
                </a:tc>
                <a:tc>
                  <a:txBody>
                    <a:bodyPr/>
                    <a:lstStyle/>
                    <a:p>
                      <a:pPr algn="ctr"/>
                      <a:r>
                        <a:rPr lang="es-MX" dirty="0"/>
                        <a:t>667</a:t>
                      </a:r>
                    </a:p>
                  </a:txBody>
                  <a:tcPr marL="70538" marR="70538"/>
                </a:tc>
                <a:tc>
                  <a:txBody>
                    <a:bodyPr/>
                    <a:lstStyle/>
                    <a:p>
                      <a:pPr algn="ctr"/>
                      <a:r>
                        <a:rPr lang="es-MX" dirty="0"/>
                        <a:t>30</a:t>
                      </a:r>
                    </a:p>
                  </a:txBody>
                  <a:tcPr marL="70538" marR="70538"/>
                </a:tc>
                <a:extLst>
                  <a:ext uri="{0D108BD9-81ED-4DB2-BD59-A6C34878D82A}">
                    <a16:rowId xmlns:a16="http://schemas.microsoft.com/office/drawing/2014/main" val="10003"/>
                  </a:ext>
                </a:extLst>
              </a:tr>
              <a:tr h="370840">
                <a:tc>
                  <a:txBody>
                    <a:bodyPr/>
                    <a:lstStyle/>
                    <a:p>
                      <a:pPr algn="ctr"/>
                      <a:r>
                        <a:rPr lang="es-MX" dirty="0"/>
                        <a:t>12</a:t>
                      </a:r>
                    </a:p>
                  </a:txBody>
                  <a:tcPr marL="70538" marR="70538"/>
                </a:tc>
                <a:tc>
                  <a:txBody>
                    <a:bodyPr/>
                    <a:lstStyle/>
                    <a:p>
                      <a:pPr algn="ctr"/>
                      <a:r>
                        <a:rPr lang="es-MX" dirty="0"/>
                        <a:t>34</a:t>
                      </a:r>
                    </a:p>
                  </a:txBody>
                  <a:tcPr marL="70538" marR="70538"/>
                </a:tc>
                <a:tc>
                  <a:txBody>
                    <a:bodyPr/>
                    <a:lstStyle/>
                    <a:p>
                      <a:pPr algn="ctr"/>
                      <a:r>
                        <a:rPr lang="es-MX" dirty="0"/>
                        <a:t>45</a:t>
                      </a:r>
                    </a:p>
                  </a:txBody>
                  <a:tcPr marL="70538" marR="70538"/>
                </a:tc>
                <a:tc>
                  <a:txBody>
                    <a:bodyPr/>
                    <a:lstStyle/>
                    <a:p>
                      <a:pPr algn="ctr"/>
                      <a:r>
                        <a:rPr lang="es-MX" dirty="0"/>
                        <a:t>3</a:t>
                      </a:r>
                    </a:p>
                  </a:txBody>
                  <a:tcPr marL="70538" marR="70538"/>
                </a:tc>
                <a:tc>
                  <a:txBody>
                    <a:bodyPr/>
                    <a:lstStyle/>
                    <a:p>
                      <a:pPr algn="ctr"/>
                      <a:r>
                        <a:rPr lang="es-MX" dirty="0"/>
                        <a:t>33</a:t>
                      </a:r>
                    </a:p>
                  </a:txBody>
                  <a:tcPr marL="70538" marR="70538"/>
                </a:tc>
                <a:tc>
                  <a:txBody>
                    <a:bodyPr/>
                    <a:lstStyle/>
                    <a:p>
                      <a:pPr algn="ctr"/>
                      <a:r>
                        <a:rPr lang="es-MX" dirty="0"/>
                        <a:t>34</a:t>
                      </a:r>
                    </a:p>
                  </a:txBody>
                  <a:tcPr marL="70538" marR="70538"/>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9686891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133600" y="609600"/>
            <a:ext cx="6347713" cy="1091208"/>
          </a:xfrm>
        </p:spPr>
        <p:txBody>
          <a:bodyPr/>
          <a:lstStyle/>
          <a:p>
            <a:pPr algn="ctr"/>
            <a:r>
              <a:rPr lang="es-MX" b="1" dirty="0">
                <a:solidFill>
                  <a:schemeClr val="accent5">
                    <a:lumMod val="75000"/>
                  </a:schemeClr>
                </a:solidFill>
                <a:latin typeface="Arial" panose="020B0604020202020204" pitchFamily="34" charset="0"/>
                <a:cs typeface="Arial" panose="020B0604020202020204" pitchFamily="34" charset="0"/>
              </a:rPr>
              <a:t>Mediana</a:t>
            </a:r>
          </a:p>
        </p:txBody>
      </p:sp>
      <p:sp>
        <p:nvSpPr>
          <p:cNvPr id="3" name="2 Marcador de contenido"/>
          <p:cNvSpPr>
            <a:spLocks noGrp="1"/>
          </p:cNvSpPr>
          <p:nvPr>
            <p:ph idx="1"/>
          </p:nvPr>
        </p:nvSpPr>
        <p:spPr>
          <a:xfrm>
            <a:off x="2207568" y="1919825"/>
            <a:ext cx="6768752" cy="3880773"/>
          </a:xfrm>
        </p:spPr>
        <p:txBody>
          <a:bodyPr>
            <a:normAutofit/>
          </a:bodyPr>
          <a:lstStyle/>
          <a:p>
            <a:pPr marL="0" indent="0" algn="just">
              <a:buNone/>
            </a:pPr>
            <a:r>
              <a:rPr lang="es-ES" dirty="0">
                <a:latin typeface="Arial" panose="020B0604020202020204" pitchFamily="34" charset="0"/>
                <a:cs typeface="Arial" panose="020B0604020202020204" pitchFamily="34" charset="0"/>
              </a:rPr>
              <a:t>Se denomina mediana en estadística al valor que se encuentra en el lugar central de todos los datos de un estudio cuando éstos están ordenados de menor a mayor. El símbolo de la mediana se representa por Me. La mediana es por tanto el número central de un grupo de números ordenados por su tamaño. </a:t>
            </a:r>
          </a:p>
          <a:p>
            <a:pPr marL="0" indent="0" algn="just">
              <a:buNone/>
            </a:pPr>
            <a:endParaRPr lang="es-ES" dirty="0">
              <a:latin typeface="Arial" panose="020B0604020202020204" pitchFamily="34" charset="0"/>
              <a:cs typeface="Arial" panose="020B0604020202020204" pitchFamily="34" charset="0"/>
            </a:endParaRPr>
          </a:p>
          <a:p>
            <a:pPr marL="0" indent="0" algn="just">
              <a:buNone/>
            </a:pPr>
            <a:r>
              <a:rPr lang="es-ES" dirty="0">
                <a:latin typeface="Arial" panose="020B0604020202020204" pitchFamily="34" charset="0"/>
                <a:cs typeface="Arial" panose="020B0604020202020204" pitchFamily="34" charset="0"/>
              </a:rPr>
              <a:t>Para </a:t>
            </a:r>
            <a:r>
              <a:rPr lang="es-ES" b="1" dirty="0">
                <a:latin typeface="Arial" panose="020B0604020202020204" pitchFamily="34" charset="0"/>
                <a:cs typeface="Arial" panose="020B0604020202020204" pitchFamily="34" charset="0"/>
              </a:rPr>
              <a:t>hallar la mediana en estadística</a:t>
            </a:r>
            <a:r>
              <a:rPr lang="es-ES" dirty="0">
                <a:latin typeface="Arial" panose="020B0604020202020204" pitchFamily="34" charset="0"/>
                <a:cs typeface="Arial" panose="020B0604020202020204" pitchFamily="34" charset="0"/>
              </a:rPr>
              <a:t>, se ordenan los números de una muestra según su valor y se determina el que queda en el medio. Si la cantidad de términos es impar, la mediana es el valor central. Si la cantidad de términos es par, suma los dos términos del medio y divide entre 2.</a:t>
            </a:r>
            <a:endParaRPr lang="es-MX"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381918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207568" y="351963"/>
            <a:ext cx="6912768" cy="1320800"/>
          </a:xfrm>
        </p:spPr>
        <p:txBody>
          <a:bodyPr/>
          <a:lstStyle/>
          <a:p>
            <a:pPr algn="ctr"/>
            <a:r>
              <a:rPr lang="es-MX" b="1" dirty="0">
                <a:solidFill>
                  <a:schemeClr val="accent5">
                    <a:lumMod val="75000"/>
                  </a:schemeClr>
                </a:solidFill>
                <a:latin typeface="Arial" panose="020B0604020202020204" pitchFamily="34" charset="0"/>
                <a:cs typeface="Arial" panose="020B0604020202020204" pitchFamily="34" charset="0"/>
              </a:rPr>
              <a:t>Algoritmos en C para la</a:t>
            </a:r>
            <a:r>
              <a:rPr lang="es-MX" dirty="0"/>
              <a:t> </a:t>
            </a:r>
            <a:r>
              <a:rPr lang="es-MX" b="1" dirty="0">
                <a:solidFill>
                  <a:schemeClr val="accent5">
                    <a:lumMod val="75000"/>
                  </a:schemeClr>
                </a:solidFill>
                <a:latin typeface="Arial" panose="020B0604020202020204" pitchFamily="34" charset="0"/>
                <a:cs typeface="Arial" panose="020B0604020202020204" pitchFamily="34" charset="0"/>
              </a:rPr>
              <a:t>mediana </a:t>
            </a:r>
          </a:p>
        </p:txBody>
      </p:sp>
      <p:pic>
        <p:nvPicPr>
          <p:cNvPr id="7170" name="Picture 2" descr="http://2.bp.blogspot.com/-55CZaMCvuds/UMM_LECqVyI/AAAAAAAAACI/FcfvQg9Ayhw/s1600/burbuja.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9537" y="1484785"/>
            <a:ext cx="2811513" cy="4754141"/>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Resultado de imagen para par o impar diagrama de fluj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07969" y="1672763"/>
            <a:ext cx="3114675" cy="39338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98949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351585" y="548680"/>
            <a:ext cx="6347713" cy="875184"/>
          </a:xfrm>
        </p:spPr>
        <p:txBody>
          <a:bodyPr/>
          <a:lstStyle/>
          <a:p>
            <a:pPr algn="ctr"/>
            <a:r>
              <a:rPr lang="es-MX" b="1" dirty="0">
                <a:solidFill>
                  <a:schemeClr val="accent5">
                    <a:lumMod val="75000"/>
                  </a:schemeClr>
                </a:solidFill>
                <a:latin typeface="Arial" panose="020B0604020202020204" pitchFamily="34" charset="0"/>
                <a:cs typeface="Arial" panose="020B0604020202020204" pitchFamily="34" charset="0"/>
              </a:rPr>
              <a:t>Código de la mediana</a:t>
            </a:r>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71664" y="1628800"/>
            <a:ext cx="5223842" cy="37351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661966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567609" y="413024"/>
            <a:ext cx="6347713" cy="783728"/>
          </a:xfrm>
        </p:spPr>
        <p:txBody>
          <a:bodyPr/>
          <a:lstStyle/>
          <a:p>
            <a:pPr algn="ctr"/>
            <a:r>
              <a:rPr lang="es-MX" b="1" dirty="0">
                <a:solidFill>
                  <a:schemeClr val="accent5">
                    <a:lumMod val="75000"/>
                  </a:schemeClr>
                </a:solidFill>
                <a:latin typeface="Arial" panose="020B0604020202020204" pitchFamily="34" charset="0"/>
                <a:cs typeface="Arial" panose="020B0604020202020204" pitchFamily="34" charset="0"/>
              </a:rPr>
              <a:t>Resultado de la mediana</a:t>
            </a:r>
          </a:p>
        </p:txBody>
      </p:sp>
      <p:pic>
        <p:nvPicPr>
          <p:cNvPr id="921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66002" y="1340769"/>
            <a:ext cx="3683945" cy="14401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22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66001" y="4797152"/>
            <a:ext cx="3683945" cy="16478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221"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66002" y="2996953"/>
            <a:ext cx="3683945" cy="1571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222"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00057" y="1909763"/>
            <a:ext cx="3571875" cy="3038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867785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927648" y="620688"/>
            <a:ext cx="4752528" cy="875184"/>
          </a:xfrm>
        </p:spPr>
        <p:txBody>
          <a:bodyPr/>
          <a:lstStyle/>
          <a:p>
            <a:pPr algn="ctr"/>
            <a:r>
              <a:rPr lang="es-MX" b="1" dirty="0">
                <a:solidFill>
                  <a:schemeClr val="accent5">
                    <a:lumMod val="75000"/>
                  </a:schemeClr>
                </a:solidFill>
                <a:latin typeface="Arial" panose="020B0604020202020204" pitchFamily="34" charset="0"/>
                <a:cs typeface="Arial" panose="020B0604020202020204" pitchFamily="34" charset="0"/>
              </a:rPr>
              <a:t>Moda</a:t>
            </a:r>
          </a:p>
        </p:txBody>
      </p:sp>
      <p:sp>
        <p:nvSpPr>
          <p:cNvPr id="3" name="2 Marcador de contenido"/>
          <p:cNvSpPr>
            <a:spLocks noGrp="1"/>
          </p:cNvSpPr>
          <p:nvPr>
            <p:ph idx="1"/>
          </p:nvPr>
        </p:nvSpPr>
        <p:spPr>
          <a:xfrm>
            <a:off x="2063553" y="1340768"/>
            <a:ext cx="7202761" cy="5040560"/>
          </a:xfrm>
        </p:spPr>
        <p:txBody>
          <a:bodyPr>
            <a:normAutofit/>
          </a:bodyPr>
          <a:lstStyle/>
          <a:p>
            <a:pPr marL="0" indent="0" algn="just">
              <a:buNone/>
            </a:pPr>
            <a:r>
              <a:rPr lang="es-ES" sz="2000" dirty="0">
                <a:latin typeface="Arial" panose="020B0604020202020204" pitchFamily="34" charset="0"/>
                <a:cs typeface="Arial" panose="020B0604020202020204" pitchFamily="34" charset="0"/>
              </a:rPr>
              <a:t>La moda es una medida de tendencia central que indica el valor que más se repite en un grupo de números. En un mismo estudio puede haber más de una moda, esto ocurre cuando dos (bimodal) o más números (multimodal) se repiten la misma cantidad de veces siendo este es el máximo número de veces del conjunto. También puede darse el caso a la inversa y que en una muestra no haya moda por la ausencia de repetición de los datos, a esto se le llama muestra </a:t>
            </a:r>
            <a:r>
              <a:rPr lang="es-ES" sz="2000" dirty="0" err="1">
                <a:latin typeface="Arial" panose="020B0604020202020204" pitchFamily="34" charset="0"/>
                <a:cs typeface="Arial" panose="020B0604020202020204" pitchFamily="34" charset="0"/>
              </a:rPr>
              <a:t>amodal</a:t>
            </a:r>
            <a:r>
              <a:rPr lang="es-ES" sz="2000" dirty="0">
                <a:latin typeface="Arial" panose="020B0604020202020204" pitchFamily="34" charset="0"/>
                <a:cs typeface="Arial" panose="020B0604020202020204" pitchFamily="34" charset="0"/>
              </a:rPr>
              <a:t>.</a:t>
            </a:r>
            <a:endParaRPr lang="es-MX" sz="2000" dirty="0">
              <a:latin typeface="Arial" panose="020B0604020202020204" pitchFamily="34" charset="0"/>
              <a:cs typeface="Arial" panose="020B0604020202020204" pitchFamily="34" charset="0"/>
            </a:endParaRPr>
          </a:p>
        </p:txBody>
      </p:sp>
      <p:pic>
        <p:nvPicPr>
          <p:cNvPr id="8194" name="Picture 2" descr="Resultado de imagen para moda probabilida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63553" y="4444041"/>
            <a:ext cx="2867025" cy="1323975"/>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descr="Resultado de imagen para moda probabilida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67594" y="4336269"/>
            <a:ext cx="4225165" cy="20301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59935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B39E33C2-BA8D-4965-91BC-FF31A5FF385F}"/>
              </a:ext>
            </a:extLst>
          </p:cNvPr>
          <p:cNvSpPr>
            <a:spLocks noGrp="1"/>
          </p:cNvSpPr>
          <p:nvPr>
            <p:ph idx="1"/>
          </p:nvPr>
        </p:nvSpPr>
        <p:spPr>
          <a:xfrm>
            <a:off x="677334" y="683581"/>
            <a:ext cx="8596668" cy="5357781"/>
          </a:xfrm>
        </p:spPr>
        <p:txBody>
          <a:bodyPr/>
          <a:lstStyle/>
          <a:p>
            <a:pPr algn="just">
              <a:lnSpc>
                <a:spcPct val="150000"/>
              </a:lnSpc>
            </a:pPr>
            <a:r>
              <a:rPr lang="es-MX" b="1" dirty="0">
                <a:latin typeface="Arial" panose="020B0604020202020204" pitchFamily="34" charset="0"/>
                <a:cs typeface="Arial" panose="020B0604020202020204" pitchFamily="34" charset="0"/>
              </a:rPr>
              <a:t>Definición: </a:t>
            </a:r>
            <a:r>
              <a:rPr lang="es-ES" dirty="0">
                <a:latin typeface="Arial" panose="020B0604020202020204" pitchFamily="34" charset="0"/>
                <a:cs typeface="Arial" panose="020B0604020202020204" pitchFamily="34" charset="0"/>
              </a:rPr>
              <a:t>Las bibliotecas contienen el código objeto de muchos programas que permiten hacer cosas comunes, como leer el teclado, escribir en la pantalla, manejar números, realizar funciones matemática.</a:t>
            </a:r>
          </a:p>
          <a:p>
            <a:pPr algn="just">
              <a:lnSpc>
                <a:spcPct val="150000"/>
              </a:lnSpc>
            </a:pPr>
            <a:endParaRPr lang="es-ES" dirty="0">
              <a:latin typeface="Arial" panose="020B0604020202020204" pitchFamily="34" charset="0"/>
              <a:cs typeface="Arial" panose="020B0604020202020204" pitchFamily="34" charset="0"/>
            </a:endParaRPr>
          </a:p>
          <a:p>
            <a:pPr algn="just">
              <a:lnSpc>
                <a:spcPct val="150000"/>
              </a:lnSpc>
            </a:pPr>
            <a:r>
              <a:rPr lang="es-MX" b="1" dirty="0">
                <a:solidFill>
                  <a:schemeClr val="tx1">
                    <a:alpha val="70000"/>
                  </a:schemeClr>
                </a:solidFill>
                <a:latin typeface="Arial" panose="020B0604020202020204" pitchFamily="34" charset="0"/>
                <a:cs typeface="Arial" panose="020B0604020202020204" pitchFamily="34" charset="0"/>
              </a:rPr>
              <a:t>Stdio.h: </a:t>
            </a:r>
            <a:r>
              <a:rPr lang="es-ES" dirty="0">
                <a:latin typeface="Arial" panose="020B0604020202020204" pitchFamily="34" charset="0"/>
                <a:cs typeface="Arial" panose="020B0604020202020204" pitchFamily="34" charset="0"/>
              </a:rPr>
              <a:t>"</a:t>
            </a:r>
            <a:r>
              <a:rPr lang="es-ES" b="1" dirty="0">
                <a:latin typeface="Arial" panose="020B0604020202020204" pitchFamily="34" charset="0"/>
                <a:cs typeface="Arial" panose="020B0604020202020204" pitchFamily="34" charset="0"/>
              </a:rPr>
              <a:t>st</a:t>
            </a:r>
            <a:r>
              <a:rPr lang="es-ES" dirty="0">
                <a:latin typeface="Arial" panose="020B0604020202020204" pitchFamily="34" charset="0"/>
                <a:cs typeface="Arial" panose="020B0604020202020204" pitchFamily="34" charset="0"/>
              </a:rPr>
              <a:t>andar</a:t>
            </a:r>
            <a:r>
              <a:rPr lang="es-ES" b="1" dirty="0">
                <a:latin typeface="Arial" panose="020B0604020202020204" pitchFamily="34" charset="0"/>
                <a:cs typeface="Arial" panose="020B0604020202020204" pitchFamily="34" charset="0"/>
              </a:rPr>
              <a:t>d i</a:t>
            </a:r>
            <a:r>
              <a:rPr lang="es-ES" dirty="0">
                <a:latin typeface="Arial" panose="020B0604020202020204" pitchFamily="34" charset="0"/>
                <a:cs typeface="Arial" panose="020B0604020202020204" pitchFamily="34" charset="0"/>
              </a:rPr>
              <a:t>nput-</a:t>
            </a:r>
            <a:r>
              <a:rPr lang="es-ES" b="1" dirty="0">
                <a:latin typeface="Arial" panose="020B0604020202020204" pitchFamily="34" charset="0"/>
                <a:cs typeface="Arial" panose="020B0604020202020204" pitchFamily="34" charset="0"/>
              </a:rPr>
              <a:t>o</a:t>
            </a:r>
            <a:r>
              <a:rPr lang="es-ES" dirty="0">
                <a:latin typeface="Arial" panose="020B0604020202020204" pitchFamily="34" charset="0"/>
                <a:cs typeface="Arial" panose="020B0604020202020204" pitchFamily="34" charset="0"/>
              </a:rPr>
              <a:t>utput </a:t>
            </a:r>
            <a:r>
              <a:rPr lang="es-ES" b="1" dirty="0">
                <a:latin typeface="Arial" panose="020B0604020202020204" pitchFamily="34" charset="0"/>
                <a:cs typeface="Arial" panose="020B0604020202020204" pitchFamily="34" charset="0"/>
              </a:rPr>
              <a:t>h</a:t>
            </a:r>
            <a:r>
              <a:rPr lang="es-ES" dirty="0">
                <a:latin typeface="Arial" panose="020B0604020202020204" pitchFamily="34" charset="0"/>
                <a:cs typeface="Arial" panose="020B0604020202020204" pitchFamily="34" charset="0"/>
              </a:rPr>
              <a:t>eader" (cabecera estándar E/S), es el archivo de cabecera que contiene las definiciones de los macros, las constantes, las declaraciones de funciones de la biblioteca estándar</a:t>
            </a:r>
            <a:r>
              <a:rPr lang="es-MX" dirty="0">
                <a:latin typeface="Arial" panose="020B0604020202020204" pitchFamily="34" charset="0"/>
                <a:cs typeface="Arial" panose="020B0604020202020204" pitchFamily="34" charset="0"/>
              </a:rPr>
              <a:t>. Entre los comandos más comunes están: printf, scanf y fopen.</a:t>
            </a:r>
            <a:endParaRPr lang="es-MX" dirty="0">
              <a:solidFill>
                <a:schemeClr val="tx1">
                  <a:alpha val="70000"/>
                </a:schemeClr>
              </a:solidFill>
              <a:latin typeface="Arial" panose="020B0604020202020204" pitchFamily="34" charset="0"/>
              <a:cs typeface="Arial" panose="020B0604020202020204" pitchFamily="34" charset="0"/>
            </a:endParaRPr>
          </a:p>
          <a:p>
            <a:pPr marL="0" indent="0" algn="just">
              <a:lnSpc>
                <a:spcPct val="150000"/>
              </a:lnSpc>
              <a:buNone/>
            </a:pPr>
            <a:endParaRPr lang="es-ES" sz="2000" dirty="0">
              <a:latin typeface="Arial" panose="020B0604020202020204" pitchFamily="34" charset="0"/>
              <a:cs typeface="Arial" panose="020B0604020202020204" pitchFamily="34" charset="0"/>
            </a:endParaRPr>
          </a:p>
          <a:p>
            <a:pPr marL="0" indent="0">
              <a:buNone/>
            </a:pPr>
            <a:endParaRPr lang="es-MX" dirty="0"/>
          </a:p>
        </p:txBody>
      </p:sp>
    </p:spTree>
    <p:extLst>
      <p:ext uri="{BB962C8B-B14F-4D97-AF65-F5344CB8AC3E}">
        <p14:creationId xmlns:p14="http://schemas.microsoft.com/office/powerpoint/2010/main" val="400960928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207569" y="393576"/>
            <a:ext cx="6626697" cy="803176"/>
          </a:xfrm>
        </p:spPr>
        <p:txBody>
          <a:bodyPr/>
          <a:lstStyle/>
          <a:p>
            <a:pPr algn="ctr"/>
            <a:r>
              <a:rPr lang="es-MX" b="1" dirty="0">
                <a:solidFill>
                  <a:schemeClr val="accent5">
                    <a:lumMod val="75000"/>
                  </a:schemeClr>
                </a:solidFill>
                <a:latin typeface="Arial" panose="020B0604020202020204" pitchFamily="34" charset="0"/>
                <a:cs typeface="Arial" panose="020B0604020202020204" pitchFamily="34" charset="0"/>
              </a:rPr>
              <a:t>Algoritmo en C para la moda</a:t>
            </a:r>
          </a:p>
        </p:txBody>
      </p:sp>
      <p:pic>
        <p:nvPicPr>
          <p:cNvPr id="1331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67809" y="1052736"/>
            <a:ext cx="2642617" cy="55471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0748069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133600" y="609600"/>
            <a:ext cx="6347713" cy="947192"/>
          </a:xfrm>
        </p:spPr>
        <p:txBody>
          <a:bodyPr/>
          <a:lstStyle/>
          <a:p>
            <a:pPr algn="ctr"/>
            <a:r>
              <a:rPr lang="es-MX" b="1" dirty="0">
                <a:solidFill>
                  <a:schemeClr val="accent5">
                    <a:lumMod val="75000"/>
                  </a:schemeClr>
                </a:solidFill>
                <a:latin typeface="Arial" panose="020B0604020202020204" pitchFamily="34" charset="0"/>
                <a:cs typeface="Arial" panose="020B0604020202020204" pitchFamily="34" charset="0"/>
              </a:rPr>
              <a:t>Código Moda</a:t>
            </a: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3598" y="1327211"/>
            <a:ext cx="3057525" cy="5553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02370" y="1327211"/>
            <a:ext cx="3781425" cy="4829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1755517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855640" y="620688"/>
            <a:ext cx="5112568" cy="947192"/>
          </a:xfrm>
        </p:spPr>
        <p:txBody>
          <a:bodyPr/>
          <a:lstStyle/>
          <a:p>
            <a:pPr algn="ctr"/>
            <a:r>
              <a:rPr lang="es-MX" b="1" dirty="0">
                <a:solidFill>
                  <a:schemeClr val="accent5">
                    <a:lumMod val="75000"/>
                  </a:schemeClr>
                </a:solidFill>
                <a:latin typeface="Arial" panose="020B0604020202020204" pitchFamily="34" charset="0"/>
                <a:cs typeface="Arial" panose="020B0604020202020204" pitchFamily="34" charset="0"/>
              </a:rPr>
              <a:t>Tablas</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0414" y="1460046"/>
            <a:ext cx="3514725" cy="1847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55139" y="1460046"/>
            <a:ext cx="3448050" cy="1847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3"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0413" y="3307896"/>
            <a:ext cx="3514725" cy="1924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4"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55139" y="3307896"/>
            <a:ext cx="3448050" cy="1933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8921122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133598" y="461731"/>
            <a:ext cx="6241526" cy="762094"/>
          </a:xfrm>
        </p:spPr>
        <p:txBody>
          <a:bodyPr/>
          <a:lstStyle/>
          <a:p>
            <a:pPr algn="ctr"/>
            <a:r>
              <a:rPr lang="es-MX" b="1" dirty="0">
                <a:solidFill>
                  <a:schemeClr val="accent5">
                    <a:lumMod val="75000"/>
                  </a:schemeClr>
                </a:solidFill>
                <a:latin typeface="Arial" panose="020B0604020202020204" pitchFamily="34" charset="0"/>
                <a:cs typeface="Arial" panose="020B0604020202020204" pitchFamily="34" charset="0"/>
              </a:rPr>
              <a:t>Varianza</a:t>
            </a:r>
          </a:p>
        </p:txBody>
      </p:sp>
      <p:sp>
        <p:nvSpPr>
          <p:cNvPr id="3" name="2 Marcador de contenido"/>
          <p:cNvSpPr>
            <a:spLocks noGrp="1"/>
          </p:cNvSpPr>
          <p:nvPr>
            <p:ph idx="1"/>
          </p:nvPr>
        </p:nvSpPr>
        <p:spPr>
          <a:xfrm>
            <a:off x="1847529" y="1189645"/>
            <a:ext cx="7272807" cy="5206624"/>
          </a:xfrm>
        </p:spPr>
        <p:txBody>
          <a:bodyPr>
            <a:normAutofit/>
          </a:bodyPr>
          <a:lstStyle/>
          <a:p>
            <a:pPr marL="0" indent="0" algn="just">
              <a:buNone/>
            </a:pPr>
            <a:r>
              <a:rPr lang="es-ES" sz="2000" dirty="0">
                <a:latin typeface="Arial" panose="020B0604020202020204" pitchFamily="34" charset="0"/>
                <a:cs typeface="Arial" panose="020B0604020202020204" pitchFamily="34" charset="0"/>
              </a:rPr>
              <a:t>La varianza en estadística es la raíz cuadrada de la desviación estándar, siendo una media de las frecuencias con la media elevadas al cuadrado. Para calcular la varianza seguiremos los pasos enumerados a continuación:</a:t>
            </a:r>
          </a:p>
          <a:p>
            <a:pPr algn="just"/>
            <a:r>
              <a:rPr lang="es-ES" sz="2000" dirty="0">
                <a:latin typeface="Arial" panose="020B0604020202020204" pitchFamily="34" charset="0"/>
                <a:cs typeface="Arial" panose="020B0604020202020204" pitchFamily="34" charset="0"/>
              </a:rPr>
              <a:t>Calcular la media realizando el promedio de los números</a:t>
            </a:r>
          </a:p>
          <a:p>
            <a:pPr algn="just"/>
            <a:r>
              <a:rPr lang="es-ES" sz="2000" dirty="0">
                <a:latin typeface="Arial" panose="020B0604020202020204" pitchFamily="34" charset="0"/>
                <a:cs typeface="Arial" panose="020B0604020202020204" pitchFamily="34" charset="0"/>
              </a:rPr>
              <a:t>Restar la media a cada número anterior y elevarlo al cuadrado</a:t>
            </a:r>
          </a:p>
          <a:p>
            <a:pPr algn="just"/>
            <a:r>
              <a:rPr lang="es-ES" sz="2000" dirty="0">
                <a:latin typeface="Arial" panose="020B0604020202020204" pitchFamily="34" charset="0"/>
                <a:cs typeface="Arial" panose="020B0604020202020204" pitchFamily="34" charset="0"/>
              </a:rPr>
              <a:t>Calcular la media de las diferencias al cuadrado obtenidas en el punto anterior</a:t>
            </a:r>
          </a:p>
          <a:p>
            <a:pPr marL="0" indent="0">
              <a:buNone/>
            </a:pPr>
            <a:endParaRPr lang="es-MX" sz="2400" dirty="0"/>
          </a:p>
          <a:p>
            <a:pPr marL="0" indent="0">
              <a:buNone/>
            </a:pPr>
            <a:endParaRPr lang="es-MX" dirty="0"/>
          </a:p>
          <a:p>
            <a:pPr marL="0" indent="0">
              <a:buNone/>
            </a:pPr>
            <a:endParaRPr lang="es-MX" dirty="0"/>
          </a:p>
        </p:txBody>
      </p:sp>
      <p:pic>
        <p:nvPicPr>
          <p:cNvPr id="14338" name="Picture 2" descr="varianz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91544" y="4941168"/>
            <a:ext cx="2952750" cy="466726"/>
          </a:xfrm>
          <a:prstGeom prst="rect">
            <a:avLst/>
          </a:prstGeom>
          <a:noFill/>
          <a:extLst>
            <a:ext uri="{909E8E84-426E-40DD-AFC4-6F175D3DCCD1}">
              <a14:hiddenFill xmlns:a14="http://schemas.microsoft.com/office/drawing/2010/main">
                <a:solidFill>
                  <a:srgbClr val="FFFFFF"/>
                </a:solidFill>
              </a14:hiddenFill>
            </a:ext>
          </a:extLst>
        </p:spPr>
      </p:pic>
      <p:pic>
        <p:nvPicPr>
          <p:cNvPr id="14340" name="Picture 4" descr="medi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88154" y="4774481"/>
            <a:ext cx="2600325" cy="400050"/>
          </a:xfrm>
          <a:prstGeom prst="rect">
            <a:avLst/>
          </a:prstGeom>
          <a:noFill/>
          <a:extLst>
            <a:ext uri="{909E8E84-426E-40DD-AFC4-6F175D3DCCD1}">
              <a14:hiddenFill xmlns:a14="http://schemas.microsoft.com/office/drawing/2010/main">
                <a:solidFill>
                  <a:srgbClr val="FFFFFF"/>
                </a:solidFill>
              </a14:hiddenFill>
            </a:ext>
          </a:extLst>
        </p:spPr>
      </p:pic>
      <p:pic>
        <p:nvPicPr>
          <p:cNvPr id="14342" name="Picture 6" descr="varianz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3141" y="5803082"/>
            <a:ext cx="5305425" cy="400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558413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919536" y="404664"/>
            <a:ext cx="7128792" cy="875184"/>
          </a:xfrm>
        </p:spPr>
        <p:txBody>
          <a:bodyPr>
            <a:normAutofit/>
          </a:bodyPr>
          <a:lstStyle/>
          <a:p>
            <a:pPr algn="ctr"/>
            <a:r>
              <a:rPr lang="es-MX" b="1" dirty="0">
                <a:solidFill>
                  <a:schemeClr val="accent5">
                    <a:lumMod val="75000"/>
                  </a:schemeClr>
                </a:solidFill>
                <a:latin typeface="Arial" panose="020B0604020202020204" pitchFamily="34" charset="0"/>
                <a:cs typeface="Arial" panose="020B0604020202020204" pitchFamily="34" charset="0"/>
              </a:rPr>
              <a:t>Algoritmo en C para la varianza</a:t>
            </a:r>
          </a:p>
        </p:txBody>
      </p:sp>
      <p:pic>
        <p:nvPicPr>
          <p:cNvPr id="1536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39816" y="1279848"/>
            <a:ext cx="2592288" cy="50405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6808042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774609" y="620688"/>
            <a:ext cx="5481656" cy="875184"/>
          </a:xfrm>
        </p:spPr>
        <p:txBody>
          <a:bodyPr/>
          <a:lstStyle/>
          <a:p>
            <a:pPr algn="ctr"/>
            <a:r>
              <a:rPr lang="es-MX" b="1" dirty="0">
                <a:solidFill>
                  <a:schemeClr val="accent5">
                    <a:lumMod val="75000"/>
                  </a:schemeClr>
                </a:solidFill>
                <a:latin typeface="Arial" panose="020B0604020202020204" pitchFamily="34" charset="0"/>
                <a:cs typeface="Arial" panose="020B0604020202020204" pitchFamily="34" charset="0"/>
              </a:rPr>
              <a:t>Código Varianza</a:t>
            </a:r>
          </a:p>
        </p:txBody>
      </p:sp>
      <p:pic>
        <p:nvPicPr>
          <p:cNvPr id="1638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639617" y="1628800"/>
            <a:ext cx="5616649" cy="38164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6268792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495601" y="368660"/>
            <a:ext cx="5771649" cy="648072"/>
          </a:xfrm>
        </p:spPr>
        <p:txBody>
          <a:bodyPr/>
          <a:lstStyle/>
          <a:p>
            <a:pPr algn="ctr"/>
            <a:r>
              <a:rPr lang="es-MX" b="1" dirty="0">
                <a:solidFill>
                  <a:schemeClr val="accent5">
                    <a:lumMod val="75000"/>
                  </a:schemeClr>
                </a:solidFill>
                <a:latin typeface="Arial" panose="020B0604020202020204" pitchFamily="34" charset="0"/>
                <a:cs typeface="Arial" panose="020B0604020202020204" pitchFamily="34" charset="0"/>
              </a:rPr>
              <a:t>Tablas</a:t>
            </a:r>
          </a:p>
        </p:txBody>
      </p:sp>
      <p:graphicFrame>
        <p:nvGraphicFramePr>
          <p:cNvPr id="5" name="4 Tabla"/>
          <p:cNvGraphicFramePr>
            <a:graphicFrameLocks noGrp="1"/>
          </p:cNvGraphicFramePr>
          <p:nvPr>
            <p:extLst/>
          </p:nvPr>
        </p:nvGraphicFramePr>
        <p:xfrm>
          <a:off x="1619878" y="1197848"/>
          <a:ext cx="4392488" cy="2926080"/>
        </p:xfrm>
        <a:graphic>
          <a:graphicData uri="http://schemas.openxmlformats.org/drawingml/2006/table">
            <a:tbl>
              <a:tblPr firstRow="1" bandRow="1">
                <a:tableStyleId>{5C22544A-7EE6-4342-B048-85BDC9FD1C3A}</a:tableStyleId>
              </a:tblPr>
              <a:tblGrid>
                <a:gridCol w="2196244">
                  <a:extLst>
                    <a:ext uri="{9D8B030D-6E8A-4147-A177-3AD203B41FA5}">
                      <a16:colId xmlns:a16="http://schemas.microsoft.com/office/drawing/2014/main" val="20000"/>
                    </a:ext>
                  </a:extLst>
                </a:gridCol>
                <a:gridCol w="2196244">
                  <a:extLst>
                    <a:ext uri="{9D8B030D-6E8A-4147-A177-3AD203B41FA5}">
                      <a16:colId xmlns:a16="http://schemas.microsoft.com/office/drawing/2014/main" val="20001"/>
                    </a:ext>
                  </a:extLst>
                </a:gridCol>
              </a:tblGrid>
              <a:tr h="306034">
                <a:tc>
                  <a:txBody>
                    <a:bodyPr/>
                    <a:lstStyle/>
                    <a:p>
                      <a:r>
                        <a:rPr lang="es-MX" dirty="0"/>
                        <a:t>xi</a:t>
                      </a:r>
                    </a:p>
                  </a:txBody>
                  <a:tcPr/>
                </a:tc>
                <a:tc>
                  <a:txBody>
                    <a:bodyPr/>
                    <a:lstStyle/>
                    <a:p>
                      <a:r>
                        <a:rPr lang="es-MX" dirty="0"/>
                        <a:t>xi^2</a:t>
                      </a:r>
                    </a:p>
                  </a:txBody>
                  <a:tcPr/>
                </a:tc>
                <a:extLst>
                  <a:ext uri="{0D108BD9-81ED-4DB2-BD59-A6C34878D82A}">
                    <a16:rowId xmlns:a16="http://schemas.microsoft.com/office/drawing/2014/main" val="10000"/>
                  </a:ext>
                </a:extLst>
              </a:tr>
              <a:tr h="306034">
                <a:tc>
                  <a:txBody>
                    <a:bodyPr/>
                    <a:lstStyle/>
                    <a:p>
                      <a:r>
                        <a:rPr lang="es-MX" dirty="0"/>
                        <a:t>2</a:t>
                      </a:r>
                    </a:p>
                  </a:txBody>
                  <a:tcPr/>
                </a:tc>
                <a:tc>
                  <a:txBody>
                    <a:bodyPr/>
                    <a:lstStyle/>
                    <a:p>
                      <a:r>
                        <a:rPr lang="es-MX" dirty="0"/>
                        <a:t>4</a:t>
                      </a:r>
                    </a:p>
                  </a:txBody>
                  <a:tcPr/>
                </a:tc>
                <a:extLst>
                  <a:ext uri="{0D108BD9-81ED-4DB2-BD59-A6C34878D82A}">
                    <a16:rowId xmlns:a16="http://schemas.microsoft.com/office/drawing/2014/main" val="10001"/>
                  </a:ext>
                </a:extLst>
              </a:tr>
              <a:tr h="306034">
                <a:tc>
                  <a:txBody>
                    <a:bodyPr/>
                    <a:lstStyle/>
                    <a:p>
                      <a:r>
                        <a:rPr lang="es-MX" dirty="0"/>
                        <a:t>3</a:t>
                      </a:r>
                    </a:p>
                  </a:txBody>
                  <a:tcPr/>
                </a:tc>
                <a:tc>
                  <a:txBody>
                    <a:bodyPr/>
                    <a:lstStyle/>
                    <a:p>
                      <a:r>
                        <a:rPr lang="es-MX" dirty="0"/>
                        <a:t>9</a:t>
                      </a:r>
                    </a:p>
                  </a:txBody>
                  <a:tcPr/>
                </a:tc>
                <a:extLst>
                  <a:ext uri="{0D108BD9-81ED-4DB2-BD59-A6C34878D82A}">
                    <a16:rowId xmlns:a16="http://schemas.microsoft.com/office/drawing/2014/main" val="10002"/>
                  </a:ext>
                </a:extLst>
              </a:tr>
              <a:tr h="306034">
                <a:tc>
                  <a:txBody>
                    <a:bodyPr/>
                    <a:lstStyle/>
                    <a:p>
                      <a:r>
                        <a:rPr lang="es-MX" dirty="0"/>
                        <a:t>4</a:t>
                      </a:r>
                    </a:p>
                  </a:txBody>
                  <a:tcPr/>
                </a:tc>
                <a:tc>
                  <a:txBody>
                    <a:bodyPr/>
                    <a:lstStyle/>
                    <a:p>
                      <a:r>
                        <a:rPr lang="es-MX" dirty="0"/>
                        <a:t>16</a:t>
                      </a:r>
                    </a:p>
                  </a:txBody>
                  <a:tcPr/>
                </a:tc>
                <a:extLst>
                  <a:ext uri="{0D108BD9-81ED-4DB2-BD59-A6C34878D82A}">
                    <a16:rowId xmlns:a16="http://schemas.microsoft.com/office/drawing/2014/main" val="10003"/>
                  </a:ext>
                </a:extLst>
              </a:tr>
              <a:tr h="306034">
                <a:tc>
                  <a:txBody>
                    <a:bodyPr/>
                    <a:lstStyle/>
                    <a:p>
                      <a:r>
                        <a:rPr lang="es-MX" dirty="0"/>
                        <a:t>6</a:t>
                      </a:r>
                    </a:p>
                  </a:txBody>
                  <a:tcPr/>
                </a:tc>
                <a:tc>
                  <a:txBody>
                    <a:bodyPr/>
                    <a:lstStyle/>
                    <a:p>
                      <a:r>
                        <a:rPr lang="es-MX" dirty="0"/>
                        <a:t>36</a:t>
                      </a:r>
                    </a:p>
                  </a:txBody>
                  <a:tcPr/>
                </a:tc>
                <a:extLst>
                  <a:ext uri="{0D108BD9-81ED-4DB2-BD59-A6C34878D82A}">
                    <a16:rowId xmlns:a16="http://schemas.microsoft.com/office/drawing/2014/main" val="10004"/>
                  </a:ext>
                </a:extLst>
              </a:tr>
              <a:tr h="306034">
                <a:tc>
                  <a:txBody>
                    <a:bodyPr/>
                    <a:lstStyle/>
                    <a:p>
                      <a:r>
                        <a:rPr lang="es-MX" dirty="0"/>
                        <a:t>8</a:t>
                      </a:r>
                    </a:p>
                  </a:txBody>
                  <a:tcPr/>
                </a:tc>
                <a:tc>
                  <a:txBody>
                    <a:bodyPr/>
                    <a:lstStyle/>
                    <a:p>
                      <a:r>
                        <a:rPr lang="es-MX" dirty="0"/>
                        <a:t>64</a:t>
                      </a:r>
                    </a:p>
                  </a:txBody>
                  <a:tcPr/>
                </a:tc>
                <a:extLst>
                  <a:ext uri="{0D108BD9-81ED-4DB2-BD59-A6C34878D82A}">
                    <a16:rowId xmlns:a16="http://schemas.microsoft.com/office/drawing/2014/main" val="10005"/>
                  </a:ext>
                </a:extLst>
              </a:tr>
              <a:tr h="306034">
                <a:tc>
                  <a:txBody>
                    <a:bodyPr/>
                    <a:lstStyle/>
                    <a:p>
                      <a:r>
                        <a:rPr lang="es-MX" dirty="0"/>
                        <a:t>10</a:t>
                      </a:r>
                    </a:p>
                  </a:txBody>
                  <a:tcPr/>
                </a:tc>
                <a:tc>
                  <a:txBody>
                    <a:bodyPr/>
                    <a:lstStyle/>
                    <a:p>
                      <a:r>
                        <a:rPr lang="es-MX" dirty="0"/>
                        <a:t>100</a:t>
                      </a:r>
                    </a:p>
                  </a:txBody>
                  <a:tcPr/>
                </a:tc>
                <a:extLst>
                  <a:ext uri="{0D108BD9-81ED-4DB2-BD59-A6C34878D82A}">
                    <a16:rowId xmlns:a16="http://schemas.microsoft.com/office/drawing/2014/main" val="10006"/>
                  </a:ext>
                </a:extLst>
              </a:tr>
              <a:tr h="306034">
                <a:tc>
                  <a:txBody>
                    <a:bodyPr/>
                    <a:lstStyle/>
                    <a:p>
                      <a:r>
                        <a:rPr lang="es-MX" dirty="0">
                          <a:solidFill>
                            <a:srgbClr val="FF0000"/>
                          </a:solidFill>
                        </a:rPr>
                        <a:t>33</a:t>
                      </a:r>
                    </a:p>
                  </a:txBody>
                  <a:tcPr/>
                </a:tc>
                <a:tc>
                  <a:txBody>
                    <a:bodyPr/>
                    <a:lstStyle/>
                    <a:p>
                      <a:r>
                        <a:rPr lang="es-MX" dirty="0">
                          <a:solidFill>
                            <a:srgbClr val="FF0000"/>
                          </a:solidFill>
                        </a:rPr>
                        <a:t>229</a:t>
                      </a:r>
                    </a:p>
                  </a:txBody>
                  <a:tcPr/>
                </a:tc>
                <a:extLst>
                  <a:ext uri="{0D108BD9-81ED-4DB2-BD59-A6C34878D82A}">
                    <a16:rowId xmlns:a16="http://schemas.microsoft.com/office/drawing/2014/main" val="10007"/>
                  </a:ext>
                </a:extLst>
              </a:tr>
            </a:tbl>
          </a:graphicData>
        </a:graphic>
      </p:graphicFrame>
      <p:pic>
        <p:nvPicPr>
          <p:cNvPr id="17416" name="Picture 8" descr="medi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77922" y="2162926"/>
            <a:ext cx="3816424" cy="780060"/>
          </a:xfrm>
          <a:prstGeom prst="rect">
            <a:avLst/>
          </a:prstGeom>
          <a:noFill/>
          <a:extLst>
            <a:ext uri="{909E8E84-426E-40DD-AFC4-6F175D3DCCD1}">
              <a14:hiddenFill xmlns:a14="http://schemas.microsoft.com/office/drawing/2010/main">
                <a:solidFill>
                  <a:srgbClr val="FFFFFF"/>
                </a:solidFill>
              </a14:hiddenFill>
            </a:ext>
          </a:extLst>
        </p:spPr>
      </p:pic>
      <p:pic>
        <p:nvPicPr>
          <p:cNvPr id="17417"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31505" y="4305044"/>
            <a:ext cx="5100171" cy="19562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6317904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26FB3DF0-62A3-4557-ACA0-9BDC4B6DD976}"/>
                  </a:ext>
                </a:extLst>
              </p:cNvPr>
              <p:cNvSpPr>
                <a:spLocks noChangeArrowheads="1"/>
              </p:cNvSpPr>
              <p:nvPr/>
            </p:nvSpPr>
            <p:spPr bwMode="auto">
              <a:xfrm>
                <a:off x="786000" y="1089000"/>
                <a:ext cx="10620000" cy="4680000"/>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defTabSz="914400" eaLnBrk="0" fontAlgn="base" hangingPunct="0">
                  <a:spcBef>
                    <a:spcPct val="0"/>
                  </a:spcBef>
                  <a:spcAft>
                    <a:spcPct val="0"/>
                  </a:spcAft>
                </a:pPr>
                <a:r>
                  <a:rPr lang="es-MX" altLang="es-MX" b="1" u="sng" dirty="0">
                    <a:latin typeface="Arial" panose="020B0604020202020204" pitchFamily="34" charset="0"/>
                    <a:cs typeface="Arial" panose="020B0604020202020204" pitchFamily="34" charset="0"/>
                  </a:rPr>
                  <a:t>D</a:t>
                </a:r>
                <a:r>
                  <a:rPr kumimoji="0" lang="es-MX" altLang="es-MX" sz="1800" b="1" u="sng" strike="noStrike" cap="none" normalizeH="0" baseline="0" dirty="0">
                    <a:ln>
                      <a:noFill/>
                    </a:ln>
                    <a:effectLst/>
                    <a:latin typeface="Arial" panose="020B0604020202020204" pitchFamily="34" charset="0"/>
                    <a:cs typeface="Arial" panose="020B0604020202020204" pitchFamily="34" charset="0"/>
                  </a:rPr>
                  <a:t>ESVIACIÓN ESTÁNDAR</a:t>
                </a:r>
                <a:r>
                  <a:rPr kumimoji="0" lang="es-MX" altLang="es-MX" sz="1800" b="0" strike="noStrike" cap="none" normalizeH="0" baseline="0" dirty="0">
                    <a:ln>
                      <a:noFill/>
                    </a:ln>
                    <a:effectLst/>
                    <a:latin typeface="Arial" panose="020B0604020202020204" pitchFamily="34" charset="0"/>
                    <a:cs typeface="Arial" panose="020B0604020202020204" pitchFamily="34" charset="0"/>
                  </a:rPr>
                  <a:t>: </a:t>
                </a:r>
                <a:r>
                  <a:rPr lang="es-MX" dirty="0">
                    <a:latin typeface="Arial" panose="020B0604020202020204" pitchFamily="34" charset="0"/>
                    <a:cs typeface="Arial" panose="020B0604020202020204" pitchFamily="34" charset="0"/>
                  </a:rPr>
                  <a:t>es la medida de dispersión más común, que indica qué tan dispersos están los datos con respecto a la media.</a:t>
                </a:r>
                <a:endParaRPr kumimoji="0" lang="es-MX" altLang="es-MX" sz="1800" b="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MX" altLang="es-MX" sz="1800" b="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s-MX" altLang="es-MX" sz="1800" b="0" i="1"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14:m>
                  <m:oMath xmlns:m="http://schemas.openxmlformats.org/officeDocument/2006/math">
                    <m:r>
                      <a:rPr kumimoji="0" lang="es-MX" altLang="es-MX" sz="2400" b="0" i="1" u="none" strike="noStrike" cap="none" normalizeH="0" baseline="0" smtClean="0">
                        <a:ln>
                          <a:noFill/>
                        </a:ln>
                        <a:solidFill>
                          <a:schemeClr val="tx1"/>
                        </a:solidFill>
                        <a:effectLst/>
                        <a:latin typeface="Cambria Math" panose="02040503050406030204" pitchFamily="18" charset="0"/>
                        <a:ea typeface="Cambria Math" panose="02040503050406030204" pitchFamily="18" charset="0"/>
                      </a:rPr>
                      <m:t>𝑆</m:t>
                    </m:r>
                    <m:r>
                      <a:rPr kumimoji="0" lang="es-MX" altLang="es-MX" sz="2400" b="0" i="1" u="none" strike="noStrike" cap="none" normalizeH="0" baseline="0" smtClean="0">
                        <a:ln>
                          <a:noFill/>
                        </a:ln>
                        <a:solidFill>
                          <a:schemeClr val="tx1"/>
                        </a:solidFill>
                        <a:effectLst/>
                        <a:latin typeface="Cambria Math" panose="02040503050406030204" pitchFamily="18" charset="0"/>
                        <a:ea typeface="Cambria Math" panose="02040503050406030204" pitchFamily="18" charset="0"/>
                      </a:rPr>
                      <m:t>=</m:t>
                    </m:r>
                    <m:rad>
                      <m:radPr>
                        <m:degHide m:val="on"/>
                        <m:ctrlPr>
                          <a:rPr kumimoji="0" lang="es-MX" altLang="es-MX" sz="2400" b="0" i="1" u="none" strike="noStrike" cap="none" normalizeH="0" baseline="0" smtClean="0">
                            <a:ln>
                              <a:noFill/>
                            </a:ln>
                            <a:solidFill>
                              <a:schemeClr val="tx1"/>
                            </a:solidFill>
                            <a:effectLst/>
                            <a:latin typeface="Cambria Math" panose="02040503050406030204" pitchFamily="18" charset="0"/>
                            <a:ea typeface="Cambria Math" panose="02040503050406030204" pitchFamily="18" charset="0"/>
                          </a:rPr>
                        </m:ctrlPr>
                      </m:radPr>
                      <m:deg/>
                      <m:e>
                        <m:f>
                          <m:fPr>
                            <m:ctrlPr>
                              <a:rPr kumimoji="0" lang="es-MX" altLang="es-MX" sz="2400" b="0" i="1" u="none" strike="noStrike" cap="none" normalizeH="0" baseline="0" smtClean="0">
                                <a:ln>
                                  <a:noFill/>
                                </a:ln>
                                <a:solidFill>
                                  <a:schemeClr val="tx1"/>
                                </a:solidFill>
                                <a:effectLst/>
                                <a:latin typeface="Cambria Math" panose="02040503050406030204" pitchFamily="18" charset="0"/>
                                <a:ea typeface="Cambria Math" panose="02040503050406030204" pitchFamily="18" charset="0"/>
                              </a:rPr>
                            </m:ctrlPr>
                          </m:fPr>
                          <m:num>
                            <m:nary>
                              <m:naryPr>
                                <m:chr m:val="∑"/>
                                <m:subHide m:val="on"/>
                                <m:supHide m:val="on"/>
                                <m:ctrlPr>
                                  <a:rPr kumimoji="0" lang="es-MX" altLang="es-MX" sz="2400" b="0" i="1" u="none" strike="noStrike" cap="none" normalizeH="0" baseline="0" smtClean="0">
                                    <a:ln>
                                      <a:noFill/>
                                    </a:ln>
                                    <a:solidFill>
                                      <a:schemeClr val="tx1"/>
                                    </a:solidFill>
                                    <a:effectLst/>
                                    <a:latin typeface="Cambria Math" panose="02040503050406030204" pitchFamily="18" charset="0"/>
                                    <a:ea typeface="Cambria Math" panose="02040503050406030204" pitchFamily="18" charset="0"/>
                                  </a:rPr>
                                </m:ctrlPr>
                              </m:naryPr>
                              <m:sub/>
                              <m:sup/>
                              <m:e>
                                <m:sSup>
                                  <m:sSupPr>
                                    <m:ctrlPr>
                                      <a:rPr kumimoji="0" lang="es-MX" altLang="es-MX" sz="2400" b="0" i="1" u="none" strike="noStrike" cap="none" normalizeH="0" baseline="0" smtClean="0">
                                        <a:ln>
                                          <a:noFill/>
                                        </a:ln>
                                        <a:solidFill>
                                          <a:schemeClr val="tx1"/>
                                        </a:solidFill>
                                        <a:effectLst/>
                                        <a:latin typeface="Cambria Math" panose="02040503050406030204" pitchFamily="18" charset="0"/>
                                        <a:ea typeface="Cambria Math" panose="02040503050406030204" pitchFamily="18" charset="0"/>
                                      </a:rPr>
                                    </m:ctrlPr>
                                  </m:sSupPr>
                                  <m:e>
                                    <m:r>
                                      <a:rPr kumimoji="0" lang="es-MX" altLang="es-MX" sz="2400" b="0" i="1" u="none" strike="noStrike" cap="none" normalizeH="0" baseline="0" smtClean="0">
                                        <a:ln>
                                          <a:noFill/>
                                        </a:ln>
                                        <a:solidFill>
                                          <a:schemeClr val="tx1"/>
                                        </a:solidFill>
                                        <a:effectLst/>
                                        <a:latin typeface="Cambria Math" panose="02040503050406030204" pitchFamily="18" charset="0"/>
                                        <a:ea typeface="Cambria Math" panose="02040503050406030204" pitchFamily="18" charset="0"/>
                                      </a:rPr>
                                      <m:t>(</m:t>
                                    </m:r>
                                    <m:r>
                                      <a:rPr kumimoji="0" lang="es-MX" altLang="es-MX" sz="2400" b="0" i="1" u="none" strike="noStrike" cap="none" normalizeH="0" baseline="0" smtClean="0">
                                        <a:ln>
                                          <a:noFill/>
                                        </a:ln>
                                        <a:solidFill>
                                          <a:schemeClr val="tx1"/>
                                        </a:solidFill>
                                        <a:effectLst/>
                                        <a:latin typeface="Cambria Math" panose="02040503050406030204" pitchFamily="18" charset="0"/>
                                        <a:ea typeface="Cambria Math" panose="02040503050406030204" pitchFamily="18" charset="0"/>
                                      </a:rPr>
                                      <m:t>𝑥</m:t>
                                    </m:r>
                                    <m:r>
                                      <a:rPr kumimoji="0" lang="es-MX" altLang="es-MX" sz="2400" b="0" i="1" u="none" strike="noStrike" cap="none" normalizeH="0" baseline="0" smtClean="0">
                                        <a:ln>
                                          <a:noFill/>
                                        </a:ln>
                                        <a:solidFill>
                                          <a:schemeClr val="tx1"/>
                                        </a:solidFill>
                                        <a:effectLst/>
                                        <a:latin typeface="Cambria Math" panose="02040503050406030204" pitchFamily="18" charset="0"/>
                                        <a:ea typeface="Cambria Math" panose="02040503050406030204" pitchFamily="18" charset="0"/>
                                      </a:rPr>
                                      <m:t>−</m:t>
                                    </m:r>
                                    <m:acc>
                                      <m:accPr>
                                        <m:chr m:val="̅"/>
                                        <m:ctrlPr>
                                          <a:rPr kumimoji="0" lang="es-MX" altLang="es-MX" sz="2400" b="0" i="1" u="none" strike="noStrike" cap="none" normalizeH="0" baseline="0" smtClean="0">
                                            <a:ln>
                                              <a:noFill/>
                                            </a:ln>
                                            <a:solidFill>
                                              <a:schemeClr val="tx1"/>
                                            </a:solidFill>
                                            <a:effectLst/>
                                            <a:latin typeface="Cambria Math" panose="02040503050406030204" pitchFamily="18" charset="0"/>
                                            <a:ea typeface="Cambria Math" panose="02040503050406030204" pitchFamily="18" charset="0"/>
                                          </a:rPr>
                                        </m:ctrlPr>
                                      </m:accPr>
                                      <m:e>
                                        <m:r>
                                          <a:rPr kumimoji="0" lang="es-MX" altLang="es-MX" sz="2400" b="0" i="1" u="none" strike="noStrike" cap="none" normalizeH="0" baseline="0" smtClean="0">
                                            <a:ln>
                                              <a:noFill/>
                                            </a:ln>
                                            <a:solidFill>
                                              <a:schemeClr val="tx1"/>
                                            </a:solidFill>
                                            <a:effectLst/>
                                            <a:latin typeface="Cambria Math" panose="02040503050406030204" pitchFamily="18" charset="0"/>
                                            <a:ea typeface="Cambria Math" panose="02040503050406030204" pitchFamily="18" charset="0"/>
                                          </a:rPr>
                                          <m:t>𝑥</m:t>
                                        </m:r>
                                      </m:e>
                                    </m:acc>
                                    <m:r>
                                      <a:rPr kumimoji="0" lang="es-MX" altLang="es-MX" sz="2400" b="0" i="1" u="none" strike="noStrike" cap="none" normalizeH="0" baseline="0" smtClean="0">
                                        <a:ln>
                                          <a:noFill/>
                                        </a:ln>
                                        <a:solidFill>
                                          <a:schemeClr val="tx1"/>
                                        </a:solidFill>
                                        <a:effectLst/>
                                        <a:latin typeface="Cambria Math" panose="02040503050406030204" pitchFamily="18" charset="0"/>
                                        <a:ea typeface="Cambria Math" panose="02040503050406030204" pitchFamily="18" charset="0"/>
                                      </a:rPr>
                                      <m:t>)</m:t>
                                    </m:r>
                                  </m:e>
                                  <m:sup>
                                    <m:r>
                                      <a:rPr kumimoji="0" lang="es-MX" altLang="es-MX" sz="2400" b="0" i="1" u="none" strike="noStrike" cap="none" normalizeH="0" baseline="0" smtClean="0">
                                        <a:ln>
                                          <a:noFill/>
                                        </a:ln>
                                        <a:solidFill>
                                          <a:schemeClr val="tx1"/>
                                        </a:solidFill>
                                        <a:effectLst/>
                                        <a:latin typeface="Cambria Math" panose="02040503050406030204" pitchFamily="18" charset="0"/>
                                        <a:ea typeface="Cambria Math" panose="02040503050406030204" pitchFamily="18" charset="0"/>
                                      </a:rPr>
                                      <m:t>2</m:t>
                                    </m:r>
                                  </m:sup>
                                </m:sSup>
                              </m:e>
                            </m:nary>
                          </m:num>
                          <m:den>
                            <m:r>
                              <a:rPr kumimoji="0" lang="es-MX" altLang="es-MX" sz="2400" b="0" i="1" u="none" strike="noStrike" cap="none" normalizeH="0" baseline="0" smtClean="0">
                                <a:ln>
                                  <a:noFill/>
                                </a:ln>
                                <a:solidFill>
                                  <a:schemeClr val="tx1"/>
                                </a:solidFill>
                                <a:effectLst/>
                                <a:latin typeface="Cambria Math" panose="02040503050406030204" pitchFamily="18" charset="0"/>
                                <a:ea typeface="Cambria Math" panose="02040503050406030204" pitchFamily="18" charset="0"/>
                              </a:rPr>
                              <m:t>𝑛</m:t>
                            </m:r>
                          </m:den>
                        </m:f>
                      </m:e>
                    </m:rad>
                  </m:oMath>
                </a14:m>
                <a:r>
                  <a:rPr kumimoji="0" lang="es-MX" altLang="es-MX" sz="1800" b="0" i="1"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s-MX" altLang="es-MX" sz="1800" b="0" i="1"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lvl="0" algn="just" defTabSz="914400" eaLnBrk="0" fontAlgn="base" hangingPunct="0">
                  <a:spcBef>
                    <a:spcPct val="0"/>
                  </a:spcBef>
                  <a:spcAft>
                    <a:spcPct val="0"/>
                  </a:spcAft>
                </a:pPr>
                <a:r>
                  <a:rPr kumimoji="0" lang="es-MX" altLang="es-MX" sz="1800" b="0" u="none" strike="noStrike" cap="none" normalizeH="0" baseline="0" dirty="0">
                    <a:ln>
                      <a:noFill/>
                    </a:ln>
                    <a:solidFill>
                      <a:schemeClr val="tx1"/>
                    </a:solidFill>
                    <a:effectLst/>
                    <a:latin typeface="Arial" panose="020B0604020202020204" pitchFamily="34" charset="0"/>
                    <a:cs typeface="Arial" panose="020B0604020202020204" pitchFamily="34" charset="0"/>
                  </a:rPr>
                  <a:t>donde </a:t>
                </a:r>
                <a:r>
                  <a:rPr kumimoji="0" lang="el-GR" altLang="es-MX" sz="1800" b="0" u="none" strike="noStrike" cap="none" normalizeH="0" baseline="0" dirty="0">
                    <a:ln>
                      <a:noFill/>
                    </a:ln>
                    <a:solidFill>
                      <a:schemeClr val="tx1"/>
                    </a:solidFill>
                    <a:effectLst/>
                    <a:latin typeface="Arial" panose="020B0604020202020204" pitchFamily="34" charset="0"/>
                    <a:cs typeface="Arial" panose="020B0604020202020204" pitchFamily="34" charset="0"/>
                  </a:rPr>
                  <a:t>Σ</a:t>
                </a:r>
                <a:r>
                  <a:rPr kumimoji="0" lang="es-MX" altLang="es-MX" sz="1800" b="0" u="none" strike="noStrike" cap="none" normalizeH="0" baseline="0" dirty="0">
                    <a:ln>
                      <a:noFill/>
                    </a:ln>
                    <a:solidFill>
                      <a:schemeClr val="tx1"/>
                    </a:solidFill>
                    <a:effectLst/>
                    <a:latin typeface="Arial" panose="020B0604020202020204" pitchFamily="34" charset="0"/>
                    <a:cs typeface="Arial" panose="020B0604020202020204" pitchFamily="34" charset="0"/>
                  </a:rPr>
                  <a:t> representa la “suma de”, </a:t>
                </a:r>
                <a14:m>
                  <m:oMath xmlns:m="http://schemas.openxmlformats.org/officeDocument/2006/math">
                    <m:r>
                      <a:rPr lang="es-MX" altLang="es-MX" i="1">
                        <a:latin typeface="Cambria Math" panose="02040503050406030204" pitchFamily="18" charset="0"/>
                        <a:ea typeface="Cambria Math" panose="02040503050406030204" pitchFamily="18" charset="0"/>
                      </a:rPr>
                      <m:t>𝑥</m:t>
                    </m:r>
                  </m:oMath>
                </a14:m>
                <a:r>
                  <a:rPr kumimoji="0" lang="es-MX" altLang="es-MX" sz="1800" b="0" u="none" strike="noStrike" cap="none" normalizeH="0" baseline="0" dirty="0">
                    <a:ln>
                      <a:noFill/>
                    </a:ln>
                    <a:solidFill>
                      <a:schemeClr val="tx1"/>
                    </a:solidFill>
                    <a:effectLst/>
                    <a:latin typeface="Arial" panose="020B0604020202020204" pitchFamily="34" charset="0"/>
                    <a:cs typeface="Arial" panose="020B0604020202020204" pitchFamily="34" charset="0"/>
                  </a:rPr>
                  <a:t> es un valor de un conjunto de datos, </a:t>
                </a:r>
                <a14:m>
                  <m:oMath xmlns:m="http://schemas.openxmlformats.org/officeDocument/2006/math">
                    <m:acc>
                      <m:accPr>
                        <m:chr m:val="̅"/>
                        <m:ctrlPr>
                          <a:rPr lang="es-MX" altLang="es-MX" i="1">
                            <a:latin typeface="Cambria Math" panose="02040503050406030204" pitchFamily="18" charset="0"/>
                            <a:ea typeface="Cambria Math" panose="02040503050406030204" pitchFamily="18" charset="0"/>
                          </a:rPr>
                        </m:ctrlPr>
                      </m:accPr>
                      <m:e>
                        <m:r>
                          <a:rPr lang="es-MX" altLang="es-MX" i="1">
                            <a:latin typeface="Cambria Math" panose="02040503050406030204" pitchFamily="18" charset="0"/>
                            <a:ea typeface="Cambria Math" panose="02040503050406030204" pitchFamily="18" charset="0"/>
                          </a:rPr>
                          <m:t>𝑥</m:t>
                        </m:r>
                      </m:e>
                    </m:acc>
                    <m:r>
                      <a:rPr lang="es-MX" altLang="es-MX" i="1">
                        <a:latin typeface="Cambria Math" panose="02040503050406030204" pitchFamily="18" charset="0"/>
                        <a:ea typeface="Cambria Math" panose="02040503050406030204" pitchFamily="18" charset="0"/>
                      </a:rPr>
                      <m:t> </m:t>
                    </m:r>
                  </m:oMath>
                </a14:m>
                <a:r>
                  <a:rPr kumimoji="0" lang="es-MX" altLang="es-MX" sz="1800" b="0" u="none" strike="noStrike" cap="none" normalizeH="0" baseline="0" dirty="0">
                    <a:ln>
                      <a:noFill/>
                    </a:ln>
                    <a:solidFill>
                      <a:schemeClr val="tx1"/>
                    </a:solidFill>
                    <a:effectLst/>
                    <a:latin typeface="Arial" panose="020B0604020202020204" pitchFamily="34" charset="0"/>
                    <a:cs typeface="Arial" panose="020B0604020202020204" pitchFamily="34" charset="0"/>
                  </a:rPr>
                  <a:t>es la media del conjunto de datos y </a:t>
                </a:r>
                <a14:m>
                  <m:oMath xmlns:m="http://schemas.openxmlformats.org/officeDocument/2006/math">
                    <m:r>
                      <a:rPr lang="es-MX" altLang="es-MX" i="1">
                        <a:latin typeface="Cambria Math" panose="02040503050406030204" pitchFamily="18" charset="0"/>
                        <a:ea typeface="Cambria Math" panose="02040503050406030204" pitchFamily="18" charset="0"/>
                      </a:rPr>
                      <m:t>𝑛</m:t>
                    </m:r>
                  </m:oMath>
                </a14:m>
                <a:r>
                  <a:rPr kumimoji="0" lang="es-MX" altLang="es-MX" sz="1800" b="0" u="none" strike="noStrike" cap="none" normalizeH="0" baseline="0" dirty="0">
                    <a:ln>
                      <a:noFill/>
                    </a:ln>
                    <a:solidFill>
                      <a:schemeClr val="tx1"/>
                    </a:solidFill>
                    <a:effectLst/>
                    <a:latin typeface="Arial" panose="020B0604020202020204" pitchFamily="34" charset="0"/>
                    <a:cs typeface="Arial" panose="020B0604020202020204" pitchFamily="34" charset="0"/>
                  </a:rPr>
                  <a:t> representa el número total de observaciones. </a:t>
                </a:r>
              </a:p>
              <a:p>
                <a:pPr lvl="0" algn="just" defTabSz="914400" eaLnBrk="0" fontAlgn="base" hangingPunct="0">
                  <a:spcBef>
                    <a:spcPct val="0"/>
                  </a:spcBef>
                  <a:spcAft>
                    <a:spcPct val="0"/>
                  </a:spcAft>
                </a:pPr>
                <a:endParaRPr kumimoji="0" lang="es-MX" altLang="es-MX" sz="1800" b="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lvl="0" algn="just" defTabSz="914400" eaLnBrk="0" fontAlgn="base" hangingPunct="0">
                  <a:spcBef>
                    <a:spcPct val="0"/>
                  </a:spcBef>
                  <a:spcAft>
                    <a:spcPct val="0"/>
                  </a:spcAft>
                </a:pPr>
                <a:r>
                  <a:rPr lang="es-MX" altLang="es-MX" dirty="0">
                    <a:latin typeface="Arial" panose="020B0604020202020204" pitchFamily="34" charset="0"/>
                    <a:cs typeface="Arial" panose="020B0604020202020204" pitchFamily="34" charset="0"/>
                  </a:rPr>
                  <a:t>Se puede calcular mediante el siguiente algoritmo:</a:t>
                </a:r>
                <a:endParaRPr kumimoji="0" lang="es-MX" altLang="es-MX" sz="1800" b="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r>
                  <a:rPr lang="es-ES" b="1" dirty="0">
                    <a:latin typeface="Arial" panose="020B0604020202020204" pitchFamily="34" charset="0"/>
                    <a:cs typeface="Arial" panose="020B0604020202020204" pitchFamily="34" charset="0"/>
                  </a:rPr>
                  <a:t>Paso 1:</a:t>
                </a:r>
                <a:r>
                  <a:rPr lang="es-ES" dirty="0">
                    <a:latin typeface="Arial" panose="020B0604020202020204" pitchFamily="34" charset="0"/>
                    <a:cs typeface="Arial" panose="020B0604020202020204" pitchFamily="34" charset="0"/>
                  </a:rPr>
                  <a:t> calcular la media.</a:t>
                </a:r>
              </a:p>
              <a:p>
                <a:r>
                  <a:rPr lang="es-ES" b="1" dirty="0">
                    <a:latin typeface="Arial" panose="020B0604020202020204" pitchFamily="34" charset="0"/>
                    <a:cs typeface="Arial" panose="020B0604020202020204" pitchFamily="34" charset="0"/>
                  </a:rPr>
                  <a:t>Paso 2:</a:t>
                </a:r>
                <a:r>
                  <a:rPr lang="es-ES" dirty="0">
                    <a:latin typeface="Arial" panose="020B0604020202020204" pitchFamily="34" charset="0"/>
                    <a:cs typeface="Arial" panose="020B0604020202020204" pitchFamily="34" charset="0"/>
                  </a:rPr>
                  <a:t> calcular el cuadrado de la distancia a la media para cada dato.</a:t>
                </a:r>
              </a:p>
              <a:p>
                <a:r>
                  <a:rPr lang="es-ES" b="1" dirty="0">
                    <a:latin typeface="Arial" panose="020B0604020202020204" pitchFamily="34" charset="0"/>
                    <a:cs typeface="Arial" panose="020B0604020202020204" pitchFamily="34" charset="0"/>
                  </a:rPr>
                  <a:t>Paso 3:</a:t>
                </a:r>
                <a:r>
                  <a:rPr lang="es-ES" dirty="0">
                    <a:latin typeface="Arial" panose="020B0604020202020204" pitchFamily="34" charset="0"/>
                    <a:cs typeface="Arial" panose="020B0604020202020204" pitchFamily="34" charset="0"/>
                  </a:rPr>
                  <a:t> sumar los valores que resultaron del paso 2.</a:t>
                </a:r>
              </a:p>
              <a:p>
                <a:r>
                  <a:rPr lang="es-ES" b="1" dirty="0">
                    <a:latin typeface="Arial" panose="020B0604020202020204" pitchFamily="34" charset="0"/>
                    <a:cs typeface="Arial" panose="020B0604020202020204" pitchFamily="34" charset="0"/>
                  </a:rPr>
                  <a:t>Paso 4:</a:t>
                </a:r>
                <a:r>
                  <a:rPr lang="es-ES" dirty="0">
                    <a:latin typeface="Arial" panose="020B0604020202020204" pitchFamily="34" charset="0"/>
                    <a:cs typeface="Arial" panose="020B0604020202020204" pitchFamily="34" charset="0"/>
                  </a:rPr>
                  <a:t> dividir entre el número de datos.</a:t>
                </a:r>
              </a:p>
              <a:p>
                <a:r>
                  <a:rPr lang="es-ES" b="1" dirty="0">
                    <a:latin typeface="Arial" panose="020B0604020202020204" pitchFamily="34" charset="0"/>
                    <a:cs typeface="Arial" panose="020B0604020202020204" pitchFamily="34" charset="0"/>
                  </a:rPr>
                  <a:t>Paso 5:</a:t>
                </a:r>
                <a:r>
                  <a:rPr lang="es-ES" dirty="0">
                    <a:latin typeface="Arial" panose="020B0604020202020204" pitchFamily="34" charset="0"/>
                    <a:cs typeface="Arial" panose="020B0604020202020204" pitchFamily="34" charset="0"/>
                  </a:rPr>
                  <a:t> sacar la raíz cuadrada.</a:t>
                </a:r>
              </a:p>
              <a:p>
                <a:pPr lvl="0" algn="just" defTabSz="914400" eaLnBrk="0" fontAlgn="base" hangingPunct="0">
                  <a:spcBef>
                    <a:spcPct val="0"/>
                  </a:spcBef>
                  <a:spcAft>
                    <a:spcPct val="0"/>
                  </a:spcAft>
                </a:pPr>
                <a:endParaRPr kumimoji="0" lang="es-MX" altLang="es-MX" sz="1800" b="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mc:Choice>
        <mc:Fallback xmlns="">
          <p:sp>
            <p:nvSpPr>
              <p:cNvPr id="2" name="Rectangle 1">
                <a:extLst>
                  <a:ext uri="{FF2B5EF4-FFF2-40B4-BE49-F238E27FC236}">
                    <a16:creationId xmlns:a16="http://schemas.microsoft.com/office/drawing/2014/main" id="{26FB3DF0-62A3-4557-ACA0-9BDC4B6DD976}"/>
                  </a:ext>
                </a:extLst>
              </p:cNvPr>
              <p:cNvSpPr>
                <a:spLocks noRot="1" noChangeAspect="1" noMove="1" noResize="1" noEditPoints="1" noAdjustHandles="1" noChangeArrowheads="1" noChangeShapeType="1" noTextEdit="1"/>
              </p:cNvSpPr>
              <p:nvPr/>
            </p:nvSpPr>
            <p:spPr bwMode="auto">
              <a:xfrm>
                <a:off x="786000" y="1089000"/>
                <a:ext cx="10620000" cy="4680000"/>
              </a:xfrm>
              <a:prstGeom prst="rect">
                <a:avLst/>
              </a:prstGeom>
              <a:blipFill>
                <a:blip r:embed="rId2"/>
                <a:stretch>
                  <a:fillRect l="-517" t="-782" r="-459"/>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s-MX">
                    <a:noFill/>
                  </a:rPr>
                  <a:t> </a:t>
                </a:r>
              </a:p>
            </p:txBody>
          </p:sp>
        </mc:Fallback>
      </mc:AlternateContent>
    </p:spTree>
    <p:extLst>
      <p:ext uri="{BB962C8B-B14F-4D97-AF65-F5344CB8AC3E}">
        <p14:creationId xmlns:p14="http://schemas.microsoft.com/office/powerpoint/2010/main" val="2795664196"/>
      </p:ext>
    </p:extLst>
  </p:cSld>
  <p:clrMapOvr>
    <a:masterClrMapping/>
  </p:clrMapOvr>
  <p:transition spd="slow">
    <p:push dir="u"/>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BB9FAB29-680E-4D50-9211-A4136100AE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6309" y="2087278"/>
            <a:ext cx="9941259" cy="2679817"/>
          </a:xfrm>
          <a:prstGeom prst="rect">
            <a:avLst/>
          </a:prstGeom>
        </p:spPr>
      </p:pic>
    </p:spTree>
    <p:extLst>
      <p:ext uri="{BB962C8B-B14F-4D97-AF65-F5344CB8AC3E}">
        <p14:creationId xmlns:p14="http://schemas.microsoft.com/office/powerpoint/2010/main" val="1265486401"/>
      </p:ext>
    </p:extLst>
  </p:cSld>
  <p:clrMapOvr>
    <a:masterClrMapping/>
  </p:clrMapOvr>
  <p:transition spd="slow">
    <p:push dir="u"/>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ángulo 1">
                <a:extLst>
                  <a:ext uri="{FF2B5EF4-FFF2-40B4-BE49-F238E27FC236}">
                    <a16:creationId xmlns:a16="http://schemas.microsoft.com/office/drawing/2014/main" id="{1DF92ABB-6A31-4508-A451-0E5E557C7523}"/>
                  </a:ext>
                </a:extLst>
              </p:cNvPr>
              <p:cNvSpPr/>
              <p:nvPr/>
            </p:nvSpPr>
            <p:spPr>
              <a:xfrm>
                <a:off x="785297" y="1076400"/>
                <a:ext cx="10621406" cy="4680000"/>
              </a:xfrm>
              <a:prstGeom prst="rect">
                <a:avLst/>
              </a:prstGeom>
            </p:spPr>
            <p:txBody>
              <a:bodyPr wrap="square">
                <a:spAutoFit/>
              </a:bodyPr>
              <a:lstStyle/>
              <a:p>
                <a:pPr algn="just"/>
                <a:r>
                  <a:rPr lang="es-MX" altLang="es-MX" b="1" u="sng" dirty="0">
                    <a:latin typeface="Arial" panose="020B0604020202020204" pitchFamily="34" charset="0"/>
                    <a:cs typeface="Arial" panose="020B0604020202020204" pitchFamily="34" charset="0"/>
                  </a:rPr>
                  <a:t>COEFICIENTE DE VARIACION</a:t>
                </a:r>
                <a:r>
                  <a:rPr lang="es-MX" altLang="es-MX" dirty="0">
                    <a:latin typeface="Arial" panose="020B0604020202020204" pitchFamily="34" charset="0"/>
                    <a:cs typeface="Arial" panose="020B0604020202020204" pitchFamily="34" charset="0"/>
                  </a:rPr>
                  <a:t>: cuando se desea hacer referencia a la relación entre el tamaño de la media y la variabilidad de la variable, se utiliza el coeficiente de variación. Este coeficiente es variable ante cambios de origen, por lo tanto, es importante que los valores sean positivos.</a:t>
                </a:r>
              </a:p>
              <a:p>
                <a:pPr algn="just"/>
                <a:endParaRPr lang="es-MX" dirty="0">
                  <a:latin typeface="Arial" panose="020B0604020202020204" pitchFamily="34" charset="0"/>
                  <a:cs typeface="Arial" panose="020B0604020202020204" pitchFamily="34" charset="0"/>
                </a:endParaRPr>
              </a:p>
              <a:p>
                <a:pPr algn="just"/>
                <a14:m>
                  <m:oMathPara xmlns:m="http://schemas.openxmlformats.org/officeDocument/2006/math">
                    <m:oMathParaPr>
                      <m:jc m:val="centerGroup"/>
                    </m:oMathParaPr>
                    <m:oMath xmlns:m="http://schemas.openxmlformats.org/officeDocument/2006/math">
                      <m:sSub>
                        <m:sSubPr>
                          <m:ctrlPr>
                            <a:rPr lang="es-MX" altLang="es-MX" sz="2800" i="1" smtClean="0">
                              <a:latin typeface="Cambria Math" panose="02040503050406030204" pitchFamily="18" charset="0"/>
                              <a:ea typeface="Cambria Math" panose="02040503050406030204" pitchFamily="18" charset="0"/>
                            </a:rPr>
                          </m:ctrlPr>
                        </m:sSubPr>
                        <m:e>
                          <m:r>
                            <a:rPr lang="es-MX" altLang="es-MX" sz="2800" b="0" i="1" smtClean="0">
                              <a:latin typeface="Cambria Math" panose="02040503050406030204" pitchFamily="18" charset="0"/>
                              <a:ea typeface="Cambria Math" panose="02040503050406030204" pitchFamily="18" charset="0"/>
                            </a:rPr>
                            <m:t>𝐶</m:t>
                          </m:r>
                        </m:e>
                        <m:sub>
                          <m:r>
                            <a:rPr lang="es-MX" altLang="es-MX" sz="2800" b="0" i="1" smtClean="0">
                              <a:latin typeface="Cambria Math" panose="02040503050406030204" pitchFamily="18" charset="0"/>
                              <a:ea typeface="Cambria Math" panose="02040503050406030204" pitchFamily="18" charset="0"/>
                            </a:rPr>
                            <m:t>𝑣</m:t>
                          </m:r>
                        </m:sub>
                      </m:sSub>
                      <m:r>
                        <a:rPr lang="es-MX" altLang="es-MX" sz="2800" i="1">
                          <a:latin typeface="Cambria Math" panose="02040503050406030204" pitchFamily="18" charset="0"/>
                          <a:ea typeface="Cambria Math" panose="02040503050406030204" pitchFamily="18" charset="0"/>
                        </a:rPr>
                        <m:t>=</m:t>
                      </m:r>
                      <m:f>
                        <m:fPr>
                          <m:ctrlPr>
                            <a:rPr lang="es-MX" altLang="es-MX" sz="2800" b="0" i="1" smtClean="0">
                              <a:latin typeface="Cambria Math" panose="02040503050406030204" pitchFamily="18" charset="0"/>
                              <a:ea typeface="Cambria Math" panose="02040503050406030204" pitchFamily="18" charset="0"/>
                            </a:rPr>
                          </m:ctrlPr>
                        </m:fPr>
                        <m:num>
                          <m:r>
                            <a:rPr lang="es-MX" altLang="es-MX" sz="2800" i="1" smtClean="0">
                              <a:latin typeface="Cambria Math" panose="02040503050406030204" pitchFamily="18" charset="0"/>
                              <a:ea typeface="Cambria Math" panose="02040503050406030204" pitchFamily="18" charset="0"/>
                            </a:rPr>
                            <m:t>𝜎</m:t>
                          </m:r>
                        </m:num>
                        <m:den>
                          <m:acc>
                            <m:accPr>
                              <m:chr m:val="̅"/>
                              <m:ctrlPr>
                                <a:rPr lang="es-MX" altLang="es-MX" sz="2800" b="0" i="1" smtClean="0">
                                  <a:latin typeface="Cambria Math" panose="02040503050406030204" pitchFamily="18" charset="0"/>
                                  <a:ea typeface="Cambria Math" panose="02040503050406030204" pitchFamily="18" charset="0"/>
                                </a:rPr>
                              </m:ctrlPr>
                            </m:accPr>
                            <m:e>
                              <m:r>
                                <a:rPr lang="es-MX" altLang="es-MX" sz="2800" b="0" i="1" smtClean="0">
                                  <a:latin typeface="Cambria Math" panose="02040503050406030204" pitchFamily="18" charset="0"/>
                                  <a:ea typeface="Cambria Math" panose="02040503050406030204" pitchFamily="18" charset="0"/>
                                </a:rPr>
                                <m:t>𝑥</m:t>
                              </m:r>
                            </m:e>
                          </m:acc>
                        </m:den>
                      </m:f>
                    </m:oMath>
                  </m:oMathPara>
                </a14:m>
                <a:endParaRPr lang="es-MX" dirty="0">
                  <a:latin typeface="Arial" panose="020B0604020202020204" pitchFamily="34" charset="0"/>
                  <a:cs typeface="Arial" panose="020B0604020202020204" pitchFamily="34" charset="0"/>
                </a:endParaRPr>
              </a:p>
              <a:p>
                <a:pPr algn="just"/>
                <a:endParaRPr lang="es-MX" dirty="0">
                  <a:latin typeface="Arial" panose="020B0604020202020204" pitchFamily="34" charset="0"/>
                  <a:cs typeface="Arial" panose="020B0604020202020204" pitchFamily="34" charset="0"/>
                </a:endParaRPr>
              </a:p>
              <a:p>
                <a:pPr algn="just"/>
                <a:r>
                  <a:rPr lang="es-MX" dirty="0">
                    <a:latin typeface="Arial" panose="020B0604020202020204" pitchFamily="34" charset="0"/>
                    <a:cs typeface="Arial" panose="020B0604020202020204" pitchFamily="34" charset="0"/>
                  </a:rPr>
                  <a:t>Donde </a:t>
                </a:r>
                <a14:m>
                  <m:oMath xmlns:m="http://schemas.openxmlformats.org/officeDocument/2006/math">
                    <m:r>
                      <a:rPr lang="es-MX" altLang="es-MX" i="1">
                        <a:latin typeface="Cambria Math" panose="02040503050406030204" pitchFamily="18" charset="0"/>
                        <a:ea typeface="Cambria Math" panose="02040503050406030204" pitchFamily="18" charset="0"/>
                      </a:rPr>
                      <m:t>𝜎</m:t>
                    </m:r>
                  </m:oMath>
                </a14:m>
                <a:r>
                  <a:rPr lang="es-MX" dirty="0">
                    <a:latin typeface="Arial" panose="020B0604020202020204" pitchFamily="34" charset="0"/>
                    <a:cs typeface="Arial" panose="020B0604020202020204" pitchFamily="34" charset="0"/>
                  </a:rPr>
                  <a:t> es la desviación típica o estándar y </a:t>
                </a:r>
                <a14:m>
                  <m:oMath xmlns:m="http://schemas.openxmlformats.org/officeDocument/2006/math">
                    <m:acc>
                      <m:accPr>
                        <m:chr m:val="̅"/>
                        <m:ctrlPr>
                          <a:rPr lang="es-MX" altLang="es-MX" i="1">
                            <a:latin typeface="Cambria Math" panose="02040503050406030204" pitchFamily="18" charset="0"/>
                            <a:ea typeface="Cambria Math" panose="02040503050406030204" pitchFamily="18" charset="0"/>
                          </a:rPr>
                        </m:ctrlPr>
                      </m:accPr>
                      <m:e>
                        <m:r>
                          <a:rPr lang="es-MX" altLang="es-MX" i="1">
                            <a:latin typeface="Cambria Math" panose="02040503050406030204" pitchFamily="18" charset="0"/>
                            <a:ea typeface="Cambria Math" panose="02040503050406030204" pitchFamily="18" charset="0"/>
                          </a:rPr>
                          <m:t>𝑥</m:t>
                        </m:r>
                      </m:e>
                    </m:acc>
                  </m:oMath>
                </a14:m>
                <a:r>
                  <a:rPr lang="es-MX" dirty="0">
                    <a:latin typeface="Arial" panose="020B0604020202020204" pitchFamily="34" charset="0"/>
                    <a:cs typeface="Arial" panose="020B0604020202020204" pitchFamily="34" charset="0"/>
                  </a:rPr>
                  <a:t> es la media aritmética.</a:t>
                </a:r>
              </a:p>
              <a:p>
                <a:pPr algn="just"/>
                <a:endParaRPr lang="es-MX" dirty="0">
                  <a:latin typeface="Arial" panose="020B0604020202020204" pitchFamily="34" charset="0"/>
                  <a:cs typeface="Arial" panose="020B0604020202020204" pitchFamily="34" charset="0"/>
                </a:endParaRPr>
              </a:p>
              <a:p>
                <a:pPr algn="just"/>
                <a:r>
                  <a:rPr lang="es-MX" dirty="0">
                    <a:latin typeface="Arial" panose="020B0604020202020204" pitchFamily="34" charset="0"/>
                    <a:cs typeface="Arial" panose="020B0604020202020204" pitchFamily="34" charset="0"/>
                  </a:rPr>
                  <a:t>Se puede calcular mediante el siguiente algoritmo:</a:t>
                </a:r>
              </a:p>
              <a:p>
                <a:pPr algn="just"/>
                <a:r>
                  <a:rPr lang="es-ES" b="1" dirty="0">
                    <a:latin typeface="Arial" panose="020B0604020202020204" pitchFamily="34" charset="0"/>
                    <a:cs typeface="Arial" panose="020B0604020202020204" pitchFamily="34" charset="0"/>
                  </a:rPr>
                  <a:t>Paso 1:</a:t>
                </a:r>
                <a:r>
                  <a:rPr lang="es-ES" dirty="0">
                    <a:latin typeface="Arial" panose="020B0604020202020204" pitchFamily="34" charset="0"/>
                    <a:cs typeface="Arial" panose="020B0604020202020204" pitchFamily="34" charset="0"/>
                  </a:rPr>
                  <a:t> Se exige que la media sea mayor a cero.</a:t>
                </a:r>
              </a:p>
              <a:p>
                <a:pPr algn="just"/>
                <a:r>
                  <a:rPr lang="es-ES" b="1" dirty="0">
                    <a:latin typeface="Arial" panose="020B0604020202020204" pitchFamily="34" charset="0"/>
                    <a:cs typeface="Arial" panose="020B0604020202020204" pitchFamily="34" charset="0"/>
                  </a:rPr>
                  <a:t>Paso 2: </a:t>
                </a:r>
                <a:r>
                  <a:rPr lang="es-ES" dirty="0">
                    <a:latin typeface="Arial" panose="020B0604020202020204" pitchFamily="34" charset="0"/>
                    <a:cs typeface="Arial" panose="020B0604020202020204" pitchFamily="34" charset="0"/>
                  </a:rPr>
                  <a:t>Calcular la media aritmética.</a:t>
                </a:r>
              </a:p>
              <a:p>
                <a:pPr algn="just"/>
                <a:r>
                  <a:rPr lang="es-ES" b="1" dirty="0">
                    <a:latin typeface="Arial" panose="020B0604020202020204" pitchFamily="34" charset="0"/>
                    <a:cs typeface="Arial" panose="020B0604020202020204" pitchFamily="34" charset="0"/>
                  </a:rPr>
                  <a:t>Paso 3:</a:t>
                </a:r>
                <a:r>
                  <a:rPr lang="es-ES" dirty="0">
                    <a:latin typeface="Arial" panose="020B0604020202020204" pitchFamily="34" charset="0"/>
                    <a:cs typeface="Arial" panose="020B0604020202020204" pitchFamily="34" charset="0"/>
                  </a:rPr>
                  <a:t> Calcular la desviación estándar.</a:t>
                </a:r>
              </a:p>
              <a:p>
                <a:pPr algn="just"/>
                <a:r>
                  <a:rPr lang="es-ES" b="1" dirty="0">
                    <a:latin typeface="Arial" panose="020B0604020202020204" pitchFamily="34" charset="0"/>
                    <a:cs typeface="Arial" panose="020B0604020202020204" pitchFamily="34" charset="0"/>
                  </a:rPr>
                  <a:t>Paso 4:</a:t>
                </a:r>
                <a:r>
                  <a:rPr lang="es-ES" dirty="0">
                    <a:latin typeface="Arial" panose="020B0604020202020204" pitchFamily="34" charset="0"/>
                    <a:cs typeface="Arial" panose="020B0604020202020204" pitchFamily="34" charset="0"/>
                  </a:rPr>
                  <a:t> Dividir la desviación estándar sobre la media aritmética.</a:t>
                </a:r>
              </a:p>
              <a:p>
                <a:pPr algn="just"/>
                <a:endParaRPr lang="es-MX" dirty="0">
                  <a:latin typeface="Arial" panose="020B0604020202020204" pitchFamily="34" charset="0"/>
                  <a:cs typeface="Arial" panose="020B0604020202020204" pitchFamily="34" charset="0"/>
                </a:endParaRPr>
              </a:p>
              <a:p>
                <a:pPr algn="just"/>
                <a:endParaRPr lang="es-MX" dirty="0">
                  <a:latin typeface="Arial" panose="020B0604020202020204" pitchFamily="34" charset="0"/>
                  <a:cs typeface="Arial" panose="020B0604020202020204" pitchFamily="34" charset="0"/>
                </a:endParaRPr>
              </a:p>
            </p:txBody>
          </p:sp>
        </mc:Choice>
        <mc:Fallback xmlns="">
          <p:sp>
            <p:nvSpPr>
              <p:cNvPr id="2" name="Rectángulo 1">
                <a:extLst>
                  <a:ext uri="{FF2B5EF4-FFF2-40B4-BE49-F238E27FC236}">
                    <a16:creationId xmlns:a16="http://schemas.microsoft.com/office/drawing/2014/main" id="{1DF92ABB-6A31-4508-A451-0E5E557C7523}"/>
                  </a:ext>
                </a:extLst>
              </p:cNvPr>
              <p:cNvSpPr>
                <a:spLocks noRot="1" noChangeAspect="1" noMove="1" noResize="1" noEditPoints="1" noAdjustHandles="1" noChangeArrowheads="1" noChangeShapeType="1" noTextEdit="1"/>
              </p:cNvSpPr>
              <p:nvPr/>
            </p:nvSpPr>
            <p:spPr>
              <a:xfrm>
                <a:off x="785297" y="1076400"/>
                <a:ext cx="10621406" cy="4680000"/>
              </a:xfrm>
              <a:prstGeom prst="rect">
                <a:avLst/>
              </a:prstGeom>
              <a:blipFill>
                <a:blip r:embed="rId2"/>
                <a:stretch>
                  <a:fillRect l="-517" t="-782" r="-459"/>
                </a:stretch>
              </a:blipFill>
            </p:spPr>
            <p:txBody>
              <a:bodyPr/>
              <a:lstStyle/>
              <a:p>
                <a:r>
                  <a:rPr lang="es-MX">
                    <a:noFill/>
                  </a:rPr>
                  <a:t> </a:t>
                </a:r>
              </a:p>
            </p:txBody>
          </p:sp>
        </mc:Fallback>
      </mc:AlternateContent>
    </p:spTree>
    <p:extLst>
      <p:ext uri="{BB962C8B-B14F-4D97-AF65-F5344CB8AC3E}">
        <p14:creationId xmlns:p14="http://schemas.microsoft.com/office/powerpoint/2010/main" val="2573482130"/>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5303A226-7AA4-4C01-8089-3439EE4162C8}"/>
              </a:ext>
            </a:extLst>
          </p:cNvPr>
          <p:cNvSpPr>
            <a:spLocks noGrp="1"/>
          </p:cNvSpPr>
          <p:nvPr>
            <p:ph idx="1"/>
          </p:nvPr>
        </p:nvSpPr>
        <p:spPr>
          <a:xfrm>
            <a:off x="677334" y="1029810"/>
            <a:ext cx="8596668" cy="5011552"/>
          </a:xfrm>
        </p:spPr>
        <p:txBody>
          <a:bodyPr/>
          <a:lstStyle/>
          <a:p>
            <a:pPr algn="just">
              <a:lnSpc>
                <a:spcPct val="150000"/>
              </a:lnSpc>
            </a:pPr>
            <a:r>
              <a:rPr lang="es-ES" b="1" dirty="0">
                <a:latin typeface="Arial" panose="020B0604020202020204" pitchFamily="34" charset="0"/>
                <a:cs typeface="Arial" panose="020B0604020202020204" pitchFamily="34" charset="0"/>
              </a:rPr>
              <a:t>stdlib.h</a:t>
            </a:r>
            <a:r>
              <a:rPr lang="es-ES" dirty="0">
                <a:latin typeface="Arial" panose="020B0604020202020204" pitchFamily="34" charset="0"/>
                <a:cs typeface="Arial" panose="020B0604020202020204" pitchFamily="34" charset="0"/>
              </a:rPr>
              <a:t> (</a:t>
            </a:r>
            <a:r>
              <a:rPr lang="es-ES" i="1" dirty="0">
                <a:latin typeface="Arial" panose="020B0604020202020204" pitchFamily="34" charset="0"/>
                <a:cs typeface="Arial" panose="020B0604020202020204" pitchFamily="34" charset="0"/>
              </a:rPr>
              <a:t>std-lib</a:t>
            </a:r>
            <a:r>
              <a:rPr lang="es-ES" dirty="0">
                <a:latin typeface="Arial" panose="020B0604020202020204" pitchFamily="34" charset="0"/>
                <a:cs typeface="Arial" panose="020B0604020202020204" pitchFamily="34" charset="0"/>
              </a:rPr>
              <a:t>: </a:t>
            </a:r>
            <a:r>
              <a:rPr lang="es-ES" b="1" i="1" dirty="0">
                <a:latin typeface="Arial" panose="020B0604020202020204" pitchFamily="34" charset="0"/>
                <a:cs typeface="Arial" panose="020B0604020202020204" pitchFamily="34" charset="0"/>
              </a:rPr>
              <a:t>st</a:t>
            </a:r>
            <a:r>
              <a:rPr lang="es-ES" i="1" dirty="0">
                <a:latin typeface="Arial" panose="020B0604020202020204" pitchFamily="34" charset="0"/>
                <a:cs typeface="Arial" panose="020B0604020202020204" pitchFamily="34" charset="0"/>
              </a:rPr>
              <a:t>an</a:t>
            </a:r>
            <a:r>
              <a:rPr lang="es-ES" b="1" i="1" dirty="0">
                <a:latin typeface="Arial" panose="020B0604020202020204" pitchFamily="34" charset="0"/>
                <a:cs typeface="Arial" panose="020B0604020202020204" pitchFamily="34" charset="0"/>
              </a:rPr>
              <a:t>d</a:t>
            </a:r>
            <a:r>
              <a:rPr lang="es-ES" i="1" dirty="0">
                <a:latin typeface="Arial" panose="020B0604020202020204" pitchFamily="34" charset="0"/>
                <a:cs typeface="Arial" panose="020B0604020202020204" pitchFamily="34" charset="0"/>
              </a:rPr>
              <a:t>ard </a:t>
            </a:r>
            <a:r>
              <a:rPr lang="es-ES" b="1" i="1" dirty="0">
                <a:latin typeface="Arial" panose="020B0604020202020204" pitchFamily="34" charset="0"/>
                <a:cs typeface="Arial" panose="020B0604020202020204" pitchFamily="34" charset="0"/>
              </a:rPr>
              <a:t>lib</a:t>
            </a:r>
            <a:r>
              <a:rPr lang="es-ES" i="1" dirty="0">
                <a:latin typeface="Arial" panose="020B0604020202020204" pitchFamily="34" charset="0"/>
                <a:cs typeface="Arial" panose="020B0604020202020204" pitchFamily="34" charset="0"/>
              </a:rPr>
              <a:t>rary</a:t>
            </a:r>
            <a:r>
              <a:rPr lang="es-ES" dirty="0">
                <a:latin typeface="Arial" panose="020B0604020202020204" pitchFamily="34" charset="0"/>
                <a:cs typeface="Arial" panose="020B0604020202020204" pitchFamily="34" charset="0"/>
              </a:rPr>
              <a:t> o biblioteca estándar). Es el archivo de cabecera de la biblioteca estándar de propósito general del lenguaje de programación C. Contiene los prototipos de funciones de C para gestión de memoria dinámica, control de procesos y otras.</a:t>
            </a:r>
          </a:p>
          <a:p>
            <a:pPr algn="just">
              <a:lnSpc>
                <a:spcPct val="150000"/>
              </a:lnSpc>
            </a:pPr>
            <a:endParaRPr lang="es-ES" dirty="0">
              <a:latin typeface="Arial" panose="020B0604020202020204" pitchFamily="34" charset="0"/>
              <a:cs typeface="Arial" panose="020B0604020202020204" pitchFamily="34" charset="0"/>
            </a:endParaRPr>
          </a:p>
          <a:p>
            <a:pPr algn="just">
              <a:lnSpc>
                <a:spcPct val="150000"/>
              </a:lnSpc>
            </a:pPr>
            <a:r>
              <a:rPr lang="es-ES" b="1" dirty="0">
                <a:latin typeface="Arial" panose="020B0604020202020204" pitchFamily="34" charset="0"/>
                <a:cs typeface="Arial" panose="020B0604020202020204" pitchFamily="34" charset="0"/>
              </a:rPr>
              <a:t>time.h</a:t>
            </a:r>
            <a:r>
              <a:rPr lang="es-ES" dirty="0">
                <a:latin typeface="Arial" panose="020B0604020202020204" pitchFamily="34" charset="0"/>
                <a:cs typeface="Arial" panose="020B0604020202020204" pitchFamily="34" charset="0"/>
              </a:rPr>
              <a:t> relacionado con formato de hora y fecha es un archivo de cabecera de la biblioteca estándar del lenguaje de programación C que contiene funciones para manipular y formatear la fecha y hora del sistema.</a:t>
            </a:r>
          </a:p>
          <a:p>
            <a:r>
              <a:rPr lang="en-US" dirty="0">
                <a:latin typeface="Arial" panose="020B0604020202020204" pitchFamily="34" charset="0"/>
                <a:cs typeface="Arial" panose="020B0604020202020204" pitchFamily="34" charset="0"/>
              </a:rPr>
              <a:t>Ejemplo en el programa:</a:t>
            </a:r>
          </a:p>
          <a:p>
            <a:r>
              <a:rPr lang="en-US" dirty="0">
                <a:latin typeface="Arial" panose="020B0604020202020204" pitchFamily="34" charset="0"/>
                <a:cs typeface="Arial" panose="020B0604020202020204" pitchFamily="34" charset="0"/>
              </a:rPr>
              <a:t>srand((long int)time(NULL));</a:t>
            </a:r>
            <a:endParaRPr lang="es-ES" dirty="0">
              <a:latin typeface="Arial" panose="020B0604020202020204" pitchFamily="34" charset="0"/>
              <a:cs typeface="Arial" panose="020B0604020202020204" pitchFamily="34" charset="0"/>
            </a:endParaRPr>
          </a:p>
          <a:p>
            <a:endParaRPr lang="es-ES" dirty="0"/>
          </a:p>
          <a:p>
            <a:endParaRPr lang="es-ES" dirty="0"/>
          </a:p>
          <a:p>
            <a:endParaRPr lang="es-MX" dirty="0"/>
          </a:p>
        </p:txBody>
      </p:sp>
    </p:spTree>
    <p:extLst>
      <p:ext uri="{BB962C8B-B14F-4D97-AF65-F5344CB8AC3E}">
        <p14:creationId xmlns:p14="http://schemas.microsoft.com/office/powerpoint/2010/main" val="1306031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5">
            <a:extLst>
              <a:ext uri="{FF2B5EF4-FFF2-40B4-BE49-F238E27FC236}">
                <a16:creationId xmlns:a16="http://schemas.microsoft.com/office/drawing/2014/main" id="{933004C9-137B-4814-99BD-62408F5552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5857" y="1866376"/>
            <a:ext cx="10617237" cy="2363247"/>
          </a:xfrm>
          <a:prstGeom prst="rect">
            <a:avLst/>
          </a:prstGeom>
        </p:spPr>
      </p:pic>
    </p:spTree>
    <p:extLst>
      <p:ext uri="{BB962C8B-B14F-4D97-AF65-F5344CB8AC3E}">
        <p14:creationId xmlns:p14="http://schemas.microsoft.com/office/powerpoint/2010/main" val="3873974153"/>
      </p:ext>
    </p:extLst>
  </p:cSld>
  <p:clrMapOvr>
    <a:masterClrMapping/>
  </p:clrMapOvr>
  <p:transition spd="slow">
    <p:push dir="u"/>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ángulo 1">
                <a:extLst>
                  <a:ext uri="{FF2B5EF4-FFF2-40B4-BE49-F238E27FC236}">
                    <a16:creationId xmlns:a16="http://schemas.microsoft.com/office/drawing/2014/main" id="{56DC85BC-79E9-4DD1-9C61-9E0B85E5F693}"/>
                  </a:ext>
                </a:extLst>
              </p:cNvPr>
              <p:cNvSpPr/>
              <p:nvPr/>
            </p:nvSpPr>
            <p:spPr>
              <a:xfrm>
                <a:off x="786000" y="1157062"/>
                <a:ext cx="10620000" cy="4266874"/>
              </a:xfrm>
              <a:prstGeom prst="rect">
                <a:avLst/>
              </a:prstGeom>
            </p:spPr>
            <p:txBody>
              <a:bodyPr wrap="square">
                <a:spAutoFit/>
              </a:bodyPr>
              <a:lstStyle/>
              <a:p>
                <a:pPr algn="just"/>
                <a:r>
                  <a:rPr lang="es-MX" altLang="es-MX" b="1" u="sng" dirty="0">
                    <a:latin typeface="Arial" panose="020B0604020202020204" pitchFamily="34" charset="0"/>
                    <a:cs typeface="Arial" panose="020B0604020202020204" pitchFamily="34" charset="0"/>
                  </a:rPr>
                  <a:t>CUARTILES</a:t>
                </a:r>
                <a:r>
                  <a:rPr lang="es-MX" altLang="es-MX" dirty="0">
                    <a:latin typeface="Arial" panose="020B0604020202020204" pitchFamily="34" charset="0"/>
                    <a:cs typeface="Arial" panose="020B0604020202020204" pitchFamily="34" charset="0"/>
                  </a:rPr>
                  <a:t>: son los tres valores que dividen al conjunto de datos ordenados en cuatro partes porcentuales iguales, </a:t>
                </a:r>
                <a:r>
                  <a:rPr lang="es-MX" dirty="0">
                    <a:latin typeface="Arial" panose="020B0604020202020204" pitchFamily="34" charset="0"/>
                    <a:cs typeface="Arial" panose="020B0604020202020204" pitchFamily="34" charset="0"/>
                  </a:rPr>
                  <a:t>Q1, Q2, Q3. El segundo cuartil es precisamente la mediana. El primer cuartil, es el valor, por debajo del cual queda un cuarto (25%) de todos los valores de la sucesión (ordenada); el tercer cuartil, es el valor, por debajo del cual quedan las tres cuartas partes (75%) de los datos.</a:t>
                </a:r>
              </a:p>
              <a:p>
                <a:pPr algn="just"/>
                <a:endParaRPr lang="es-MX" dirty="0">
                  <a:latin typeface="Arial" panose="020B0604020202020204" pitchFamily="34" charset="0"/>
                  <a:cs typeface="Arial" panose="020B0604020202020204" pitchFamily="34" charset="0"/>
                </a:endParaRPr>
              </a:p>
              <a:p>
                <a:pPr algn="just"/>
                <a14:m>
                  <m:oMathPara xmlns:m="http://schemas.openxmlformats.org/officeDocument/2006/math">
                    <m:oMathParaPr>
                      <m:jc m:val="centerGroup"/>
                    </m:oMathParaPr>
                    <m:oMath xmlns:m="http://schemas.openxmlformats.org/officeDocument/2006/math">
                      <m:sSub>
                        <m:sSubPr>
                          <m:ctrlPr>
                            <a:rPr lang="es-MX" altLang="es-MX" sz="2400" i="1">
                              <a:latin typeface="Cambria Math" panose="02040503050406030204" pitchFamily="18" charset="0"/>
                              <a:ea typeface="Cambria Math" panose="02040503050406030204" pitchFamily="18" charset="0"/>
                            </a:rPr>
                          </m:ctrlPr>
                        </m:sSubPr>
                        <m:e>
                          <m:r>
                            <a:rPr lang="es-MX" altLang="es-MX" sz="2400" b="0" i="1" smtClean="0">
                              <a:latin typeface="Cambria Math" panose="02040503050406030204" pitchFamily="18" charset="0"/>
                              <a:ea typeface="Cambria Math" panose="02040503050406030204" pitchFamily="18" charset="0"/>
                            </a:rPr>
                            <m:t>𝑄</m:t>
                          </m:r>
                        </m:e>
                        <m:sub>
                          <m:r>
                            <a:rPr lang="es-MX" altLang="es-MX" sz="2400" b="0" i="1" smtClean="0">
                              <a:latin typeface="Cambria Math" panose="02040503050406030204" pitchFamily="18" charset="0"/>
                              <a:ea typeface="Cambria Math" panose="02040503050406030204" pitchFamily="18" charset="0"/>
                            </a:rPr>
                            <m:t>𝑘</m:t>
                          </m:r>
                        </m:sub>
                      </m:sSub>
                      <m:r>
                        <a:rPr lang="es-MX" altLang="es-MX" sz="2400" i="1">
                          <a:latin typeface="Cambria Math" panose="02040503050406030204" pitchFamily="18" charset="0"/>
                          <a:ea typeface="Cambria Math" panose="02040503050406030204" pitchFamily="18" charset="0"/>
                        </a:rPr>
                        <m:t>=</m:t>
                      </m:r>
                      <m:f>
                        <m:fPr>
                          <m:ctrlPr>
                            <a:rPr lang="es-MX" altLang="es-MX" sz="2400" i="1">
                              <a:latin typeface="Cambria Math" panose="02040503050406030204" pitchFamily="18" charset="0"/>
                              <a:ea typeface="Cambria Math" panose="02040503050406030204" pitchFamily="18" charset="0"/>
                            </a:rPr>
                          </m:ctrlPr>
                        </m:fPr>
                        <m:num>
                          <m:r>
                            <a:rPr lang="es-MX" altLang="es-MX" sz="2400" b="0" i="1" smtClean="0">
                              <a:latin typeface="Cambria Math" panose="02040503050406030204" pitchFamily="18" charset="0"/>
                              <a:ea typeface="Cambria Math" panose="02040503050406030204" pitchFamily="18" charset="0"/>
                            </a:rPr>
                            <m:t>(</m:t>
                          </m:r>
                          <m:r>
                            <a:rPr lang="es-MX" altLang="es-MX" sz="2400" b="0" i="1" smtClean="0">
                              <a:latin typeface="Cambria Math" panose="02040503050406030204" pitchFamily="18" charset="0"/>
                              <a:ea typeface="Cambria Math" panose="02040503050406030204" pitchFamily="18" charset="0"/>
                            </a:rPr>
                            <m:t>𝑘</m:t>
                          </m:r>
                          <m:r>
                            <a:rPr lang="es-MX" altLang="es-MX" sz="2400" b="0" i="1" smtClean="0">
                              <a:latin typeface="Cambria Math" panose="02040503050406030204" pitchFamily="18" charset="0"/>
                              <a:ea typeface="Cambria Math" panose="02040503050406030204" pitchFamily="18" charset="0"/>
                            </a:rPr>
                            <m:t>)(</m:t>
                          </m:r>
                          <m:r>
                            <a:rPr lang="es-MX" altLang="es-MX" sz="2400" b="0" i="1" smtClean="0">
                              <a:latin typeface="Cambria Math" panose="02040503050406030204" pitchFamily="18" charset="0"/>
                              <a:ea typeface="Cambria Math" panose="02040503050406030204" pitchFamily="18" charset="0"/>
                            </a:rPr>
                            <m:t>𝑛</m:t>
                          </m:r>
                          <m:r>
                            <a:rPr lang="es-MX" altLang="es-MX" sz="2400" b="0" i="1" smtClean="0">
                              <a:latin typeface="Cambria Math" panose="02040503050406030204" pitchFamily="18" charset="0"/>
                              <a:ea typeface="Cambria Math" panose="02040503050406030204" pitchFamily="18" charset="0"/>
                            </a:rPr>
                            <m:t>)</m:t>
                          </m:r>
                        </m:num>
                        <m:den>
                          <m:r>
                            <a:rPr lang="es-MX" altLang="es-MX" sz="2400" b="0" i="1" smtClean="0">
                              <a:latin typeface="Cambria Math" panose="02040503050406030204" pitchFamily="18" charset="0"/>
                              <a:ea typeface="Cambria Math" panose="02040503050406030204" pitchFamily="18" charset="0"/>
                            </a:rPr>
                            <m:t>4</m:t>
                          </m:r>
                        </m:den>
                      </m:f>
                      <m:r>
                        <a:rPr lang="es-MX" altLang="es-MX" sz="2400" b="0" i="1" smtClean="0">
                          <a:latin typeface="Cambria Math" panose="02040503050406030204" pitchFamily="18" charset="0"/>
                          <a:ea typeface="Cambria Math" panose="02040503050406030204" pitchFamily="18" charset="0"/>
                        </a:rPr>
                        <m:t>,  </m:t>
                      </m:r>
                      <m:sSub>
                        <m:sSubPr>
                          <m:ctrlPr>
                            <a:rPr lang="es-MX" altLang="es-MX" sz="2400" i="1">
                              <a:latin typeface="Cambria Math" panose="02040503050406030204" pitchFamily="18" charset="0"/>
                              <a:ea typeface="Cambria Math" panose="02040503050406030204" pitchFamily="18" charset="0"/>
                            </a:rPr>
                          </m:ctrlPr>
                        </m:sSubPr>
                        <m:e>
                          <m:r>
                            <a:rPr lang="es-MX" altLang="es-MX" sz="2400" i="1">
                              <a:latin typeface="Cambria Math" panose="02040503050406030204" pitchFamily="18" charset="0"/>
                              <a:ea typeface="Cambria Math" panose="02040503050406030204" pitchFamily="18" charset="0"/>
                            </a:rPr>
                            <m:t>𝑄</m:t>
                          </m:r>
                        </m:e>
                        <m:sub>
                          <m:r>
                            <a:rPr lang="es-MX" altLang="es-MX" sz="2400" i="1">
                              <a:latin typeface="Cambria Math" panose="02040503050406030204" pitchFamily="18" charset="0"/>
                              <a:ea typeface="Cambria Math" panose="02040503050406030204" pitchFamily="18" charset="0"/>
                            </a:rPr>
                            <m:t>𝑘</m:t>
                          </m:r>
                        </m:sub>
                      </m:sSub>
                      <m:r>
                        <a:rPr lang="es-MX" altLang="es-MX" sz="2400" i="1">
                          <a:latin typeface="Cambria Math" panose="02040503050406030204" pitchFamily="18" charset="0"/>
                          <a:ea typeface="Cambria Math" panose="02040503050406030204" pitchFamily="18" charset="0"/>
                        </a:rPr>
                        <m:t>=</m:t>
                      </m:r>
                      <m:f>
                        <m:fPr>
                          <m:ctrlPr>
                            <a:rPr lang="es-MX" altLang="es-MX" sz="2400" i="1">
                              <a:latin typeface="Cambria Math" panose="02040503050406030204" pitchFamily="18" charset="0"/>
                              <a:ea typeface="Cambria Math" panose="02040503050406030204" pitchFamily="18" charset="0"/>
                            </a:rPr>
                          </m:ctrlPr>
                        </m:fPr>
                        <m:num>
                          <m:r>
                            <a:rPr lang="es-MX" altLang="es-MX" sz="2400" i="1">
                              <a:latin typeface="Cambria Math" panose="02040503050406030204" pitchFamily="18" charset="0"/>
                              <a:ea typeface="Cambria Math" panose="02040503050406030204" pitchFamily="18" charset="0"/>
                            </a:rPr>
                            <m:t>(</m:t>
                          </m:r>
                          <m:r>
                            <a:rPr lang="es-MX" altLang="es-MX" sz="2400" i="1">
                              <a:latin typeface="Cambria Math" panose="02040503050406030204" pitchFamily="18" charset="0"/>
                              <a:ea typeface="Cambria Math" panose="02040503050406030204" pitchFamily="18" charset="0"/>
                            </a:rPr>
                            <m:t>𝑘</m:t>
                          </m:r>
                          <m:r>
                            <a:rPr lang="es-MX" altLang="es-MX" sz="2400" i="1">
                              <a:latin typeface="Cambria Math" panose="02040503050406030204" pitchFamily="18" charset="0"/>
                              <a:ea typeface="Cambria Math" panose="02040503050406030204" pitchFamily="18" charset="0"/>
                            </a:rPr>
                            <m:t>)(</m:t>
                          </m:r>
                          <m:r>
                            <a:rPr lang="es-MX" altLang="es-MX" sz="2400" i="1">
                              <a:latin typeface="Cambria Math" panose="02040503050406030204" pitchFamily="18" charset="0"/>
                              <a:ea typeface="Cambria Math" panose="02040503050406030204" pitchFamily="18" charset="0"/>
                            </a:rPr>
                            <m:t>𝑛</m:t>
                          </m:r>
                          <m:r>
                            <a:rPr lang="es-MX" altLang="es-MX" sz="2400" b="0" i="1" smtClean="0">
                              <a:latin typeface="Cambria Math" panose="02040503050406030204" pitchFamily="18" charset="0"/>
                              <a:ea typeface="Cambria Math" panose="02040503050406030204" pitchFamily="18" charset="0"/>
                            </a:rPr>
                            <m:t>+1</m:t>
                          </m:r>
                          <m:r>
                            <a:rPr lang="es-MX" altLang="es-MX" sz="2400" i="1">
                              <a:latin typeface="Cambria Math" panose="02040503050406030204" pitchFamily="18" charset="0"/>
                              <a:ea typeface="Cambria Math" panose="02040503050406030204" pitchFamily="18" charset="0"/>
                            </a:rPr>
                            <m:t>)</m:t>
                          </m:r>
                        </m:num>
                        <m:den>
                          <m:r>
                            <a:rPr lang="es-MX" altLang="es-MX" sz="2400" i="1">
                              <a:latin typeface="Cambria Math" panose="02040503050406030204" pitchFamily="18" charset="0"/>
                              <a:ea typeface="Cambria Math" panose="02040503050406030204" pitchFamily="18" charset="0"/>
                            </a:rPr>
                            <m:t>4</m:t>
                          </m:r>
                        </m:den>
                      </m:f>
                    </m:oMath>
                  </m:oMathPara>
                </a14:m>
                <a:endParaRPr lang="es-MX" dirty="0">
                  <a:latin typeface="Arial" panose="020B0604020202020204" pitchFamily="34" charset="0"/>
                  <a:cs typeface="Arial" panose="020B0604020202020204" pitchFamily="34" charset="0"/>
                </a:endParaRPr>
              </a:p>
              <a:p>
                <a:pPr algn="just"/>
                <a:endParaRPr lang="es-MX" dirty="0">
                  <a:latin typeface="Arial" panose="020B0604020202020204" pitchFamily="34" charset="0"/>
                  <a:cs typeface="Arial" panose="020B0604020202020204" pitchFamily="34" charset="0"/>
                </a:endParaRPr>
              </a:p>
              <a:p>
                <a:pPr algn="just"/>
                <a:r>
                  <a:rPr lang="es-MX" altLang="es-MX" b="1" u="sng" dirty="0">
                    <a:latin typeface="Arial" panose="020B0604020202020204" pitchFamily="34" charset="0"/>
                    <a:cs typeface="Arial" panose="020B0604020202020204" pitchFamily="34" charset="0"/>
                  </a:rPr>
                  <a:t>DECILES</a:t>
                </a:r>
                <a:r>
                  <a:rPr lang="es-MX" altLang="es-MX" dirty="0">
                    <a:latin typeface="Arial" panose="020B0604020202020204" pitchFamily="34" charset="0"/>
                    <a:cs typeface="Arial" panose="020B0604020202020204" pitchFamily="34" charset="0"/>
                  </a:rPr>
                  <a:t>: </a:t>
                </a:r>
                <a:r>
                  <a:rPr lang="es-MX" dirty="0">
                    <a:latin typeface="Arial" panose="020B0604020202020204" pitchFamily="34" charset="0"/>
                    <a:cs typeface="Arial" panose="020B0604020202020204" pitchFamily="34" charset="0"/>
                  </a:rPr>
                  <a:t>Los deciles son ciertos números que dividen la sucesión de datos ordenados en diez partes porcentualmente iguales. Los deciles se denotan D1, D2, . . . , D9, que se leen primer decil, segundo decil, etc.</a:t>
                </a:r>
              </a:p>
              <a:p>
                <a:endParaRPr lang="es-MX" dirty="0">
                  <a:latin typeface="Arial" panose="020B0604020202020204" pitchFamily="34" charset="0"/>
                  <a:cs typeface="Arial" panose="020B0604020202020204" pitchFamily="34" charset="0"/>
                </a:endParaRPr>
              </a:p>
              <a:p>
                <a:pPr/>
                <a14:m>
                  <m:oMathPara xmlns:m="http://schemas.openxmlformats.org/officeDocument/2006/math">
                    <m:oMathParaPr>
                      <m:jc m:val="centerGroup"/>
                    </m:oMathParaPr>
                    <m:oMath xmlns:m="http://schemas.openxmlformats.org/officeDocument/2006/math">
                      <m:sSub>
                        <m:sSubPr>
                          <m:ctrlPr>
                            <a:rPr lang="es-MX" altLang="es-MX" sz="2400" i="1">
                              <a:latin typeface="Cambria Math" panose="02040503050406030204" pitchFamily="18" charset="0"/>
                              <a:ea typeface="Cambria Math" panose="02040503050406030204" pitchFamily="18" charset="0"/>
                            </a:rPr>
                          </m:ctrlPr>
                        </m:sSubPr>
                        <m:e>
                          <m:r>
                            <a:rPr lang="es-MX" altLang="es-MX" sz="2400" i="1">
                              <a:latin typeface="Cambria Math" panose="02040503050406030204" pitchFamily="18" charset="0"/>
                              <a:ea typeface="Cambria Math" panose="02040503050406030204" pitchFamily="18" charset="0"/>
                            </a:rPr>
                            <m:t>𝐷</m:t>
                          </m:r>
                        </m:e>
                        <m:sub>
                          <m:r>
                            <a:rPr lang="es-MX" altLang="es-MX" sz="2400" i="1">
                              <a:latin typeface="Cambria Math" panose="02040503050406030204" pitchFamily="18" charset="0"/>
                              <a:ea typeface="Cambria Math" panose="02040503050406030204" pitchFamily="18" charset="0"/>
                            </a:rPr>
                            <m:t>𝑘</m:t>
                          </m:r>
                        </m:sub>
                      </m:sSub>
                      <m:r>
                        <a:rPr lang="es-MX" altLang="es-MX" sz="2400" i="1">
                          <a:latin typeface="Cambria Math" panose="02040503050406030204" pitchFamily="18" charset="0"/>
                          <a:ea typeface="Cambria Math" panose="02040503050406030204" pitchFamily="18" charset="0"/>
                        </a:rPr>
                        <m:t>=</m:t>
                      </m:r>
                      <m:f>
                        <m:fPr>
                          <m:ctrlPr>
                            <a:rPr lang="es-MX" altLang="es-MX" sz="2400" i="1">
                              <a:latin typeface="Cambria Math" panose="02040503050406030204" pitchFamily="18" charset="0"/>
                              <a:ea typeface="Cambria Math" panose="02040503050406030204" pitchFamily="18" charset="0"/>
                            </a:rPr>
                          </m:ctrlPr>
                        </m:fPr>
                        <m:num>
                          <m:r>
                            <a:rPr lang="es-MX" altLang="es-MX" sz="2400" i="1">
                              <a:latin typeface="Cambria Math" panose="02040503050406030204" pitchFamily="18" charset="0"/>
                              <a:ea typeface="Cambria Math" panose="02040503050406030204" pitchFamily="18" charset="0"/>
                            </a:rPr>
                            <m:t>(</m:t>
                          </m:r>
                          <m:r>
                            <a:rPr lang="es-MX" altLang="es-MX" sz="2400" i="1">
                              <a:latin typeface="Cambria Math" panose="02040503050406030204" pitchFamily="18" charset="0"/>
                              <a:ea typeface="Cambria Math" panose="02040503050406030204" pitchFamily="18" charset="0"/>
                            </a:rPr>
                            <m:t>𝑘</m:t>
                          </m:r>
                          <m:r>
                            <a:rPr lang="es-MX" altLang="es-MX" sz="2400" i="1">
                              <a:latin typeface="Cambria Math" panose="02040503050406030204" pitchFamily="18" charset="0"/>
                              <a:ea typeface="Cambria Math" panose="02040503050406030204" pitchFamily="18" charset="0"/>
                            </a:rPr>
                            <m:t>)(</m:t>
                          </m:r>
                          <m:r>
                            <a:rPr lang="es-MX" altLang="es-MX" sz="2400" i="1">
                              <a:latin typeface="Cambria Math" panose="02040503050406030204" pitchFamily="18" charset="0"/>
                              <a:ea typeface="Cambria Math" panose="02040503050406030204" pitchFamily="18" charset="0"/>
                            </a:rPr>
                            <m:t>𝑛</m:t>
                          </m:r>
                          <m:r>
                            <a:rPr lang="es-MX" altLang="es-MX" sz="2400" i="1">
                              <a:latin typeface="Cambria Math" panose="02040503050406030204" pitchFamily="18" charset="0"/>
                              <a:ea typeface="Cambria Math" panose="02040503050406030204" pitchFamily="18" charset="0"/>
                            </a:rPr>
                            <m:t>)</m:t>
                          </m:r>
                        </m:num>
                        <m:den>
                          <m:r>
                            <a:rPr lang="es-MX" altLang="es-MX" sz="2400" i="1">
                              <a:latin typeface="Cambria Math" panose="02040503050406030204" pitchFamily="18" charset="0"/>
                              <a:ea typeface="Cambria Math" panose="02040503050406030204" pitchFamily="18" charset="0"/>
                            </a:rPr>
                            <m:t>10</m:t>
                          </m:r>
                        </m:den>
                      </m:f>
                      <m:r>
                        <a:rPr lang="es-MX" altLang="es-MX" sz="2400" i="1">
                          <a:latin typeface="Cambria Math" panose="02040503050406030204" pitchFamily="18" charset="0"/>
                          <a:ea typeface="Cambria Math" panose="02040503050406030204" pitchFamily="18" charset="0"/>
                        </a:rPr>
                        <m:t>,  </m:t>
                      </m:r>
                      <m:sSub>
                        <m:sSubPr>
                          <m:ctrlPr>
                            <a:rPr lang="es-MX" altLang="es-MX" sz="2400" i="1">
                              <a:latin typeface="Cambria Math" panose="02040503050406030204" pitchFamily="18" charset="0"/>
                              <a:ea typeface="Cambria Math" panose="02040503050406030204" pitchFamily="18" charset="0"/>
                            </a:rPr>
                          </m:ctrlPr>
                        </m:sSubPr>
                        <m:e>
                          <m:r>
                            <a:rPr lang="es-MX" altLang="es-MX" sz="2400" i="1">
                              <a:latin typeface="Cambria Math" panose="02040503050406030204" pitchFamily="18" charset="0"/>
                              <a:ea typeface="Cambria Math" panose="02040503050406030204" pitchFamily="18" charset="0"/>
                            </a:rPr>
                            <m:t>𝐷</m:t>
                          </m:r>
                        </m:e>
                        <m:sub>
                          <m:r>
                            <a:rPr lang="es-MX" altLang="es-MX" sz="2400" i="1">
                              <a:latin typeface="Cambria Math" panose="02040503050406030204" pitchFamily="18" charset="0"/>
                              <a:ea typeface="Cambria Math" panose="02040503050406030204" pitchFamily="18" charset="0"/>
                            </a:rPr>
                            <m:t>𝑘</m:t>
                          </m:r>
                        </m:sub>
                      </m:sSub>
                      <m:r>
                        <a:rPr lang="es-MX" altLang="es-MX" sz="2400" i="1">
                          <a:latin typeface="Cambria Math" panose="02040503050406030204" pitchFamily="18" charset="0"/>
                          <a:ea typeface="Cambria Math" panose="02040503050406030204" pitchFamily="18" charset="0"/>
                        </a:rPr>
                        <m:t>=</m:t>
                      </m:r>
                      <m:f>
                        <m:fPr>
                          <m:ctrlPr>
                            <a:rPr lang="es-MX" altLang="es-MX" sz="2400" i="1">
                              <a:latin typeface="Cambria Math" panose="02040503050406030204" pitchFamily="18" charset="0"/>
                              <a:ea typeface="Cambria Math" panose="02040503050406030204" pitchFamily="18" charset="0"/>
                            </a:rPr>
                          </m:ctrlPr>
                        </m:fPr>
                        <m:num>
                          <m:r>
                            <a:rPr lang="es-MX" altLang="es-MX" sz="2400" i="1">
                              <a:latin typeface="Cambria Math" panose="02040503050406030204" pitchFamily="18" charset="0"/>
                              <a:ea typeface="Cambria Math" panose="02040503050406030204" pitchFamily="18" charset="0"/>
                            </a:rPr>
                            <m:t>(</m:t>
                          </m:r>
                          <m:r>
                            <a:rPr lang="es-MX" altLang="es-MX" sz="2400" i="1">
                              <a:latin typeface="Cambria Math" panose="02040503050406030204" pitchFamily="18" charset="0"/>
                              <a:ea typeface="Cambria Math" panose="02040503050406030204" pitchFamily="18" charset="0"/>
                            </a:rPr>
                            <m:t>𝑘</m:t>
                          </m:r>
                          <m:r>
                            <a:rPr lang="es-MX" altLang="es-MX" sz="2400" i="1">
                              <a:latin typeface="Cambria Math" panose="02040503050406030204" pitchFamily="18" charset="0"/>
                              <a:ea typeface="Cambria Math" panose="02040503050406030204" pitchFamily="18" charset="0"/>
                            </a:rPr>
                            <m:t>)(</m:t>
                          </m:r>
                          <m:r>
                            <a:rPr lang="es-MX" altLang="es-MX" sz="2400" i="1">
                              <a:latin typeface="Cambria Math" panose="02040503050406030204" pitchFamily="18" charset="0"/>
                              <a:ea typeface="Cambria Math" panose="02040503050406030204" pitchFamily="18" charset="0"/>
                            </a:rPr>
                            <m:t>𝑛</m:t>
                          </m:r>
                          <m:r>
                            <a:rPr lang="es-MX" altLang="es-MX" sz="2400" i="1">
                              <a:latin typeface="Cambria Math" panose="02040503050406030204" pitchFamily="18" charset="0"/>
                              <a:ea typeface="Cambria Math" panose="02040503050406030204" pitchFamily="18" charset="0"/>
                            </a:rPr>
                            <m:t>+1)</m:t>
                          </m:r>
                        </m:num>
                        <m:den>
                          <m:r>
                            <a:rPr lang="es-MX" altLang="es-MX" sz="2400" i="1">
                              <a:latin typeface="Cambria Math" panose="02040503050406030204" pitchFamily="18" charset="0"/>
                              <a:ea typeface="Cambria Math" panose="02040503050406030204" pitchFamily="18" charset="0"/>
                            </a:rPr>
                            <m:t>10</m:t>
                          </m:r>
                        </m:den>
                      </m:f>
                    </m:oMath>
                  </m:oMathPara>
                </a14:m>
                <a:endParaRPr lang="es-MX" dirty="0">
                  <a:latin typeface="Arial" panose="020B0604020202020204" pitchFamily="34" charset="0"/>
                  <a:cs typeface="Arial" panose="020B0604020202020204" pitchFamily="34" charset="0"/>
                </a:endParaRPr>
              </a:p>
            </p:txBody>
          </p:sp>
        </mc:Choice>
        <mc:Fallback xmlns="">
          <p:sp>
            <p:nvSpPr>
              <p:cNvPr id="2" name="Rectángulo 1">
                <a:extLst>
                  <a:ext uri="{FF2B5EF4-FFF2-40B4-BE49-F238E27FC236}">
                    <a16:creationId xmlns:a16="http://schemas.microsoft.com/office/drawing/2014/main" id="{56DC85BC-79E9-4DD1-9C61-9E0B85E5F693}"/>
                  </a:ext>
                </a:extLst>
              </p:cNvPr>
              <p:cNvSpPr>
                <a:spLocks noRot="1" noChangeAspect="1" noMove="1" noResize="1" noEditPoints="1" noAdjustHandles="1" noChangeArrowheads="1" noChangeShapeType="1" noTextEdit="1"/>
              </p:cNvSpPr>
              <p:nvPr/>
            </p:nvSpPr>
            <p:spPr>
              <a:xfrm>
                <a:off x="786000" y="1157062"/>
                <a:ext cx="10620000" cy="4266874"/>
              </a:xfrm>
              <a:prstGeom prst="rect">
                <a:avLst/>
              </a:prstGeom>
              <a:blipFill>
                <a:blip r:embed="rId2"/>
                <a:stretch>
                  <a:fillRect l="-517" t="-857" r="-459"/>
                </a:stretch>
              </a:blipFill>
            </p:spPr>
            <p:txBody>
              <a:bodyPr/>
              <a:lstStyle/>
              <a:p>
                <a:r>
                  <a:rPr lang="es-MX">
                    <a:noFill/>
                  </a:rPr>
                  <a:t> </a:t>
                </a:r>
              </a:p>
            </p:txBody>
          </p:sp>
        </mc:Fallback>
      </mc:AlternateContent>
    </p:spTree>
    <p:extLst>
      <p:ext uri="{BB962C8B-B14F-4D97-AF65-F5344CB8AC3E}">
        <p14:creationId xmlns:p14="http://schemas.microsoft.com/office/powerpoint/2010/main" val="1501123289"/>
      </p:ext>
    </p:extLst>
  </p:cSld>
  <p:clrMapOvr>
    <a:masterClrMapping/>
  </p:clrMapOvr>
  <p:transition spd="slow">
    <p:push dir="u"/>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BE0039A9-4B8B-4106-B09B-4DC45B3FD6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4262" y="1463872"/>
            <a:ext cx="4650004" cy="3938722"/>
          </a:xfrm>
          <a:prstGeom prst="rect">
            <a:avLst/>
          </a:prstGeom>
        </p:spPr>
      </p:pic>
      <p:pic>
        <p:nvPicPr>
          <p:cNvPr id="3" name="Imagen 2">
            <a:extLst>
              <a:ext uri="{FF2B5EF4-FFF2-40B4-BE49-F238E27FC236}">
                <a16:creationId xmlns:a16="http://schemas.microsoft.com/office/drawing/2014/main" id="{6DA00D5C-4593-4A12-85CE-44E85A54581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14367" y="1491879"/>
            <a:ext cx="4650004" cy="3882707"/>
          </a:xfrm>
          <a:prstGeom prst="rect">
            <a:avLst/>
          </a:prstGeom>
        </p:spPr>
      </p:pic>
    </p:spTree>
    <p:extLst>
      <p:ext uri="{BB962C8B-B14F-4D97-AF65-F5344CB8AC3E}">
        <p14:creationId xmlns:p14="http://schemas.microsoft.com/office/powerpoint/2010/main" val="3863041168"/>
      </p:ext>
    </p:extLst>
  </p:cSld>
  <p:clrMapOvr>
    <a:masterClrMapping/>
  </p:clrMapOvr>
  <p:transition spd="slow">
    <p:push dir="u"/>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ángulo 1">
                <a:extLst>
                  <a:ext uri="{FF2B5EF4-FFF2-40B4-BE49-F238E27FC236}">
                    <a16:creationId xmlns:a16="http://schemas.microsoft.com/office/drawing/2014/main" id="{2B976965-E752-4F66-A02C-C0BD6259EA5D}"/>
                  </a:ext>
                </a:extLst>
              </p:cNvPr>
              <p:cNvSpPr/>
              <p:nvPr/>
            </p:nvSpPr>
            <p:spPr>
              <a:xfrm>
                <a:off x="786000" y="917407"/>
                <a:ext cx="10620000" cy="2180790"/>
              </a:xfrm>
              <a:prstGeom prst="rect">
                <a:avLst/>
              </a:prstGeom>
            </p:spPr>
            <p:txBody>
              <a:bodyPr wrap="square">
                <a:spAutoFit/>
              </a:bodyPr>
              <a:lstStyle/>
              <a:p>
                <a:pPr algn="just"/>
                <a:r>
                  <a:rPr lang="es-MX" altLang="es-MX" b="1" u="sng" dirty="0">
                    <a:latin typeface="Arial" panose="020B0604020202020204" pitchFamily="34" charset="0"/>
                    <a:cs typeface="Arial" panose="020B0604020202020204" pitchFamily="34" charset="0"/>
                  </a:rPr>
                  <a:t>PERCENTILES</a:t>
                </a:r>
                <a:r>
                  <a:rPr lang="es-MX" altLang="es-MX" dirty="0">
                    <a:latin typeface="Arial" panose="020B0604020202020204" pitchFamily="34" charset="0"/>
                    <a:cs typeface="Arial" panose="020B0604020202020204" pitchFamily="34" charset="0"/>
                  </a:rPr>
                  <a:t>: </a:t>
                </a:r>
                <a:r>
                  <a:rPr lang="es-MX" dirty="0">
                    <a:latin typeface="Arial" panose="020B0604020202020204" pitchFamily="34" charset="0"/>
                    <a:cs typeface="Arial" panose="020B0604020202020204" pitchFamily="34" charset="0"/>
                  </a:rPr>
                  <a:t>Los percentiles son ciertos números que dividen la sucesión de datos ordenados en cien partes porcentualmente iguales. Estos son los 99 valores que dividen en cien partes iguales el conjunto de datos ordenados. Los percentiles (P1, P2,... P99), leídos primer percentil, . . . , percentil 99.</a:t>
                </a:r>
              </a:p>
              <a:p>
                <a:endParaRPr lang="es-MX" dirty="0">
                  <a:latin typeface="Arial" panose="020B0604020202020204" pitchFamily="34" charset="0"/>
                  <a:cs typeface="Arial" panose="020B0604020202020204" pitchFamily="34" charset="0"/>
                </a:endParaRPr>
              </a:p>
              <a:p>
                <a:pPr/>
                <a14:m>
                  <m:oMathPara xmlns:m="http://schemas.openxmlformats.org/officeDocument/2006/math">
                    <m:oMathParaPr>
                      <m:jc m:val="centerGroup"/>
                    </m:oMathParaPr>
                    <m:oMath xmlns:m="http://schemas.openxmlformats.org/officeDocument/2006/math">
                      <m:sSub>
                        <m:sSubPr>
                          <m:ctrlPr>
                            <a:rPr lang="es-MX" altLang="es-MX" sz="2400" i="1">
                              <a:latin typeface="Cambria Math" panose="02040503050406030204" pitchFamily="18" charset="0"/>
                              <a:ea typeface="Cambria Math" panose="02040503050406030204" pitchFamily="18" charset="0"/>
                            </a:rPr>
                          </m:ctrlPr>
                        </m:sSubPr>
                        <m:e>
                          <m:r>
                            <a:rPr lang="es-MX" altLang="es-MX" sz="2400" i="1">
                              <a:latin typeface="Cambria Math" panose="02040503050406030204" pitchFamily="18" charset="0"/>
                              <a:ea typeface="Cambria Math" panose="02040503050406030204" pitchFamily="18" charset="0"/>
                            </a:rPr>
                            <m:t>𝑃</m:t>
                          </m:r>
                        </m:e>
                        <m:sub>
                          <m:r>
                            <a:rPr lang="es-MX" altLang="es-MX" sz="2400" i="1">
                              <a:latin typeface="Cambria Math" panose="02040503050406030204" pitchFamily="18" charset="0"/>
                              <a:ea typeface="Cambria Math" panose="02040503050406030204" pitchFamily="18" charset="0"/>
                            </a:rPr>
                            <m:t>𝑘</m:t>
                          </m:r>
                        </m:sub>
                      </m:sSub>
                      <m:r>
                        <a:rPr lang="es-MX" altLang="es-MX" sz="2400" i="1">
                          <a:latin typeface="Cambria Math" panose="02040503050406030204" pitchFamily="18" charset="0"/>
                          <a:ea typeface="Cambria Math" panose="02040503050406030204" pitchFamily="18" charset="0"/>
                        </a:rPr>
                        <m:t>=</m:t>
                      </m:r>
                      <m:f>
                        <m:fPr>
                          <m:ctrlPr>
                            <a:rPr lang="es-MX" altLang="es-MX" sz="2400" i="1">
                              <a:latin typeface="Cambria Math" panose="02040503050406030204" pitchFamily="18" charset="0"/>
                              <a:ea typeface="Cambria Math" panose="02040503050406030204" pitchFamily="18" charset="0"/>
                            </a:rPr>
                          </m:ctrlPr>
                        </m:fPr>
                        <m:num>
                          <m:r>
                            <a:rPr lang="es-MX" altLang="es-MX" sz="2400" i="1">
                              <a:latin typeface="Cambria Math" panose="02040503050406030204" pitchFamily="18" charset="0"/>
                              <a:ea typeface="Cambria Math" panose="02040503050406030204" pitchFamily="18" charset="0"/>
                            </a:rPr>
                            <m:t>(</m:t>
                          </m:r>
                          <m:r>
                            <a:rPr lang="es-MX" altLang="es-MX" sz="2400" i="1">
                              <a:latin typeface="Cambria Math" panose="02040503050406030204" pitchFamily="18" charset="0"/>
                              <a:ea typeface="Cambria Math" panose="02040503050406030204" pitchFamily="18" charset="0"/>
                            </a:rPr>
                            <m:t>𝑘</m:t>
                          </m:r>
                          <m:r>
                            <a:rPr lang="es-MX" altLang="es-MX" sz="2400" i="1">
                              <a:latin typeface="Cambria Math" panose="02040503050406030204" pitchFamily="18" charset="0"/>
                              <a:ea typeface="Cambria Math" panose="02040503050406030204" pitchFamily="18" charset="0"/>
                            </a:rPr>
                            <m:t>)(</m:t>
                          </m:r>
                          <m:r>
                            <a:rPr lang="es-MX" altLang="es-MX" sz="2400" i="1">
                              <a:latin typeface="Cambria Math" panose="02040503050406030204" pitchFamily="18" charset="0"/>
                              <a:ea typeface="Cambria Math" panose="02040503050406030204" pitchFamily="18" charset="0"/>
                            </a:rPr>
                            <m:t>𝑛</m:t>
                          </m:r>
                          <m:r>
                            <a:rPr lang="es-MX" altLang="es-MX" sz="2400" i="1">
                              <a:latin typeface="Cambria Math" panose="02040503050406030204" pitchFamily="18" charset="0"/>
                              <a:ea typeface="Cambria Math" panose="02040503050406030204" pitchFamily="18" charset="0"/>
                            </a:rPr>
                            <m:t>)</m:t>
                          </m:r>
                        </m:num>
                        <m:den>
                          <m:r>
                            <a:rPr lang="es-MX" altLang="es-MX" sz="2400" i="1">
                              <a:latin typeface="Cambria Math" panose="02040503050406030204" pitchFamily="18" charset="0"/>
                              <a:ea typeface="Cambria Math" panose="02040503050406030204" pitchFamily="18" charset="0"/>
                            </a:rPr>
                            <m:t>100</m:t>
                          </m:r>
                        </m:den>
                      </m:f>
                      <m:r>
                        <a:rPr lang="es-MX" altLang="es-MX" sz="2400" i="1">
                          <a:latin typeface="Cambria Math" panose="02040503050406030204" pitchFamily="18" charset="0"/>
                          <a:ea typeface="Cambria Math" panose="02040503050406030204" pitchFamily="18" charset="0"/>
                        </a:rPr>
                        <m:t>,  </m:t>
                      </m:r>
                      <m:sSub>
                        <m:sSubPr>
                          <m:ctrlPr>
                            <a:rPr lang="es-MX" altLang="es-MX" sz="2400" i="1">
                              <a:latin typeface="Cambria Math" panose="02040503050406030204" pitchFamily="18" charset="0"/>
                              <a:ea typeface="Cambria Math" panose="02040503050406030204" pitchFamily="18" charset="0"/>
                            </a:rPr>
                          </m:ctrlPr>
                        </m:sSubPr>
                        <m:e>
                          <m:r>
                            <a:rPr lang="es-MX" altLang="es-MX" sz="2400" i="1">
                              <a:latin typeface="Cambria Math" panose="02040503050406030204" pitchFamily="18" charset="0"/>
                              <a:ea typeface="Cambria Math" panose="02040503050406030204" pitchFamily="18" charset="0"/>
                            </a:rPr>
                            <m:t>𝑃</m:t>
                          </m:r>
                        </m:e>
                        <m:sub>
                          <m:r>
                            <a:rPr lang="es-MX" altLang="es-MX" sz="2400" i="1">
                              <a:latin typeface="Cambria Math" panose="02040503050406030204" pitchFamily="18" charset="0"/>
                              <a:ea typeface="Cambria Math" panose="02040503050406030204" pitchFamily="18" charset="0"/>
                            </a:rPr>
                            <m:t>𝑘</m:t>
                          </m:r>
                        </m:sub>
                      </m:sSub>
                      <m:r>
                        <a:rPr lang="es-MX" altLang="es-MX" sz="2400" i="1">
                          <a:latin typeface="Cambria Math" panose="02040503050406030204" pitchFamily="18" charset="0"/>
                          <a:ea typeface="Cambria Math" panose="02040503050406030204" pitchFamily="18" charset="0"/>
                        </a:rPr>
                        <m:t>=</m:t>
                      </m:r>
                      <m:f>
                        <m:fPr>
                          <m:ctrlPr>
                            <a:rPr lang="es-MX" altLang="es-MX" sz="2400" i="1">
                              <a:latin typeface="Cambria Math" panose="02040503050406030204" pitchFamily="18" charset="0"/>
                              <a:ea typeface="Cambria Math" panose="02040503050406030204" pitchFamily="18" charset="0"/>
                            </a:rPr>
                          </m:ctrlPr>
                        </m:fPr>
                        <m:num>
                          <m:r>
                            <a:rPr lang="es-MX" altLang="es-MX" sz="2400" i="1">
                              <a:latin typeface="Cambria Math" panose="02040503050406030204" pitchFamily="18" charset="0"/>
                              <a:ea typeface="Cambria Math" panose="02040503050406030204" pitchFamily="18" charset="0"/>
                            </a:rPr>
                            <m:t>(</m:t>
                          </m:r>
                          <m:r>
                            <a:rPr lang="es-MX" altLang="es-MX" sz="2400" i="1">
                              <a:latin typeface="Cambria Math" panose="02040503050406030204" pitchFamily="18" charset="0"/>
                              <a:ea typeface="Cambria Math" panose="02040503050406030204" pitchFamily="18" charset="0"/>
                            </a:rPr>
                            <m:t>𝑘</m:t>
                          </m:r>
                          <m:r>
                            <a:rPr lang="es-MX" altLang="es-MX" sz="2400" i="1">
                              <a:latin typeface="Cambria Math" panose="02040503050406030204" pitchFamily="18" charset="0"/>
                              <a:ea typeface="Cambria Math" panose="02040503050406030204" pitchFamily="18" charset="0"/>
                            </a:rPr>
                            <m:t>)(</m:t>
                          </m:r>
                          <m:r>
                            <a:rPr lang="es-MX" altLang="es-MX" sz="2400" i="1">
                              <a:latin typeface="Cambria Math" panose="02040503050406030204" pitchFamily="18" charset="0"/>
                              <a:ea typeface="Cambria Math" panose="02040503050406030204" pitchFamily="18" charset="0"/>
                            </a:rPr>
                            <m:t>𝑛</m:t>
                          </m:r>
                          <m:r>
                            <a:rPr lang="es-MX" altLang="es-MX" sz="2400" i="1">
                              <a:latin typeface="Cambria Math" panose="02040503050406030204" pitchFamily="18" charset="0"/>
                              <a:ea typeface="Cambria Math" panose="02040503050406030204" pitchFamily="18" charset="0"/>
                            </a:rPr>
                            <m:t>+1)</m:t>
                          </m:r>
                        </m:num>
                        <m:den>
                          <m:r>
                            <a:rPr lang="es-MX" altLang="es-MX" sz="2400" i="1">
                              <a:latin typeface="Cambria Math" panose="02040503050406030204" pitchFamily="18" charset="0"/>
                              <a:ea typeface="Cambria Math" panose="02040503050406030204" pitchFamily="18" charset="0"/>
                            </a:rPr>
                            <m:t>100</m:t>
                          </m:r>
                        </m:den>
                      </m:f>
                    </m:oMath>
                  </m:oMathPara>
                </a14:m>
                <a:endParaRPr lang="es-MX" dirty="0">
                  <a:latin typeface="Arial" panose="020B0604020202020204" pitchFamily="34" charset="0"/>
                  <a:cs typeface="Arial" panose="020B0604020202020204" pitchFamily="34" charset="0"/>
                </a:endParaRPr>
              </a:p>
            </p:txBody>
          </p:sp>
        </mc:Choice>
        <mc:Fallback xmlns="">
          <p:sp>
            <p:nvSpPr>
              <p:cNvPr id="2" name="Rectángulo 1">
                <a:extLst>
                  <a:ext uri="{FF2B5EF4-FFF2-40B4-BE49-F238E27FC236}">
                    <a16:creationId xmlns:a16="http://schemas.microsoft.com/office/drawing/2014/main" id="{2B976965-E752-4F66-A02C-C0BD6259EA5D}"/>
                  </a:ext>
                </a:extLst>
              </p:cNvPr>
              <p:cNvSpPr>
                <a:spLocks noRot="1" noChangeAspect="1" noMove="1" noResize="1" noEditPoints="1" noAdjustHandles="1" noChangeArrowheads="1" noChangeShapeType="1" noTextEdit="1"/>
              </p:cNvSpPr>
              <p:nvPr/>
            </p:nvSpPr>
            <p:spPr>
              <a:xfrm>
                <a:off x="786000" y="917407"/>
                <a:ext cx="10620000" cy="2180790"/>
              </a:xfrm>
              <a:prstGeom prst="rect">
                <a:avLst/>
              </a:prstGeom>
              <a:blipFill>
                <a:blip r:embed="rId2"/>
                <a:stretch>
                  <a:fillRect l="-517" t="-1397" r="-459"/>
                </a:stretch>
              </a:blipFill>
            </p:spPr>
            <p:txBody>
              <a:bodyPr/>
              <a:lstStyle/>
              <a:p>
                <a:r>
                  <a:rPr lang="es-MX">
                    <a:noFill/>
                  </a:rPr>
                  <a:t> </a:t>
                </a:r>
              </a:p>
            </p:txBody>
          </p:sp>
        </mc:Fallback>
      </mc:AlternateContent>
      <p:pic>
        <p:nvPicPr>
          <p:cNvPr id="3" name="Imagen 2">
            <a:extLst>
              <a:ext uri="{FF2B5EF4-FFF2-40B4-BE49-F238E27FC236}">
                <a16:creationId xmlns:a16="http://schemas.microsoft.com/office/drawing/2014/main" id="{08EF4C27-B9DF-41EF-8722-2855AB592D2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68037" y="3429000"/>
            <a:ext cx="3655926" cy="2738416"/>
          </a:xfrm>
          <a:prstGeom prst="rect">
            <a:avLst/>
          </a:prstGeom>
        </p:spPr>
      </p:pic>
    </p:spTree>
    <p:extLst>
      <p:ext uri="{BB962C8B-B14F-4D97-AF65-F5344CB8AC3E}">
        <p14:creationId xmlns:p14="http://schemas.microsoft.com/office/powerpoint/2010/main" val="3645328934"/>
      </p:ext>
    </p:extLst>
  </p:cSld>
  <p:clrMapOvr>
    <a:masterClrMapping/>
  </p:clrMapOvr>
  <p:transition spd="slow">
    <p:push dir="u"/>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F020A0EF-D35C-460E-BB64-1DE2C7E98E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72014" y="646746"/>
            <a:ext cx="5447972" cy="5564507"/>
          </a:xfrm>
          <a:prstGeom prst="rect">
            <a:avLst/>
          </a:prstGeom>
        </p:spPr>
      </p:pic>
    </p:spTree>
    <p:extLst>
      <p:ext uri="{BB962C8B-B14F-4D97-AF65-F5344CB8AC3E}">
        <p14:creationId xmlns:p14="http://schemas.microsoft.com/office/powerpoint/2010/main" val="2213828949"/>
      </p:ext>
    </p:extLst>
  </p:cSld>
  <p:clrMapOvr>
    <a:masterClrMapping/>
  </p:clrMapOvr>
  <p:transition spd="slow">
    <p:push dir="u"/>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a 2">
            <a:extLst>
              <a:ext uri="{FF2B5EF4-FFF2-40B4-BE49-F238E27FC236}">
                <a16:creationId xmlns:a16="http://schemas.microsoft.com/office/drawing/2014/main" id="{356A222B-9EC2-467F-97BC-958DD50A4346}"/>
              </a:ext>
            </a:extLst>
          </p:cNvPr>
          <p:cNvGraphicFramePr>
            <a:graphicFrameLocks noGrp="1"/>
          </p:cNvGraphicFramePr>
          <p:nvPr>
            <p:extLst/>
          </p:nvPr>
        </p:nvGraphicFramePr>
        <p:xfrm>
          <a:off x="489103" y="243417"/>
          <a:ext cx="8485080" cy="6266989"/>
        </p:xfrm>
        <a:graphic>
          <a:graphicData uri="http://schemas.openxmlformats.org/drawingml/2006/table">
            <a:tbl>
              <a:tblPr firstRow="1" bandRow="1">
                <a:tableStyleId>{5C22544A-7EE6-4342-B048-85BDC9FD1C3A}</a:tableStyleId>
              </a:tblPr>
              <a:tblGrid>
                <a:gridCol w="2121270">
                  <a:extLst>
                    <a:ext uri="{9D8B030D-6E8A-4147-A177-3AD203B41FA5}">
                      <a16:colId xmlns:a16="http://schemas.microsoft.com/office/drawing/2014/main" val="440913988"/>
                    </a:ext>
                  </a:extLst>
                </a:gridCol>
                <a:gridCol w="2121270">
                  <a:extLst>
                    <a:ext uri="{9D8B030D-6E8A-4147-A177-3AD203B41FA5}">
                      <a16:colId xmlns:a16="http://schemas.microsoft.com/office/drawing/2014/main" val="3826958118"/>
                    </a:ext>
                  </a:extLst>
                </a:gridCol>
                <a:gridCol w="2121270">
                  <a:extLst>
                    <a:ext uri="{9D8B030D-6E8A-4147-A177-3AD203B41FA5}">
                      <a16:colId xmlns:a16="http://schemas.microsoft.com/office/drawing/2014/main" val="3672886472"/>
                    </a:ext>
                  </a:extLst>
                </a:gridCol>
                <a:gridCol w="2121270">
                  <a:extLst>
                    <a:ext uri="{9D8B030D-6E8A-4147-A177-3AD203B41FA5}">
                      <a16:colId xmlns:a16="http://schemas.microsoft.com/office/drawing/2014/main" val="2199409953"/>
                    </a:ext>
                  </a:extLst>
                </a:gridCol>
              </a:tblGrid>
              <a:tr h="767467">
                <a:tc>
                  <a:txBody>
                    <a:bodyPr/>
                    <a:lstStyle/>
                    <a:p>
                      <a:pPr algn="ctr"/>
                      <a:endParaRPr lang="es-MX" sz="3000" dirty="0"/>
                    </a:p>
                  </a:txBody>
                  <a:tcPr marL="153493" marR="153493" marT="76747" marB="76747"/>
                </a:tc>
                <a:tc>
                  <a:txBody>
                    <a:bodyPr/>
                    <a:lstStyle/>
                    <a:p>
                      <a:pPr algn="ctr"/>
                      <a:r>
                        <a:rPr lang="es-MX" sz="2000" dirty="0"/>
                        <a:t>Numero de datos</a:t>
                      </a:r>
                    </a:p>
                  </a:txBody>
                  <a:tcPr marL="153493" marR="153493" marT="76747" marB="76747"/>
                </a:tc>
                <a:tc>
                  <a:txBody>
                    <a:bodyPr/>
                    <a:lstStyle/>
                    <a:p>
                      <a:pPr algn="ctr"/>
                      <a:r>
                        <a:rPr lang="es-MX" sz="2000" dirty="0"/>
                        <a:t>Resultado código</a:t>
                      </a:r>
                    </a:p>
                  </a:txBody>
                  <a:tcPr marL="153493" marR="153493" marT="76747" marB="76747"/>
                </a:tc>
                <a:tc>
                  <a:txBody>
                    <a:bodyPr/>
                    <a:lstStyle/>
                    <a:p>
                      <a:pPr algn="ctr"/>
                      <a:r>
                        <a:rPr lang="es-MX" sz="2000" dirty="0"/>
                        <a:t>Resultado calculadora</a:t>
                      </a:r>
                    </a:p>
                  </a:txBody>
                  <a:tcPr marL="153493" marR="153493" marT="76747" marB="76747"/>
                </a:tc>
                <a:extLst>
                  <a:ext uri="{0D108BD9-81ED-4DB2-BD59-A6C34878D82A}">
                    <a16:rowId xmlns:a16="http://schemas.microsoft.com/office/drawing/2014/main" val="3008285414"/>
                  </a:ext>
                </a:extLst>
              </a:tr>
              <a:tr h="767467">
                <a:tc>
                  <a:txBody>
                    <a:bodyPr/>
                    <a:lstStyle/>
                    <a:p>
                      <a:pPr algn="ctr"/>
                      <a:r>
                        <a:rPr lang="es-MX" sz="2000" dirty="0"/>
                        <a:t>Desviación Estándar</a:t>
                      </a:r>
                    </a:p>
                  </a:txBody>
                  <a:tcPr marL="153493" marR="153493" marT="76747" marB="76747"/>
                </a:tc>
                <a:tc>
                  <a:txBody>
                    <a:bodyPr/>
                    <a:lstStyle/>
                    <a:p>
                      <a:pPr algn="ctr"/>
                      <a:r>
                        <a:rPr lang="es-MX" sz="2000" dirty="0"/>
                        <a:t>10</a:t>
                      </a:r>
                    </a:p>
                  </a:txBody>
                  <a:tcPr marL="153493" marR="153493" marT="76747" marB="76747"/>
                </a:tc>
                <a:tc>
                  <a:txBody>
                    <a:bodyPr/>
                    <a:lstStyle/>
                    <a:p>
                      <a:pPr algn="ctr"/>
                      <a:r>
                        <a:rPr lang="es-MX" sz="2000" dirty="0"/>
                        <a:t>8.970624</a:t>
                      </a:r>
                    </a:p>
                  </a:txBody>
                  <a:tcPr marL="153493" marR="153493" marT="76747" marB="76747"/>
                </a:tc>
                <a:tc>
                  <a:txBody>
                    <a:bodyPr/>
                    <a:lstStyle/>
                    <a:p>
                      <a:pPr algn="ctr"/>
                      <a:r>
                        <a:rPr lang="es-MX" sz="2000" dirty="0"/>
                        <a:t>9.1833</a:t>
                      </a:r>
                    </a:p>
                  </a:txBody>
                  <a:tcPr marL="153493" marR="153493" marT="76747" marB="76747"/>
                </a:tc>
                <a:extLst>
                  <a:ext uri="{0D108BD9-81ED-4DB2-BD59-A6C34878D82A}">
                    <a16:rowId xmlns:a16="http://schemas.microsoft.com/office/drawing/2014/main" val="305253144"/>
                  </a:ext>
                </a:extLst>
              </a:tr>
              <a:tr h="767467">
                <a:tc>
                  <a:txBody>
                    <a:bodyPr/>
                    <a:lstStyle/>
                    <a:p>
                      <a:pPr algn="ctr"/>
                      <a:r>
                        <a:rPr lang="es-MX" sz="2000" dirty="0"/>
                        <a:t>Coeficiente de variación</a:t>
                      </a:r>
                    </a:p>
                  </a:txBody>
                  <a:tcPr marL="153493" marR="153493" marT="76747" marB="76747"/>
                </a:tc>
                <a:tc>
                  <a:txBody>
                    <a:bodyPr/>
                    <a:lstStyle/>
                    <a:p>
                      <a:pPr algn="ctr"/>
                      <a:r>
                        <a:rPr lang="es-MX" sz="2000" dirty="0"/>
                        <a:t>10</a:t>
                      </a:r>
                    </a:p>
                  </a:txBody>
                  <a:tcPr marL="153493" marR="153493" marT="76747" marB="76747"/>
                </a:tc>
                <a:tc>
                  <a:txBody>
                    <a:bodyPr/>
                    <a:lstStyle/>
                    <a:p>
                      <a:pPr algn="ctr"/>
                      <a:r>
                        <a:rPr lang="es-MX" sz="2000" dirty="0"/>
                        <a:t>0.534414</a:t>
                      </a:r>
                    </a:p>
                  </a:txBody>
                  <a:tcPr marL="153493" marR="153493" marT="76747" marB="76747"/>
                </a:tc>
                <a:tc>
                  <a:txBody>
                    <a:bodyPr/>
                    <a:lstStyle/>
                    <a:p>
                      <a:pPr algn="ctr"/>
                      <a:r>
                        <a:rPr lang="es-MX" sz="2000" dirty="0"/>
                        <a:t>0.5470</a:t>
                      </a:r>
                    </a:p>
                  </a:txBody>
                  <a:tcPr marL="153493" marR="153493" marT="76747" marB="76747"/>
                </a:tc>
                <a:extLst>
                  <a:ext uri="{0D108BD9-81ED-4DB2-BD59-A6C34878D82A}">
                    <a16:rowId xmlns:a16="http://schemas.microsoft.com/office/drawing/2014/main" val="3719863190"/>
                  </a:ext>
                </a:extLst>
              </a:tr>
              <a:tr h="767467">
                <a:tc>
                  <a:txBody>
                    <a:bodyPr/>
                    <a:lstStyle/>
                    <a:p>
                      <a:pPr algn="ctr"/>
                      <a:r>
                        <a:rPr lang="es-MX" sz="1800" dirty="0"/>
                        <a:t>Cuartiles</a:t>
                      </a:r>
                    </a:p>
                  </a:txBody>
                  <a:tcPr marL="153493" marR="153493" marT="76747" marB="76747"/>
                </a:tc>
                <a:tc>
                  <a:txBody>
                    <a:bodyPr/>
                    <a:lstStyle/>
                    <a:p>
                      <a:pPr algn="ctr"/>
                      <a:r>
                        <a:rPr lang="es-MX" sz="2000" dirty="0"/>
                        <a:t>10</a:t>
                      </a:r>
                    </a:p>
                  </a:txBody>
                  <a:tcPr marL="153493" marR="153493" marT="76747" marB="76747"/>
                </a:tc>
                <a:tc>
                  <a:txBody>
                    <a:bodyPr/>
                    <a:lstStyle/>
                    <a:p>
                      <a:pPr algn="ctr"/>
                      <a:r>
                        <a:rPr lang="es-MX" sz="2000" dirty="0"/>
                        <a:t>Q1=9.7775 Q2=15.0450 Q3=26.75</a:t>
                      </a:r>
                    </a:p>
                  </a:txBody>
                  <a:tcPr marL="153493" marR="153493" marT="76747" marB="76747"/>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s-MX" sz="2000" dirty="0"/>
                        <a:t>Q1=9.12 Q2=15.045 Q3=23</a:t>
                      </a:r>
                    </a:p>
                  </a:txBody>
                  <a:tcPr marL="153493" marR="153493" marT="76747" marB="76747"/>
                </a:tc>
                <a:extLst>
                  <a:ext uri="{0D108BD9-81ED-4DB2-BD59-A6C34878D82A}">
                    <a16:rowId xmlns:a16="http://schemas.microsoft.com/office/drawing/2014/main" val="1616339916"/>
                  </a:ext>
                </a:extLst>
              </a:tr>
              <a:tr h="767467">
                <a:tc>
                  <a:txBody>
                    <a:bodyPr/>
                    <a:lstStyle/>
                    <a:p>
                      <a:pPr algn="ctr"/>
                      <a:r>
                        <a:rPr lang="es-MX" sz="2000" dirty="0"/>
                        <a:t>Deciles</a:t>
                      </a:r>
                    </a:p>
                  </a:txBody>
                  <a:tcPr marL="153493" marR="153493" marT="76747" marB="76747"/>
                </a:tc>
                <a:tc>
                  <a:txBody>
                    <a:bodyPr/>
                    <a:lstStyle/>
                    <a:p>
                      <a:pPr algn="ctr"/>
                      <a:r>
                        <a:rPr lang="es-MX" sz="2000" dirty="0"/>
                        <a:t>10</a:t>
                      </a:r>
                    </a:p>
                  </a:txBody>
                  <a:tcPr marL="153493" marR="153493" marT="76747" marB="76747"/>
                </a:tc>
                <a:tc>
                  <a:txBody>
                    <a:bodyPr/>
                    <a:lstStyle/>
                    <a:p>
                      <a:pPr algn="ctr"/>
                      <a:r>
                        <a:rPr lang="es-MX" sz="2000" dirty="0"/>
                        <a:t>D1=5.9001 D2=6.624 D3=9.9090 D4=12.250 D5=15.045 D6=18.842 D7=22.1030 D8=27 D9=33.40 </a:t>
                      </a:r>
                    </a:p>
                  </a:txBody>
                  <a:tcPr marL="153493" marR="153493" marT="76747" marB="76747"/>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s-MX" sz="2000" dirty="0"/>
                        <a:t>D1=5.889</a:t>
                      </a:r>
                    </a:p>
                    <a:p>
                      <a:pPr marL="0" marR="0" lvl="0" indent="0" algn="ctr" defTabSz="457200" rtl="0" eaLnBrk="1" fontAlgn="auto" latinLnBrk="0" hangingPunct="1">
                        <a:lnSpc>
                          <a:spcPct val="100000"/>
                        </a:lnSpc>
                        <a:spcBef>
                          <a:spcPts val="0"/>
                        </a:spcBef>
                        <a:spcAft>
                          <a:spcPts val="0"/>
                        </a:spcAft>
                        <a:buClrTx/>
                        <a:buSzTx/>
                        <a:buFontTx/>
                        <a:buNone/>
                        <a:tabLst/>
                        <a:defRPr/>
                      </a:pPr>
                      <a:r>
                        <a:rPr lang="es-MX" sz="2000" dirty="0"/>
                        <a:t>D2=6 </a:t>
                      </a:r>
                    </a:p>
                    <a:p>
                      <a:pPr marL="0" marR="0" lvl="0" indent="0" algn="ctr" defTabSz="457200" rtl="0" eaLnBrk="1" fontAlgn="auto" latinLnBrk="0" hangingPunct="1">
                        <a:lnSpc>
                          <a:spcPct val="100000"/>
                        </a:lnSpc>
                        <a:spcBef>
                          <a:spcPts val="0"/>
                        </a:spcBef>
                        <a:spcAft>
                          <a:spcPts val="0"/>
                        </a:spcAft>
                        <a:buClrTx/>
                        <a:buSzTx/>
                        <a:buFontTx/>
                        <a:buNone/>
                        <a:tabLst/>
                        <a:defRPr/>
                      </a:pPr>
                      <a:r>
                        <a:rPr lang="es-MX" sz="2000" dirty="0"/>
                        <a:t>D3=9.12</a:t>
                      </a:r>
                    </a:p>
                    <a:p>
                      <a:pPr marL="0" marR="0" lvl="0" indent="0" algn="ctr" defTabSz="457200" rtl="0" eaLnBrk="1" fontAlgn="auto" latinLnBrk="0" hangingPunct="1">
                        <a:lnSpc>
                          <a:spcPct val="100000"/>
                        </a:lnSpc>
                        <a:spcBef>
                          <a:spcPts val="0"/>
                        </a:spcBef>
                        <a:spcAft>
                          <a:spcPts val="0"/>
                        </a:spcAft>
                        <a:buClrTx/>
                        <a:buSzTx/>
                        <a:buFontTx/>
                        <a:buNone/>
                        <a:tabLst/>
                        <a:defRPr/>
                      </a:pPr>
                      <a:r>
                        <a:rPr lang="es-MX" sz="2000" dirty="0"/>
                        <a:t>D4=11.75 D5=16.7859 D6=20.01 D7=23</a:t>
                      </a:r>
                    </a:p>
                    <a:p>
                      <a:pPr marL="0" marR="0" lvl="0" indent="0" algn="ctr" defTabSz="457200" rtl="0" eaLnBrk="1" fontAlgn="auto" latinLnBrk="0" hangingPunct="1">
                        <a:lnSpc>
                          <a:spcPct val="100000"/>
                        </a:lnSpc>
                        <a:spcBef>
                          <a:spcPts val="0"/>
                        </a:spcBef>
                        <a:spcAft>
                          <a:spcPts val="0"/>
                        </a:spcAft>
                        <a:buClrTx/>
                        <a:buSzTx/>
                        <a:buFontTx/>
                        <a:buNone/>
                        <a:tabLst/>
                        <a:defRPr/>
                      </a:pPr>
                      <a:r>
                        <a:rPr lang="es-MX" sz="2000" dirty="0"/>
                        <a:t> D8=28</a:t>
                      </a:r>
                    </a:p>
                    <a:p>
                      <a:pPr marL="0" marR="0" lvl="0" indent="0" algn="ctr" defTabSz="457200" rtl="0" eaLnBrk="1" fontAlgn="auto" latinLnBrk="0" hangingPunct="1">
                        <a:lnSpc>
                          <a:spcPct val="100000"/>
                        </a:lnSpc>
                        <a:spcBef>
                          <a:spcPts val="0"/>
                        </a:spcBef>
                        <a:spcAft>
                          <a:spcPts val="0"/>
                        </a:spcAft>
                        <a:buClrTx/>
                        <a:buSzTx/>
                        <a:buFontTx/>
                        <a:buNone/>
                        <a:tabLst/>
                        <a:defRPr/>
                      </a:pPr>
                      <a:r>
                        <a:rPr lang="es-MX" sz="2000" dirty="0"/>
                        <a:t>D9=34 </a:t>
                      </a:r>
                    </a:p>
                  </a:txBody>
                  <a:tcPr marL="153493" marR="153493" marT="76747" marB="76747"/>
                </a:tc>
                <a:extLst>
                  <a:ext uri="{0D108BD9-81ED-4DB2-BD59-A6C34878D82A}">
                    <a16:rowId xmlns:a16="http://schemas.microsoft.com/office/drawing/2014/main" val="1758437468"/>
                  </a:ext>
                </a:extLst>
              </a:tr>
            </a:tbl>
          </a:graphicData>
        </a:graphic>
      </p:graphicFrame>
    </p:spTree>
    <p:extLst>
      <p:ext uri="{BB962C8B-B14F-4D97-AF65-F5344CB8AC3E}">
        <p14:creationId xmlns:p14="http://schemas.microsoft.com/office/powerpoint/2010/main" val="3786180089"/>
      </p:ext>
    </p:extLst>
  </p:cSld>
  <p:clrMapOvr>
    <a:masterClrMapping/>
  </p:clrMapOvr>
  <p:transition spd="slow">
    <p:push dir="u"/>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32259" y="808306"/>
            <a:ext cx="10233724" cy="5754526"/>
          </a:xfrm>
        </p:spPr>
      </p:pic>
    </p:spTree>
    <p:extLst>
      <p:ext uri="{BB962C8B-B14F-4D97-AF65-F5344CB8AC3E}">
        <p14:creationId xmlns:p14="http://schemas.microsoft.com/office/powerpoint/2010/main" val="2594254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6A06464D-B506-4046-97E5-5DB594ACCECB}"/>
              </a:ext>
            </a:extLst>
          </p:cNvPr>
          <p:cNvSpPr>
            <a:spLocks noGrp="1"/>
          </p:cNvSpPr>
          <p:nvPr>
            <p:ph idx="1"/>
          </p:nvPr>
        </p:nvSpPr>
        <p:spPr>
          <a:xfrm>
            <a:off x="677334" y="834501"/>
            <a:ext cx="8596668" cy="5206861"/>
          </a:xfrm>
        </p:spPr>
        <p:txBody>
          <a:bodyPr>
            <a:normAutofit/>
          </a:bodyPr>
          <a:lstStyle/>
          <a:p>
            <a:pPr>
              <a:lnSpc>
                <a:spcPct val="150000"/>
              </a:lnSpc>
            </a:pPr>
            <a:r>
              <a:rPr lang="es-ES" b="1" dirty="0">
                <a:latin typeface="Arial" panose="020B0604020202020204" pitchFamily="34" charset="0"/>
                <a:cs typeface="Arial" panose="020B0604020202020204" pitchFamily="34" charset="0"/>
              </a:rPr>
              <a:t>string.h</a:t>
            </a:r>
            <a:r>
              <a:rPr lang="es-ES" dirty="0">
                <a:latin typeface="Arial" panose="020B0604020202020204" pitchFamily="34" charset="0"/>
                <a:cs typeface="Arial" panose="020B0604020202020204" pitchFamily="34" charset="0"/>
              </a:rPr>
              <a:t> es un archivo de la Biblioteca estándar del lenguaje de programación C que contiene la definición de macros, constantes, funciones y tipos y algunas operaciones de manipulación de memoria.</a:t>
            </a:r>
          </a:p>
          <a:p>
            <a:pPr>
              <a:lnSpc>
                <a:spcPct val="150000"/>
              </a:lnSpc>
            </a:pPr>
            <a:endParaRPr lang="es-ES" dirty="0">
              <a:latin typeface="Arial" panose="020B0604020202020204" pitchFamily="34" charset="0"/>
              <a:cs typeface="Arial" panose="020B0604020202020204" pitchFamily="34" charset="0"/>
            </a:endParaRPr>
          </a:p>
          <a:p>
            <a:pPr>
              <a:lnSpc>
                <a:spcPct val="150000"/>
              </a:lnSpc>
            </a:pPr>
            <a:endParaRPr lang="es-ES" dirty="0">
              <a:latin typeface="Arial" panose="020B0604020202020204" pitchFamily="34" charset="0"/>
              <a:cs typeface="Arial" panose="020B0604020202020204" pitchFamily="34" charset="0"/>
            </a:endParaRPr>
          </a:p>
          <a:p>
            <a:pPr>
              <a:lnSpc>
                <a:spcPct val="150000"/>
              </a:lnSpc>
            </a:pPr>
            <a:r>
              <a:rPr lang="es-ES" b="1" dirty="0">
                <a:latin typeface="Arial" panose="020B0604020202020204" pitchFamily="34" charset="0"/>
                <a:cs typeface="Arial" panose="020B0604020202020204" pitchFamily="34" charset="0"/>
              </a:rPr>
              <a:t>math.h</a:t>
            </a:r>
            <a:r>
              <a:rPr lang="es-ES" dirty="0">
                <a:latin typeface="Arial" panose="020B0604020202020204" pitchFamily="34" charset="0"/>
                <a:cs typeface="Arial" panose="020B0604020202020204" pitchFamily="34" charset="0"/>
              </a:rPr>
              <a:t> es un archivo de cabecera de la biblioteca estándar del diseñado para operaciones matemáticas básicas. Muchas de sus funciones incluyen el uso de números en coma flotante. Se enfoca en la habilitación de funciones trigonométricas, logarítmicas y exponenciales.</a:t>
            </a:r>
          </a:p>
          <a:p>
            <a:endParaRPr lang="es-ES" dirty="0"/>
          </a:p>
          <a:p>
            <a:endParaRPr lang="es-ES" dirty="0"/>
          </a:p>
          <a:p>
            <a:endParaRPr lang="es-ES" dirty="0"/>
          </a:p>
          <a:p>
            <a:endParaRPr lang="es-ES" dirty="0"/>
          </a:p>
          <a:p>
            <a:endParaRPr lang="es-ES" dirty="0"/>
          </a:p>
          <a:p>
            <a:endParaRPr lang="es-MX" dirty="0"/>
          </a:p>
        </p:txBody>
      </p:sp>
    </p:spTree>
    <p:extLst>
      <p:ext uri="{BB962C8B-B14F-4D97-AF65-F5344CB8AC3E}">
        <p14:creationId xmlns:p14="http://schemas.microsoft.com/office/powerpoint/2010/main" val="4127379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E40AAE9-2972-4ABE-A76F-751B8DBF9339}"/>
              </a:ext>
            </a:extLst>
          </p:cNvPr>
          <p:cNvSpPr>
            <a:spLocks noGrp="1"/>
          </p:cNvSpPr>
          <p:nvPr>
            <p:ph type="title"/>
          </p:nvPr>
        </p:nvSpPr>
        <p:spPr/>
        <p:txBody>
          <a:bodyPr/>
          <a:lstStyle/>
          <a:p>
            <a:pPr algn="ctr"/>
            <a:r>
              <a:rPr lang="es-MX" b="1" dirty="0">
                <a:solidFill>
                  <a:schemeClr val="accent5">
                    <a:lumMod val="75000"/>
                  </a:schemeClr>
                </a:solidFill>
                <a:latin typeface="Arial" panose="020B0604020202020204" pitchFamily="34" charset="0"/>
                <a:cs typeface="Arial" panose="020B0604020202020204" pitchFamily="34" charset="0"/>
              </a:rPr>
              <a:t>Prototipo de funciones</a:t>
            </a:r>
          </a:p>
        </p:txBody>
      </p:sp>
      <p:sp>
        <p:nvSpPr>
          <p:cNvPr id="3" name="Marcador de contenido 2">
            <a:extLst>
              <a:ext uri="{FF2B5EF4-FFF2-40B4-BE49-F238E27FC236}">
                <a16:creationId xmlns:a16="http://schemas.microsoft.com/office/drawing/2014/main" id="{8F04FA13-5761-4377-9450-B1BD68E80918}"/>
              </a:ext>
            </a:extLst>
          </p:cNvPr>
          <p:cNvSpPr>
            <a:spLocks noGrp="1"/>
          </p:cNvSpPr>
          <p:nvPr>
            <p:ph idx="1"/>
          </p:nvPr>
        </p:nvSpPr>
        <p:spPr>
          <a:xfrm>
            <a:off x="677334" y="1930400"/>
            <a:ext cx="8596668" cy="3880773"/>
          </a:xfrm>
        </p:spPr>
        <p:txBody>
          <a:bodyPr/>
          <a:lstStyle/>
          <a:p>
            <a:pPr algn="just"/>
            <a:r>
              <a:rPr lang="es-ES" dirty="0">
                <a:latin typeface="Arial" panose="020B0604020202020204" pitchFamily="34" charset="0"/>
                <a:cs typeface="Arial" panose="020B0604020202020204" pitchFamily="34" charset="0"/>
              </a:rPr>
              <a:t>Un prototipo es un modelo limitado de una entidad más completa que vendrá luego.  El </a:t>
            </a:r>
            <a:r>
              <a:rPr lang="es-ES" b="1" dirty="0">
                <a:latin typeface="Arial" panose="020B0604020202020204" pitchFamily="34" charset="0"/>
                <a:cs typeface="Arial" panose="020B0604020202020204" pitchFamily="34" charset="0"/>
              </a:rPr>
              <a:t>prototipo</a:t>
            </a:r>
            <a:r>
              <a:rPr lang="es-ES" dirty="0">
                <a:latin typeface="Arial" panose="020B0604020202020204" pitchFamily="34" charset="0"/>
                <a:cs typeface="Arial" panose="020B0604020202020204" pitchFamily="34" charset="0"/>
              </a:rPr>
              <a:t> proporciona información sobre el tipo devuelto o producido por la función, así como sobre sus parámetros. </a:t>
            </a:r>
          </a:p>
          <a:p>
            <a:pPr algn="just"/>
            <a:endParaRPr lang="es-ES" dirty="0">
              <a:latin typeface="Arial" panose="020B0604020202020204" pitchFamily="34" charset="0"/>
              <a:cs typeface="Arial" panose="020B0604020202020204" pitchFamily="34" charset="0"/>
            </a:endParaRPr>
          </a:p>
          <a:p>
            <a:pPr marL="0" indent="0" algn="just">
              <a:buNone/>
            </a:pPr>
            <a:endParaRPr lang="es-ES" dirty="0">
              <a:latin typeface="Arial" panose="020B0604020202020204" pitchFamily="34" charset="0"/>
              <a:cs typeface="Arial" panose="020B0604020202020204" pitchFamily="34" charset="0"/>
            </a:endParaRPr>
          </a:p>
          <a:p>
            <a:pPr algn="just"/>
            <a:r>
              <a:rPr lang="es-ES" dirty="0">
                <a:latin typeface="Arial" panose="020B0604020202020204" pitchFamily="34" charset="0"/>
                <a:cs typeface="Arial" panose="020B0604020202020204" pitchFamily="34" charset="0"/>
              </a:rPr>
              <a:t>Si se prefiere omitir los nombres de variables en los prototipos, se escribiría el prototipo como se indica a continuación:  void nnnn  (int, int);</a:t>
            </a:r>
            <a:endParaRPr lang="es-MX"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194312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E40AAE9-2972-4ABE-A76F-751B8DBF9339}"/>
              </a:ext>
            </a:extLst>
          </p:cNvPr>
          <p:cNvSpPr>
            <a:spLocks noGrp="1"/>
          </p:cNvSpPr>
          <p:nvPr>
            <p:ph type="title"/>
          </p:nvPr>
        </p:nvSpPr>
        <p:spPr/>
        <p:txBody>
          <a:bodyPr/>
          <a:lstStyle/>
          <a:p>
            <a:pPr algn="ctr"/>
            <a:r>
              <a:rPr lang="es-MX" b="1" dirty="0">
                <a:solidFill>
                  <a:schemeClr val="accent5">
                    <a:lumMod val="75000"/>
                  </a:schemeClr>
                </a:solidFill>
                <a:latin typeface="Arial" panose="020B0604020202020204" pitchFamily="34" charset="0"/>
                <a:cs typeface="Arial" panose="020B0604020202020204" pitchFamily="34" charset="0"/>
              </a:rPr>
              <a:t>Manipulación de Archivos</a:t>
            </a:r>
          </a:p>
        </p:txBody>
      </p:sp>
      <p:sp>
        <p:nvSpPr>
          <p:cNvPr id="3" name="Marcador de contenido 2">
            <a:extLst>
              <a:ext uri="{FF2B5EF4-FFF2-40B4-BE49-F238E27FC236}">
                <a16:creationId xmlns:a16="http://schemas.microsoft.com/office/drawing/2014/main" id="{8F04FA13-5761-4377-9450-B1BD68E80918}"/>
              </a:ext>
            </a:extLst>
          </p:cNvPr>
          <p:cNvSpPr>
            <a:spLocks noGrp="1"/>
          </p:cNvSpPr>
          <p:nvPr>
            <p:ph idx="1"/>
          </p:nvPr>
        </p:nvSpPr>
        <p:spPr>
          <a:xfrm>
            <a:off x="677334" y="1505397"/>
            <a:ext cx="8596668" cy="3880773"/>
          </a:xfrm>
        </p:spPr>
        <p:txBody>
          <a:bodyPr/>
          <a:lstStyle/>
          <a:p>
            <a:pPr algn="just"/>
            <a:r>
              <a:rPr lang="es-MX" dirty="0">
                <a:latin typeface="Arial" panose="020B0604020202020204" pitchFamily="34" charset="0"/>
                <a:cs typeface="Arial" panose="020B0604020202020204" pitchFamily="34" charset="0"/>
              </a:rPr>
              <a:t>Así como hemos revisado la salida y entrada por pantalla y teclado respectivamente, veremos ahora la entrada y/o salida de datos utilizando ficheros, lo cual será imprescindible para un gran número de aplicaciones que deseemos desarrollar. </a:t>
            </a:r>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334" y="2967864"/>
            <a:ext cx="10441032" cy="3458693"/>
          </a:xfrm>
          <a:prstGeom prst="rect">
            <a:avLst/>
          </a:prstGeom>
        </p:spPr>
      </p:pic>
    </p:spTree>
    <p:extLst>
      <p:ext uri="{BB962C8B-B14F-4D97-AF65-F5344CB8AC3E}">
        <p14:creationId xmlns:p14="http://schemas.microsoft.com/office/powerpoint/2010/main" val="4910823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MX"/>
          </a:p>
        </p:txBody>
      </p:sp>
      <p:sp>
        <p:nvSpPr>
          <p:cNvPr id="3" name="Marcador de contenido 2"/>
          <p:cNvSpPr>
            <a:spLocks noGrp="1"/>
          </p:cNvSpPr>
          <p:nvPr>
            <p:ph idx="1"/>
          </p:nvPr>
        </p:nvSpPr>
        <p:spPr/>
        <p:txBody>
          <a:bodyPr/>
          <a:lstStyle/>
          <a:p>
            <a:endParaRPr lang="es-MX"/>
          </a:p>
        </p:txBody>
      </p:sp>
      <p:pic>
        <p:nvPicPr>
          <p:cNvPr id="5" name="Imagen 4"/>
          <p:cNvPicPr>
            <a:picLocks noChangeAspect="1"/>
          </p:cNvPicPr>
          <p:nvPr/>
        </p:nvPicPr>
        <p:blipFill>
          <a:blip r:embed="rId2"/>
          <a:stretch>
            <a:fillRect/>
          </a:stretch>
        </p:blipFill>
        <p:spPr>
          <a:xfrm>
            <a:off x="870517" y="707050"/>
            <a:ext cx="9814292" cy="6054357"/>
          </a:xfrm>
          <a:prstGeom prst="rect">
            <a:avLst/>
          </a:prstGeom>
        </p:spPr>
      </p:pic>
    </p:spTree>
    <p:extLst>
      <p:ext uri="{BB962C8B-B14F-4D97-AF65-F5344CB8AC3E}">
        <p14:creationId xmlns:p14="http://schemas.microsoft.com/office/powerpoint/2010/main" val="16032367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279577" y="618514"/>
            <a:ext cx="6347713" cy="740163"/>
          </a:xfrm>
        </p:spPr>
        <p:txBody>
          <a:bodyPr/>
          <a:lstStyle/>
          <a:p>
            <a:pPr algn="ctr"/>
            <a:r>
              <a:rPr lang="es-MX" b="1" dirty="0">
                <a:solidFill>
                  <a:schemeClr val="accent5">
                    <a:lumMod val="75000"/>
                  </a:schemeClr>
                </a:solidFill>
                <a:latin typeface="Arial" panose="020B0604020202020204" pitchFamily="34" charset="0"/>
                <a:cs typeface="Arial" panose="020B0604020202020204" pitchFamily="34" charset="0"/>
              </a:rPr>
              <a:t>Método burbuja</a:t>
            </a:r>
          </a:p>
        </p:txBody>
      </p:sp>
      <p:sp>
        <p:nvSpPr>
          <p:cNvPr id="3" name="2 Marcador de contenido"/>
          <p:cNvSpPr>
            <a:spLocks noGrp="1"/>
          </p:cNvSpPr>
          <p:nvPr>
            <p:ph idx="1"/>
          </p:nvPr>
        </p:nvSpPr>
        <p:spPr>
          <a:xfrm>
            <a:off x="2113608" y="1349764"/>
            <a:ext cx="6790704" cy="4455501"/>
          </a:xfrm>
        </p:spPr>
        <p:txBody>
          <a:bodyPr>
            <a:normAutofit/>
          </a:bodyPr>
          <a:lstStyle/>
          <a:p>
            <a:pPr marL="0" indent="0" algn="just">
              <a:buNone/>
            </a:pPr>
            <a:endParaRPr lang="es-ES" sz="2400" dirty="0">
              <a:latin typeface="Arial" panose="020B0604020202020204" pitchFamily="34" charset="0"/>
              <a:cs typeface="Arial" panose="020B0604020202020204" pitchFamily="34" charset="0"/>
            </a:endParaRPr>
          </a:p>
          <a:p>
            <a:pPr marL="0" indent="0" algn="just">
              <a:buNone/>
            </a:pPr>
            <a:endParaRPr lang="es-ES" sz="2400" dirty="0">
              <a:latin typeface="Arial" panose="020B0604020202020204" pitchFamily="34" charset="0"/>
              <a:cs typeface="Arial" panose="020B0604020202020204" pitchFamily="34" charset="0"/>
            </a:endParaRPr>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4272" y="1442218"/>
            <a:ext cx="4509751" cy="2852321"/>
          </a:xfrm>
          <a:prstGeom prst="rect">
            <a:avLst/>
          </a:prstGeom>
        </p:spPr>
      </p:pic>
      <p:pic>
        <p:nvPicPr>
          <p:cNvPr id="7" name="Imagen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63975" y="1358677"/>
            <a:ext cx="4509751" cy="3019404"/>
          </a:xfrm>
          <a:prstGeom prst="rect">
            <a:avLst/>
          </a:prstGeom>
        </p:spPr>
      </p:pic>
      <p:pic>
        <p:nvPicPr>
          <p:cNvPr id="8" name="Imagen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61308" y="4600517"/>
            <a:ext cx="9222340" cy="1966669"/>
          </a:xfrm>
          <a:prstGeom prst="rect">
            <a:avLst/>
          </a:prstGeom>
        </p:spPr>
      </p:pic>
    </p:spTree>
    <p:extLst>
      <p:ext uri="{BB962C8B-B14F-4D97-AF65-F5344CB8AC3E}">
        <p14:creationId xmlns:p14="http://schemas.microsoft.com/office/powerpoint/2010/main" val="3574149541"/>
      </p:ext>
    </p:extLst>
  </p:cSld>
  <p:clrMapOvr>
    <a:masterClrMapping/>
  </p:clrMapOvr>
</p:sld>
</file>

<file path=ppt/theme/theme1.xml><?xml version="1.0" encoding="utf-8"?>
<a:theme xmlns:a="http://schemas.openxmlformats.org/drawingml/2006/main" name="Faceta">
  <a:themeElements>
    <a:clrScheme name="Faceta">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a">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a">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otalTime>572</TotalTime>
  <Words>827</Words>
  <Application>Microsoft Office PowerPoint</Application>
  <PresentationFormat>Panorámica</PresentationFormat>
  <Paragraphs>181</Paragraphs>
  <Slides>46</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46</vt:i4>
      </vt:variant>
    </vt:vector>
  </HeadingPairs>
  <TitlesOfParts>
    <vt:vector size="52" baseType="lpstr">
      <vt:lpstr>Arial</vt:lpstr>
      <vt:lpstr>Calibri</vt:lpstr>
      <vt:lpstr>Cambria Math</vt:lpstr>
      <vt:lpstr>Trebuchet MS</vt:lpstr>
      <vt:lpstr>Wingdings 3</vt:lpstr>
      <vt:lpstr>Faceta</vt:lpstr>
      <vt:lpstr>Proyecto Final</vt:lpstr>
      <vt:lpstr>Librerías</vt:lpstr>
      <vt:lpstr>Presentación de PowerPoint</vt:lpstr>
      <vt:lpstr>Presentación de PowerPoint</vt:lpstr>
      <vt:lpstr>Presentación de PowerPoint</vt:lpstr>
      <vt:lpstr>Prototipo de funciones</vt:lpstr>
      <vt:lpstr>Manipulación de Archivos</vt:lpstr>
      <vt:lpstr>Presentación de PowerPoint</vt:lpstr>
      <vt:lpstr>Método burbuja</vt:lpstr>
      <vt:lpstr>Main</vt:lpstr>
      <vt:lpstr>Menú</vt:lpstr>
      <vt:lpstr>Menú Ejecución</vt:lpstr>
      <vt:lpstr>Menú Ejecución</vt:lpstr>
      <vt:lpstr>Extremos de una función</vt:lpstr>
      <vt:lpstr>Máximos y Mínimos</vt:lpstr>
      <vt:lpstr>Presentación de PowerPoint</vt:lpstr>
      <vt:lpstr>Media Aritmética</vt:lpstr>
      <vt:lpstr>Algoritmo en C para la media Aritmética</vt:lpstr>
      <vt:lpstr>Código media</vt:lpstr>
      <vt:lpstr>Tablas</vt:lpstr>
      <vt:lpstr>Media geométrica</vt:lpstr>
      <vt:lpstr>Algoritmo en C de la media Geométrica</vt:lpstr>
      <vt:lpstr>Código Media Geométrica</vt:lpstr>
      <vt:lpstr>Tablas</vt:lpstr>
      <vt:lpstr>Mediana</vt:lpstr>
      <vt:lpstr>Algoritmos en C para la mediana </vt:lpstr>
      <vt:lpstr>Código de la mediana</vt:lpstr>
      <vt:lpstr>Resultado de la mediana</vt:lpstr>
      <vt:lpstr>Moda</vt:lpstr>
      <vt:lpstr>Algoritmo en C para la moda</vt:lpstr>
      <vt:lpstr>Código Moda</vt:lpstr>
      <vt:lpstr>Tablas</vt:lpstr>
      <vt:lpstr>Varianza</vt:lpstr>
      <vt:lpstr>Algoritmo en C para la varianza</vt:lpstr>
      <vt:lpstr>Código Varianza</vt:lpstr>
      <vt:lpstr>Tablas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Librerias</dc:title>
  <dc:creator>OMAR CAMILO HORTUA DIAZ</dc:creator>
  <cp:lastModifiedBy>Naim TD</cp:lastModifiedBy>
  <cp:revision>25</cp:revision>
  <dcterms:created xsi:type="dcterms:W3CDTF">2018-12-02T02:40:58Z</dcterms:created>
  <dcterms:modified xsi:type="dcterms:W3CDTF">2018-12-03T04:57:54Z</dcterms:modified>
</cp:coreProperties>
</file>