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el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93" name="Textebene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Folien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eltext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02" name="Textebene 1…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Folien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1" name="Textebene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Folien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text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Titeltext</a:t>
            </a:r>
          </a:p>
        </p:txBody>
      </p:sp>
      <p:sp>
        <p:nvSpPr>
          <p:cNvPr id="30" name="Textebene 1…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1" name="Folien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9" name="Textebene 1…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Folien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el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8" name="Textebene 1…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Folien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8" name="Folien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lien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eltext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Titeltext</a:t>
            </a:r>
          </a:p>
        </p:txBody>
      </p:sp>
      <p:sp>
        <p:nvSpPr>
          <p:cNvPr id="73" name="Textebene 1…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Folien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text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Titeltext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Textebene 1…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5" name="Foliennumm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/>
          <p:nvPr>
            <p:ph type="title"/>
          </p:nvPr>
        </p:nvSpPr>
        <p:spPr>
          <a:xfrm>
            <a:off x="457198" y="274638"/>
            <a:ext cx="4760295" cy="1143001"/>
          </a:xfrm>
          <a:prstGeom prst="rect">
            <a:avLst/>
          </a:prstGeom>
        </p:spPr>
        <p:txBody>
          <a:bodyPr/>
          <a:lstStyle/>
          <a:p>
            <a:pPr algn="l">
              <a:defRPr sz="3900"/>
            </a:pPr>
            <a:r>
              <a:t>Balazs Faludi</a:t>
            </a:r>
            <a:br/>
            <a:r>
              <a:rPr i="1" sz="2400"/>
              <a:t>Universität Basel</a:t>
            </a:r>
          </a:p>
        </p:txBody>
      </p:sp>
      <p:grpSp>
        <p:nvGrpSpPr>
          <p:cNvPr id="115" name="Content Placeholder 2"/>
          <p:cNvGrpSpPr/>
          <p:nvPr/>
        </p:nvGrpSpPr>
        <p:grpSpPr>
          <a:xfrm>
            <a:off x="239916" y="1518723"/>
            <a:ext cx="4151016" cy="2989907"/>
            <a:chOff x="0" y="0"/>
            <a:chExt cx="4151014" cy="2989906"/>
          </a:xfrm>
        </p:grpSpPr>
        <p:sp>
          <p:nvSpPr>
            <p:cNvPr id="113" name="Rechteck"/>
            <p:cNvSpPr/>
            <p:nvPr/>
          </p:nvSpPr>
          <p:spPr>
            <a:xfrm>
              <a:off x="-1" y="-1"/>
              <a:ext cx="4151016" cy="2989908"/>
            </a:xfrm>
            <a:prstGeom prst="rect">
              <a:avLst/>
            </a:prstGeom>
            <a:noFill/>
            <a:ln w="25400" cap="flat">
              <a:solidFill>
                <a:srgbClr val="F2C00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700"/>
                </a:spcBef>
                <a:defRPr sz="2000"/>
              </a:pPr>
            </a:p>
          </p:txBody>
        </p:sp>
        <p:sp>
          <p:nvSpPr>
            <p:cNvPr id="114" name="Research and Coding Interests…"/>
            <p:cNvSpPr/>
            <p:nvPr/>
          </p:nvSpPr>
          <p:spPr>
            <a:xfrm>
              <a:off x="-1" y="-1"/>
              <a:ext cx="4151016" cy="2964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400"/>
                </a:spcBef>
                <a:defRPr sz="2000"/>
              </a:pPr>
              <a:r>
                <a:t>Research and Coding Interests</a:t>
              </a:r>
            </a:p>
            <a:p>
              <a:pPr marL="342900" indent="-342900">
                <a:spcBef>
                  <a:spcPts val="400"/>
                </a:spcBef>
                <a:buSzPct val="100000"/>
                <a:buFont typeface="Arial"/>
                <a:buChar char="•"/>
                <a:defRPr sz="2000"/>
              </a:pPr>
              <a:r>
                <a:t>Content Centric Networking (CCN-lite)</a:t>
              </a:r>
            </a:p>
            <a:p>
              <a:pPr marL="342900" indent="-342900">
                <a:spcBef>
                  <a:spcPts val="400"/>
                </a:spcBef>
                <a:buSzPct val="100000"/>
                <a:buFont typeface="Arial"/>
                <a:buChar char="•"/>
                <a:defRPr sz="2000"/>
              </a:pPr>
              <a:r>
                <a:t>Named Function Networking</a:t>
              </a:r>
            </a:p>
            <a:p>
              <a:pPr marL="342900" indent="-342900">
                <a:spcBef>
                  <a:spcPts val="400"/>
                </a:spcBef>
                <a:buSzPct val="100000"/>
                <a:buFont typeface="Arial"/>
                <a:buChar char="•"/>
                <a:defRPr sz="2000"/>
              </a:pPr>
              <a:r>
                <a:t>State management of computations in NFN</a:t>
              </a:r>
            </a:p>
            <a:p>
              <a:pPr marL="342900" indent="-342900">
                <a:spcBef>
                  <a:spcPts val="400"/>
                </a:spcBef>
                <a:buSzPct val="100000"/>
                <a:buFont typeface="Arial"/>
                <a:buChar char="•"/>
                <a:defRPr sz="2000"/>
              </a:pPr>
              <a:r>
                <a:t>Timeout prevention of long running in-network computations</a:t>
              </a:r>
            </a:p>
          </p:txBody>
        </p:sp>
      </p:grpSp>
      <p:pic>
        <p:nvPicPr>
          <p:cNvPr id="116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155659"/>
            <a:ext cx="3187700" cy="711201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extBox 10"/>
          <p:cNvSpPr/>
          <p:nvPr/>
        </p:nvSpPr>
        <p:spPr>
          <a:xfrm>
            <a:off x="3412002" y="6226905"/>
            <a:ext cx="544686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t>GI-Dagstuhl Seminar </a:t>
            </a:r>
            <a:r>
              <a:t>17303</a:t>
            </a:r>
            <a:r>
              <a:t>, July 23-28, 2017</a:t>
            </a:r>
          </a:p>
          <a:p>
            <a:pPr algn="r"/>
            <a:r>
              <a:t>IoT Hackathon: From Research to Practice</a:t>
            </a:r>
          </a:p>
        </p:txBody>
      </p:sp>
      <p:grpSp>
        <p:nvGrpSpPr>
          <p:cNvPr id="120" name="Content Placeholder 2"/>
          <p:cNvGrpSpPr/>
          <p:nvPr/>
        </p:nvGrpSpPr>
        <p:grpSpPr>
          <a:xfrm>
            <a:off x="239917" y="4707802"/>
            <a:ext cx="8618947" cy="1381761"/>
            <a:chOff x="0" y="0"/>
            <a:chExt cx="8618946" cy="1381760"/>
          </a:xfrm>
        </p:grpSpPr>
        <p:sp>
          <p:nvSpPr>
            <p:cNvPr id="118" name="Rechteck"/>
            <p:cNvSpPr/>
            <p:nvPr/>
          </p:nvSpPr>
          <p:spPr>
            <a:xfrm>
              <a:off x="0" y="0"/>
              <a:ext cx="8618947" cy="1339216"/>
            </a:xfrm>
            <a:prstGeom prst="rect">
              <a:avLst/>
            </a:prstGeom>
            <a:noFill/>
            <a:ln w="25400" cap="flat">
              <a:solidFill>
                <a:srgbClr val="F2C00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700"/>
                </a:spcBef>
                <a:defRPr sz="2000"/>
              </a:pPr>
            </a:p>
          </p:txBody>
        </p:sp>
        <p:sp>
          <p:nvSpPr>
            <p:cNvPr id="119" name="Background…"/>
            <p:cNvSpPr/>
            <p:nvPr/>
          </p:nvSpPr>
          <p:spPr>
            <a:xfrm>
              <a:off x="0" y="0"/>
              <a:ext cx="8618947" cy="13817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400"/>
                </a:spcBef>
                <a:defRPr sz="2000"/>
              </a:pPr>
              <a:r>
                <a:t>Background</a:t>
              </a:r>
              <a:endParaRPr sz="3200"/>
            </a:p>
            <a:p>
              <a:pPr marL="342900" indent="-342900">
                <a:spcBef>
                  <a:spcPts val="400"/>
                </a:spcBef>
                <a:buSzPct val="100000"/>
                <a:buFont typeface="Arial"/>
                <a:buChar char="•"/>
                <a:defRPr sz="2000"/>
              </a:pPr>
              <a:r>
                <a:t>Master’s thesis: In-Network State Management of Long Running Computations (NFN)</a:t>
              </a:r>
              <a:endParaRPr sz="3200"/>
            </a:p>
            <a:p>
              <a:pPr marL="342900" indent="-342900">
                <a:spcBef>
                  <a:spcPts val="400"/>
                </a:spcBef>
                <a:buSzPct val="100000"/>
                <a:buFont typeface="Arial"/>
                <a:buChar char="•"/>
                <a:defRPr sz="2000"/>
              </a:pPr>
              <a:r>
                <a:t>Currently a research assistant working on CCN-lite and NFN</a:t>
              </a:r>
            </a:p>
          </p:txBody>
        </p:sp>
      </p:grpSp>
      <p:grpSp>
        <p:nvGrpSpPr>
          <p:cNvPr id="123" name="Content Placeholder 2"/>
          <p:cNvGrpSpPr/>
          <p:nvPr/>
        </p:nvGrpSpPr>
        <p:grpSpPr>
          <a:xfrm>
            <a:off x="4698748" y="1518723"/>
            <a:ext cx="4206551" cy="3015307"/>
            <a:chOff x="0" y="0"/>
            <a:chExt cx="4206549" cy="3015306"/>
          </a:xfrm>
        </p:grpSpPr>
        <p:sp>
          <p:nvSpPr>
            <p:cNvPr id="121" name="Rechteck"/>
            <p:cNvSpPr/>
            <p:nvPr/>
          </p:nvSpPr>
          <p:spPr>
            <a:xfrm>
              <a:off x="-1" y="25399"/>
              <a:ext cx="4160117" cy="2989908"/>
            </a:xfrm>
            <a:prstGeom prst="rect">
              <a:avLst/>
            </a:prstGeom>
            <a:noFill/>
            <a:ln w="25400" cap="flat">
              <a:solidFill>
                <a:srgbClr val="F2C00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700"/>
                </a:spcBef>
                <a:defRPr sz="2000"/>
              </a:pPr>
            </a:p>
          </p:txBody>
        </p:sp>
        <p:sp>
          <p:nvSpPr>
            <p:cNvPr id="122" name="Wish List of Hackathon Topics…"/>
            <p:cNvSpPr/>
            <p:nvPr/>
          </p:nvSpPr>
          <p:spPr>
            <a:xfrm>
              <a:off x="-1" y="-1"/>
              <a:ext cx="4206551" cy="2319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400"/>
                </a:spcBef>
                <a:defRPr sz="2000"/>
              </a:pPr>
              <a:r>
                <a:t>Wish List of Hackathon Topics</a:t>
              </a:r>
            </a:p>
            <a:p>
              <a:pPr marL="342900" indent="-342900">
                <a:spcBef>
                  <a:spcPts val="400"/>
                </a:spcBef>
                <a:buSzPct val="100000"/>
                <a:buFont typeface="Arial"/>
                <a:buChar char="•"/>
                <a:defRPr sz="2000"/>
              </a:pPr>
              <a:r>
                <a:t>Continue work on optimizing CCN/NDN packet format for RIoT</a:t>
              </a:r>
            </a:p>
            <a:p>
              <a:pPr marL="342900" indent="-342900">
                <a:spcBef>
                  <a:spcPts val="400"/>
                </a:spcBef>
                <a:buSzPct val="100000"/>
                <a:buFont typeface="Arial"/>
                <a:buChar char="•"/>
                <a:defRPr sz="2000"/>
              </a:pPr>
              <a:r>
                <a:t>Event/callback system in </a:t>
              </a:r>
              <a:br/>
              <a:r>
                <a:t>CCN-lite for easier integration</a:t>
              </a:r>
            </a:p>
            <a:p>
              <a:pPr marL="342900" indent="-342900">
                <a:spcBef>
                  <a:spcPts val="400"/>
                </a:spcBef>
                <a:buSzPct val="100000"/>
                <a:buFont typeface="Arial"/>
                <a:buChar char="•"/>
                <a:defRPr sz="2000"/>
              </a:pPr>
              <a:r>
                <a:t>Other RIoT related improvements to CCN-lite?</a:t>
              </a:r>
            </a:p>
          </p:txBody>
        </p:sp>
      </p:grpSp>
      <p:pic>
        <p:nvPicPr>
          <p:cNvPr id="124" name="_BAS0668_CD.jpg" descr="_BAS0668_CD.jpg"/>
          <p:cNvPicPr>
            <a:picLocks noChangeAspect="1"/>
          </p:cNvPicPr>
          <p:nvPr/>
        </p:nvPicPr>
        <p:blipFill>
          <a:blip r:embed="rId3">
            <a:extLst/>
          </a:blip>
          <a:srcRect l="15120" t="2689" r="12710" b="25141"/>
          <a:stretch>
            <a:fillRect/>
          </a:stretch>
        </p:blipFill>
        <p:spPr>
          <a:xfrm>
            <a:off x="8107420" y="274638"/>
            <a:ext cx="760884" cy="114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