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457198" y="274638"/>
            <a:ext cx="4760295" cy="1143001"/>
          </a:xfrm>
          <a:prstGeom prst="rect">
            <a:avLst/>
          </a:prstGeom>
        </p:spPr>
        <p:txBody>
          <a:bodyPr/>
          <a:lstStyle/>
          <a:p>
            <a:pPr algn="l">
              <a:defRPr sz="3900"/>
            </a:pPr>
            <a:r>
              <a:t>Pekka Nikander</a:t>
            </a:r>
            <a:br/>
            <a:r>
              <a:rPr i="1" sz="2400"/>
              <a:t>Aalto University</a:t>
            </a:r>
          </a:p>
        </p:txBody>
      </p:sp>
      <p:grpSp>
        <p:nvGrpSpPr>
          <p:cNvPr id="115" name="Content Placeholder 2"/>
          <p:cNvGrpSpPr/>
          <p:nvPr/>
        </p:nvGrpSpPr>
        <p:grpSpPr>
          <a:xfrm>
            <a:off x="239916" y="1518723"/>
            <a:ext cx="4151016" cy="2989907"/>
            <a:chOff x="0" y="0"/>
            <a:chExt cx="4151014" cy="2989906"/>
          </a:xfrm>
        </p:grpSpPr>
        <p:sp>
          <p:nvSpPr>
            <p:cNvPr id="113" name="Rectangle"/>
            <p:cNvSpPr/>
            <p:nvPr/>
          </p:nvSpPr>
          <p:spPr>
            <a:xfrm>
              <a:off x="-1" y="-1"/>
              <a:ext cx="4151016" cy="2989908"/>
            </a:xfrm>
            <a:prstGeom prst="rect">
              <a:avLst/>
            </a:prstGeom>
            <a:noFill/>
            <a:ln w="25400" cap="flat">
              <a:solidFill>
                <a:srgbClr val="F2C00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2000"/>
              </a:pPr>
            </a:p>
          </p:txBody>
        </p:sp>
        <p:sp>
          <p:nvSpPr>
            <p:cNvPr id="114" name="Research and Coding Interests…"/>
            <p:cNvSpPr txBox="1"/>
            <p:nvPr/>
          </p:nvSpPr>
          <p:spPr>
            <a:xfrm>
              <a:off x="-1" y="-1"/>
              <a:ext cx="4151016" cy="2854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 sz="2000"/>
              </a:pPr>
              <a:r>
                <a:t>Research and Coding Interests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DLT &amp; WoT</a:t>
              </a:r>
            </a:p>
            <a:p>
              <a:pPr lvl="1" marL="8001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Distributed ledgers</a:t>
              </a:r>
            </a:p>
            <a:p>
              <a:pPr lvl="1" marL="8001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Web of Things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Industrial (wired) IoT</a:t>
              </a:r>
            </a:p>
            <a:p>
              <a:pPr lvl="1" marL="8001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PoE and PoDL</a:t>
              </a:r>
            </a:p>
            <a:p>
              <a:pPr lvl="2" marL="12573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Esp. 10SPE and 802.3bu</a:t>
              </a:r>
            </a:p>
            <a:p>
              <a:pPr lvl="1" marL="8001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Security &amp; cost optimisation</a:t>
              </a:r>
            </a:p>
          </p:txBody>
        </p:sp>
      </p:grpSp>
      <p:pic>
        <p:nvPicPr>
          <p:cNvPr id="11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55659"/>
            <a:ext cx="3187700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10"/>
          <p:cNvSpPr txBox="1"/>
          <p:nvPr/>
        </p:nvSpPr>
        <p:spPr>
          <a:xfrm>
            <a:off x="3412002" y="6226905"/>
            <a:ext cx="544686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GI-Dagstuhl Seminar </a:t>
            </a:r>
            <a:r>
              <a:t>17303</a:t>
            </a:r>
            <a:r>
              <a:t>, July 23-28, 2017</a:t>
            </a:r>
          </a:p>
          <a:p>
            <a:pPr algn="r"/>
            <a:r>
              <a:t>IoT Hackathon: From Research to Practice</a:t>
            </a:r>
          </a:p>
        </p:txBody>
      </p:sp>
      <p:grpSp>
        <p:nvGrpSpPr>
          <p:cNvPr id="120" name="Content Placeholder 2"/>
          <p:cNvGrpSpPr/>
          <p:nvPr/>
        </p:nvGrpSpPr>
        <p:grpSpPr>
          <a:xfrm>
            <a:off x="239917" y="4707802"/>
            <a:ext cx="8618947" cy="1339216"/>
            <a:chOff x="0" y="0"/>
            <a:chExt cx="8618946" cy="1339215"/>
          </a:xfrm>
        </p:grpSpPr>
        <p:sp>
          <p:nvSpPr>
            <p:cNvPr id="118" name="Rectangle"/>
            <p:cNvSpPr/>
            <p:nvPr/>
          </p:nvSpPr>
          <p:spPr>
            <a:xfrm>
              <a:off x="0" y="0"/>
              <a:ext cx="8618947" cy="1339216"/>
            </a:xfrm>
            <a:prstGeom prst="rect">
              <a:avLst/>
            </a:prstGeom>
            <a:noFill/>
            <a:ln w="25400" cap="flat">
              <a:solidFill>
                <a:srgbClr val="F2C00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2000"/>
              </a:pPr>
            </a:p>
          </p:txBody>
        </p:sp>
        <p:sp>
          <p:nvSpPr>
            <p:cNvPr id="119" name="Background…"/>
            <p:cNvSpPr txBox="1"/>
            <p:nvPr/>
          </p:nvSpPr>
          <p:spPr>
            <a:xfrm>
              <a:off x="0" y="0"/>
              <a:ext cx="8618947" cy="1089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 sz="2000"/>
              </a:pPr>
              <a:r>
                <a:t>Background</a:t>
              </a:r>
              <a:endParaRPr sz="3200"/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Life long old school Unix wizard ( </a:t>
              </a:r>
              <a:r>
                <a:rPr sz="1600"/>
                <a:t>though I know only Rob, not Ken nor Dennis </a:t>
              </a:r>
              <a:r>
                <a:t>)</a:t>
              </a:r>
              <a:endParaRPr sz="3200"/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Over two decades of security protocols design and analysis</a:t>
              </a:r>
            </a:p>
          </p:txBody>
        </p:sp>
      </p:grpSp>
      <p:grpSp>
        <p:nvGrpSpPr>
          <p:cNvPr id="123" name="Content Placeholder 2"/>
          <p:cNvGrpSpPr/>
          <p:nvPr/>
        </p:nvGrpSpPr>
        <p:grpSpPr>
          <a:xfrm>
            <a:off x="4698748" y="1518723"/>
            <a:ext cx="4160116" cy="2989907"/>
            <a:chOff x="0" y="0"/>
            <a:chExt cx="4160115" cy="2989906"/>
          </a:xfrm>
        </p:grpSpPr>
        <p:sp>
          <p:nvSpPr>
            <p:cNvPr id="121" name="Rectangle"/>
            <p:cNvSpPr/>
            <p:nvPr/>
          </p:nvSpPr>
          <p:spPr>
            <a:xfrm>
              <a:off x="-1" y="-1"/>
              <a:ext cx="4160117" cy="2989908"/>
            </a:xfrm>
            <a:prstGeom prst="rect">
              <a:avLst/>
            </a:prstGeom>
            <a:noFill/>
            <a:ln w="25400" cap="flat">
              <a:solidFill>
                <a:srgbClr val="F2C00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2000"/>
              </a:pPr>
            </a:p>
          </p:txBody>
        </p:sp>
        <p:sp>
          <p:nvSpPr>
            <p:cNvPr id="122" name="Wish List of Hackathon Topics…"/>
            <p:cNvSpPr txBox="1"/>
            <p:nvPr/>
          </p:nvSpPr>
          <p:spPr>
            <a:xfrm>
              <a:off x="-1" y="-1"/>
              <a:ext cx="4160117" cy="2672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 sz="2000"/>
              </a:pPr>
              <a:r>
                <a:t>Wish List of Hackathon Topics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RiOT registration to Resource Directory (RD) with RFC6690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Various Node RED modules, such as RD, weather, electricity price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Discussions about </a:t>
              </a:r>
              <a:r>
                <a:rPr i="1"/>
                <a:t>open</a:t>
              </a:r>
              <a:r>
                <a:t> security infra, e.g. DLT or other PoW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ICN, WoT with unikernels, …</a:t>
              </a:r>
            </a:p>
          </p:txBody>
        </p:sp>
      </p:grpSp>
      <p:pic>
        <p:nvPicPr>
          <p:cNvPr id="124" name="ell-i-biokuva2_300.jpg" descr="ell-i-biokuva2_3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176551"/>
            <a:ext cx="857250" cy="114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