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97" r:id="rId7"/>
    <p:sldId id="263" r:id="rId8"/>
    <p:sldId id="261" r:id="rId9"/>
    <p:sldId id="264" r:id="rId10"/>
    <p:sldId id="265" r:id="rId11"/>
    <p:sldId id="266" r:id="rId12"/>
    <p:sldId id="267" r:id="rId13"/>
    <p:sldId id="269" r:id="rId14"/>
    <p:sldId id="270" r:id="rId15"/>
    <p:sldId id="276" r:id="rId16"/>
    <p:sldId id="277" r:id="rId17"/>
    <p:sldId id="278" r:id="rId18"/>
    <p:sldId id="305" r:id="rId19"/>
    <p:sldId id="303" r:id="rId20"/>
    <p:sldId id="262" r:id="rId21"/>
    <p:sldId id="268" r:id="rId22"/>
    <p:sldId id="271" r:id="rId23"/>
    <p:sldId id="272" r:id="rId24"/>
    <p:sldId id="273" r:id="rId25"/>
    <p:sldId id="275" r:id="rId26"/>
    <p:sldId id="274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8" r:id="rId36"/>
    <p:sldId id="289" r:id="rId37"/>
    <p:sldId id="290" r:id="rId38"/>
    <p:sldId id="291" r:id="rId39"/>
    <p:sldId id="304" r:id="rId40"/>
    <p:sldId id="293" r:id="rId41"/>
    <p:sldId id="294" r:id="rId42"/>
    <p:sldId id="295" r:id="rId43"/>
    <p:sldId id="296" r:id="rId44"/>
    <p:sldId id="306" r:id="rId45"/>
    <p:sldId id="298" r:id="rId46"/>
    <p:sldId id="300" r:id="rId47"/>
    <p:sldId id="301" r:id="rId48"/>
    <p:sldId id="302" r:id="rId49"/>
    <p:sldId id="299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27AF-F1B2-4FE1-8298-336C4F02AADF}" type="datetimeFigureOut">
              <a:rPr lang="nl-NL" smtClean="0"/>
              <a:t>13-11-2020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9D93-43C8-40EA-9F9C-DE649DAB4D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0589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27AF-F1B2-4FE1-8298-336C4F02AADF}" type="datetimeFigureOut">
              <a:rPr lang="nl-NL" smtClean="0"/>
              <a:t>13-11-2020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9D93-43C8-40EA-9F9C-DE649DAB4D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235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27AF-F1B2-4FE1-8298-336C4F02AADF}" type="datetimeFigureOut">
              <a:rPr lang="nl-NL" smtClean="0"/>
              <a:t>13-11-2020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9D93-43C8-40EA-9F9C-DE649DAB4D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128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27AF-F1B2-4FE1-8298-336C4F02AADF}" type="datetimeFigureOut">
              <a:rPr lang="nl-NL" smtClean="0"/>
              <a:t>13-11-2020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9D93-43C8-40EA-9F9C-DE649DAB4D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143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27AF-F1B2-4FE1-8298-336C4F02AADF}" type="datetimeFigureOut">
              <a:rPr lang="nl-NL" smtClean="0"/>
              <a:t>13-11-2020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9D93-43C8-40EA-9F9C-DE649DAB4D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5304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27AF-F1B2-4FE1-8298-336C4F02AADF}" type="datetimeFigureOut">
              <a:rPr lang="nl-NL" smtClean="0"/>
              <a:t>13-11-2020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9D93-43C8-40EA-9F9C-DE649DAB4D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2250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27AF-F1B2-4FE1-8298-336C4F02AADF}" type="datetimeFigureOut">
              <a:rPr lang="nl-NL" smtClean="0"/>
              <a:t>13-11-2020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9D93-43C8-40EA-9F9C-DE649DAB4D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5567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27AF-F1B2-4FE1-8298-336C4F02AADF}" type="datetimeFigureOut">
              <a:rPr lang="nl-NL" smtClean="0"/>
              <a:t>13-11-2020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9D93-43C8-40EA-9F9C-DE649DAB4D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327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27AF-F1B2-4FE1-8298-336C4F02AADF}" type="datetimeFigureOut">
              <a:rPr lang="nl-NL" smtClean="0"/>
              <a:t>13-11-2020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9D93-43C8-40EA-9F9C-DE649DAB4D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623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27AF-F1B2-4FE1-8298-336C4F02AADF}" type="datetimeFigureOut">
              <a:rPr lang="nl-NL" smtClean="0"/>
              <a:t>13-11-2020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9D93-43C8-40EA-9F9C-DE649DAB4D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465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27AF-F1B2-4FE1-8298-336C4F02AADF}" type="datetimeFigureOut">
              <a:rPr lang="nl-NL" smtClean="0"/>
              <a:t>13-11-2020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9D93-43C8-40EA-9F9C-DE649DAB4D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1839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27AF-F1B2-4FE1-8298-336C4F02AADF}" type="datetimeFigureOut">
              <a:rPr lang="nl-NL" smtClean="0"/>
              <a:t>13-11-2020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09D93-43C8-40EA-9F9C-DE649DAB4D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25128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profile.i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quarkus.io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0A7CA1-470F-441F-9202-92BB5CF5A27B}"/>
              </a:ext>
            </a:extLst>
          </p:cNvPr>
          <p:cNvSpPr/>
          <p:nvPr/>
        </p:nvSpPr>
        <p:spPr>
          <a:xfrm>
            <a:off x="3177109" y="3348696"/>
            <a:ext cx="56124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Backend workshop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B241A4-9385-42BA-A136-3B5332782D0F}"/>
              </a:ext>
            </a:extLst>
          </p:cNvPr>
          <p:cNvSpPr txBox="1"/>
          <p:nvPr/>
        </p:nvSpPr>
        <p:spPr>
          <a:xfrm>
            <a:off x="3918160" y="4423792"/>
            <a:ext cx="43556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 U A R K U S</a:t>
            </a:r>
          </a:p>
        </p:txBody>
      </p:sp>
      <p:pic>
        <p:nvPicPr>
          <p:cNvPr id="1030" name="Picture 6" descr="Afbeeldingsresultaat voor quarkus">
            <a:extLst>
              <a:ext uri="{FF2B5EF4-FFF2-40B4-BE49-F238E27FC236}">
                <a16:creationId xmlns:a16="http://schemas.microsoft.com/office/drawing/2014/main" id="{CA6B2110-6477-4545-8CDD-DE723F8C6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90" y="469474"/>
            <a:ext cx="2559023" cy="255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8F076AAB-C12F-47F6-A470-82D3FA6AD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702" y="5709223"/>
            <a:ext cx="3860596" cy="67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04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7AD1DE-9B66-4E3B-A49F-B43A3C9C4CFC}"/>
              </a:ext>
            </a:extLst>
          </p:cNvPr>
          <p:cNvSpPr/>
          <p:nvPr/>
        </p:nvSpPr>
        <p:spPr>
          <a:xfrm>
            <a:off x="1837106" y="1633786"/>
            <a:ext cx="8771306" cy="39132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F9AB3-2883-4676-99B7-BC6D444AE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599" y="193585"/>
            <a:ext cx="10515600" cy="1325563"/>
          </a:xfrm>
        </p:spPr>
        <p:txBody>
          <a:bodyPr/>
          <a:lstStyle/>
          <a:p>
            <a:pPr algn="ctr"/>
            <a:r>
              <a:rPr lang="nl-NL" dirty="0"/>
              <a:t>Validation</a:t>
            </a:r>
          </a:p>
        </p:txBody>
      </p:sp>
      <p:pic>
        <p:nvPicPr>
          <p:cNvPr id="6146" name="Picture 2" descr="Architecture">
            <a:extLst>
              <a:ext uri="{FF2B5EF4-FFF2-40B4-BE49-F238E27FC236}">
                <a16:creationId xmlns:a16="http://schemas.microsoft.com/office/drawing/2014/main" id="{0EFBB62B-1154-44CF-A5E6-6E587B3B7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078" y="2089872"/>
            <a:ext cx="6917362" cy="300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45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F9AB3-2883-4676-99B7-BC6D444AE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12" y="269785"/>
            <a:ext cx="10515600" cy="1325563"/>
          </a:xfrm>
        </p:spPr>
        <p:txBody>
          <a:bodyPr/>
          <a:lstStyle/>
          <a:p>
            <a:pPr algn="ctr"/>
            <a:r>
              <a:rPr lang="nl-NL" dirty="0"/>
              <a:t>Validation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C77DB6-2E3F-462B-8FC4-315EE35AF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46" y="2244810"/>
            <a:ext cx="11947871" cy="33477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C17E07-85A7-4EE6-9348-151C24DE1B55}"/>
              </a:ext>
            </a:extLst>
          </p:cNvPr>
          <p:cNvSpPr txBox="1"/>
          <p:nvPr/>
        </p:nvSpPr>
        <p:spPr>
          <a:xfrm>
            <a:off x="130010" y="1503777"/>
            <a:ext cx="3000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/>
              <a:t>Model validation</a:t>
            </a:r>
          </a:p>
        </p:txBody>
      </p:sp>
    </p:spTree>
    <p:extLst>
      <p:ext uri="{BB962C8B-B14F-4D97-AF65-F5344CB8AC3E}">
        <p14:creationId xmlns:p14="http://schemas.microsoft.com/office/powerpoint/2010/main" val="2174970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7D04D0-A078-4A00-9E25-E42987E75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16" y="2654164"/>
            <a:ext cx="11445168" cy="201770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5BA6CE6-104A-4416-9FCE-EEB8EB7F3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A4AAC7-BFE1-4C52-A91A-0D88F711665B}"/>
              </a:ext>
            </a:extLst>
          </p:cNvPr>
          <p:cNvSpPr txBox="1"/>
          <p:nvPr/>
        </p:nvSpPr>
        <p:spPr>
          <a:xfrm>
            <a:off x="273020" y="1915474"/>
            <a:ext cx="4887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/>
              <a:t>Validation on REST endpoint</a:t>
            </a:r>
          </a:p>
        </p:txBody>
      </p:sp>
    </p:spTree>
    <p:extLst>
      <p:ext uri="{BB962C8B-B14F-4D97-AF65-F5344CB8AC3E}">
        <p14:creationId xmlns:p14="http://schemas.microsoft.com/office/powerpoint/2010/main" val="3798302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Websockets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7AD1DE-9B66-4E3B-A49F-B43A3C9C4CFC}"/>
              </a:ext>
            </a:extLst>
          </p:cNvPr>
          <p:cNvSpPr/>
          <p:nvPr/>
        </p:nvSpPr>
        <p:spPr>
          <a:xfrm>
            <a:off x="1837106" y="1633786"/>
            <a:ext cx="8771306" cy="39132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6" name="Picture 2" descr="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037" y="2185367"/>
            <a:ext cx="473392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424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438" y="0"/>
            <a:ext cx="10515600" cy="1325563"/>
          </a:xfrm>
        </p:spPr>
        <p:txBody>
          <a:bodyPr/>
          <a:lstStyle/>
          <a:p>
            <a:pPr algn="ctr"/>
            <a:r>
              <a:rPr lang="nl-NL" dirty="0" err="1"/>
              <a:t>Websockets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112" y="1031661"/>
            <a:ext cx="6560252" cy="549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80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Persistency</a:t>
            </a:r>
            <a:r>
              <a:rPr lang="nl-NL" dirty="0"/>
              <a:t> – ORM </a:t>
            </a:r>
            <a:r>
              <a:rPr lang="nl-NL" dirty="0" err="1"/>
              <a:t>with</a:t>
            </a:r>
            <a:r>
              <a:rPr lang="nl-NL" dirty="0"/>
              <a:t> JPA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677" y="1587714"/>
            <a:ext cx="7724775" cy="1952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442" y="3762245"/>
            <a:ext cx="53244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97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88" y="1955019"/>
            <a:ext cx="7493472" cy="47187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 err="1"/>
              <a:t>Persistency</a:t>
            </a:r>
            <a:r>
              <a:rPr lang="nl-NL" dirty="0"/>
              <a:t> – ORM </a:t>
            </a:r>
            <a:r>
              <a:rPr lang="nl-NL" dirty="0" err="1"/>
              <a:t>with</a:t>
            </a:r>
            <a:r>
              <a:rPr lang="nl-NL" dirty="0"/>
              <a:t> JPA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15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200" y="1448215"/>
            <a:ext cx="4595949" cy="249299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@Entity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Conference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PanacheEntity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public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setName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final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38200" y="4070514"/>
            <a:ext cx="4595949" cy="249299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@Singleton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ConferencePanacheRepository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>
                <a:solidFill>
                  <a:srgbClr val="CC7832"/>
                </a:solidFill>
                <a:latin typeface="Consolas" panose="020B0609020204030204" pitchFamily="49" charset="0"/>
              </a:rPr>
              <a:t>public 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List&lt;Conference&gt; </a:t>
            </a:r>
            <a:r>
              <a:rPr lang="en-US" altLang="en-US" sz="1200" dirty="0" err="1">
                <a:solidFill>
                  <a:srgbClr val="FFC66D"/>
                </a:solidFill>
                <a:latin typeface="Consolas" panose="020B0609020204030204" pitchFamily="49" charset="0"/>
              </a:rPr>
              <a:t>findAll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() {</a:t>
            </a:r>
            <a:b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1200" dirty="0">
                <a:solidFill>
                  <a:srgbClr val="CC7832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Conference.</a:t>
            </a:r>
            <a:r>
              <a:rPr lang="en-US" altLang="en-US" sz="1200" i="1" dirty="0" err="1">
                <a:solidFill>
                  <a:srgbClr val="A9B7C6"/>
                </a:solidFill>
                <a:latin typeface="Consolas" panose="020B0609020204030204" pitchFamily="49" charset="0"/>
              </a:rPr>
              <a:t>listAll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en-US" altLang="en-US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endParaRPr lang="en-US" altLang="en-US" sz="12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@Transactional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final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Conference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conference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conference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.persist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568" y="1487055"/>
            <a:ext cx="5653231" cy="4952230"/>
          </a:xfrm>
          <a:prstGeom prst="rect">
            <a:avLst/>
          </a:prstGeom>
        </p:spPr>
      </p:pic>
      <p:sp>
        <p:nvSpPr>
          <p:cNvPr id="9" name="PIJL-RECHTS 8"/>
          <p:cNvSpPr/>
          <p:nvPr/>
        </p:nvSpPr>
        <p:spPr>
          <a:xfrm>
            <a:off x="4926734" y="1579418"/>
            <a:ext cx="749877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el 3"/>
          <p:cNvSpPr>
            <a:spLocks noGrp="1"/>
          </p:cNvSpPr>
          <p:nvPr>
            <p:ph type="title"/>
          </p:nvPr>
        </p:nvSpPr>
        <p:spPr>
          <a:xfrm>
            <a:off x="838200" y="272761"/>
            <a:ext cx="10515600" cy="715530"/>
          </a:xfrm>
        </p:spPr>
        <p:txBody>
          <a:bodyPr/>
          <a:lstStyle/>
          <a:p>
            <a:r>
              <a:rPr lang="nl-NL" dirty="0" err="1"/>
              <a:t>Improved</a:t>
            </a:r>
            <a:r>
              <a:rPr lang="nl-NL" dirty="0"/>
              <a:t> </a:t>
            </a:r>
            <a:r>
              <a:rPr lang="nl-NL" dirty="0" err="1"/>
              <a:t>persistency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Panache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9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73AEB651-A0D1-4D10-A0EE-D03470D9F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77" y="2199523"/>
            <a:ext cx="9228096" cy="1623759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1B4AA2F7-EF2E-4212-ADEC-1760A4326E9B}"/>
              </a:ext>
            </a:extLst>
          </p:cNvPr>
          <p:cNvSpPr/>
          <p:nvPr/>
        </p:nvSpPr>
        <p:spPr>
          <a:xfrm>
            <a:off x="4988546" y="5038385"/>
            <a:ext cx="2374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hlinkClick r:id="rId3"/>
              </a:rPr>
              <a:t>https://microprofile.io/</a:t>
            </a:r>
            <a:endParaRPr lang="nl-NL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7FE8C7-A9B2-46A4-BDA7-B14711E5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01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Eclipse MicroProfile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7682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>
            <a:extLst>
              <a:ext uri="{FF2B5EF4-FFF2-40B4-BE49-F238E27FC236}">
                <a16:creationId xmlns:a16="http://schemas.microsoft.com/office/drawing/2014/main" id="{79A7173D-2DDC-4033-8509-13C940B92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108" y="1637278"/>
            <a:ext cx="9012338" cy="4219011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B49E49FF-22BE-401B-8949-2C089D552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010" y="0"/>
            <a:ext cx="10515600" cy="1325563"/>
          </a:xfrm>
        </p:spPr>
        <p:txBody>
          <a:bodyPr/>
          <a:lstStyle/>
          <a:p>
            <a:pPr algn="ctr"/>
            <a:r>
              <a:rPr lang="nl-NL" dirty="0" err="1"/>
              <a:t>Eclipse</a:t>
            </a:r>
            <a:r>
              <a:rPr lang="nl-NL" dirty="0"/>
              <a:t> MicroProfile </a:t>
            </a:r>
            <a:r>
              <a:rPr lang="nl-NL" dirty="0" err="1"/>
              <a:t>Specification</a:t>
            </a:r>
            <a:r>
              <a:rPr lang="nl-NL" dirty="0"/>
              <a:t> 3.3</a:t>
            </a:r>
          </a:p>
        </p:txBody>
      </p:sp>
    </p:spTree>
    <p:extLst>
      <p:ext uri="{BB962C8B-B14F-4D97-AF65-F5344CB8AC3E}">
        <p14:creationId xmlns:p14="http://schemas.microsoft.com/office/powerpoint/2010/main" val="979598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65C51-B180-4F2D-8DAE-88946F6C6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Why Quarkus?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24989-4AD2-477C-B0B4-52A913C2D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Compile-time dependency injection </a:t>
            </a:r>
          </a:p>
          <a:p>
            <a:r>
              <a:rPr lang="nl-NL" dirty="0"/>
              <a:t>Cloud-native</a:t>
            </a:r>
          </a:p>
          <a:p>
            <a:r>
              <a:rPr lang="nl-NL" dirty="0"/>
              <a:t>Built from the ground up with microservices in mind</a:t>
            </a:r>
          </a:p>
          <a:p>
            <a:r>
              <a:rPr lang="nl-NL" dirty="0"/>
              <a:t>Streamlined for 80% of use cases, flexible for the remaining 20%</a:t>
            </a:r>
          </a:p>
          <a:p>
            <a:r>
              <a:rPr lang="nl-NL" dirty="0"/>
              <a:t>Ability to compile to native images using GraalVM</a:t>
            </a:r>
          </a:p>
          <a:p>
            <a:r>
              <a:rPr lang="nl-NL" dirty="0"/>
              <a:t>Based on MicroProfile standards (metrics, config, resilience, etc)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4303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1676B-45ED-4D5C-BD55-9C59D1F4D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nl-NL" dirty="0" err="1"/>
              <a:t>Config</a:t>
            </a:r>
            <a:endParaRPr lang="nl-NL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A2AF9E5-5E83-441C-B7A7-856D313C6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080" y="1306863"/>
            <a:ext cx="10340087" cy="830997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400" b="0" i="0" u="none" strike="noStrike" cap="none" normalizeH="0" baseline="0" dirty="0">
                <a:ln>
                  <a:noFill/>
                </a:ln>
                <a:solidFill>
                  <a:srgbClr val="E37B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@ConfigProperty</a:t>
            </a:r>
            <a:r>
              <a:rPr kumimoji="0" lang="nl-NL" altLang="nl-NL" sz="24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kumimoji="0" lang="nl-NL" altLang="nl-NL" sz="2400" b="0" i="0" u="none" strike="noStrike" cap="none" normalizeH="0" baseline="0" dirty="0">
                <a:ln>
                  <a:noFill/>
                </a:ln>
                <a:solidFill>
                  <a:srgbClr val="E37B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"greeting.message"</a:t>
            </a:r>
            <a:r>
              <a:rPr kumimoji="0" lang="nl-NL" altLang="nl-NL" sz="24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4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message;</a:t>
            </a:r>
            <a:endParaRPr kumimoji="0" lang="nl-NL" altLang="nl-NL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9E94CC2-070F-4AD7-98F5-251BDD2B6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082" y="2902252"/>
            <a:ext cx="10396425" cy="707886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E37B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BE91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Your configuration properties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greeting.message = hello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E2B729-0F63-4458-B14A-40F475F7AC14}"/>
              </a:ext>
            </a:extLst>
          </p:cNvPr>
          <p:cNvSpPr txBox="1"/>
          <p:nvPr/>
        </p:nvSpPr>
        <p:spPr>
          <a:xfrm>
            <a:off x="1105080" y="2447760"/>
            <a:ext cx="2252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application.properties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636A67D-07A8-42B0-821C-C5C0CA540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080" y="4418117"/>
            <a:ext cx="10197077" cy="132343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E37B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@ConfigProperties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(prefix = 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E37B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"greeting"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9BCAF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9BCAF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BE91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F0CA4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GreetingConfiguration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BE91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E37B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@ConfigProperty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E37B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"message“, defaultValue=“john”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F0CA4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762673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3126E4-EC50-4302-9922-17AF859B1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49" y="1449116"/>
            <a:ext cx="8148638" cy="339791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AB4F6071-EF1E-4FA3-A989-FF30258A6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2" y="5076209"/>
            <a:ext cx="8410575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E37B40"/>
                </a:solidFill>
                <a:effectLst/>
                <a:latin typeface="Roboto Mono"/>
              </a:rPr>
              <a:t>#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BE9100"/>
                </a:solidFill>
                <a:effectLst/>
                <a:latin typeface="Roboto Mono"/>
              </a:rPr>
              <a:t> Your configuration properties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Roboto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Roboto Mono"/>
              </a:rPr>
              <a:t>org.acme.restclient.CountriesService/mp-rest/url=https://restcountries.eu/rest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Roboto Mono"/>
              </a:rPr>
              <a:t>org.acme.restclient.CountriesService/mp-rest/scope=javax.inject.Singleton </a:t>
            </a:r>
            <a:endParaRPr kumimoji="0" lang="nl-NL" altLang="nl-NL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9C28E81-6E1C-4881-A53C-1CAF7E5E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587" y="123553"/>
            <a:ext cx="10515600" cy="1325563"/>
          </a:xfrm>
        </p:spPr>
        <p:txBody>
          <a:bodyPr/>
          <a:lstStyle/>
          <a:p>
            <a:pPr algn="ctr"/>
            <a:r>
              <a:rPr lang="nl-NL" dirty="0"/>
              <a:t>REST Client</a:t>
            </a:r>
          </a:p>
        </p:txBody>
      </p:sp>
    </p:spTree>
    <p:extLst>
      <p:ext uri="{BB962C8B-B14F-4D97-AF65-F5344CB8AC3E}">
        <p14:creationId xmlns:p14="http://schemas.microsoft.com/office/powerpoint/2010/main" val="713431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978" y="85038"/>
            <a:ext cx="10515600" cy="1325563"/>
          </a:xfrm>
        </p:spPr>
        <p:txBody>
          <a:bodyPr/>
          <a:lstStyle/>
          <a:p>
            <a:pPr algn="ctr"/>
            <a:r>
              <a:rPr lang="nl-NL" dirty="0" err="1"/>
              <a:t>Fault</a:t>
            </a:r>
            <a:r>
              <a:rPr lang="nl-NL" dirty="0"/>
              <a:t> </a:t>
            </a:r>
            <a:r>
              <a:rPr lang="nl-NL" dirty="0" err="1"/>
              <a:t>Tolerance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826" y="2215591"/>
            <a:ext cx="7836220" cy="36744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85038" y="1235675"/>
            <a:ext cx="1178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dirty="0" err="1"/>
              <a:t>Retry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54142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978" y="85038"/>
            <a:ext cx="10515600" cy="1325563"/>
          </a:xfrm>
        </p:spPr>
        <p:txBody>
          <a:bodyPr/>
          <a:lstStyle/>
          <a:p>
            <a:pPr algn="ctr"/>
            <a:r>
              <a:rPr lang="nl-NL" dirty="0" err="1"/>
              <a:t>Fault</a:t>
            </a:r>
            <a:r>
              <a:rPr lang="nl-NL" dirty="0"/>
              <a:t> </a:t>
            </a:r>
            <a:r>
              <a:rPr lang="nl-NL" dirty="0" err="1"/>
              <a:t>Tolerance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85038" y="1235675"/>
            <a:ext cx="1752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dirty="0" err="1"/>
              <a:t>Timeout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789" y="2060362"/>
            <a:ext cx="9045146" cy="427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60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978" y="85038"/>
            <a:ext cx="10515600" cy="1325563"/>
          </a:xfrm>
        </p:spPr>
        <p:txBody>
          <a:bodyPr/>
          <a:lstStyle/>
          <a:p>
            <a:pPr algn="ctr"/>
            <a:r>
              <a:rPr lang="nl-NL" dirty="0" err="1"/>
              <a:t>Fault</a:t>
            </a:r>
            <a:r>
              <a:rPr lang="nl-NL" dirty="0"/>
              <a:t> </a:t>
            </a:r>
            <a:r>
              <a:rPr lang="nl-NL" dirty="0" err="1"/>
              <a:t>Tolerance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85038" y="1235675"/>
            <a:ext cx="1685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dirty="0" err="1"/>
              <a:t>Fallback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378" y="2222028"/>
            <a:ext cx="83724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796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fbeeldingsresultaat voor circuit breaker micro servi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792" y="1628767"/>
            <a:ext cx="3149219" cy="497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0405" y="83747"/>
            <a:ext cx="10515600" cy="883379"/>
          </a:xfrm>
        </p:spPr>
        <p:txBody>
          <a:bodyPr/>
          <a:lstStyle/>
          <a:p>
            <a:pPr algn="ctr"/>
            <a:r>
              <a:rPr lang="nl-NL" dirty="0" err="1"/>
              <a:t>Fault</a:t>
            </a:r>
            <a:r>
              <a:rPr lang="nl-NL" dirty="0"/>
              <a:t> </a:t>
            </a:r>
            <a:r>
              <a:rPr lang="nl-NL" dirty="0" err="1"/>
              <a:t>Tolerance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75438" y="745388"/>
            <a:ext cx="2923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dirty="0"/>
              <a:t>Circuit </a:t>
            </a:r>
            <a:r>
              <a:rPr lang="nl-NL" sz="3600" dirty="0" err="1"/>
              <a:t>breaker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46038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5" y="83747"/>
            <a:ext cx="10515600" cy="883379"/>
          </a:xfrm>
        </p:spPr>
        <p:txBody>
          <a:bodyPr/>
          <a:lstStyle/>
          <a:p>
            <a:pPr algn="ctr"/>
            <a:r>
              <a:rPr lang="nl-NL" dirty="0" err="1"/>
              <a:t>Fault</a:t>
            </a:r>
            <a:r>
              <a:rPr lang="nl-NL" dirty="0"/>
              <a:t> </a:t>
            </a:r>
            <a:r>
              <a:rPr lang="nl-NL" dirty="0" err="1"/>
              <a:t>Tolerance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75438" y="745388"/>
            <a:ext cx="2923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dirty="0"/>
              <a:t>Circuit </a:t>
            </a:r>
            <a:r>
              <a:rPr lang="nl-NL" sz="3600" dirty="0" err="1"/>
              <a:t>breaker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003" y="1501474"/>
            <a:ext cx="90582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604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7AD1DE-9B66-4E3B-A49F-B43A3C9C4CFC}"/>
              </a:ext>
            </a:extLst>
          </p:cNvPr>
          <p:cNvSpPr/>
          <p:nvPr/>
        </p:nvSpPr>
        <p:spPr>
          <a:xfrm>
            <a:off x="659094" y="1534932"/>
            <a:ext cx="10338419" cy="34983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Reactive</a:t>
            </a:r>
            <a:r>
              <a:rPr lang="nl-NL" dirty="0"/>
              <a:t> Messaging</a:t>
            </a:r>
            <a:endParaRPr lang="en-US" dirty="0"/>
          </a:p>
        </p:txBody>
      </p:sp>
      <p:pic>
        <p:nvPicPr>
          <p:cNvPr id="4098" name="Picture 2" descr="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1828499"/>
            <a:ext cx="9001125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516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0146" cy="1325563"/>
          </a:xfrm>
        </p:spPr>
        <p:txBody>
          <a:bodyPr/>
          <a:lstStyle/>
          <a:p>
            <a:pPr algn="ctr"/>
            <a:r>
              <a:rPr lang="nl-NL" dirty="0" err="1"/>
              <a:t>Reactive</a:t>
            </a:r>
            <a:r>
              <a:rPr lang="nl-NL" dirty="0"/>
              <a:t> Messaging - </a:t>
            </a:r>
            <a:r>
              <a:rPr lang="nl-NL" dirty="0" err="1"/>
              <a:t>Outgoing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74" y="1477725"/>
            <a:ext cx="10369251" cy="478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0822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0146" cy="1325563"/>
          </a:xfrm>
        </p:spPr>
        <p:txBody>
          <a:bodyPr/>
          <a:lstStyle/>
          <a:p>
            <a:pPr algn="ctr"/>
            <a:r>
              <a:rPr lang="nl-NL" dirty="0" err="1"/>
              <a:t>Reactive</a:t>
            </a:r>
            <a:r>
              <a:rPr lang="nl-NL" dirty="0"/>
              <a:t> Messaging – </a:t>
            </a:r>
            <a:r>
              <a:rPr lang="nl-NL" dirty="0" err="1"/>
              <a:t>Incoming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729" y="1405333"/>
            <a:ext cx="7689636" cy="508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61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fbeeldingsresultaat voor getting started">
            <a:extLst>
              <a:ext uri="{FF2B5EF4-FFF2-40B4-BE49-F238E27FC236}">
                <a16:creationId xmlns:a16="http://schemas.microsoft.com/office/drawing/2014/main" id="{20274196-31E8-47A4-8308-071A190ED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823" y="1447914"/>
            <a:ext cx="8181884" cy="379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D4734E7-B000-485A-B5D8-9B8BD6A858B4}"/>
              </a:ext>
            </a:extLst>
          </p:cNvPr>
          <p:cNvSpPr/>
          <p:nvPr/>
        </p:nvSpPr>
        <p:spPr>
          <a:xfrm>
            <a:off x="3628359" y="245803"/>
            <a:ext cx="45105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Getting started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2A76DD-12BA-4075-AC2A-17123AAAB68F}"/>
              </a:ext>
            </a:extLst>
          </p:cNvPr>
          <p:cNvSpPr/>
          <p:nvPr/>
        </p:nvSpPr>
        <p:spPr>
          <a:xfrm>
            <a:off x="4493596" y="5558503"/>
            <a:ext cx="2485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hlinkClick r:id="rId3"/>
              </a:rPr>
              <a:t>https://code.quarkus.io/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42141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0146" cy="1325563"/>
          </a:xfrm>
        </p:spPr>
        <p:txBody>
          <a:bodyPr/>
          <a:lstStyle/>
          <a:p>
            <a:pPr algn="ctr"/>
            <a:r>
              <a:rPr lang="nl-NL" dirty="0" err="1"/>
              <a:t>Reactive</a:t>
            </a:r>
            <a:r>
              <a:rPr lang="nl-NL" dirty="0"/>
              <a:t> Messaging – Publisher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260" y="1575358"/>
            <a:ext cx="7839718" cy="463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549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Reactive</a:t>
            </a:r>
            <a:r>
              <a:rPr lang="nl-NL" dirty="0"/>
              <a:t> Messaging – Emitter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082" y="1810908"/>
            <a:ext cx="7473767" cy="477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167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55" y="2298742"/>
            <a:ext cx="11204167" cy="203436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73514"/>
            <a:ext cx="10515600" cy="1325563"/>
          </a:xfrm>
        </p:spPr>
        <p:txBody>
          <a:bodyPr/>
          <a:lstStyle/>
          <a:p>
            <a:pPr algn="ctr"/>
            <a:r>
              <a:rPr lang="nl-NL" dirty="0" err="1"/>
              <a:t>Reactive</a:t>
            </a:r>
            <a:r>
              <a:rPr lang="nl-NL" dirty="0"/>
              <a:t> Messaging - Apache </a:t>
            </a:r>
            <a:r>
              <a:rPr lang="nl-NL" dirty="0" err="1"/>
              <a:t>Kafka</a:t>
            </a:r>
            <a:r>
              <a:rPr lang="nl-NL" dirty="0"/>
              <a:t> </a:t>
            </a:r>
            <a:r>
              <a:rPr lang="nl-NL" dirty="0" err="1"/>
              <a:t>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32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Health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2825" y="1754417"/>
            <a:ext cx="76263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/>
              <a:t>Standard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importing</a:t>
            </a:r>
            <a:r>
              <a:rPr lang="nl-NL" dirty="0"/>
              <a:t> </a:t>
            </a:r>
            <a:r>
              <a:rPr lang="nl-NL" i="1" dirty="0" err="1"/>
              <a:t>smallrye</a:t>
            </a:r>
            <a:r>
              <a:rPr lang="nl-NL" i="1" dirty="0"/>
              <a:t>-health</a:t>
            </a:r>
            <a:r>
              <a:rPr lang="nl-NL" dirty="0"/>
              <a:t> </a:t>
            </a:r>
            <a:r>
              <a:rPr lang="nl-NL" dirty="0" err="1"/>
              <a:t>dependency</a:t>
            </a:r>
            <a:r>
              <a:rPr lang="nl-NL" dirty="0"/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/health/live - The application is up and running.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/health/ready - The application is ready to serve requests.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/health - Accumulating all health check procedures in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34851974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827" y="0"/>
            <a:ext cx="10515600" cy="1325563"/>
          </a:xfrm>
        </p:spPr>
        <p:txBody>
          <a:bodyPr/>
          <a:lstStyle/>
          <a:p>
            <a:pPr algn="ctr"/>
            <a:r>
              <a:rPr lang="nl-NL" dirty="0"/>
              <a:t>Health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490" y="1925466"/>
            <a:ext cx="6143625" cy="37814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13687" y="1325563"/>
            <a:ext cx="7977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Create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health </a:t>
            </a:r>
            <a:r>
              <a:rPr lang="nl-NL" dirty="0" err="1"/>
              <a:t>endpoint</a:t>
            </a:r>
            <a:r>
              <a:rPr lang="nl-NL" dirty="0"/>
              <a:t> (shows up on health/live but </a:t>
            </a:r>
            <a:r>
              <a:rPr lang="nl-NL" dirty="0" err="1"/>
              <a:t>not</a:t>
            </a:r>
            <a:r>
              <a:rPr lang="nl-NL" dirty="0"/>
              <a:t> on health/ready)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3774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827" y="0"/>
            <a:ext cx="10515600" cy="1325563"/>
          </a:xfrm>
        </p:spPr>
        <p:txBody>
          <a:bodyPr/>
          <a:lstStyle/>
          <a:p>
            <a:pPr algn="ctr"/>
            <a:r>
              <a:rPr lang="nl-NL" dirty="0"/>
              <a:t>Health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78572" y="1553000"/>
            <a:ext cx="3044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/>
              <a:t>Readiness </a:t>
            </a:r>
            <a:r>
              <a:rPr lang="nl-NL" sz="2800" dirty="0" err="1"/>
              <a:t>Endpoint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572" y="2132699"/>
            <a:ext cx="74961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965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827" y="0"/>
            <a:ext cx="10515600" cy="1325563"/>
          </a:xfrm>
        </p:spPr>
        <p:txBody>
          <a:bodyPr/>
          <a:lstStyle/>
          <a:p>
            <a:pPr algn="ctr"/>
            <a:r>
              <a:rPr lang="nl-NL" dirty="0" err="1"/>
              <a:t>Metrics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27" y="1934895"/>
            <a:ext cx="11318789" cy="33671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55093" y="1181149"/>
            <a:ext cx="4910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err="1"/>
              <a:t>Exposed</a:t>
            </a:r>
            <a:r>
              <a:rPr lang="nl-NL" sz="2800" dirty="0"/>
              <a:t> on /</a:t>
            </a:r>
            <a:r>
              <a:rPr lang="nl-NL" sz="2800" dirty="0" err="1"/>
              <a:t>metrics</a:t>
            </a:r>
            <a:r>
              <a:rPr lang="nl-NL" sz="2800" dirty="0"/>
              <a:t>/</a:t>
            </a:r>
            <a:r>
              <a:rPr lang="nl-NL" sz="2800" dirty="0" err="1"/>
              <a:t>application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17147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827" y="0"/>
            <a:ext cx="10515600" cy="1325563"/>
          </a:xfrm>
        </p:spPr>
        <p:txBody>
          <a:bodyPr/>
          <a:lstStyle/>
          <a:p>
            <a:pPr algn="ctr"/>
            <a:r>
              <a:rPr lang="nl-NL" dirty="0" err="1"/>
              <a:t>Metrics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55093" y="1181149"/>
            <a:ext cx="4910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err="1"/>
              <a:t>Exposed</a:t>
            </a:r>
            <a:r>
              <a:rPr lang="nl-NL" sz="2800" dirty="0"/>
              <a:t> on /</a:t>
            </a:r>
            <a:r>
              <a:rPr lang="nl-NL" sz="2800" dirty="0" err="1"/>
              <a:t>metrics</a:t>
            </a:r>
            <a:r>
              <a:rPr lang="nl-NL" sz="2800" dirty="0"/>
              <a:t>/</a:t>
            </a:r>
            <a:r>
              <a:rPr lang="nl-NL" sz="2800" dirty="0" err="1"/>
              <a:t>application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96" y="2948502"/>
            <a:ext cx="10658931" cy="10880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3296" y="2245102"/>
            <a:ext cx="3552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err="1"/>
              <a:t>Gauge</a:t>
            </a:r>
            <a:r>
              <a:rPr lang="nl-NL" sz="2800" dirty="0"/>
              <a:t> – </a:t>
            </a:r>
            <a:r>
              <a:rPr lang="nl-NL" sz="2800" dirty="0" err="1"/>
              <a:t>custom</a:t>
            </a:r>
            <a:r>
              <a:rPr lang="nl-NL" sz="2800" dirty="0"/>
              <a:t> </a:t>
            </a:r>
            <a:r>
              <a:rPr lang="nl-NL" sz="2800" dirty="0" err="1"/>
              <a:t>metric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49382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972" y="1847978"/>
            <a:ext cx="8105775" cy="456247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26309" y="318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dirty="0" err="1"/>
              <a:t>Metrics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63122" y="1063551"/>
            <a:ext cx="6355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/>
              <a:t>http://localhost:8080/metrics/application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73267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3F37A-FB94-454E-8312-9162F9B40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Testing</a:t>
            </a:r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F6A05CF-A349-459D-9163-F333313D9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191" y="1749802"/>
            <a:ext cx="8783273" cy="439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9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8A427-F098-45BF-989A-3886683A4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Starting the app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5F2D7D-B27E-473C-93F6-E54683E864F3}"/>
              </a:ext>
            </a:extLst>
          </p:cNvPr>
          <p:cNvSpPr txBox="1"/>
          <p:nvPr/>
        </p:nvSpPr>
        <p:spPr>
          <a:xfrm>
            <a:off x="2977217" y="2162490"/>
            <a:ext cx="6563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mvn compile quarkus:dev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FCD8BF-C795-48D3-AE64-AE1D58863DA2}"/>
              </a:ext>
            </a:extLst>
          </p:cNvPr>
          <p:cNvSpPr/>
          <p:nvPr/>
        </p:nvSpPr>
        <p:spPr>
          <a:xfrm>
            <a:off x="3283467" y="3470039"/>
            <a:ext cx="5625066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eflate">
              <a:avLst/>
            </a:prstTxWarp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Enables live coding</a:t>
            </a:r>
          </a:p>
        </p:txBody>
      </p:sp>
    </p:spTree>
    <p:extLst>
      <p:ext uri="{BB962C8B-B14F-4D97-AF65-F5344CB8AC3E}">
        <p14:creationId xmlns:p14="http://schemas.microsoft.com/office/powerpoint/2010/main" val="9024810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Testing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6800"/>
            <a:ext cx="5057775" cy="5153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0" y="2463113"/>
            <a:ext cx="585096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/>
              <a:t>Spins up complete </a:t>
            </a:r>
            <a:r>
              <a:rPr lang="nl-NL" sz="2800" dirty="0" err="1"/>
              <a:t>Quarkus</a:t>
            </a:r>
            <a:r>
              <a:rPr lang="nl-NL" sz="2800" dirty="0"/>
              <a:t> </a:t>
            </a:r>
            <a:r>
              <a:rPr lang="nl-NL" sz="2800" dirty="0" err="1"/>
              <a:t>application</a:t>
            </a:r>
            <a:endParaRPr lang="nl-NL" sz="2800" dirty="0"/>
          </a:p>
          <a:p>
            <a:endParaRPr lang="nl-NL" sz="2800" dirty="0"/>
          </a:p>
          <a:p>
            <a:endParaRPr lang="nl-NL" sz="2800" dirty="0"/>
          </a:p>
          <a:p>
            <a:r>
              <a:rPr lang="nl-NL" sz="2800" dirty="0"/>
              <a:t>Way </a:t>
            </a:r>
            <a:r>
              <a:rPr lang="nl-NL" sz="2800" dirty="0" err="1"/>
              <a:t>faster</a:t>
            </a:r>
            <a:r>
              <a:rPr lang="nl-NL" sz="2800" dirty="0"/>
              <a:t> </a:t>
            </a:r>
            <a:r>
              <a:rPr lang="nl-NL" sz="2800" dirty="0" err="1"/>
              <a:t>than</a:t>
            </a:r>
            <a:r>
              <a:rPr lang="nl-NL" sz="2800" dirty="0"/>
              <a:t> Spring Boot IT tests</a:t>
            </a:r>
            <a:endParaRPr lang="en-US" sz="28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568326" y="5796906"/>
            <a:ext cx="3244998" cy="307777"/>
          </a:xfrm>
          <a:prstGeom prst="rect">
            <a:avLst/>
          </a:prstGeom>
          <a:solidFill>
            <a:srgbClr val="00206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quarkus.http.test</a:t>
            </a:r>
            <a:r>
              <a:rPr lang="en-US" altLang="en-US" sz="1400" dirty="0">
                <a:solidFill>
                  <a:srgbClr val="CC7832"/>
                </a:solidFill>
                <a:latin typeface="Consolas" panose="020B0609020204030204" pitchFamily="49" charset="0"/>
              </a:rPr>
              <a:t>-port</a:t>
            </a:r>
            <a:r>
              <a:rPr lang="en-US" alt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xxxx</a:t>
            </a:r>
            <a:r>
              <a:rPr lang="en-US" alt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 / </a:t>
            </a:r>
            <a:r>
              <a:rPr lang="en-US" altLang="en-US" sz="1400" dirty="0">
                <a:solidFill>
                  <a:srgbClr val="6A8759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7" name="Tekstvak 14"/>
          <p:cNvSpPr txBox="1"/>
          <p:nvPr/>
        </p:nvSpPr>
        <p:spPr>
          <a:xfrm>
            <a:off x="6504444" y="5351088"/>
            <a:ext cx="2252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application.properties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60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833" y="117445"/>
            <a:ext cx="10515600" cy="1325563"/>
          </a:xfrm>
        </p:spPr>
        <p:txBody>
          <a:bodyPr/>
          <a:lstStyle/>
          <a:p>
            <a:pPr algn="ctr"/>
            <a:r>
              <a:rPr lang="nl-NL" dirty="0" err="1"/>
              <a:t>Testing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692" y="1891227"/>
            <a:ext cx="7915275" cy="44100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4638" y="1181398"/>
            <a:ext cx="4562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err="1"/>
              <a:t>Injecting</a:t>
            </a:r>
            <a:r>
              <a:rPr lang="nl-NL" sz="2800" dirty="0"/>
              <a:t> beans </a:t>
            </a:r>
            <a:r>
              <a:rPr lang="nl-NL" sz="2800" dirty="0" err="1"/>
              <a:t>into</a:t>
            </a:r>
            <a:r>
              <a:rPr lang="nl-NL" sz="2800" dirty="0"/>
              <a:t> </a:t>
            </a:r>
            <a:r>
              <a:rPr lang="nl-NL" sz="2800" dirty="0" err="1"/>
              <a:t>your</a:t>
            </a:r>
            <a:r>
              <a:rPr lang="nl-NL" sz="2800" dirty="0"/>
              <a:t> tests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26976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7" y="2943609"/>
            <a:ext cx="7075236" cy="24768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09833" y="117445"/>
            <a:ext cx="10515600" cy="1325563"/>
          </a:xfrm>
        </p:spPr>
        <p:txBody>
          <a:bodyPr/>
          <a:lstStyle/>
          <a:p>
            <a:pPr algn="ctr"/>
            <a:r>
              <a:rPr lang="nl-NL" dirty="0" err="1"/>
              <a:t>Testing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13708" y="1181398"/>
            <a:ext cx="2387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err="1"/>
              <a:t>Mocking</a:t>
            </a:r>
            <a:r>
              <a:rPr lang="nl-NL" sz="2800" dirty="0"/>
              <a:t> beans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52664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09833" y="117445"/>
            <a:ext cx="10515600" cy="1325563"/>
          </a:xfrm>
        </p:spPr>
        <p:txBody>
          <a:bodyPr/>
          <a:lstStyle/>
          <a:p>
            <a:pPr algn="ctr"/>
            <a:r>
              <a:rPr lang="nl-NL" dirty="0" err="1"/>
              <a:t>Testing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13177" y="1162985"/>
            <a:ext cx="3508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/>
              <a:t>Using helper resources</a:t>
            </a:r>
            <a:endParaRPr lang="en-US" sz="280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431811" y="1929402"/>
            <a:ext cx="6471643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QuarkusTestResource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TestResource.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QuarkusTest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MyIntegrationTest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431811" y="3213508"/>
            <a:ext cx="6471643" cy="21236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TestResource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QuarkusTestResourceLifecycleManager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Map&lt;String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   …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31811" y="5615869"/>
            <a:ext cx="5857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Start() returns a map of system </a:t>
            </a:r>
            <a:r>
              <a:rPr lang="nl-NL" dirty="0" err="1"/>
              <a:t>properties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7458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FBAA48-2E0A-4A8B-B4DE-695D4F46D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Building native images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E479D14-719A-4E68-86B4-A984FF74B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00" y="2457571"/>
            <a:ext cx="6800000" cy="1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7687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530" y="31585"/>
            <a:ext cx="10515600" cy="1325563"/>
          </a:xfrm>
        </p:spPr>
        <p:txBody>
          <a:bodyPr/>
          <a:lstStyle/>
          <a:p>
            <a:pPr algn="ctr"/>
            <a:r>
              <a:rPr lang="nl-NL" dirty="0"/>
              <a:t>Building native images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F801184-2C7A-4095-B9C6-74B787A0D4E8}"/>
              </a:ext>
            </a:extLst>
          </p:cNvPr>
          <p:cNvGrpSpPr/>
          <p:nvPr/>
        </p:nvGrpSpPr>
        <p:grpSpPr>
          <a:xfrm>
            <a:off x="962451" y="1248091"/>
            <a:ext cx="9897676" cy="3104845"/>
            <a:chOff x="659095" y="1928474"/>
            <a:chExt cx="9897676" cy="310484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DC85013-7583-42F3-A544-F7E8F11D12E0}"/>
                </a:ext>
              </a:extLst>
            </p:cNvPr>
            <p:cNvSpPr/>
            <p:nvPr/>
          </p:nvSpPr>
          <p:spPr>
            <a:xfrm>
              <a:off x="659095" y="1928474"/>
              <a:ext cx="9897676" cy="31048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1028" name="Picture 4" descr="Containerization Process">
              <a:extLst>
                <a:ext uri="{FF2B5EF4-FFF2-40B4-BE49-F238E27FC236}">
                  <a16:creationId xmlns:a16="http://schemas.microsoft.com/office/drawing/2014/main" id="{48BE2778-5788-465D-9CD4-8CA40AE671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725" y="2066433"/>
              <a:ext cx="9067800" cy="2828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Rectangle 5">
            <a:extLst>
              <a:ext uri="{FF2B5EF4-FFF2-40B4-BE49-F238E27FC236}">
                <a16:creationId xmlns:a16="http://schemas.microsoft.com/office/drawing/2014/main" id="{3F33DEA3-8509-4685-AE55-C84561869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451" y="4608198"/>
            <a:ext cx="10382384" cy="400110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./mvnw package -Pnative -Dquarkus.native.container-build=true</a:t>
            </a:r>
            <a:r>
              <a:rPr kumimoji="0" lang="nl-NL" altLang="nl-NL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nl-NL" altLang="nl-N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7B23D9-C4E0-4983-92E7-1543B4CEC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926" y="5143904"/>
            <a:ext cx="8562240" cy="338554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docker build -f src/main/docker/Dockerfile.native -t quarkus/myapp .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nl-NL" altLang="nl-NL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0520F8-4038-40AB-B981-B5E022E3F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228" y="5715000"/>
            <a:ext cx="6518287" cy="369332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docker run -i --rm -p 8080:8080 </a:t>
            </a:r>
            <a:r>
              <a:rPr lang="nl-NL" altLang="nl-NL" dirty="0">
                <a:solidFill>
                  <a:srgbClr val="EFEFE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quarkus/myapp</a:t>
            </a:r>
            <a:endParaRPr kumimoji="0" lang="nl-NL" altLang="nl-NL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649B03-76C5-48B3-BBEC-0EA81C6B6A15}"/>
              </a:ext>
            </a:extLst>
          </p:cNvPr>
          <p:cNvSpPr/>
          <p:nvPr/>
        </p:nvSpPr>
        <p:spPr>
          <a:xfrm>
            <a:off x="335231" y="4608198"/>
            <a:ext cx="395393" cy="3693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487C22-6E2A-48DB-BD79-90C7B4ABA787}"/>
              </a:ext>
            </a:extLst>
          </p:cNvPr>
          <p:cNvSpPr/>
          <p:nvPr/>
        </p:nvSpPr>
        <p:spPr>
          <a:xfrm>
            <a:off x="335231" y="5128515"/>
            <a:ext cx="395393" cy="3693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946E66-B489-4276-865E-375AF1E33D7D}"/>
              </a:ext>
            </a:extLst>
          </p:cNvPr>
          <p:cNvSpPr txBox="1"/>
          <p:nvPr/>
        </p:nvSpPr>
        <p:spPr>
          <a:xfrm>
            <a:off x="419674" y="571500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Run with:</a:t>
            </a:r>
          </a:p>
        </p:txBody>
      </p:sp>
    </p:spTree>
    <p:extLst>
      <p:ext uri="{BB962C8B-B14F-4D97-AF65-F5344CB8AC3E}">
        <p14:creationId xmlns:p14="http://schemas.microsoft.com/office/powerpoint/2010/main" val="7672884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530" y="31585"/>
            <a:ext cx="10515600" cy="1325563"/>
          </a:xfrm>
        </p:spPr>
        <p:txBody>
          <a:bodyPr/>
          <a:lstStyle/>
          <a:p>
            <a:pPr algn="ctr"/>
            <a:r>
              <a:rPr lang="nl-NL" dirty="0"/>
              <a:t>Building native images – including resources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9C1220-1DFE-49E7-AEF5-C685650983A6}"/>
              </a:ext>
            </a:extLst>
          </p:cNvPr>
          <p:cNvSpPr txBox="1"/>
          <p:nvPr/>
        </p:nvSpPr>
        <p:spPr>
          <a:xfrm>
            <a:off x="3213846" y="1214718"/>
            <a:ext cx="4102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src/main/resources/resource-config.json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8FCDB4-8CC6-468C-9C2D-0ADA3CD65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394" y="1766046"/>
            <a:ext cx="4133994" cy="3209925"/>
          </a:xfrm>
          <a:prstGeom prst="rect">
            <a:avLst/>
          </a:prstGeom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E235DFCF-E924-486D-A37D-FFC04346F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260" y="5846041"/>
            <a:ext cx="9556376" cy="338554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E37B40"/>
                </a:solidFill>
                <a:effectLst/>
                <a:latin typeface="Roboto Mono"/>
              </a:rPr>
              <a:t>quarkus.native.additional-build-args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Roboto Mono"/>
              </a:rPr>
              <a:t> =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E37B40"/>
                </a:solidFill>
                <a:effectLst/>
                <a:latin typeface="Roboto Mono"/>
              </a:rPr>
              <a:t>-H:ResourceConfigurationFiles=resources-config.json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nl-NL" altLang="nl-NL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98899C-902D-4D89-BA72-E32E2F2734BB}"/>
              </a:ext>
            </a:extLst>
          </p:cNvPr>
          <p:cNvSpPr txBox="1"/>
          <p:nvPr/>
        </p:nvSpPr>
        <p:spPr>
          <a:xfrm>
            <a:off x="961050" y="5434473"/>
            <a:ext cx="2252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application.properties</a:t>
            </a:r>
          </a:p>
        </p:txBody>
      </p:sp>
    </p:spTree>
    <p:extLst>
      <p:ext uri="{BB962C8B-B14F-4D97-AF65-F5344CB8AC3E}">
        <p14:creationId xmlns:p14="http://schemas.microsoft.com/office/powerpoint/2010/main" val="10351404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530" y="31585"/>
            <a:ext cx="10515600" cy="1325563"/>
          </a:xfrm>
        </p:spPr>
        <p:txBody>
          <a:bodyPr/>
          <a:lstStyle/>
          <a:p>
            <a:pPr algn="ctr"/>
            <a:r>
              <a:rPr lang="nl-NL" dirty="0"/>
              <a:t>Building native images – register for reflection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F22D30-ECA2-48E3-9E51-ECD629421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553" y="2023814"/>
            <a:ext cx="4966516" cy="37031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E14A39-B46B-40CD-B70B-5C62C7FE4A7E}"/>
              </a:ext>
            </a:extLst>
          </p:cNvPr>
          <p:cNvSpPr txBox="1"/>
          <p:nvPr/>
        </p:nvSpPr>
        <p:spPr>
          <a:xfrm>
            <a:off x="3367245" y="1136483"/>
            <a:ext cx="450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GraalVM works on “closed-world” assumption</a:t>
            </a:r>
          </a:p>
        </p:txBody>
      </p:sp>
    </p:spTree>
    <p:extLst>
      <p:ext uri="{BB962C8B-B14F-4D97-AF65-F5344CB8AC3E}">
        <p14:creationId xmlns:p14="http://schemas.microsoft.com/office/powerpoint/2010/main" val="16770234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530" y="31585"/>
            <a:ext cx="10515600" cy="1325563"/>
          </a:xfrm>
        </p:spPr>
        <p:txBody>
          <a:bodyPr/>
          <a:lstStyle/>
          <a:p>
            <a:pPr algn="ctr"/>
            <a:r>
              <a:rPr lang="nl-NL" dirty="0"/>
              <a:t>Building native images – register for reflection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FBEB3A-FC3B-4755-9419-BD03EE77D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464" y="1289507"/>
            <a:ext cx="8099591" cy="1323439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Roboto Mono"/>
              </a:rPr>
              <a:t>Exception handling request to /person: org.jboss.resteasy.spi.UnhandledException: javax.json.bind.JsonbException: Can't create instance of a class: class org.acme.jsonb.Person, No default constructor found</a:t>
            </a:r>
            <a:r>
              <a:rPr kumimoji="0" lang="nl-NL" altLang="nl-NL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nl-NL" altLang="nl-N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5AC1672-1D16-412C-AD36-44CA1709C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676" y="3651270"/>
            <a:ext cx="8771308" cy="1569660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3200" b="0" i="0" u="none" strike="noStrike" cap="none" normalizeH="0" baseline="0" dirty="0">
                <a:ln>
                  <a:noFill/>
                </a:ln>
                <a:solidFill>
                  <a:srgbClr val="E37B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@RegisterForReflection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3200" b="0" i="0" u="none" strike="noStrike" cap="none" normalizeH="0" baseline="0" dirty="0">
                <a:ln>
                  <a:noFill/>
                </a:ln>
                <a:solidFill>
                  <a:srgbClr val="9BCAF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nl-NL" altLang="nl-NL" sz="32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3200" b="0" i="0" u="none" strike="noStrike" cap="none" normalizeH="0" baseline="0" dirty="0">
                <a:ln>
                  <a:noFill/>
                </a:ln>
                <a:solidFill>
                  <a:srgbClr val="9BCAF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nl-NL" altLang="nl-NL" sz="3200" b="0" i="0" u="none" strike="noStrike" cap="none" normalizeH="0" baseline="0" dirty="0">
                <a:ln>
                  <a:noFill/>
                </a:ln>
                <a:solidFill>
                  <a:srgbClr val="BE91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3200" b="0" i="0" u="none" strike="noStrike" cap="none" normalizeH="0" baseline="0" dirty="0">
                <a:ln>
                  <a:noFill/>
                </a:ln>
                <a:solidFill>
                  <a:srgbClr val="F0CA4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nl-NL" altLang="nl-NL" sz="3200" b="0" i="0" u="none" strike="noStrike" cap="none" normalizeH="0" baseline="0" dirty="0">
                <a:ln>
                  <a:noFill/>
                </a:ln>
                <a:solidFill>
                  <a:srgbClr val="BE91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32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32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nl-NL" altLang="nl-NL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427CB5-1515-4AC0-BC55-8A7E636E98A8}"/>
              </a:ext>
            </a:extLst>
          </p:cNvPr>
          <p:cNvSpPr txBox="1"/>
          <p:nvPr/>
        </p:nvSpPr>
        <p:spPr>
          <a:xfrm>
            <a:off x="1662676" y="3206730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Solution:</a:t>
            </a:r>
          </a:p>
        </p:txBody>
      </p:sp>
    </p:spTree>
    <p:extLst>
      <p:ext uri="{BB962C8B-B14F-4D97-AF65-F5344CB8AC3E}">
        <p14:creationId xmlns:p14="http://schemas.microsoft.com/office/powerpoint/2010/main" val="8940907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Assignment</a:t>
            </a:r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1D4FD3D-4025-4CCC-845C-2B9701B16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642" y="2126346"/>
            <a:ext cx="3388715" cy="338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9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1676B-45ED-4D5C-BD55-9C59D1F4D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75" y="44435"/>
            <a:ext cx="10515600" cy="1325563"/>
          </a:xfrm>
        </p:spPr>
        <p:txBody>
          <a:bodyPr/>
          <a:lstStyle/>
          <a:p>
            <a:pPr algn="ctr"/>
            <a:r>
              <a:rPr lang="nl-NL" dirty="0"/>
              <a:t>Controller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56D1D8-5AD5-4149-A9AD-B17D9084A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542" y="1417103"/>
            <a:ext cx="8656286" cy="530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00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1676B-45ED-4D5C-BD55-9C59D1F4D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75" y="44435"/>
            <a:ext cx="10515600" cy="1325563"/>
          </a:xfrm>
        </p:spPr>
        <p:txBody>
          <a:bodyPr/>
          <a:lstStyle/>
          <a:p>
            <a:pPr algn="ctr"/>
            <a:r>
              <a:rPr lang="nl-NL" dirty="0"/>
              <a:t>CDI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02" y="939113"/>
            <a:ext cx="3501394" cy="53575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21643" y="1369998"/>
            <a:ext cx="4545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@Singleton is </a:t>
            </a:r>
            <a:r>
              <a:rPr lang="nl-NL" dirty="0" err="1"/>
              <a:t>injected</a:t>
            </a:r>
            <a:r>
              <a:rPr lang="nl-NL" dirty="0"/>
              <a:t> on startup</a:t>
            </a:r>
          </a:p>
          <a:p>
            <a:r>
              <a:rPr lang="nl-NL" dirty="0"/>
              <a:t>@</a:t>
            </a:r>
            <a:r>
              <a:rPr lang="nl-NL" dirty="0" err="1"/>
              <a:t>ApplicationScoped</a:t>
            </a:r>
            <a:r>
              <a:rPr lang="nl-NL" dirty="0"/>
              <a:t> is </a:t>
            </a:r>
            <a:r>
              <a:rPr lang="nl-NL" dirty="0" err="1"/>
              <a:t>injected</a:t>
            </a:r>
            <a:r>
              <a:rPr lang="nl-NL" dirty="0"/>
              <a:t> </a:t>
            </a:r>
            <a:r>
              <a:rPr lang="nl-NL" dirty="0" err="1"/>
              <a:t>lazily</a:t>
            </a:r>
            <a:r>
              <a:rPr lang="nl-NL" dirty="0"/>
              <a:t>, </a:t>
            </a:r>
            <a:r>
              <a:rPr lang="nl-NL" dirty="0" err="1"/>
              <a:t>by</a:t>
            </a:r>
            <a:r>
              <a:rPr lang="nl-NL" dirty="0"/>
              <a:t> proxy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21643" y="2356021"/>
            <a:ext cx="30508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dirty="0">
                <a:solidFill>
                  <a:srgbClr val="943000"/>
                </a:solidFill>
                <a:latin typeface="Roboto Mono"/>
              </a:rPr>
              <a:t>@Dependent</a:t>
            </a:r>
          </a:p>
          <a:p>
            <a:r>
              <a:rPr lang="en-US" altLang="en-US" sz="2400" dirty="0">
                <a:solidFill>
                  <a:srgbClr val="943000"/>
                </a:solidFill>
                <a:latin typeface="Roboto Mono"/>
              </a:rPr>
              <a:t>@</a:t>
            </a:r>
            <a:r>
              <a:rPr lang="en-US" altLang="en-US" sz="2400" dirty="0" err="1">
                <a:solidFill>
                  <a:srgbClr val="943000"/>
                </a:solidFill>
                <a:latin typeface="Roboto Mono"/>
              </a:rPr>
              <a:t>ApplicationScoped</a:t>
            </a:r>
            <a:endParaRPr lang="en-US" altLang="en-US" sz="2400" dirty="0">
              <a:solidFill>
                <a:srgbClr val="943000"/>
              </a:solidFill>
              <a:latin typeface="Roboto Mono"/>
            </a:endParaRPr>
          </a:p>
          <a:p>
            <a:r>
              <a:rPr lang="en-US" altLang="en-US" sz="2400" dirty="0">
                <a:solidFill>
                  <a:srgbClr val="943000"/>
                </a:solidFill>
                <a:latin typeface="Roboto Mono"/>
              </a:rPr>
              <a:t>@Singleton</a:t>
            </a:r>
          </a:p>
          <a:p>
            <a:r>
              <a:rPr lang="en-US" altLang="en-US" sz="2400" dirty="0">
                <a:solidFill>
                  <a:srgbClr val="943000"/>
                </a:solidFill>
                <a:latin typeface="Roboto Mono"/>
              </a:rPr>
              <a:t>@</a:t>
            </a:r>
            <a:r>
              <a:rPr lang="en-US" altLang="en-US" sz="2400" dirty="0" err="1">
                <a:solidFill>
                  <a:srgbClr val="943000"/>
                </a:solidFill>
                <a:latin typeface="Roboto Mono"/>
              </a:rPr>
              <a:t>RequestScoped</a:t>
            </a:r>
            <a:endParaRPr lang="en-US" altLang="en-US" sz="2400" dirty="0">
              <a:solidFill>
                <a:srgbClr val="943000"/>
              </a:solidFill>
              <a:latin typeface="Roboto Mono"/>
            </a:endParaRPr>
          </a:p>
          <a:p>
            <a:r>
              <a:rPr lang="en-US" altLang="en-US" sz="2400" dirty="0">
                <a:solidFill>
                  <a:srgbClr val="943000"/>
                </a:solidFill>
                <a:latin typeface="Roboto Mono"/>
              </a:rPr>
              <a:t>@</a:t>
            </a:r>
            <a:r>
              <a:rPr lang="en-US" altLang="en-US" sz="2400" dirty="0" err="1">
                <a:solidFill>
                  <a:srgbClr val="943000"/>
                </a:solidFill>
                <a:latin typeface="Roboto Mono"/>
              </a:rPr>
              <a:t>SessionScoped</a:t>
            </a:r>
            <a:r>
              <a:rPr lang="en-US" altLang="en-US" sz="1200" dirty="0"/>
              <a:t> </a:t>
            </a:r>
            <a:endParaRPr lang="en-US" altLang="en-US" sz="3600" dirty="0">
              <a:latin typeface="Arial" panose="020B0604020202020204" pitchFamily="34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1118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1676B-45ED-4D5C-BD55-9C59D1F4D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75" y="44435"/>
            <a:ext cx="10515600" cy="1325563"/>
          </a:xfrm>
        </p:spPr>
        <p:txBody>
          <a:bodyPr/>
          <a:lstStyle/>
          <a:p>
            <a:pPr algn="ctr"/>
            <a:r>
              <a:rPr lang="nl-NL" dirty="0"/>
              <a:t>Configuration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A2AF9E5-5E83-441C-B7A7-856D313C6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412" y="1487905"/>
            <a:ext cx="10340087" cy="1569660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nl-NL" altLang="nl-NL" sz="2400" b="0" i="0" u="none" strike="noStrike" cap="none" normalizeH="0" baseline="0" dirty="0">
                <a:ln>
                  <a:noFill/>
                </a:ln>
                <a:solidFill>
                  <a:srgbClr val="E37B40"/>
                </a:solidFill>
                <a:effectLst/>
                <a:latin typeface="Roboto Mono"/>
              </a:rPr>
              <a:t>quarkus.http.port</a:t>
            </a:r>
            <a:r>
              <a:rPr kumimoji="0" lang="nl-NL" altLang="nl-NL" sz="24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Roboto Mono"/>
              </a:rPr>
              <a:t>=</a:t>
            </a:r>
            <a:r>
              <a:rPr kumimoji="0" lang="nl-NL" altLang="nl-NL" sz="2400" b="0" i="0" u="none" strike="noStrike" cap="none" normalizeH="0" baseline="0" dirty="0">
                <a:ln>
                  <a:noFill/>
                </a:ln>
                <a:solidFill>
                  <a:srgbClr val="E37B40"/>
                </a:solidFill>
                <a:effectLst/>
                <a:latin typeface="Roboto Mono"/>
              </a:rPr>
              <a:t>9090</a:t>
            </a:r>
          </a:p>
          <a:p>
            <a:pPr lvl="0"/>
            <a:endParaRPr lang="nl-NL" altLang="nl-NL" sz="2400" dirty="0">
              <a:solidFill>
                <a:srgbClr val="E37B40"/>
              </a:solidFill>
              <a:latin typeface="Roboto Mono"/>
            </a:endParaRPr>
          </a:p>
          <a:p>
            <a:pPr lvl="0"/>
            <a:r>
              <a:rPr lang="nl-NL" altLang="nl-NL" sz="2400" dirty="0">
                <a:solidFill>
                  <a:srgbClr val="E37B40"/>
                </a:solidFill>
                <a:latin typeface="Roboto Mono"/>
              </a:rPr>
              <a:t>#override for “dev” profile</a:t>
            </a:r>
          </a:p>
          <a:p>
            <a:pPr lvl="0"/>
            <a:r>
              <a:rPr kumimoji="0" lang="nl-NL" altLang="nl-NL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Roboto Mono"/>
              </a:rPr>
              <a:t>%dev</a:t>
            </a:r>
            <a:r>
              <a:rPr kumimoji="0" lang="nl-NL" altLang="nl-NL" sz="2400" b="0" i="0" u="none" strike="noStrike" cap="none" normalizeH="0" baseline="0" dirty="0">
                <a:ln>
                  <a:noFill/>
                </a:ln>
                <a:solidFill>
                  <a:srgbClr val="E37B40"/>
                </a:solidFill>
                <a:effectLst/>
                <a:latin typeface="Roboto Mono"/>
              </a:rPr>
              <a:t>.quarkus.http.port</a:t>
            </a:r>
            <a:r>
              <a:rPr kumimoji="0" lang="nl-NL" altLang="nl-NL" sz="24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Roboto Mono"/>
              </a:rPr>
              <a:t>=</a:t>
            </a:r>
            <a:r>
              <a:rPr kumimoji="0" lang="nl-NL" altLang="nl-NL" sz="2400" b="0" i="0" u="none" strike="noStrike" cap="none" normalizeH="0" baseline="0" dirty="0">
                <a:ln>
                  <a:noFill/>
                </a:ln>
                <a:solidFill>
                  <a:srgbClr val="E37B40"/>
                </a:solidFill>
                <a:effectLst/>
                <a:latin typeface="Roboto Mono"/>
              </a:rPr>
              <a:t>8181</a:t>
            </a:r>
            <a:r>
              <a:rPr kumimoji="0" lang="nl-NL" altLang="nl-NL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nl-NL" altLang="nl-NL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E2B729-0F63-4458-B14A-40F475F7AC14}"/>
              </a:ext>
            </a:extLst>
          </p:cNvPr>
          <p:cNvSpPr txBox="1"/>
          <p:nvPr/>
        </p:nvSpPr>
        <p:spPr>
          <a:xfrm>
            <a:off x="1014074" y="1185332"/>
            <a:ext cx="3722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Everything is in </a:t>
            </a:r>
            <a:r>
              <a:rPr lang="nl-NL" i="1" dirty="0"/>
              <a:t>application.properties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CD6C6FF-8C33-4930-8DAF-3692C72E1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53C82AC-C479-4AC0-B528-8EAA330F7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412" y="3315934"/>
            <a:ext cx="9068380" cy="2015936"/>
          </a:xfrm>
          <a:prstGeom prst="rect">
            <a:avLst/>
          </a:prstGeom>
          <a:solidFill>
            <a:srgbClr val="E7E8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Open Sans"/>
              </a:rPr>
              <a:t>by default Quarkus has three profiles, although it is possible to use as many as you like.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Open Sans"/>
              </a:rPr>
              <a:t>The default profiles are: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NL" altLang="nl-NL" b="1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Open Sans"/>
              </a:rPr>
              <a:t>dev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Open Sans"/>
              </a:rPr>
              <a:t> - Activated when in development mode (i.e. 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943000"/>
                </a:solidFill>
                <a:effectLst/>
                <a:latin typeface="Roboto Mono"/>
              </a:rPr>
              <a:t>quarkus:dev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Open San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NL" altLang="nl-NL" b="1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Open Sans"/>
              </a:rPr>
              <a:t>test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Open Sans"/>
              </a:rPr>
              <a:t> - Activated when running tests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NL" altLang="nl-NL" b="1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Open Sans"/>
              </a:rPr>
              <a:t>prod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Open Sans"/>
              </a:rPr>
              <a:t> - The default profile when not running in development or test mode</a:t>
            </a:r>
            <a:endParaRPr kumimoji="0" lang="nl-NL" altLang="nl-NL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841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12947-6548-48B6-ADC1-3497885A1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537" y="352124"/>
            <a:ext cx="10515600" cy="1325563"/>
          </a:xfrm>
        </p:spPr>
        <p:txBody>
          <a:bodyPr/>
          <a:lstStyle/>
          <a:p>
            <a:pPr algn="ctr"/>
            <a:r>
              <a:rPr lang="nl-NL" dirty="0"/>
              <a:t>Application start and stop events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527B20-52B0-4CBE-A980-C6E4ADD50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24" y="1915472"/>
            <a:ext cx="11040869" cy="469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6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5EA38-F086-43DB-948C-E463C3767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Configuring Logging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F1660-8EC0-4A65-BD80-9CDCBA8B6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5965"/>
            <a:ext cx="10080068" cy="1778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78DFA1-011D-4591-B843-E7EC2E704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058" y="4144024"/>
            <a:ext cx="10112210" cy="21310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DF03AE-0F8F-4CB8-8B00-1B72BACF5801}"/>
              </a:ext>
            </a:extLst>
          </p:cNvPr>
          <p:cNvSpPr txBox="1"/>
          <p:nvPr/>
        </p:nvSpPr>
        <p:spPr>
          <a:xfrm>
            <a:off x="905733" y="1448995"/>
            <a:ext cx="90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console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0A5CE9-56F2-4D2F-A039-B6606CF4DAC1}"/>
              </a:ext>
            </a:extLst>
          </p:cNvPr>
          <p:cNvSpPr txBox="1"/>
          <p:nvPr/>
        </p:nvSpPr>
        <p:spPr>
          <a:xfrm>
            <a:off x="806058" y="3716104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File-based</a:t>
            </a:r>
          </a:p>
        </p:txBody>
      </p:sp>
    </p:spTree>
    <p:extLst>
      <p:ext uri="{BB962C8B-B14F-4D97-AF65-F5344CB8AC3E}">
        <p14:creationId xmlns:p14="http://schemas.microsoft.com/office/powerpoint/2010/main" val="2164873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859</Words>
  <Application>Microsoft Office PowerPoint</Application>
  <PresentationFormat>Breedbeeld</PresentationFormat>
  <Paragraphs>143</Paragraphs>
  <Slides>49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49</vt:i4>
      </vt:variant>
    </vt:vector>
  </HeadingPairs>
  <TitlesOfParts>
    <vt:vector size="57" baseType="lpstr">
      <vt:lpstr>Arial</vt:lpstr>
      <vt:lpstr>Calibri</vt:lpstr>
      <vt:lpstr>Calibri Light</vt:lpstr>
      <vt:lpstr>Consolas</vt:lpstr>
      <vt:lpstr>Courier New</vt:lpstr>
      <vt:lpstr>Open Sans</vt:lpstr>
      <vt:lpstr>Roboto Mono</vt:lpstr>
      <vt:lpstr>Office Theme</vt:lpstr>
      <vt:lpstr>PowerPoint-presentatie</vt:lpstr>
      <vt:lpstr>Why Quarkus?</vt:lpstr>
      <vt:lpstr>PowerPoint-presentatie</vt:lpstr>
      <vt:lpstr>Starting the app </vt:lpstr>
      <vt:lpstr>Controller</vt:lpstr>
      <vt:lpstr>CDI</vt:lpstr>
      <vt:lpstr>Configuration</vt:lpstr>
      <vt:lpstr>Application start and stop events</vt:lpstr>
      <vt:lpstr>Configuring Logging</vt:lpstr>
      <vt:lpstr>Validation</vt:lpstr>
      <vt:lpstr>Validation</vt:lpstr>
      <vt:lpstr>Validation</vt:lpstr>
      <vt:lpstr>Websockets</vt:lpstr>
      <vt:lpstr>Websockets</vt:lpstr>
      <vt:lpstr>Persistency – ORM with JPA</vt:lpstr>
      <vt:lpstr>Persistency – ORM with JPA</vt:lpstr>
      <vt:lpstr>Improved persistency with Panache</vt:lpstr>
      <vt:lpstr>Eclipse MicroProfile</vt:lpstr>
      <vt:lpstr>Eclipse MicroProfile Specification 3.3</vt:lpstr>
      <vt:lpstr>Config</vt:lpstr>
      <vt:lpstr>REST Client</vt:lpstr>
      <vt:lpstr>Fault Tolerance</vt:lpstr>
      <vt:lpstr>Fault Tolerance</vt:lpstr>
      <vt:lpstr>Fault Tolerance</vt:lpstr>
      <vt:lpstr>Fault Tolerance</vt:lpstr>
      <vt:lpstr>Fault Tolerance</vt:lpstr>
      <vt:lpstr>Reactive Messaging</vt:lpstr>
      <vt:lpstr>Reactive Messaging - Outgoing</vt:lpstr>
      <vt:lpstr>Reactive Messaging – Incoming</vt:lpstr>
      <vt:lpstr>Reactive Messaging – Publisher</vt:lpstr>
      <vt:lpstr>Reactive Messaging – Emitter</vt:lpstr>
      <vt:lpstr>Reactive Messaging - Apache Kafka config</vt:lpstr>
      <vt:lpstr>Health</vt:lpstr>
      <vt:lpstr>Health</vt:lpstr>
      <vt:lpstr>Health</vt:lpstr>
      <vt:lpstr>Metrics</vt:lpstr>
      <vt:lpstr>Metrics</vt:lpstr>
      <vt:lpstr>PowerPoint-presentatie</vt:lpstr>
      <vt:lpstr>Testing</vt:lpstr>
      <vt:lpstr>Testing</vt:lpstr>
      <vt:lpstr>Testing</vt:lpstr>
      <vt:lpstr>Testing</vt:lpstr>
      <vt:lpstr>Testing</vt:lpstr>
      <vt:lpstr>Building native images</vt:lpstr>
      <vt:lpstr>Building native images</vt:lpstr>
      <vt:lpstr>Building native images – including resources</vt:lpstr>
      <vt:lpstr>Building native images – register for reflection</vt:lpstr>
      <vt:lpstr>Building native images – register for reflection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 Schudel</dc:creator>
  <cp:lastModifiedBy>Gerry</cp:lastModifiedBy>
  <cp:revision>86</cp:revision>
  <dcterms:created xsi:type="dcterms:W3CDTF">2020-03-10T13:23:31Z</dcterms:created>
  <dcterms:modified xsi:type="dcterms:W3CDTF">2020-11-13T14:53:25Z</dcterms:modified>
</cp:coreProperties>
</file>