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81" r:id="rId6"/>
    <p:sldId id="261" r:id="rId7"/>
    <p:sldId id="263" r:id="rId8"/>
    <p:sldId id="264" r:id="rId9"/>
    <p:sldId id="265" r:id="rId10"/>
    <p:sldId id="267" r:id="rId11"/>
    <p:sldId id="266" r:id="rId12"/>
    <p:sldId id="268" r:id="rId13"/>
    <p:sldId id="274" r:id="rId14"/>
    <p:sldId id="279" r:id="rId15"/>
    <p:sldId id="275" r:id="rId16"/>
    <p:sldId id="276" r:id="rId17"/>
    <p:sldId id="269" r:id="rId18"/>
    <p:sldId id="277" r:id="rId19"/>
    <p:sldId id="270" r:id="rId20"/>
    <p:sldId id="271" r:id="rId21"/>
    <p:sldId id="272" r:id="rId22"/>
    <p:sldId id="273" r:id="rId23"/>
    <p:sldId id="280" r:id="rId24"/>
    <p:sldId id="278" r:id="rId25"/>
    <p:sldId id="282" r:id="rId26"/>
    <p:sldId id="26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31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1AF97-E8C4-4294-83C6-3ECAAA48B8E5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047B-767B-4A56-8E94-4F399A0738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02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1AF97-E8C4-4294-83C6-3ECAAA48B8E5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047B-767B-4A56-8E94-4F399A0738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22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1AF97-E8C4-4294-83C6-3ECAAA48B8E5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047B-767B-4A56-8E94-4F399A0738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1AF97-E8C4-4294-83C6-3ECAAA48B8E5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047B-767B-4A56-8E94-4F399A0738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87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1AF97-E8C4-4294-83C6-3ECAAA48B8E5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047B-767B-4A56-8E94-4F399A0738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11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1AF97-E8C4-4294-83C6-3ECAAA48B8E5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047B-767B-4A56-8E94-4F399A0738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2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1AF97-E8C4-4294-83C6-3ECAAA48B8E5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047B-767B-4A56-8E94-4F399A0738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77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1AF97-E8C4-4294-83C6-3ECAAA48B8E5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047B-767B-4A56-8E94-4F399A0738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71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1AF97-E8C4-4294-83C6-3ECAAA48B8E5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047B-767B-4A56-8E94-4F399A0738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3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1AF97-E8C4-4294-83C6-3ECAAA48B8E5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047B-767B-4A56-8E94-4F399A0738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1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1AF97-E8C4-4294-83C6-3ECAAA48B8E5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047B-767B-4A56-8E94-4F399A0738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63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1AF97-E8C4-4294-83C6-3ECAAA48B8E5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1047B-767B-4A56-8E94-4F399A0738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10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0.195:8080/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file:///c:\my-config-repo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525" y="1147762"/>
            <a:ext cx="60769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01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7516" y="770021"/>
            <a:ext cx="739817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Service discovery &amp; registration</a:t>
            </a:r>
          </a:p>
          <a:p>
            <a:endParaRPr lang="en-US" sz="4400" dirty="0" smtClean="0"/>
          </a:p>
          <a:p>
            <a:endParaRPr lang="en-US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769" y="1965158"/>
            <a:ext cx="6145070" cy="474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2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7516" y="770021"/>
            <a:ext cx="10518392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Setting up a service registry</a:t>
            </a:r>
          </a:p>
          <a:p>
            <a:endParaRPr lang="en-US" sz="44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Spring cloud supports Service Registry Eureka Server (Netflix implementation of a service registry) out-of-the-box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Create new </a:t>
            </a:r>
            <a:r>
              <a:rPr lang="en-US" sz="3200" dirty="0" err="1" smtClean="0"/>
              <a:t>SpringBoot</a:t>
            </a:r>
            <a:r>
              <a:rPr lang="en-US" sz="3200" dirty="0" smtClean="0"/>
              <a:t> application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Add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spring-cloud-starter-eureka-server</a:t>
            </a:r>
            <a:r>
              <a:rPr lang="en-US" sz="3200" dirty="0" smtClean="0"/>
              <a:t> to the </a:t>
            </a:r>
            <a:r>
              <a:rPr lang="en-US" sz="3200" dirty="0" err="1" smtClean="0"/>
              <a:t>pom</a:t>
            </a: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EnableEurekaServer</a:t>
            </a:r>
            <a:endParaRPr 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Specify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server.port</a:t>
            </a:r>
            <a:r>
              <a:rPr lang="en-US" sz="3200" dirty="0" smtClean="0"/>
              <a:t> in </a:t>
            </a:r>
            <a:r>
              <a:rPr lang="en-US" sz="3200" dirty="0" err="1" smtClean="0"/>
              <a:t>application.properties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smtClean="0"/>
              <a:t>….and you’re done…. Default monitoring is on localhost:{port}</a:t>
            </a:r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725" y="553155"/>
            <a:ext cx="1544341" cy="1193354"/>
          </a:xfrm>
          <a:prstGeom prst="rect">
            <a:avLst/>
          </a:prstGeom>
        </p:spPr>
      </p:pic>
      <p:sp>
        <p:nvSpPr>
          <p:cNvPr id="2" name="Rechthoek 1"/>
          <p:cNvSpPr/>
          <p:nvPr/>
        </p:nvSpPr>
        <p:spPr>
          <a:xfrm>
            <a:off x="9437511" y="1365956"/>
            <a:ext cx="485422" cy="428977"/>
          </a:xfrm>
          <a:prstGeom prst="rect">
            <a:avLst/>
          </a:prstGeom>
          <a:solidFill>
            <a:schemeClr val="accent1">
              <a:alpha val="0"/>
            </a:schemeClr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394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spect="1"/>
          </p:cNvSpPr>
          <p:nvPr/>
        </p:nvSpPr>
        <p:spPr>
          <a:xfrm>
            <a:off x="577516" y="770021"/>
            <a:ext cx="1051839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Registering a client on Eureka</a:t>
            </a:r>
          </a:p>
          <a:p>
            <a:endParaRPr lang="en-US" sz="44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Add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spring-cloud-starter-eureka</a:t>
            </a:r>
            <a:r>
              <a:rPr lang="en-US" sz="3200" dirty="0" smtClean="0"/>
              <a:t> to your </a:t>
            </a:r>
            <a:r>
              <a:rPr lang="en-US" sz="3200" dirty="0" err="1" smtClean="0"/>
              <a:t>pom</a:t>
            </a: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Add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spring.application.name</a:t>
            </a:r>
            <a:r>
              <a:rPr lang="en-US" sz="3200" dirty="0" smtClean="0"/>
              <a:t> to your properties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Add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EnableEurekaClient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/>
              <a:t>to your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This will register the service to the eureka server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Now other services will be able to find your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eureka.client.healthcheck.enabled</a:t>
            </a:r>
            <a:r>
              <a:rPr lang="en-US" sz="3200" dirty="0" smtClean="0"/>
              <a:t>=true will set up </a:t>
            </a:r>
            <a:r>
              <a:rPr lang="en-US" sz="3200" dirty="0" err="1" smtClean="0"/>
              <a:t>keepalive</a:t>
            </a:r>
            <a:r>
              <a:rPr lang="en-US" sz="3200" dirty="0" smtClean="0"/>
              <a:t> mechanism so Eureka can monitor instances</a:t>
            </a:r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725" y="553155"/>
            <a:ext cx="1544341" cy="1193354"/>
          </a:xfrm>
          <a:prstGeom prst="rect">
            <a:avLst/>
          </a:prstGeom>
        </p:spPr>
      </p:pic>
      <p:sp>
        <p:nvSpPr>
          <p:cNvPr id="5" name="Rechthoek 4"/>
          <p:cNvSpPr/>
          <p:nvPr/>
        </p:nvSpPr>
        <p:spPr>
          <a:xfrm>
            <a:off x="9956800" y="727687"/>
            <a:ext cx="191911" cy="844290"/>
          </a:xfrm>
          <a:prstGeom prst="rect">
            <a:avLst/>
          </a:prstGeom>
          <a:solidFill>
            <a:schemeClr val="accent1">
              <a:alpha val="0"/>
            </a:schemeClr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365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7516" y="770021"/>
            <a:ext cx="105183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There’s a better way…</a:t>
            </a:r>
          </a:p>
          <a:p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Add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EnableDiscoveryClient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/>
              <a:t>to your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 smtClean="0"/>
              <a:t>DiscoveryClient</a:t>
            </a:r>
            <a:r>
              <a:rPr lang="en-US" sz="2400" dirty="0" smtClean="0"/>
              <a:t> is a Spring abstraction on top of Eureka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77516" y="2943055"/>
            <a:ext cx="8935459" cy="20467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DiscoveryClient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discoveryClient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RequestMapping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"/service-instances2/{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applicationName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ServiceInstance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serviceInstancesByApplicationName2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PathVariable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applicationName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List&lt;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ServiceInstance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serviceInstances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discoveryClient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.getInstances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applicationName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1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serviceInstances.get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getUri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serviceInstances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7516" y="5223811"/>
            <a:ext cx="6709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Uri yields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192.168.0.195:8080/</a:t>
            </a:r>
            <a:r>
              <a:rPr lang="en-US" dirty="0" smtClean="0"/>
              <a:t>, for example</a:t>
            </a:r>
          </a:p>
          <a:p>
            <a:r>
              <a:rPr lang="en-US" dirty="0" smtClean="0"/>
              <a:t>It is up to this client to choose which service instance to use, however.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1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7516" y="770021"/>
            <a:ext cx="1051839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/>
          </a:p>
          <a:p>
            <a:r>
              <a:rPr lang="en-US" sz="4400" dirty="0" smtClean="0"/>
              <a:t>Of course, you still have to choose an instance yourself…</a:t>
            </a:r>
          </a:p>
          <a:p>
            <a:endParaRPr lang="en-US" sz="4400" dirty="0"/>
          </a:p>
          <a:p>
            <a:r>
              <a:rPr lang="en-US" sz="4400" dirty="0" smtClean="0"/>
              <a:t>Can’t we let the service registry decide</a:t>
            </a:r>
          </a:p>
          <a:p>
            <a:r>
              <a:rPr lang="en-US" sz="4400" dirty="0" smtClean="0"/>
              <a:t>which instance to return?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2884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7516" y="770021"/>
            <a:ext cx="105183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Using Ribbon as a client-side </a:t>
            </a:r>
            <a:r>
              <a:rPr lang="en-US" sz="4400" dirty="0" err="1" smtClean="0"/>
              <a:t>loadbalancer</a:t>
            </a:r>
            <a:endParaRPr lang="en-US" sz="4400" dirty="0" smtClean="0"/>
          </a:p>
          <a:p>
            <a:endParaRPr lang="en-US" sz="4400" dirty="0"/>
          </a:p>
        </p:txBody>
      </p:sp>
      <p:pic>
        <p:nvPicPr>
          <p:cNvPr id="1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769" y="1965158"/>
            <a:ext cx="6145070" cy="4748463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3160889" y="3160889"/>
            <a:ext cx="1840089" cy="239324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773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7516" y="770021"/>
            <a:ext cx="105183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Using Ribbon as a client-side </a:t>
            </a:r>
            <a:r>
              <a:rPr lang="en-US" sz="4400" dirty="0" err="1" smtClean="0"/>
              <a:t>loadbalancer</a:t>
            </a:r>
            <a:endParaRPr lang="en-US" sz="4400" dirty="0" smtClean="0"/>
          </a:p>
          <a:p>
            <a:endParaRPr lang="en-US" sz="440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69907" y="1493296"/>
            <a:ext cx="10676321" cy="390876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RestController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DistributedController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LoadBalanced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RequestMapping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"/distributed"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getGreeting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.getForObject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other-service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/hello"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7516" y="5596021"/>
            <a:ext cx="8593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need to configure a </a:t>
            </a:r>
            <a:r>
              <a:rPr lang="en-US" dirty="0" err="1" smtClean="0"/>
              <a:t>restTemplate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@Bean </a:t>
            </a:r>
            <a:r>
              <a:rPr lang="en-US" dirty="0" smtClean="0"/>
              <a:t>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LoadBalanced</a:t>
            </a:r>
            <a:r>
              <a:rPr lang="en-US" dirty="0" smtClean="0"/>
              <a:t> annotation as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56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7516" y="770021"/>
            <a:ext cx="105183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Circuit breakers</a:t>
            </a:r>
          </a:p>
          <a:p>
            <a:endParaRPr lang="en-US" sz="3200" dirty="0"/>
          </a:p>
          <a:p>
            <a:r>
              <a:rPr lang="en-US" sz="3200" dirty="0" smtClean="0"/>
              <a:t>Pattern that protects your architecture from failures </a:t>
            </a:r>
            <a:r>
              <a:rPr lang="en-US" sz="3200" dirty="0" err="1" smtClean="0"/>
              <a:t>futher</a:t>
            </a:r>
            <a:r>
              <a:rPr lang="en-US" sz="3200" dirty="0" smtClean="0"/>
              <a:t> down the line</a:t>
            </a:r>
            <a:endParaRPr lang="en-US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850" y="3442687"/>
            <a:ext cx="4307876" cy="28243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7" y="3442687"/>
            <a:ext cx="4428030" cy="290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3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7516" y="770021"/>
            <a:ext cx="10518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Circuit breaker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213" y="1708795"/>
            <a:ext cx="8342367" cy="450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6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9471" y="363621"/>
            <a:ext cx="105183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Using Circuit breakers</a:t>
            </a:r>
          </a:p>
          <a:p>
            <a:endParaRPr lang="en-US" sz="4400" dirty="0"/>
          </a:p>
          <a:p>
            <a:r>
              <a:rPr lang="en-US" sz="2000" dirty="0" smtClean="0"/>
              <a:t>Use the Netflix </a:t>
            </a:r>
            <a:r>
              <a:rPr lang="en-US" sz="2000" dirty="0" err="1" smtClean="0"/>
              <a:t>Histrix</a:t>
            </a:r>
            <a:r>
              <a:rPr lang="en-US" sz="2000" dirty="0" smtClean="0"/>
              <a:t> library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Add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EnableCircuitBreaker</a:t>
            </a:r>
            <a:r>
              <a:rPr lang="en-US" sz="2000" dirty="0" smtClean="0"/>
              <a:t> to your </a:t>
            </a:r>
            <a:r>
              <a:rPr lang="en-US" sz="2000" dirty="0" err="1" smtClean="0"/>
              <a:t>springboot</a:t>
            </a:r>
            <a:r>
              <a:rPr lang="en-US" sz="2000" dirty="0" smtClean="0"/>
              <a:t>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Use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HistrixCommand</a:t>
            </a:r>
            <a:r>
              <a:rPr lang="en-US" sz="2000" dirty="0" smtClean="0"/>
              <a:t> to open and close the circuit breaker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68892" y="3296179"/>
            <a:ext cx="7529305" cy="246221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@Component public class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StoreIntegration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HystrixCommand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fallbackMethod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defaultStores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Object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getStores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(Map&lt;String, Object&gt; parameters)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//do stuff that might fail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Object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defaultStores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(Map&lt;String, Object&gt; parameters) {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return /* something useful */;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74709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03684" y="1692442"/>
            <a:ext cx="682116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/>
              <a:t>Microservices</a:t>
            </a:r>
            <a:r>
              <a:rPr lang="en-US" sz="4400" dirty="0" smtClean="0"/>
              <a:t> are great…</a:t>
            </a:r>
          </a:p>
          <a:p>
            <a:r>
              <a:rPr lang="en-US" sz="4400" dirty="0" smtClean="0"/>
              <a:t>Until you realize all the other</a:t>
            </a:r>
          </a:p>
          <a:p>
            <a:r>
              <a:rPr lang="en-US" sz="4400" dirty="0" smtClean="0"/>
              <a:t>it takes to run them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027" y="2140284"/>
            <a:ext cx="1227973" cy="1227973"/>
          </a:xfrm>
          <a:prstGeom prst="rect">
            <a:avLst/>
          </a:prstGeom>
        </p:spPr>
      </p:pic>
      <p:pic>
        <p:nvPicPr>
          <p:cNvPr id="2" name="Afbeelding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039" y="4210403"/>
            <a:ext cx="26289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49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3649" y="352332"/>
            <a:ext cx="105183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/>
              <a:t>Routng</a:t>
            </a:r>
            <a:r>
              <a:rPr lang="en-US" sz="4400" dirty="0" smtClean="0"/>
              <a:t> and filtering</a:t>
            </a:r>
          </a:p>
          <a:p>
            <a:r>
              <a:rPr lang="en-US" sz="3200" dirty="0" smtClean="0"/>
              <a:t>Integral part of </a:t>
            </a:r>
            <a:r>
              <a:rPr lang="en-US" sz="3200" dirty="0" err="1" smtClean="0"/>
              <a:t>microservice</a:t>
            </a:r>
            <a:r>
              <a:rPr lang="en-US" sz="3200" dirty="0" smtClean="0"/>
              <a:t> architecture</a:t>
            </a:r>
          </a:p>
          <a:p>
            <a:r>
              <a:rPr lang="en-US" sz="3200" dirty="0" smtClean="0"/>
              <a:t>For example,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/users </a:t>
            </a:r>
            <a:r>
              <a:rPr lang="en-US" sz="3200" dirty="0" smtClean="0"/>
              <a:t>is directed to your user </a:t>
            </a:r>
            <a:r>
              <a:rPr lang="en-US" sz="3200" dirty="0" err="1" smtClean="0"/>
              <a:t>microservice</a:t>
            </a:r>
            <a:r>
              <a:rPr lang="en-US" sz="3200" dirty="0" smtClean="0"/>
              <a:t>, and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/shop</a:t>
            </a:r>
            <a:r>
              <a:rPr lang="en-US" sz="3200" dirty="0" smtClean="0"/>
              <a:t> to the shop service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971" y="2921986"/>
            <a:ext cx="4600575" cy="338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60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7516" y="770021"/>
            <a:ext cx="105183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Routing and filtering</a:t>
            </a:r>
            <a:endParaRPr lang="en-US" sz="4400" dirty="0"/>
          </a:p>
          <a:p>
            <a:pPr algn="ctr"/>
            <a:r>
              <a:rPr lang="en-US" sz="4400" dirty="0" err="1" smtClean="0"/>
              <a:t>Zuul</a:t>
            </a:r>
            <a:endParaRPr lang="en-US" sz="4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583" y="2552743"/>
            <a:ext cx="6877767" cy="36609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594" y="519289"/>
            <a:ext cx="1503314" cy="1107705"/>
          </a:xfrm>
          <a:prstGeom prst="rect">
            <a:avLst/>
          </a:prstGeom>
        </p:spPr>
      </p:pic>
      <p:sp>
        <p:nvSpPr>
          <p:cNvPr id="5" name="Rechthoek 4"/>
          <p:cNvSpPr/>
          <p:nvPr/>
        </p:nvSpPr>
        <p:spPr>
          <a:xfrm>
            <a:off x="10150859" y="770021"/>
            <a:ext cx="291363" cy="70882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491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4166" y="789071"/>
            <a:ext cx="1051839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/>
              <a:t>Zuul</a:t>
            </a:r>
            <a:endParaRPr lang="en-US" sz="44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err="1" smtClean="0"/>
              <a:t>Jvm</a:t>
            </a:r>
            <a:r>
              <a:rPr lang="en-US" sz="4000" dirty="0" smtClean="0"/>
              <a:t>-based router and server-side load balancer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Maps incoming </a:t>
            </a:r>
            <a:r>
              <a:rPr lang="en-US" sz="4000" dirty="0" err="1" smtClean="0"/>
              <a:t>urls</a:t>
            </a:r>
            <a:r>
              <a:rPr lang="en-US" sz="4000" dirty="0" smtClean="0"/>
              <a:t> to services (via server side discovery)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Uses Ribbon as a service discovery and </a:t>
            </a:r>
            <a:r>
              <a:rPr lang="en-US" sz="4000" dirty="0" err="1" smtClean="0"/>
              <a:t>Hystrix</a:t>
            </a:r>
            <a:r>
              <a:rPr lang="en-US" sz="4000" dirty="0" smtClean="0"/>
              <a:t> as a circuit breaker</a:t>
            </a:r>
            <a:endParaRPr lang="en-US" sz="4000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594" y="519289"/>
            <a:ext cx="1503314" cy="1107705"/>
          </a:xfrm>
          <a:prstGeom prst="rect">
            <a:avLst/>
          </a:prstGeom>
        </p:spPr>
      </p:pic>
      <p:sp>
        <p:nvSpPr>
          <p:cNvPr id="6" name="Rechthoek 5"/>
          <p:cNvSpPr/>
          <p:nvPr/>
        </p:nvSpPr>
        <p:spPr>
          <a:xfrm>
            <a:off x="10150859" y="770021"/>
            <a:ext cx="291363" cy="70882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448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4166" y="789071"/>
            <a:ext cx="1051839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How to set up </a:t>
            </a:r>
            <a:r>
              <a:rPr lang="en-US" sz="4400" dirty="0" err="1" smtClean="0"/>
              <a:t>Zuul</a:t>
            </a: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Create a new </a:t>
            </a:r>
            <a:r>
              <a:rPr lang="en-US" sz="3200" dirty="0" err="1" smtClean="0"/>
              <a:t>SpringBoot</a:t>
            </a:r>
            <a:r>
              <a:rPr lang="en-US" sz="3200" dirty="0" smtClean="0"/>
              <a:t> application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Add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spring-cloud-starter-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zuul</a:t>
            </a:r>
            <a:r>
              <a:rPr lang="en-US" sz="3200" dirty="0" smtClean="0"/>
              <a:t> to the </a:t>
            </a:r>
            <a:r>
              <a:rPr lang="en-US" sz="3200" dirty="0" err="1" smtClean="0"/>
              <a:t>pom</a:t>
            </a:r>
            <a:endParaRPr lang="en-US" sz="32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EnableZuulProxy</a:t>
            </a:r>
            <a:r>
              <a:rPr lang="en-US" sz="3200" dirty="0" smtClean="0"/>
              <a:t> on main class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Configure routing in your application (properties/</a:t>
            </a:r>
            <a:r>
              <a:rPr lang="en-US" sz="3200" dirty="0" err="1" smtClean="0"/>
              <a:t>yaml</a:t>
            </a:r>
            <a:r>
              <a:rPr lang="en-US" sz="3200" dirty="0" smtClean="0"/>
              <a:t>)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63108" y="3736276"/>
            <a:ext cx="6636432" cy="1846659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zuul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routes: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users: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path: /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myusers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users_service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594" y="519289"/>
            <a:ext cx="1503314" cy="1107705"/>
          </a:xfrm>
          <a:prstGeom prst="rect">
            <a:avLst/>
          </a:prstGeom>
        </p:spPr>
      </p:pic>
      <p:sp>
        <p:nvSpPr>
          <p:cNvPr id="6" name="Rechthoek 5"/>
          <p:cNvSpPr/>
          <p:nvPr/>
        </p:nvSpPr>
        <p:spPr>
          <a:xfrm>
            <a:off x="10150859" y="770021"/>
            <a:ext cx="291363" cy="70882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243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4166" y="789071"/>
            <a:ext cx="1051839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Other components:</a:t>
            </a:r>
          </a:p>
          <a:p>
            <a:endParaRPr lang="en-US" sz="4400" dirty="0"/>
          </a:p>
          <a:p>
            <a:r>
              <a:rPr lang="en-US" sz="4400" dirty="0" smtClean="0"/>
              <a:t>Spring Cloud Bus: lightweight message broker</a:t>
            </a:r>
          </a:p>
          <a:p>
            <a:r>
              <a:rPr lang="en-US" sz="4400" dirty="0" smtClean="0"/>
              <a:t>Spring Sleuth: distributed tracing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0792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4462" y="2574328"/>
            <a:ext cx="1051839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Spring boot enables developers to get a Spring application up-and-running very quickly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Spring cloud leverages Spring Boot so common </a:t>
            </a:r>
            <a:r>
              <a:rPr lang="en-US" sz="4000" dirty="0" err="1" smtClean="0"/>
              <a:t>microservices</a:t>
            </a:r>
            <a:r>
              <a:rPr lang="en-US" sz="4000" dirty="0" smtClean="0"/>
              <a:t> patterns can be implemented easily</a:t>
            </a:r>
            <a:endParaRPr lang="en-US" sz="4000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24" y="583473"/>
            <a:ext cx="2490433" cy="160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20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078" y="3115158"/>
            <a:ext cx="2664677" cy="2509112"/>
          </a:xfrm>
          <a:prstGeom prst="rect">
            <a:avLst/>
          </a:prstGeom>
        </p:spPr>
      </p:pic>
      <p:pic>
        <p:nvPicPr>
          <p:cNvPr id="5" name="Afbeelding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319" y="919988"/>
            <a:ext cx="61436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28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7516" y="770021"/>
            <a:ext cx="6005170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/>
              <a:t>Microservice</a:t>
            </a:r>
            <a:r>
              <a:rPr lang="en-US" sz="4400" dirty="0" smtClean="0"/>
              <a:t> “tax”</a:t>
            </a:r>
          </a:p>
          <a:p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Configuration management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Service discovery &amp; registration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Fault handling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Authentication &amp; authorization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….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496" y="2197769"/>
            <a:ext cx="2670669" cy="1829551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496" y="4278137"/>
            <a:ext cx="26289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4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7516" y="770021"/>
            <a:ext cx="9468041" cy="5570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What is Spring Cloud?</a:t>
            </a:r>
          </a:p>
          <a:p>
            <a:r>
              <a:rPr lang="en-US" sz="2800" dirty="0" smtClean="0"/>
              <a:t>Toolset to quickly build common patterns in distributed systems</a:t>
            </a:r>
          </a:p>
          <a:p>
            <a:r>
              <a:rPr lang="en-US" sz="2800" dirty="0" err="1" smtClean="0"/>
              <a:t>Eg</a:t>
            </a:r>
            <a:r>
              <a:rPr lang="en-US" sz="2800" dirty="0" smtClean="0"/>
              <a:t>. </a:t>
            </a:r>
            <a:r>
              <a:rPr lang="en-US" sz="2800" dirty="0" err="1" smtClean="0"/>
              <a:t>Microservices</a:t>
            </a: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Configuration management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Service discovery &amp; registration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Circuit breakers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Intelligent routing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Micro proxy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Control bus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….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171" y="2579270"/>
            <a:ext cx="24765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1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3294" y="758733"/>
            <a:ext cx="7426841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Today we are going to look closer</a:t>
            </a:r>
          </a:p>
          <a:p>
            <a:r>
              <a:rPr lang="en-US" sz="3600" b="1" dirty="0" smtClean="0"/>
              <a:t> to the following patterns and how</a:t>
            </a:r>
          </a:p>
          <a:p>
            <a:r>
              <a:rPr lang="en-US" sz="3600" b="1" dirty="0" smtClean="0"/>
              <a:t>they are implemented in Spring Cloud</a:t>
            </a:r>
          </a:p>
          <a:p>
            <a:endParaRPr lang="en-US" sz="4000" b="1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Configuration management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Service discovery &amp; registration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Circuit breakers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Intelligent routing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Micro proxy</a:t>
            </a: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289" y="758733"/>
            <a:ext cx="3275659" cy="245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62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7516" y="770021"/>
            <a:ext cx="9989722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Configuration management</a:t>
            </a:r>
          </a:p>
          <a:p>
            <a:endParaRPr lang="en-US" sz="4400" dirty="0"/>
          </a:p>
          <a:p>
            <a:r>
              <a:rPr lang="en-US" sz="3200" dirty="0" err="1" smtClean="0"/>
              <a:t>Microservices</a:t>
            </a:r>
            <a:r>
              <a:rPr lang="en-US" sz="3200" dirty="0" smtClean="0"/>
              <a:t> should have a central place for fetching their</a:t>
            </a:r>
          </a:p>
          <a:p>
            <a:r>
              <a:rPr lang="en-US" sz="3200" dirty="0" smtClean="0"/>
              <a:t>configuration </a:t>
            </a:r>
          </a:p>
          <a:p>
            <a:endParaRPr lang="en-US" sz="3200" dirty="0" smtClean="0"/>
          </a:p>
          <a:p>
            <a:r>
              <a:rPr lang="en-US" sz="3200" b="1" dirty="0" smtClean="0"/>
              <a:t>Spring Cloud </a:t>
            </a:r>
            <a:r>
              <a:rPr lang="en-US" sz="3200" b="1" dirty="0" err="1" smtClean="0"/>
              <a:t>Config</a:t>
            </a:r>
            <a:r>
              <a:rPr lang="en-US" sz="3200" b="1" dirty="0" smtClean="0"/>
              <a:t> Server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Separate “micro” service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YAML or properties 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Works repository-based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Super simple client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398" y="3463066"/>
            <a:ext cx="20859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83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7516" y="770021"/>
            <a:ext cx="609949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Spring cloud </a:t>
            </a:r>
            <a:r>
              <a:rPr lang="en-US" sz="4400" dirty="0" err="1" smtClean="0"/>
              <a:t>config</a:t>
            </a:r>
            <a:r>
              <a:rPr lang="en-US" sz="4400" dirty="0" smtClean="0"/>
              <a:t> server</a:t>
            </a:r>
          </a:p>
          <a:p>
            <a:endParaRPr lang="en-US" sz="4400" dirty="0"/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5061284" y="3636043"/>
            <a:ext cx="2205790" cy="143125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Config</a:t>
            </a:r>
            <a:r>
              <a:rPr lang="en-US" dirty="0" smtClean="0"/>
              <a:t> Server</a:t>
            </a:r>
          </a:p>
          <a:p>
            <a:pPr algn="ctr"/>
            <a:r>
              <a:rPr lang="en-US" dirty="0" smtClean="0"/>
              <a:t>(spring boot app)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791575" y="3810000"/>
            <a:ext cx="1657350" cy="12573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Git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Repo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755984" y="2664493"/>
            <a:ext cx="2205790" cy="143125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dirty="0" smtClean="0"/>
              <a:t>Spring Boot</a:t>
            </a:r>
          </a:p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755984" y="4988593"/>
            <a:ext cx="2205790" cy="143125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dirty="0" smtClean="0"/>
              <a:t>Spring Boot</a:t>
            </a:r>
          </a:p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7391400" y="4351671"/>
            <a:ext cx="1276350" cy="182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86100" y="3380121"/>
            <a:ext cx="1885950" cy="782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068554" y="4695825"/>
            <a:ext cx="1868404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38203" y="3195455"/>
            <a:ext cx="117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93586" y="5381625"/>
            <a:ext cx="117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89286" y="4619261"/>
            <a:ext cx="699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2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0405" y="307177"/>
            <a:ext cx="1094844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How to set up a </a:t>
            </a:r>
            <a:r>
              <a:rPr lang="en-US" sz="4400" dirty="0" err="1" smtClean="0"/>
              <a:t>ConfigServer</a:t>
            </a:r>
            <a:endParaRPr lang="en-US" sz="4400" dirty="0" smtClean="0"/>
          </a:p>
          <a:p>
            <a:endParaRPr lang="en-US" sz="44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Create new Spring Boot Application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Add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spring-cloud-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-server</a:t>
            </a:r>
            <a:r>
              <a:rPr lang="en-US" sz="3200" dirty="0" smtClean="0"/>
              <a:t> to the </a:t>
            </a:r>
            <a:r>
              <a:rPr lang="en-US" sz="3200" dirty="0" err="1" smtClean="0"/>
              <a:t>pom</a:t>
            </a: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EnableConfigServer</a:t>
            </a:r>
            <a:endParaRPr 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Set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cloud.config.server.git.uri</a:t>
            </a:r>
            <a:r>
              <a:rPr lang="en-US" sz="3200" dirty="0" smtClean="0"/>
              <a:t> to </a:t>
            </a:r>
            <a:r>
              <a:rPr lang="en-US" sz="3200" dirty="0" err="1" smtClean="0"/>
              <a:t>git</a:t>
            </a:r>
            <a:r>
              <a:rPr lang="en-US" sz="3200" dirty="0" smtClean="0"/>
              <a:t> repo, </a:t>
            </a:r>
            <a:r>
              <a:rPr lang="en-US" sz="3200" dirty="0" err="1" smtClean="0"/>
              <a:t>fe</a:t>
            </a:r>
            <a:r>
              <a:rPr lang="en-US" sz="3200" dirty="0" smtClean="0"/>
              <a:t>: </a:t>
            </a:r>
            <a:r>
              <a:rPr lang="en-US" sz="3200" dirty="0" smtClean="0">
                <a:hlinkClick r:id="rId2" action="ppaction://hlinkfile"/>
              </a:rPr>
              <a:t>file://c:/my-config-repo</a:t>
            </a: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Files in repo correspond to service, </a:t>
            </a:r>
            <a:r>
              <a:rPr lang="en-US" sz="3200" dirty="0" err="1" smtClean="0"/>
              <a:t>fe</a:t>
            </a:r>
            <a:r>
              <a:rPr lang="en-US" sz="3200" dirty="0" smtClean="0"/>
              <a:t>:</a:t>
            </a:r>
          </a:p>
          <a:p>
            <a:pPr lvl="1"/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echo-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service.properties</a:t>
            </a:r>
            <a:endParaRPr 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3200" dirty="0" smtClean="0"/>
              <a:t>	responds to spring boot app with</a:t>
            </a:r>
          </a:p>
          <a:p>
            <a:pPr lvl="1"/>
            <a:r>
              <a:rPr lang="en-US" sz="3200" dirty="0" smtClean="0"/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spring.application.name=</a:t>
            </a: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echo-service</a:t>
            </a:r>
          </a:p>
        </p:txBody>
      </p:sp>
    </p:spTree>
    <p:extLst>
      <p:ext uri="{BB962C8B-B14F-4D97-AF65-F5344CB8AC3E}">
        <p14:creationId xmlns:p14="http://schemas.microsoft.com/office/powerpoint/2010/main" val="137347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7516" y="770021"/>
            <a:ext cx="1137465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Using the </a:t>
            </a:r>
            <a:r>
              <a:rPr lang="en-US" sz="4400" dirty="0" err="1" smtClean="0"/>
              <a:t>config</a:t>
            </a:r>
            <a:r>
              <a:rPr lang="en-US" sz="4400" dirty="0" smtClean="0"/>
              <a:t> server as a client</a:t>
            </a:r>
          </a:p>
          <a:p>
            <a:endParaRPr lang="en-US" sz="44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Add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spring-cloud-starter-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3200" dirty="0" smtClean="0"/>
              <a:t> to </a:t>
            </a:r>
            <a:r>
              <a:rPr lang="en-US" sz="3200" dirty="0" err="1" smtClean="0"/>
              <a:t>pom</a:t>
            </a: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Set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spring.application.name</a:t>
            </a:r>
            <a:r>
              <a:rPr lang="en-US" sz="3200" dirty="0" smtClean="0"/>
              <a:t> to match property file</a:t>
            </a:r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/>
              <a:t>Of course, there’s a bootstrap issue here. </a:t>
            </a:r>
            <a:r>
              <a:rPr lang="en-US" sz="3200" dirty="0" err="1" smtClean="0"/>
              <a:t>Config</a:t>
            </a:r>
            <a:r>
              <a:rPr lang="en-US" sz="3200" dirty="0" smtClean="0"/>
              <a:t> </a:t>
            </a:r>
            <a:r>
              <a:rPr lang="en-US" sz="3200" dirty="0" err="1" smtClean="0"/>
              <a:t>url</a:t>
            </a:r>
            <a:r>
              <a:rPr lang="en-US" sz="3200" dirty="0" smtClean="0"/>
              <a:t> must be known</a:t>
            </a:r>
          </a:p>
          <a:p>
            <a:r>
              <a:rPr lang="en-US" sz="3200" dirty="0" smtClean="0"/>
              <a:t>first. Default is localhost:8888, otherwise specify in</a:t>
            </a:r>
          </a:p>
          <a:p>
            <a:r>
              <a:rPr lang="en-US" sz="3200" dirty="0" err="1" smtClean="0"/>
              <a:t>bootstrap.properties</a:t>
            </a:r>
            <a:r>
              <a:rPr lang="en-US" sz="3200" dirty="0" smtClean="0"/>
              <a:t> (read in before </a:t>
            </a:r>
            <a:r>
              <a:rPr lang="en-US" sz="3200" dirty="0" err="1" smtClean="0"/>
              <a:t>application.properties</a:t>
            </a:r>
            <a:r>
              <a:rPr lang="en-US" sz="32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8513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672</Words>
  <Application>Microsoft Office PowerPoint</Application>
  <PresentationFormat>Breedbeeld</PresentationFormat>
  <Paragraphs>150</Paragraphs>
  <Slides>26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Office Theme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 Schudel</dc:creator>
  <cp:lastModifiedBy>msc00533</cp:lastModifiedBy>
  <cp:revision>77</cp:revision>
  <dcterms:created xsi:type="dcterms:W3CDTF">2017-02-19T15:10:28Z</dcterms:created>
  <dcterms:modified xsi:type="dcterms:W3CDTF">2017-03-01T18:15:22Z</dcterms:modified>
</cp:coreProperties>
</file>