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57" r:id="rId5"/>
    <p:sldId id="290" r:id="rId6"/>
    <p:sldId id="260" r:id="rId7"/>
    <p:sldId id="270" r:id="rId8"/>
    <p:sldId id="269" r:id="rId9"/>
    <p:sldId id="262" r:id="rId10"/>
    <p:sldId id="259" r:id="rId11"/>
    <p:sldId id="263" r:id="rId12"/>
    <p:sldId id="287" r:id="rId13"/>
    <p:sldId id="258" r:id="rId14"/>
    <p:sldId id="279" r:id="rId15"/>
    <p:sldId id="264" r:id="rId16"/>
    <p:sldId id="265" r:id="rId17"/>
    <p:sldId id="266" r:id="rId18"/>
    <p:sldId id="267" r:id="rId19"/>
    <p:sldId id="280" r:id="rId20"/>
    <p:sldId id="288" r:id="rId21"/>
    <p:sldId id="285" r:id="rId22"/>
    <p:sldId id="286" r:id="rId23"/>
    <p:sldId id="271" r:id="rId24"/>
    <p:sldId id="274" r:id="rId25"/>
    <p:sldId id="291" r:id="rId26"/>
    <p:sldId id="275" r:id="rId27"/>
    <p:sldId id="277" r:id="rId28"/>
    <p:sldId id="289" r:id="rId29"/>
    <p:sldId id="295" r:id="rId30"/>
    <p:sldId id="296" r:id="rId31"/>
    <p:sldId id="276" r:id="rId32"/>
    <p:sldId id="278" r:id="rId33"/>
    <p:sldId id="272" r:id="rId34"/>
    <p:sldId id="294" r:id="rId35"/>
    <p:sldId id="284" r:id="rId36"/>
    <p:sldId id="273" r:id="rId37"/>
    <p:sldId id="282" r:id="rId38"/>
    <p:sldId id="283" r:id="rId3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6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9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991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7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67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613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83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26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8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007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6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8A68-2B47-48E4-B574-C8E54C538CBF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15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pring.io/spring-boot/docs/current/reference/htmlsingle/#common-application-properti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476" y="3342313"/>
            <a:ext cx="1850995" cy="185099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593909" y="1585519"/>
            <a:ext cx="8318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smtClean="0"/>
              <a:t>Kickstart </a:t>
            </a:r>
            <a:r>
              <a:rPr lang="nl-NL" sz="3600" dirty="0" err="1" smtClean="0"/>
              <a:t>your</a:t>
            </a:r>
            <a:r>
              <a:rPr lang="nl-NL" sz="3600" dirty="0" smtClean="0"/>
              <a:t> </a:t>
            </a:r>
            <a:r>
              <a:rPr lang="nl-NL" sz="3600" dirty="0" err="1" smtClean="0"/>
              <a:t>applications</a:t>
            </a:r>
            <a:r>
              <a:rPr lang="nl-NL" sz="3600" dirty="0" smtClean="0"/>
              <a:t> </a:t>
            </a:r>
            <a:r>
              <a:rPr lang="nl-NL" sz="3600" dirty="0" err="1" smtClean="0"/>
              <a:t>with</a:t>
            </a:r>
            <a:r>
              <a:rPr lang="nl-NL" sz="3600" dirty="0" smtClean="0"/>
              <a:t> Spring Boot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9722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67542" y="310391"/>
            <a:ext cx="8469085" cy="3194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spring-boot-starter-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1.5.1.RELEASE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spring-boot-starter-web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nl-NL" altLang="nl-NL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424315" y="3635827"/>
            <a:ext cx="875553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smtClean="0"/>
              <a:t>Parent </a:t>
            </a:r>
            <a:r>
              <a:rPr lang="nl-NL" sz="3200" dirty="0" err="1" smtClean="0"/>
              <a:t>manages</a:t>
            </a:r>
            <a:r>
              <a:rPr lang="nl-NL" sz="3200" dirty="0" smtClean="0"/>
              <a:t> spring boot </a:t>
            </a:r>
            <a:r>
              <a:rPr lang="nl-NL" sz="3200" dirty="0" err="1" smtClean="0"/>
              <a:t>dependency</a:t>
            </a:r>
            <a:r>
              <a:rPr lang="nl-NL" sz="3200" dirty="0" smtClean="0"/>
              <a:t> </a:t>
            </a:r>
            <a:r>
              <a:rPr lang="nl-NL" sz="3200" dirty="0" err="1" smtClean="0"/>
              <a:t>versions</a:t>
            </a:r>
            <a:endParaRPr lang="nl-N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smtClean="0"/>
              <a:t>Spring-boot-starter-web pulls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3200" dirty="0" smtClean="0"/>
              <a:t>Spring-</a:t>
            </a:r>
            <a:r>
              <a:rPr lang="nl-NL" sz="3200" dirty="0" err="1" smtClean="0"/>
              <a:t>webmvc</a:t>
            </a:r>
            <a:r>
              <a:rPr lang="nl-NL" sz="3200" dirty="0" smtClean="0"/>
              <a:t> + </a:t>
            </a:r>
            <a:r>
              <a:rPr lang="nl-NL" sz="3200" dirty="0" err="1" smtClean="0"/>
              <a:t>deps</a:t>
            </a:r>
            <a:endParaRPr lang="nl-NL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3200" dirty="0" err="1" smtClean="0"/>
              <a:t>Tomcat</a:t>
            </a:r>
            <a:endParaRPr lang="nl-NL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3200" dirty="0" err="1" smtClean="0"/>
              <a:t>Bean</a:t>
            </a:r>
            <a:r>
              <a:rPr lang="nl-NL" sz="3200" dirty="0" smtClean="0"/>
              <a:t> </a:t>
            </a:r>
            <a:r>
              <a:rPr lang="nl-NL" sz="3200" dirty="0" err="1" smtClean="0"/>
              <a:t>validation</a:t>
            </a:r>
            <a:endParaRPr lang="nl-NL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3200" dirty="0" smtClean="0"/>
              <a:t>Jackson (</a:t>
            </a:r>
            <a:r>
              <a:rPr lang="nl-NL" sz="3200" dirty="0" err="1" smtClean="0"/>
              <a:t>for</a:t>
            </a:r>
            <a:r>
              <a:rPr lang="nl-NL" sz="3200" dirty="0" smtClean="0"/>
              <a:t> REST)</a:t>
            </a:r>
          </a:p>
          <a:p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9280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07144" y="748419"/>
            <a:ext cx="10078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Lots of starters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07144" y="1600198"/>
            <a:ext cx="56246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smtClean="0"/>
              <a:t>spring-boot-starter-web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smtClean="0"/>
              <a:t>spring-boot-starter-data-</a:t>
            </a:r>
            <a:r>
              <a:rPr lang="nl-NL" sz="3200" dirty="0" err="1" smtClean="0"/>
              <a:t>jpa</a:t>
            </a:r>
            <a:endParaRPr lang="nl-N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smtClean="0"/>
              <a:t>spring-boot-starter-</a:t>
            </a:r>
            <a:r>
              <a:rPr lang="nl-NL" sz="3200" dirty="0" err="1" smtClean="0"/>
              <a:t>freemarker</a:t>
            </a:r>
            <a:endParaRPr lang="nl-N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smtClean="0"/>
              <a:t>spring-boot-starter-batch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smtClean="0"/>
              <a:t>….</a:t>
            </a:r>
            <a:r>
              <a:rPr lang="nl-NL" sz="3200" dirty="0" err="1" smtClean="0"/>
              <a:t>and</a:t>
            </a:r>
            <a:r>
              <a:rPr lang="nl-NL" sz="3200" dirty="0" smtClean="0"/>
              <a:t> </a:t>
            </a:r>
            <a:r>
              <a:rPr lang="nl-NL" sz="3200" dirty="0" err="1" smtClean="0"/>
              <a:t>many</a:t>
            </a:r>
            <a:r>
              <a:rPr lang="nl-NL" sz="3200" dirty="0" smtClean="0"/>
              <a:t> more</a:t>
            </a:r>
          </a:p>
          <a:p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15300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07144" y="748419"/>
            <a:ext cx="10078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>
                <a:cs typeface="Courier New" panose="02070309020205020404" pitchFamily="49" charset="0"/>
              </a:rPr>
              <a:t>Do I </a:t>
            </a:r>
            <a:r>
              <a:rPr lang="nl-NL" sz="4400" dirty="0" err="1" smtClean="0">
                <a:cs typeface="Courier New" panose="02070309020205020404" pitchFamily="49" charset="0"/>
              </a:rPr>
              <a:t>need</a:t>
            </a:r>
            <a:r>
              <a:rPr lang="nl-NL" sz="4400" dirty="0" smtClean="0">
                <a:cs typeface="Courier New" panose="02070309020205020404" pitchFamily="49" charset="0"/>
              </a:rPr>
              <a:t> </a:t>
            </a:r>
            <a:r>
              <a:rPr lang="nl-NL" sz="4400" dirty="0" err="1" smtClean="0">
                <a:cs typeface="Courier New" panose="02070309020205020404" pitchFamily="49" charset="0"/>
              </a:rPr>
              <a:t>to</a:t>
            </a:r>
            <a:r>
              <a:rPr lang="nl-NL" sz="4400" dirty="0" smtClean="0">
                <a:cs typeface="Courier New" panose="02070309020205020404" pitchFamily="49" charset="0"/>
              </a:rPr>
              <a:t> </a:t>
            </a:r>
            <a:r>
              <a:rPr lang="nl-NL" sz="4400" dirty="0" err="1" smtClean="0">
                <a:cs typeface="Courier New" panose="02070309020205020404" pitchFamily="49" charset="0"/>
              </a:rPr>
              <a:t>use</a:t>
            </a:r>
            <a:r>
              <a:rPr lang="nl-NL" sz="4400" dirty="0" smtClean="0">
                <a:cs typeface="Courier New" panose="02070309020205020404" pitchFamily="49" charset="0"/>
              </a:rPr>
              <a:t> </a:t>
            </a:r>
            <a:r>
              <a:rPr lang="nl-NL" sz="4400" dirty="0" err="1" smtClean="0">
                <a:cs typeface="Courier New" panose="02070309020205020404" pitchFamily="49" charset="0"/>
              </a:rPr>
              <a:t>parents</a:t>
            </a:r>
            <a:r>
              <a:rPr lang="nl-NL" sz="4400" dirty="0" smtClean="0">
                <a:cs typeface="Courier New" panose="02070309020205020404" pitchFamily="49" charset="0"/>
              </a:rPr>
              <a:t> </a:t>
            </a:r>
            <a:r>
              <a:rPr lang="nl-NL" sz="4400" dirty="0" err="1" smtClean="0">
                <a:cs typeface="Courier New" panose="02070309020205020404" pitchFamily="49" charset="0"/>
              </a:rPr>
              <a:t>and</a:t>
            </a:r>
            <a:r>
              <a:rPr lang="nl-NL" sz="4400" dirty="0" smtClean="0">
                <a:cs typeface="Courier New" panose="02070309020205020404" pitchFamily="49" charset="0"/>
              </a:rPr>
              <a:t> starters?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358909" y="1680880"/>
            <a:ext cx="112330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200" dirty="0" smtClean="0"/>
              <a:t>No, </a:t>
            </a:r>
            <a:r>
              <a:rPr lang="nl-NL" sz="3200" dirty="0" err="1" smtClean="0"/>
              <a:t>you</a:t>
            </a:r>
            <a:r>
              <a:rPr lang="nl-NL" sz="3200" dirty="0" smtClean="0"/>
              <a:t> </a:t>
            </a:r>
            <a:r>
              <a:rPr lang="nl-NL" sz="3200" dirty="0" err="1" smtClean="0"/>
              <a:t>can</a:t>
            </a:r>
            <a:r>
              <a:rPr lang="nl-NL" sz="3200" dirty="0" smtClean="0"/>
              <a:t> pull in </a:t>
            </a:r>
            <a:r>
              <a:rPr lang="nl-NL" sz="3200" dirty="0" err="1" smtClean="0"/>
              <a:t>required</a:t>
            </a:r>
            <a:r>
              <a:rPr lang="nl-NL" sz="3200" dirty="0" smtClean="0"/>
              <a:t> </a:t>
            </a:r>
            <a:r>
              <a:rPr lang="nl-NL" sz="3200" dirty="0" err="1" smtClean="0"/>
              <a:t>dependencies</a:t>
            </a:r>
            <a:r>
              <a:rPr lang="nl-NL" sz="3200" dirty="0" smtClean="0"/>
              <a:t> </a:t>
            </a:r>
            <a:r>
              <a:rPr lang="nl-NL" sz="3200" dirty="0" err="1" smtClean="0"/>
              <a:t>manually</a:t>
            </a:r>
            <a:r>
              <a:rPr lang="nl-NL" sz="3200" dirty="0" smtClean="0"/>
              <a:t> </a:t>
            </a:r>
            <a:r>
              <a:rPr lang="nl-NL" sz="3200" dirty="0" err="1" smtClean="0"/>
              <a:t>if</a:t>
            </a:r>
            <a:r>
              <a:rPr lang="nl-NL" sz="3200" dirty="0" smtClean="0"/>
              <a:t> </a:t>
            </a:r>
            <a:r>
              <a:rPr lang="nl-NL" sz="3200" dirty="0" err="1" smtClean="0"/>
              <a:t>you</a:t>
            </a:r>
            <a:r>
              <a:rPr lang="nl-NL" sz="3200" dirty="0" smtClean="0"/>
              <a:t> want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200" dirty="0" smtClean="0"/>
              <a:t>…but </a:t>
            </a:r>
            <a:r>
              <a:rPr lang="nl-NL" sz="3200" dirty="0" err="1" smtClean="0"/>
              <a:t>this</a:t>
            </a:r>
            <a:r>
              <a:rPr lang="nl-NL" sz="3200" dirty="0" smtClean="0"/>
              <a:t> </a:t>
            </a:r>
            <a:r>
              <a:rPr lang="nl-NL" sz="3200" dirty="0" err="1" smtClean="0"/>
              <a:t>might</a:t>
            </a:r>
            <a:r>
              <a:rPr lang="nl-NL" sz="3200" dirty="0" smtClean="0"/>
              <a:t> </a:t>
            </a:r>
            <a:r>
              <a:rPr lang="nl-NL" sz="3200" dirty="0" err="1" smtClean="0"/>
              <a:t>require</a:t>
            </a:r>
            <a:r>
              <a:rPr lang="nl-NL" sz="3200" dirty="0" smtClean="0"/>
              <a:t> </a:t>
            </a:r>
            <a:r>
              <a:rPr lang="nl-NL" sz="3200" dirty="0" err="1" smtClean="0"/>
              <a:t>some</a:t>
            </a:r>
            <a:r>
              <a:rPr lang="nl-NL" sz="3200" dirty="0" smtClean="0"/>
              <a:t> extra </a:t>
            </a:r>
            <a:r>
              <a:rPr lang="nl-NL" sz="3200" dirty="0" err="1" smtClean="0"/>
              <a:t>config</a:t>
            </a:r>
            <a:r>
              <a:rPr lang="nl-NL" sz="3200" dirty="0" smtClean="0"/>
              <a:t> / </a:t>
            </a:r>
            <a:r>
              <a:rPr lang="nl-NL" sz="3200" dirty="0" err="1" smtClean="0"/>
              <a:t>wiring</a:t>
            </a:r>
            <a:endParaRPr lang="nl-N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avoid</a:t>
            </a:r>
            <a:r>
              <a:rPr lang="nl-NL" sz="2400" dirty="0" smtClean="0"/>
              <a:t> a </a:t>
            </a:r>
            <a:r>
              <a:rPr lang="nl-NL" sz="2400" dirty="0" err="1" smtClean="0"/>
              <a:t>SpringBoot</a:t>
            </a:r>
            <a:r>
              <a:rPr lang="nl-NL" sz="2400" dirty="0" smtClean="0"/>
              <a:t> </a:t>
            </a:r>
            <a:r>
              <a:rPr lang="nl-NL" sz="2400" dirty="0" err="1" smtClean="0"/>
              <a:t>maven</a:t>
            </a:r>
            <a:r>
              <a:rPr lang="nl-NL" sz="2400" dirty="0" smtClean="0"/>
              <a:t> </a:t>
            </a:r>
            <a:r>
              <a:rPr lang="nl-NL" sz="2400" dirty="0" err="1" smtClean="0"/>
              <a:t>parent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Maven’s</a:t>
            </a:r>
            <a:r>
              <a:rPr lang="nl-NL" sz="2400" dirty="0" smtClean="0"/>
              <a:t> import feature: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3200" dirty="0"/>
          </a:p>
          <a:p>
            <a:endParaRPr lang="nl-NL" sz="3200" dirty="0" smtClean="0"/>
          </a:p>
          <a:p>
            <a:r>
              <a:rPr lang="nl-NL" sz="3200" dirty="0" smtClean="0"/>
              <a:t> </a:t>
            </a:r>
            <a:endParaRPr lang="nl-NL" sz="3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32651" y="3881482"/>
            <a:ext cx="5750292" cy="267765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dependencyManagement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&lt;dependencies&gt;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&lt;dependency&gt;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Import dependency management from Spring Boot --&gt;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spring-boot-dependencies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&lt;version&gt;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1.5.1.RELEASE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&lt;/version&gt;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&lt;type&gt;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&lt;/type&gt;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&lt;scope&gt;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&lt;/scope&gt;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&lt;/dependency&gt;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&lt;/dependencies&gt;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dependencyManagement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1388" y="1275043"/>
            <a:ext cx="10981189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EchoService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kumimoji="0" lang="nl-NL" altLang="nl-NL" sz="2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EchoService.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413429" y="4125684"/>
            <a:ext cx="8105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200" dirty="0" smtClean="0"/>
              <a:t>Spring starts </a:t>
            </a:r>
            <a:r>
              <a:rPr lang="nl-NL" sz="3200" dirty="0" err="1" smtClean="0"/>
              <a:t>an</a:t>
            </a:r>
            <a:r>
              <a:rPr lang="nl-NL" sz="3200" dirty="0" smtClean="0"/>
              <a:t> </a:t>
            </a:r>
            <a:r>
              <a:rPr lang="nl-NL" sz="3200" dirty="0" err="1" smtClean="0"/>
              <a:t>embedded</a:t>
            </a:r>
            <a:r>
              <a:rPr lang="nl-NL" sz="3200" dirty="0"/>
              <a:t> </a:t>
            </a:r>
            <a:r>
              <a:rPr lang="nl-NL" sz="3200" dirty="0" err="1" smtClean="0"/>
              <a:t>Tomcat</a:t>
            </a:r>
            <a:r>
              <a:rPr lang="nl-NL" sz="3200" dirty="0" smtClean="0"/>
              <a:t>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200" dirty="0" smtClean="0"/>
              <a:t>(REST) </a:t>
            </a:r>
            <a:r>
              <a:rPr lang="nl-NL" sz="3200" dirty="0" err="1" smtClean="0"/>
              <a:t>endpoint</a:t>
            </a:r>
            <a:r>
              <a:rPr lang="nl-NL" sz="3200" dirty="0" smtClean="0"/>
              <a:t> support out-of-the-box</a:t>
            </a:r>
            <a:endParaRPr lang="nl-NL" sz="3200" dirty="0"/>
          </a:p>
        </p:txBody>
      </p:sp>
      <p:sp>
        <p:nvSpPr>
          <p:cNvPr id="7" name="Tekstvak 6"/>
          <p:cNvSpPr txBox="1"/>
          <p:nvPr/>
        </p:nvSpPr>
        <p:spPr>
          <a:xfrm>
            <a:off x="1413429" y="311388"/>
            <a:ext cx="632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…</a:t>
            </a:r>
            <a:r>
              <a:rPr lang="nl-NL" sz="3200" dirty="0" err="1" smtClean="0"/>
              <a:t>when</a:t>
            </a:r>
            <a:r>
              <a:rPr lang="nl-NL" sz="3200" dirty="0" smtClean="0"/>
              <a:t> </a:t>
            </a:r>
            <a:r>
              <a:rPr lang="nl-NL" sz="3200" dirty="0" err="1" smtClean="0"/>
              <a:t>you</a:t>
            </a:r>
            <a:r>
              <a:rPr lang="nl-NL" sz="3200" dirty="0" smtClean="0"/>
              <a:t> </a:t>
            </a:r>
            <a:r>
              <a:rPr lang="nl-NL" sz="3200" dirty="0" err="1" smtClean="0"/>
              <a:t>write</a:t>
            </a:r>
            <a:r>
              <a:rPr lang="nl-NL" sz="3200" dirty="0" smtClean="0"/>
              <a:t> </a:t>
            </a:r>
            <a:r>
              <a:rPr lang="nl-NL" sz="3200" dirty="0" err="1" smtClean="0"/>
              <a:t>and</a:t>
            </a:r>
            <a:r>
              <a:rPr lang="nl-NL" sz="3200" dirty="0" smtClean="0"/>
              <a:t> run </a:t>
            </a:r>
            <a:r>
              <a:rPr lang="nl-NL" sz="3200" dirty="0" err="1" smtClean="0"/>
              <a:t>this</a:t>
            </a:r>
            <a:r>
              <a:rPr lang="nl-NL" sz="3200" dirty="0" smtClean="0"/>
              <a:t> class…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2123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07144" y="748419"/>
            <a:ext cx="10078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nl-NL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07144" y="1600198"/>
            <a:ext cx="1076794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err="1" smtClean="0"/>
              <a:t>Creates</a:t>
            </a:r>
            <a:r>
              <a:rPr lang="nl-NL" sz="3200" dirty="0" smtClean="0"/>
              <a:t> </a:t>
            </a:r>
            <a:r>
              <a:rPr lang="nl-NL" sz="3200" dirty="0" err="1" smtClean="0"/>
              <a:t>applicationcontext</a:t>
            </a:r>
            <a:endParaRPr lang="nl-N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err="1" smtClean="0"/>
              <a:t>Configures</a:t>
            </a:r>
            <a:r>
              <a:rPr lang="nl-NL" sz="3200" dirty="0" smtClean="0"/>
              <a:t> </a:t>
            </a:r>
            <a:r>
              <a:rPr lang="nl-NL" sz="3200" dirty="0" err="1" smtClean="0"/>
              <a:t>applicationContext</a:t>
            </a:r>
            <a:r>
              <a:rPr lang="nl-NL" sz="3200" dirty="0" smtClean="0"/>
              <a:t> </a:t>
            </a:r>
            <a:r>
              <a:rPr lang="nl-NL" sz="3200" dirty="0" err="1" smtClean="0"/>
              <a:t>with</a:t>
            </a:r>
            <a:r>
              <a:rPr lang="nl-NL" sz="3200" dirty="0" smtClean="0"/>
              <a:t> </a:t>
            </a:r>
            <a:r>
              <a:rPr lang="nl-NL" sz="3200" dirty="0" err="1" smtClean="0"/>
              <a:t>passed</a:t>
            </a:r>
            <a:r>
              <a:rPr lang="nl-NL" sz="3200" dirty="0" smtClean="0"/>
              <a:t> </a:t>
            </a:r>
            <a:r>
              <a:rPr lang="nl-NL" sz="3200" dirty="0" err="1" smtClean="0"/>
              <a:t>configuration</a:t>
            </a:r>
            <a:r>
              <a:rPr lang="nl-NL" sz="3200" dirty="0" smtClean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smtClean="0"/>
              <a:t>Starts </a:t>
            </a:r>
            <a:r>
              <a:rPr lang="nl-NL" sz="3200" dirty="0" err="1" smtClean="0"/>
              <a:t>all</a:t>
            </a:r>
            <a:r>
              <a:rPr lang="nl-NL" sz="3200" dirty="0" smtClean="0"/>
              <a:t> spring </a:t>
            </a:r>
            <a:r>
              <a:rPr lang="nl-NL" sz="3200" dirty="0" err="1" smtClean="0"/>
              <a:t>beans</a:t>
            </a:r>
            <a:r>
              <a:rPr lang="nl-NL" sz="3200" dirty="0" smtClean="0"/>
              <a:t> in the </a:t>
            </a:r>
            <a:r>
              <a:rPr lang="nl-NL" sz="3200" dirty="0" err="1" smtClean="0"/>
              <a:t>configuration</a:t>
            </a:r>
            <a:endParaRPr lang="nl-NL" sz="3200" dirty="0" smtClean="0"/>
          </a:p>
          <a:p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3946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07144" y="748419"/>
            <a:ext cx="10078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nl-NL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807144" y="1600198"/>
            <a:ext cx="103196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smtClean="0"/>
              <a:t>Is a </a:t>
            </a:r>
            <a:r>
              <a:rPr lang="nl-NL" sz="3200" dirty="0" err="1" smtClean="0"/>
              <a:t>composite</a:t>
            </a:r>
            <a:r>
              <a:rPr lang="nl-NL" sz="3200" dirty="0" smtClean="0"/>
              <a:t> </a:t>
            </a:r>
            <a:r>
              <a:rPr lang="nl-NL" sz="3200" dirty="0" err="1" smtClean="0"/>
              <a:t>annotation</a:t>
            </a:r>
            <a:r>
              <a:rPr lang="nl-NL" sz="3200" dirty="0" smtClean="0"/>
              <a:t>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SpringBootConfiguration</a:t>
            </a:r>
            <a:endParaRPr lang="nl-NL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3200" dirty="0" err="1" smtClean="0"/>
              <a:t>Which</a:t>
            </a:r>
            <a:r>
              <a:rPr lang="nl-NL" sz="3200" dirty="0" smtClean="0"/>
              <a:t> is a </a:t>
            </a:r>
            <a:r>
              <a:rPr lang="nl-NL" sz="3200" dirty="0" err="1" smtClean="0"/>
              <a:t>composite</a:t>
            </a:r>
            <a:r>
              <a:rPr lang="nl-NL" sz="3200" dirty="0" smtClean="0"/>
              <a:t> </a:t>
            </a:r>
            <a:r>
              <a:rPr lang="nl-NL" sz="3200" dirty="0" err="1" smtClean="0"/>
              <a:t>containing</a:t>
            </a:r>
            <a:r>
              <a:rPr lang="nl-NL" sz="3200" dirty="0" smtClean="0"/>
              <a:t> </a:t>
            </a:r>
            <a:r>
              <a:rPr lang="nl-NL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endParaRPr lang="nl-NL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EnableAutoConfiguration</a:t>
            </a:r>
            <a:r>
              <a:rPr lang="nl-NL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3200" dirty="0" smtClean="0"/>
              <a:t>(more on </a:t>
            </a:r>
            <a:r>
              <a:rPr lang="nl-NL" sz="3200" dirty="0" err="1" smtClean="0"/>
              <a:t>this</a:t>
            </a:r>
            <a:r>
              <a:rPr lang="nl-NL" sz="3200" dirty="0" smtClean="0"/>
              <a:t> later)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ComponentScan</a:t>
            </a:r>
            <a:r>
              <a:rPr lang="nl-NL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3200" dirty="0" smtClean="0"/>
              <a:t>(of </a:t>
            </a:r>
            <a:r>
              <a:rPr lang="nl-NL" sz="3200" dirty="0" err="1" smtClean="0"/>
              <a:t>current</a:t>
            </a:r>
            <a:r>
              <a:rPr lang="nl-NL" sz="3200" dirty="0" smtClean="0"/>
              <a:t> (sub)package(s))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0" y="5058257"/>
            <a:ext cx="5735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nl-NL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082635" y="4722327"/>
            <a:ext cx="61093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endParaRPr lang="nl-NL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EnableAutoConfiguration</a:t>
            </a:r>
            <a:endParaRPr lang="nl-NL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ComponentScan</a:t>
            </a:r>
            <a:endParaRPr lang="nl-NL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Gelijk 1"/>
          <p:cNvSpPr/>
          <p:nvPr/>
        </p:nvSpPr>
        <p:spPr>
          <a:xfrm>
            <a:off x="5514415" y="5087860"/>
            <a:ext cx="664028" cy="5551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197544" y="653357"/>
            <a:ext cx="10078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EnableAutoConfiguration</a:t>
            </a:r>
            <a:endParaRPr lang="nl-NL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197544" y="1687033"/>
            <a:ext cx="118897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Is a </a:t>
            </a:r>
            <a:r>
              <a:rPr lang="nl-NL" sz="2800" dirty="0" err="1" smtClean="0"/>
              <a:t>composite</a:t>
            </a:r>
            <a:r>
              <a:rPr lang="nl-NL" sz="2800" dirty="0" smtClean="0"/>
              <a:t> </a:t>
            </a:r>
            <a:r>
              <a:rPr lang="nl-NL" sz="2800" dirty="0" err="1" smtClean="0"/>
              <a:t>annotation</a:t>
            </a:r>
            <a:r>
              <a:rPr lang="nl-NL" sz="2800" dirty="0" smtClean="0"/>
              <a:t>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@Import(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EnableAutoConfigurationImportSelector.class</a:t>
            </a:r>
            <a:endParaRPr lang="nl-NL" sz="2800" dirty="0" smtClean="0"/>
          </a:p>
        </p:txBody>
      </p:sp>
      <p:sp>
        <p:nvSpPr>
          <p:cNvPr id="7" name="Rechthoek 6"/>
          <p:cNvSpPr/>
          <p:nvPr/>
        </p:nvSpPr>
        <p:spPr>
          <a:xfrm>
            <a:off x="620486" y="2641140"/>
            <a:ext cx="96556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Searches</a:t>
            </a:r>
            <a:r>
              <a:rPr lang="nl-NL" sz="2800" dirty="0" smtClean="0"/>
              <a:t> </a:t>
            </a:r>
            <a:r>
              <a:rPr lang="nl-NL" sz="2800" dirty="0" err="1" smtClean="0"/>
              <a:t>for</a:t>
            </a:r>
            <a:r>
              <a:rPr lang="nl-NL" sz="2800" dirty="0" smtClean="0"/>
              <a:t> </a:t>
            </a:r>
            <a:r>
              <a:rPr lang="nl-NL" sz="2800" dirty="0" err="1" smtClean="0"/>
              <a:t>JARs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META-INF/</a:t>
            </a:r>
            <a:r>
              <a:rPr lang="nl-NL" sz="2800" dirty="0" err="1" smtClean="0"/>
              <a:t>spring.factories</a:t>
            </a:r>
            <a:endParaRPr lang="nl-NL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(</a:t>
            </a:r>
            <a:r>
              <a:rPr lang="nl-NL" sz="2800" dirty="0" err="1" smtClean="0"/>
              <a:t>this</a:t>
            </a:r>
            <a:r>
              <a:rPr lang="nl-NL" sz="2800" dirty="0" smtClean="0"/>
              <a:t> is </a:t>
            </a:r>
            <a:r>
              <a:rPr lang="nl-NL" sz="2800" dirty="0" err="1" smtClean="0"/>
              <a:t>called</a:t>
            </a:r>
            <a:r>
              <a:rPr lang="nl-NL" sz="2800" dirty="0" smtClean="0"/>
              <a:t> </a:t>
            </a:r>
            <a:r>
              <a:rPr lang="nl-NL" sz="2800" dirty="0" err="1" smtClean="0"/>
              <a:t>an</a:t>
            </a:r>
            <a:r>
              <a:rPr lang="nl-NL" sz="2800" dirty="0" smtClean="0"/>
              <a:t> </a:t>
            </a:r>
            <a:r>
              <a:rPr lang="nl-NL" sz="2800" dirty="0" err="1" smtClean="0"/>
              <a:t>autoconfig</a:t>
            </a:r>
            <a:r>
              <a:rPr lang="nl-NL" sz="2800" dirty="0" smtClean="0"/>
              <a:t> JAR)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spring-boot-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autoconfigure</a:t>
            </a:r>
            <a:r>
              <a:rPr lang="nl-NL" sz="2800" dirty="0" smtClean="0"/>
              <a:t> </a:t>
            </a:r>
            <a:r>
              <a:rPr lang="nl-NL" sz="2800" dirty="0" err="1" smtClean="0"/>
              <a:t>jar</a:t>
            </a:r>
            <a:r>
              <a:rPr lang="nl-NL" sz="2800" dirty="0" smtClean="0"/>
              <a:t> </a:t>
            </a:r>
            <a:r>
              <a:rPr lang="nl-NL" sz="2800" dirty="0" err="1" smtClean="0"/>
              <a:t>contains</a:t>
            </a:r>
            <a:r>
              <a:rPr lang="nl-NL" sz="2800" dirty="0" smtClean="0"/>
              <a:t> </a:t>
            </a:r>
            <a:r>
              <a:rPr lang="nl-NL" sz="2800" dirty="0" err="1" smtClean="0"/>
              <a:t>almost</a:t>
            </a:r>
            <a:r>
              <a:rPr lang="nl-NL" sz="2800" dirty="0" smtClean="0"/>
              <a:t> </a:t>
            </a:r>
            <a:r>
              <a:rPr lang="nl-NL" sz="2800" dirty="0" err="1" smtClean="0"/>
              <a:t>all</a:t>
            </a:r>
            <a:endParaRPr lang="nl-NL" sz="2800" dirty="0" smtClean="0"/>
          </a:p>
          <a:p>
            <a:pPr lvl="1"/>
            <a:r>
              <a:rPr lang="nl-NL" sz="2800" dirty="0" smtClean="0"/>
              <a:t>Out-of-</a:t>
            </a:r>
            <a:r>
              <a:rPr lang="nl-NL" sz="2800" dirty="0" err="1" smtClean="0"/>
              <a:t>the</a:t>
            </a:r>
            <a:r>
              <a:rPr lang="nl-NL" sz="2800" dirty="0" smtClean="0"/>
              <a:t>-box </a:t>
            </a:r>
            <a:r>
              <a:rPr lang="nl-NL" sz="2800" dirty="0" err="1" smtClean="0"/>
              <a:t>autoconfigurers</a:t>
            </a:r>
            <a:r>
              <a:rPr lang="nl-NL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Loads </a:t>
            </a:r>
            <a:r>
              <a:rPr lang="nl-NL" sz="2800" dirty="0" err="1" smtClean="0"/>
              <a:t>all</a:t>
            </a:r>
            <a:r>
              <a:rPr lang="nl-NL" sz="2800" dirty="0" smtClean="0"/>
              <a:t> Spring </a:t>
            </a:r>
            <a:r>
              <a:rPr lang="nl-NL" sz="2800" dirty="0" err="1" smtClean="0"/>
              <a:t>configuration</a:t>
            </a:r>
            <a:r>
              <a:rPr lang="nl-NL" sz="2800" dirty="0" smtClean="0"/>
              <a:t> classes in </a:t>
            </a:r>
            <a:r>
              <a:rPr lang="nl-NL" sz="2800" dirty="0" err="1" smtClean="0"/>
              <a:t>this</a:t>
            </a:r>
            <a:r>
              <a:rPr lang="nl-NL" sz="2800" dirty="0" smtClean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For </a:t>
            </a:r>
            <a:r>
              <a:rPr lang="nl-NL" sz="2800" dirty="0" err="1" smtClean="0"/>
              <a:t>example</a:t>
            </a:r>
            <a:r>
              <a:rPr lang="nl-NL" sz="2800" dirty="0" smtClean="0"/>
              <a:t>: 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JacksonAutoConfiguration</a:t>
            </a:r>
            <a:endParaRPr lang="nl-N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920804" y="5620062"/>
            <a:ext cx="10156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 smtClean="0"/>
              <a:t>org.springframework.boot.autoconfigure.EnableAutoConfiguration</a:t>
            </a:r>
            <a:r>
              <a:rPr lang="nl-NL" dirty="0" smtClean="0"/>
              <a:t>=\</a:t>
            </a:r>
          </a:p>
          <a:p>
            <a:r>
              <a:rPr lang="nl-NL" dirty="0" smtClean="0"/>
              <a:t>org.springframework.boot.autoconfigure.jackson.JacksonAutoConfiguration,\</a:t>
            </a:r>
          </a:p>
          <a:p>
            <a:r>
              <a:rPr lang="nl-NL" dirty="0" smtClean="0"/>
              <a:t>….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02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197544" y="653357"/>
            <a:ext cx="10078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JacksonAutoConfiguration</a:t>
            </a:r>
            <a:endParaRPr lang="nl-NL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197544" y="1534634"/>
            <a:ext cx="1017797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Is </a:t>
            </a:r>
            <a:r>
              <a:rPr lang="nl-NL" sz="2800" dirty="0" err="1" smtClean="0"/>
              <a:t>just</a:t>
            </a:r>
            <a:r>
              <a:rPr lang="nl-NL" sz="2800" dirty="0" smtClean="0"/>
              <a:t> a </a:t>
            </a:r>
            <a:r>
              <a:rPr lang="nl-NL" sz="2800" dirty="0" err="1" smtClean="0"/>
              <a:t>normal</a:t>
            </a:r>
            <a:r>
              <a:rPr lang="nl-NL" sz="2800" dirty="0" smtClean="0"/>
              <a:t> class </a:t>
            </a:r>
            <a:r>
              <a:rPr lang="nl-NL" sz="2800" dirty="0" err="1" smtClean="0"/>
              <a:t>annotated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</a:t>
            </a: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endParaRPr lang="nl-NL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800" dirty="0" smtClean="0"/>
              <a:t>	</a:t>
            </a:r>
          </a:p>
          <a:p>
            <a:r>
              <a:rPr lang="nl-NL" sz="2800" dirty="0"/>
              <a:t>	</a:t>
            </a:r>
            <a:r>
              <a:rPr lang="nl-NL" sz="2800" dirty="0" smtClean="0"/>
              <a:t>…</a:t>
            </a:r>
            <a:r>
              <a:rPr lang="nl-NL" sz="2800" dirty="0" err="1" smtClean="0"/>
              <a:t>and</a:t>
            </a:r>
            <a:r>
              <a:rPr lang="nl-NL" sz="2800" dirty="0" smtClean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ConditionalOnClass</a:t>
            </a: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ObjectMapper.class</a:t>
            </a: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800" dirty="0" err="1" smtClean="0"/>
              <a:t>This</a:t>
            </a:r>
            <a:r>
              <a:rPr lang="nl-NL" sz="2800" dirty="0" smtClean="0"/>
              <a:t> means </a:t>
            </a:r>
            <a:r>
              <a:rPr lang="nl-NL" sz="2800" dirty="0" err="1" smtClean="0"/>
              <a:t>this</a:t>
            </a:r>
            <a:r>
              <a:rPr lang="nl-NL" sz="2800" dirty="0" smtClean="0"/>
              <a:t> </a:t>
            </a:r>
            <a:r>
              <a:rPr lang="nl-NL" sz="2800" dirty="0" err="1" smtClean="0"/>
              <a:t>configuration</a:t>
            </a:r>
            <a:r>
              <a:rPr lang="nl-NL" sz="2800" dirty="0" smtClean="0"/>
              <a:t> class is </a:t>
            </a:r>
            <a:r>
              <a:rPr lang="nl-NL" sz="2800" dirty="0" err="1" smtClean="0"/>
              <a:t>only</a:t>
            </a:r>
            <a:r>
              <a:rPr lang="nl-NL" sz="2800" dirty="0" smtClean="0"/>
              <a:t> </a:t>
            </a:r>
            <a:r>
              <a:rPr lang="nl-NL" sz="2800" dirty="0" err="1" smtClean="0"/>
              <a:t>loaded</a:t>
            </a:r>
            <a:r>
              <a:rPr lang="nl-NL" sz="2800" dirty="0" smtClean="0"/>
              <a:t> </a:t>
            </a:r>
            <a:r>
              <a:rPr lang="nl-NL" sz="2800" dirty="0" err="1" smtClean="0"/>
              <a:t>by</a:t>
            </a:r>
            <a:r>
              <a:rPr lang="nl-NL" sz="2800" dirty="0" smtClean="0"/>
              <a:t> Spring </a:t>
            </a:r>
            <a:r>
              <a:rPr lang="nl-NL" sz="2800" dirty="0" err="1" smtClean="0"/>
              <a:t>if</a:t>
            </a:r>
            <a:endParaRPr lang="nl-N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800" dirty="0"/>
              <a:t>t</a:t>
            </a:r>
            <a:r>
              <a:rPr lang="nl-NL" sz="2800" dirty="0" smtClean="0"/>
              <a:t>he class </a:t>
            </a:r>
            <a:r>
              <a:rPr lang="nl-NL" sz="2800" dirty="0" err="1" smtClean="0"/>
              <a:t>ObjectMapper</a:t>
            </a:r>
            <a:r>
              <a:rPr lang="nl-NL" sz="2800" dirty="0" smtClean="0"/>
              <a:t> (</a:t>
            </a:r>
            <a:r>
              <a:rPr lang="nl-NL" sz="2800" dirty="0" err="1" smtClean="0"/>
              <a:t>which</a:t>
            </a:r>
            <a:r>
              <a:rPr lang="nl-NL" sz="2800" dirty="0" smtClean="0"/>
              <a:t> is </a:t>
            </a:r>
            <a:r>
              <a:rPr lang="nl-NL" sz="2800" dirty="0" err="1" smtClean="0"/>
              <a:t>from</a:t>
            </a:r>
            <a:r>
              <a:rPr lang="nl-NL" sz="2800" dirty="0" smtClean="0"/>
              <a:t> the Jackson </a:t>
            </a:r>
            <a:r>
              <a:rPr lang="nl-NL" sz="2800" dirty="0" err="1" smtClean="0"/>
              <a:t>framework</a:t>
            </a:r>
            <a:r>
              <a:rPr lang="nl-NL" sz="2800" dirty="0" smtClean="0"/>
              <a:t>)</a:t>
            </a:r>
            <a:endParaRPr lang="nl-NL" sz="2800" dirty="0"/>
          </a:p>
          <a:p>
            <a:r>
              <a:rPr lang="nl-NL" sz="2800" dirty="0"/>
              <a:t>i</a:t>
            </a:r>
            <a:r>
              <a:rPr lang="nl-NL" sz="2800" dirty="0" smtClean="0"/>
              <a:t>s on the </a:t>
            </a:r>
            <a:r>
              <a:rPr lang="nl-NL" sz="2800" dirty="0" err="1" smtClean="0"/>
              <a:t>classpath</a:t>
            </a:r>
            <a:r>
              <a:rPr lang="nl-NL" sz="2800" dirty="0" smtClean="0"/>
              <a:t>!</a:t>
            </a:r>
          </a:p>
          <a:p>
            <a:endParaRPr lang="nl-NL" sz="2800" dirty="0"/>
          </a:p>
          <a:p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ConditionalOnClass</a:t>
            </a: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800" dirty="0" smtClean="0"/>
              <a:t>is a Spring Boot </a:t>
            </a:r>
            <a:r>
              <a:rPr lang="nl-NL" sz="2800" dirty="0" err="1" smtClean="0"/>
              <a:t>implementation</a:t>
            </a:r>
            <a:r>
              <a:rPr lang="nl-NL" sz="2800" dirty="0" smtClean="0"/>
              <a:t> of the </a:t>
            </a:r>
          </a:p>
          <a:p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</a:t>
            </a: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800" dirty="0" smtClean="0"/>
              <a:t>interface, </a:t>
            </a:r>
            <a:r>
              <a:rPr lang="nl-NL" sz="2800" dirty="0" err="1" smtClean="0"/>
              <a:t>introduced</a:t>
            </a:r>
            <a:r>
              <a:rPr lang="nl-NL" sz="2800" dirty="0" smtClean="0"/>
              <a:t> in Spring 4</a:t>
            </a:r>
          </a:p>
        </p:txBody>
      </p:sp>
    </p:spTree>
    <p:extLst>
      <p:ext uri="{BB962C8B-B14F-4D97-AF65-F5344CB8AC3E}">
        <p14:creationId xmlns:p14="http://schemas.microsoft.com/office/powerpoint/2010/main" val="32989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589430" y="903263"/>
            <a:ext cx="107643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 smtClean="0"/>
              <a:t>This</a:t>
            </a:r>
            <a:r>
              <a:rPr lang="nl-NL" sz="2800" dirty="0" smtClean="0"/>
              <a:t> </a:t>
            </a:r>
            <a:r>
              <a:rPr lang="nl-NL" sz="2800" dirty="0" err="1" smtClean="0"/>
              <a:t>enables</a:t>
            </a:r>
            <a:r>
              <a:rPr lang="nl-NL" sz="2800" dirty="0" smtClean="0"/>
              <a:t> Spring boot </a:t>
            </a:r>
            <a:r>
              <a:rPr lang="nl-NL" sz="2800" dirty="0" err="1" smtClean="0"/>
              <a:t>to</a:t>
            </a:r>
            <a:r>
              <a:rPr lang="nl-NL" sz="2800" dirty="0" smtClean="0"/>
              <a:t> </a:t>
            </a:r>
            <a:r>
              <a:rPr lang="nl-NL" sz="2800" dirty="0" err="1" smtClean="0"/>
              <a:t>enable</a:t>
            </a:r>
            <a:r>
              <a:rPr lang="nl-NL" sz="2800" dirty="0" smtClean="0"/>
              <a:t> features (</a:t>
            </a:r>
            <a:r>
              <a:rPr lang="nl-NL" sz="2800" dirty="0" err="1" smtClean="0"/>
              <a:t>like</a:t>
            </a:r>
            <a:r>
              <a:rPr lang="nl-NL" sz="2800" dirty="0" smtClean="0"/>
              <a:t> REST, JPA, JMS </a:t>
            </a:r>
            <a:r>
              <a:rPr lang="nl-NL" sz="2800" dirty="0" err="1" smtClean="0"/>
              <a:t>etc</a:t>
            </a:r>
            <a:r>
              <a:rPr lang="nl-NL" sz="2800" dirty="0" smtClean="0"/>
              <a:t>) </a:t>
            </a:r>
            <a:r>
              <a:rPr lang="nl-NL" sz="2800" dirty="0" err="1" smtClean="0"/>
              <a:t>if</a:t>
            </a:r>
            <a:r>
              <a:rPr lang="nl-NL" sz="2800" dirty="0" smtClean="0"/>
              <a:t> relevant </a:t>
            </a:r>
            <a:r>
              <a:rPr lang="nl-NL" sz="2800" dirty="0" err="1" smtClean="0"/>
              <a:t>implementation</a:t>
            </a:r>
            <a:r>
              <a:rPr lang="nl-NL" sz="2800" dirty="0" smtClean="0"/>
              <a:t> </a:t>
            </a:r>
            <a:r>
              <a:rPr lang="nl-NL" sz="2800" dirty="0" err="1" smtClean="0"/>
              <a:t>libraries</a:t>
            </a:r>
            <a:r>
              <a:rPr lang="nl-NL" sz="2800" dirty="0" smtClean="0"/>
              <a:t> (</a:t>
            </a:r>
            <a:r>
              <a:rPr lang="nl-NL" sz="2800" dirty="0" err="1" smtClean="0"/>
              <a:t>like</a:t>
            </a:r>
            <a:r>
              <a:rPr lang="nl-NL" sz="2800" dirty="0" smtClean="0"/>
              <a:t> Jackson, </a:t>
            </a:r>
            <a:r>
              <a:rPr lang="nl-NL" sz="2800" dirty="0" err="1" smtClean="0"/>
              <a:t>Hibernate</a:t>
            </a:r>
            <a:r>
              <a:rPr lang="nl-NL" sz="2800" dirty="0" smtClean="0"/>
              <a:t>, </a:t>
            </a:r>
            <a:r>
              <a:rPr lang="nl-NL" sz="2800" dirty="0" err="1" smtClean="0"/>
              <a:t>ActiveMQ</a:t>
            </a:r>
            <a:r>
              <a:rPr lang="nl-NL" sz="2800" dirty="0" smtClean="0"/>
              <a:t>)</a:t>
            </a:r>
          </a:p>
          <a:p>
            <a:r>
              <a:rPr lang="nl-NL" sz="2800" dirty="0" smtClean="0"/>
              <a:t>are on the </a:t>
            </a:r>
            <a:r>
              <a:rPr lang="nl-NL" sz="2800" dirty="0" err="1" smtClean="0"/>
              <a:t>classpath</a:t>
            </a:r>
            <a:endParaRPr lang="nl-NL" sz="2800" dirty="0" smtClean="0"/>
          </a:p>
          <a:p>
            <a:endParaRPr lang="nl-NL" sz="2800" dirty="0"/>
          </a:p>
          <a:p>
            <a:r>
              <a:rPr lang="nl-NL" sz="2800" dirty="0" smtClean="0"/>
              <a:t>Spring boot starter </a:t>
            </a:r>
            <a:r>
              <a:rPr lang="nl-NL" sz="2800" dirty="0" err="1" smtClean="0"/>
              <a:t>maven</a:t>
            </a:r>
            <a:r>
              <a:rPr lang="nl-NL" sz="2800" dirty="0" smtClean="0"/>
              <a:t> </a:t>
            </a:r>
            <a:r>
              <a:rPr lang="nl-NL" sz="2800" dirty="0" err="1" smtClean="0"/>
              <a:t>artifacts</a:t>
            </a:r>
            <a:r>
              <a:rPr lang="nl-NL" sz="2800" dirty="0" smtClean="0"/>
              <a:t> </a:t>
            </a:r>
            <a:r>
              <a:rPr lang="nl-NL" sz="2800" dirty="0" err="1" smtClean="0"/>
              <a:t>like</a:t>
            </a:r>
            <a:r>
              <a:rPr lang="nl-NL" sz="2800" dirty="0" smtClean="0"/>
              <a:t> “spring-boot-starter-web” combines </a:t>
            </a:r>
            <a:r>
              <a:rPr lang="nl-NL" sz="2800" dirty="0" err="1" smtClean="0"/>
              <a:t>dependencies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</a:t>
            </a:r>
            <a:r>
              <a:rPr lang="nl-NL" sz="2800" dirty="0" err="1" smtClean="0"/>
              <a:t>AutoConfig</a:t>
            </a:r>
            <a:r>
              <a:rPr lang="nl-NL" sz="2800" dirty="0" smtClean="0"/>
              <a:t> classes </a:t>
            </a:r>
            <a:r>
              <a:rPr lang="nl-NL" sz="2800" dirty="0" err="1" smtClean="0"/>
              <a:t>and</a:t>
            </a:r>
            <a:r>
              <a:rPr lang="nl-NL" sz="2800" dirty="0" smtClean="0"/>
              <a:t> relevant </a:t>
            </a:r>
            <a:r>
              <a:rPr lang="nl-NL" sz="2800" dirty="0" err="1" smtClean="0"/>
              <a:t>libraries</a:t>
            </a:r>
            <a:endParaRPr lang="nl-NL" sz="2800" dirty="0" smtClean="0"/>
          </a:p>
          <a:p>
            <a:endParaRPr lang="nl-NL" sz="2800" dirty="0"/>
          </a:p>
          <a:p>
            <a:r>
              <a:rPr lang="nl-NL" sz="2800" dirty="0" err="1" smtClean="0"/>
              <a:t>Many</a:t>
            </a:r>
            <a:r>
              <a:rPr lang="nl-NL" sz="2800" dirty="0" smtClean="0"/>
              <a:t> more: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smtClean="0"/>
              <a:t>Spring boot starter </a:t>
            </a:r>
            <a:r>
              <a:rPr lang="nl-NL" sz="2800" dirty="0" err="1" smtClean="0"/>
              <a:t>jpa</a:t>
            </a:r>
            <a:endParaRPr lang="nl-NL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smtClean="0"/>
              <a:t>Spring boot starter </a:t>
            </a:r>
            <a:r>
              <a:rPr lang="nl-NL" sz="2800" dirty="0" err="1" smtClean="0"/>
              <a:t>cloud</a:t>
            </a:r>
            <a:endParaRPr lang="nl-NL" sz="2800" dirty="0" smtClean="0"/>
          </a:p>
          <a:p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12898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72990" y="1600042"/>
            <a:ext cx="105952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err="1" smtClean="0"/>
              <a:t>Use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</a:t>
            </a:r>
            <a:r>
              <a:rPr lang="nl-NL" sz="2800" dirty="0" err="1" smtClean="0"/>
              <a:t>SpringBoot</a:t>
            </a:r>
            <a:r>
              <a:rPr lang="nl-NL" sz="2800" dirty="0" smtClean="0"/>
              <a:t> </a:t>
            </a:r>
            <a:r>
              <a:rPr lang="nl-NL" sz="2800" dirty="0" err="1" smtClean="0"/>
              <a:t>maven</a:t>
            </a:r>
            <a:r>
              <a:rPr lang="nl-NL" sz="2800" dirty="0" smtClean="0"/>
              <a:t> </a:t>
            </a:r>
            <a:r>
              <a:rPr lang="nl-NL" sz="2800" dirty="0" err="1" smtClean="0"/>
              <a:t>plugin</a:t>
            </a:r>
            <a:endParaRPr lang="nl-NL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smtClean="0"/>
              <a:t>Will </a:t>
            </a:r>
            <a:r>
              <a:rPr lang="nl-NL" sz="2800" dirty="0" err="1" smtClean="0"/>
              <a:t>create</a:t>
            </a:r>
            <a:r>
              <a:rPr lang="nl-NL" sz="2800" dirty="0" smtClean="0"/>
              <a:t> a JAR </a:t>
            </a:r>
            <a:r>
              <a:rPr lang="nl-NL" sz="2800" dirty="0" err="1" smtClean="0"/>
              <a:t>with</a:t>
            </a:r>
            <a:r>
              <a:rPr lang="nl-NL" sz="2800" dirty="0" smtClean="0"/>
              <a:t> a Spring Bootstrap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err="1" smtClean="0"/>
              <a:t>After</a:t>
            </a:r>
            <a:r>
              <a:rPr lang="nl-NL" sz="2800" dirty="0" smtClean="0"/>
              <a:t> </a:t>
            </a:r>
            <a:r>
              <a:rPr lang="nl-NL" sz="2800" dirty="0" err="1" smtClean="0"/>
              <a:t>this</a:t>
            </a:r>
            <a:r>
              <a:rPr lang="nl-NL" sz="2800" dirty="0" smtClean="0"/>
              <a:t> </a:t>
            </a:r>
            <a:r>
              <a:rPr lang="nl-NL" sz="2800" dirty="0" err="1" smtClean="0"/>
              <a:t>you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run </a:t>
            </a:r>
            <a:r>
              <a:rPr lang="nl-NL" sz="2800" dirty="0" err="1" smtClean="0"/>
              <a:t>your</a:t>
            </a:r>
            <a:r>
              <a:rPr lang="nl-NL" sz="2800" dirty="0" smtClean="0"/>
              <a:t> app </a:t>
            </a:r>
            <a:r>
              <a:rPr lang="nl-NL" sz="2800" dirty="0" err="1" smtClean="0"/>
              <a:t>with</a:t>
            </a:r>
            <a:r>
              <a:rPr lang="nl-NL" sz="2800" dirty="0" smtClean="0"/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800" dirty="0" err="1" smtClean="0"/>
              <a:t>java</a:t>
            </a:r>
            <a:r>
              <a:rPr lang="nl-NL" sz="2800" dirty="0" smtClean="0"/>
              <a:t> –</a:t>
            </a:r>
            <a:r>
              <a:rPr lang="nl-NL" sz="2800" dirty="0" err="1" smtClean="0"/>
              <a:t>jar</a:t>
            </a:r>
            <a:r>
              <a:rPr lang="nl-NL" sz="2800" dirty="0" smtClean="0"/>
              <a:t> myapp.jar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endParaRPr lang="nl-NL" sz="2800" dirty="0" smtClean="0"/>
          </a:p>
          <a:p>
            <a:endParaRPr lang="nl-NL" sz="2800" dirty="0"/>
          </a:p>
        </p:txBody>
      </p:sp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/>
              <a:t>Packaging</a:t>
            </a:r>
            <a:r>
              <a:rPr lang="nl-NL" sz="4400" dirty="0" smtClean="0"/>
              <a:t> </a:t>
            </a:r>
            <a:r>
              <a:rPr lang="nl-NL" sz="4400" dirty="0" err="1" smtClean="0"/>
              <a:t>your</a:t>
            </a:r>
            <a:r>
              <a:rPr lang="nl-NL" sz="4400" dirty="0" smtClean="0"/>
              <a:t> JAR / WAR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4377" y="3759273"/>
            <a:ext cx="7713971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&lt;build&gt;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&lt;plugins&gt;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&lt;plugin&gt;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spring-boot-maven-plugin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&lt;/plugin&gt;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&lt;/plugins&gt;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&lt;/build&gt;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918951" y="2007101"/>
            <a:ext cx="10595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/>
              <a:t>Dag 1: </a:t>
            </a:r>
            <a:r>
              <a:rPr lang="nl-NL" sz="3600" dirty="0" err="1" smtClean="0"/>
              <a:t>Core</a:t>
            </a:r>
            <a:r>
              <a:rPr lang="nl-NL" sz="3600" dirty="0" smtClean="0"/>
              <a:t> Spring Boot </a:t>
            </a:r>
          </a:p>
          <a:p>
            <a:r>
              <a:rPr lang="nl-NL" sz="3600" dirty="0" smtClean="0"/>
              <a:t>Dag 2: Spring Cloud</a:t>
            </a:r>
            <a:endParaRPr lang="nl-NL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918951" y="528918"/>
            <a:ext cx="1917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41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72990" y="1600042"/>
            <a:ext cx="105952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err="1" smtClean="0"/>
              <a:t>Create</a:t>
            </a:r>
            <a:r>
              <a:rPr lang="nl-NL" sz="2800" dirty="0" smtClean="0"/>
              <a:t> root package (</a:t>
            </a:r>
            <a:r>
              <a:rPr lang="nl-NL" sz="2800" dirty="0" err="1" smtClean="0"/>
              <a:t>example</a:t>
            </a:r>
            <a:r>
              <a:rPr lang="nl-NL" sz="2800" dirty="0" smtClean="0"/>
              <a:t>: </a:t>
            </a:r>
            <a:r>
              <a:rPr lang="nl-NL" sz="2800" dirty="0" err="1" smtClean="0"/>
              <a:t>nl.myapp</a:t>
            </a:r>
            <a:r>
              <a:rPr lang="nl-NL" sz="28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smtClean="0">
                <a:cs typeface="Courier New" panose="02070309020205020404" pitchFamily="49" charset="0"/>
              </a:rPr>
              <a:t>Put </a:t>
            </a:r>
            <a:r>
              <a:rPr lang="nl-NL" sz="2800" dirty="0" err="1" smtClean="0">
                <a:cs typeface="Courier New" panose="02070309020205020404" pitchFamily="49" charset="0"/>
              </a:rPr>
              <a:t>main</a:t>
            </a:r>
            <a:r>
              <a:rPr lang="nl-NL" sz="2800" dirty="0" smtClean="0">
                <a:cs typeface="Courier New" panose="02070309020205020404" pitchFamily="49" charset="0"/>
              </a:rPr>
              <a:t> class </a:t>
            </a:r>
            <a:r>
              <a:rPr lang="nl-NL" sz="2800" dirty="0" err="1" smtClean="0">
                <a:cs typeface="Courier New" panose="02070309020205020404" pitchFamily="49" charset="0"/>
              </a:rPr>
              <a:t>and</a:t>
            </a:r>
            <a:r>
              <a:rPr lang="nl-NL" sz="2800" dirty="0" smtClean="0">
                <a:cs typeface="Courier New" panose="02070309020205020404" pitchFamily="49" charset="0"/>
              </a:rPr>
              <a:t> </a:t>
            </a:r>
            <a:r>
              <a:rPr lang="nl-NL" sz="2800" dirty="0" err="1" smtClean="0">
                <a:cs typeface="Courier New" panose="02070309020205020404" pitchFamily="49" charset="0"/>
              </a:rPr>
              <a:t>configuration</a:t>
            </a:r>
            <a:r>
              <a:rPr lang="nl-NL" sz="2800" dirty="0" smtClean="0">
                <a:cs typeface="Courier New" panose="02070309020205020404" pitchFamily="49" charset="0"/>
              </a:rPr>
              <a:t> classes on </a:t>
            </a:r>
            <a:r>
              <a:rPr lang="nl-NL" sz="2800" dirty="0" err="1" smtClean="0">
                <a:cs typeface="Courier New" panose="02070309020205020404" pitchFamily="49" charset="0"/>
              </a:rPr>
              <a:t>this</a:t>
            </a:r>
            <a:r>
              <a:rPr lang="nl-NL" sz="2800" dirty="0" smtClean="0">
                <a:cs typeface="Courier New" panose="02070309020205020404" pitchFamily="49" charset="0"/>
              </a:rPr>
              <a:t> level (component scan is </a:t>
            </a:r>
            <a:r>
              <a:rPr lang="nl-NL" sz="2800" dirty="0" err="1" smtClean="0">
                <a:cs typeface="Courier New" panose="02070309020205020404" pitchFamily="49" charset="0"/>
              </a:rPr>
              <a:t>easier</a:t>
            </a:r>
            <a:r>
              <a:rPr lang="nl-NL" sz="2800" dirty="0" smtClean="0">
                <a:cs typeface="Courier New" panose="02070309020205020404" pitchFamily="49" charset="0"/>
              </a:rPr>
              <a:t> </a:t>
            </a:r>
            <a:r>
              <a:rPr lang="nl-NL" sz="2800" dirty="0" err="1" smtClean="0">
                <a:cs typeface="Courier New" panose="02070309020205020404" pitchFamily="49" charset="0"/>
              </a:rPr>
              <a:t>this</a:t>
            </a:r>
            <a:r>
              <a:rPr lang="nl-NL" sz="2800" dirty="0" smtClean="0">
                <a:cs typeface="Courier New" panose="02070309020205020404" pitchFamily="49" charset="0"/>
              </a:rPr>
              <a:t> way)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smtClean="0">
                <a:cs typeface="Courier New" panose="02070309020205020404" pitchFamily="49" charset="0"/>
              </a:rPr>
              <a:t>Put </a:t>
            </a:r>
            <a:r>
              <a:rPr lang="nl-NL" sz="2800" dirty="0" err="1" smtClean="0">
                <a:cs typeface="Courier New" panose="02070309020205020404" pitchFamily="49" charset="0"/>
              </a:rPr>
              <a:t>your</a:t>
            </a:r>
            <a:r>
              <a:rPr lang="nl-NL" sz="2800" dirty="0" smtClean="0">
                <a:cs typeface="Courier New" panose="02070309020205020404" pitchFamily="49" charset="0"/>
              </a:rPr>
              <a:t> business code in </a:t>
            </a:r>
            <a:r>
              <a:rPr lang="nl-NL" sz="2800" dirty="0" err="1" smtClean="0">
                <a:cs typeface="Courier New" panose="02070309020205020404" pitchFamily="49" charset="0"/>
              </a:rPr>
              <a:t>this</a:t>
            </a:r>
            <a:r>
              <a:rPr lang="nl-NL" sz="2800" dirty="0" smtClean="0">
                <a:cs typeface="Courier New" panose="02070309020205020404" pitchFamily="49" charset="0"/>
              </a:rPr>
              <a:t> package or </a:t>
            </a:r>
            <a:r>
              <a:rPr lang="nl-NL" sz="2800" dirty="0" err="1" smtClean="0">
                <a:cs typeface="Courier New" panose="02070309020205020404" pitchFamily="49" charset="0"/>
              </a:rPr>
              <a:t>subpackage</a:t>
            </a:r>
            <a:endParaRPr lang="nl-NL" sz="2800" dirty="0" smtClean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endParaRPr lang="nl-NL" sz="2800" dirty="0" smtClean="0"/>
          </a:p>
          <a:p>
            <a:endParaRPr lang="nl-NL" sz="2800" dirty="0"/>
          </a:p>
        </p:txBody>
      </p:sp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/>
              <a:t>Sensible</a:t>
            </a:r>
            <a:r>
              <a:rPr lang="nl-NL" sz="4400" dirty="0" smtClean="0"/>
              <a:t> default </a:t>
            </a:r>
            <a:r>
              <a:rPr lang="nl-NL" sz="4400" dirty="0" err="1" smtClean="0"/>
              <a:t>structure</a:t>
            </a:r>
            <a:endParaRPr lang="nl-NL" sz="4400" dirty="0" smtClean="0"/>
          </a:p>
        </p:txBody>
      </p:sp>
    </p:spTree>
    <p:extLst>
      <p:ext uri="{BB962C8B-B14F-4D97-AF65-F5344CB8AC3E}">
        <p14:creationId xmlns:p14="http://schemas.microsoft.com/office/powerpoint/2010/main" val="16987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72990" y="1600042"/>
            <a:ext cx="105952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>
                <a:cs typeface="Courier New" panose="02070309020205020404" pitchFamily="49" charset="0"/>
              </a:rPr>
              <a:t>REST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err="1" smtClean="0"/>
              <a:t>Externalized</a:t>
            </a:r>
            <a:r>
              <a:rPr lang="nl-NL" sz="2800" dirty="0" smtClean="0"/>
              <a:t> </a:t>
            </a:r>
            <a:r>
              <a:rPr lang="nl-NL" sz="2800" dirty="0" err="1" smtClean="0"/>
              <a:t>configuration</a:t>
            </a:r>
            <a:endParaRPr lang="nl-NL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err="1" smtClean="0">
                <a:cs typeface="Courier New" panose="02070309020205020404" pitchFamily="49" charset="0"/>
              </a:rPr>
              <a:t>Logging</a:t>
            </a:r>
            <a:endParaRPr lang="nl-NL" sz="2800" dirty="0" smtClean="0"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err="1" smtClean="0">
                <a:cs typeface="Courier New" panose="02070309020205020404" pitchFamily="49" charset="0"/>
              </a:rPr>
              <a:t>Caching</a:t>
            </a:r>
            <a:endParaRPr lang="nl-NL" sz="2800" dirty="0" smtClean="0"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smtClean="0">
                <a:cs typeface="Courier New" panose="02070309020205020404" pitchFamily="49" charset="0"/>
              </a:rPr>
              <a:t>JPA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smtClean="0">
                <a:cs typeface="Courier New" panose="02070309020205020404" pitchFamily="49" charset="0"/>
              </a:rPr>
              <a:t>View (server side </a:t>
            </a:r>
            <a:r>
              <a:rPr lang="nl-NL" sz="2800" dirty="0" err="1" smtClean="0">
                <a:cs typeface="Courier New" panose="02070309020205020404" pitchFamily="49" charset="0"/>
              </a:rPr>
              <a:t>rendering</a:t>
            </a:r>
            <a:r>
              <a:rPr lang="nl-NL" sz="2800" dirty="0" smtClean="0">
                <a:cs typeface="Courier New" panose="02070309020205020404" pitchFamily="49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err="1" smtClean="0">
                <a:cs typeface="Courier New" panose="02070309020205020404" pitchFamily="49" charset="0"/>
              </a:rPr>
              <a:t>Testing</a:t>
            </a:r>
            <a:endParaRPr lang="nl-NL" sz="2800" dirty="0" smtClean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endParaRPr lang="nl-NL" sz="2800" dirty="0" smtClean="0"/>
          </a:p>
          <a:p>
            <a:endParaRPr lang="nl-NL" sz="2800" dirty="0"/>
          </a:p>
        </p:txBody>
      </p:sp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/>
              <a:t>Regular</a:t>
            </a:r>
            <a:r>
              <a:rPr lang="nl-NL" sz="4400" dirty="0" smtClean="0"/>
              <a:t> </a:t>
            </a:r>
            <a:r>
              <a:rPr lang="nl-NL" sz="4400" dirty="0" err="1" smtClean="0"/>
              <a:t>application</a:t>
            </a:r>
            <a:r>
              <a:rPr lang="nl-NL" sz="4400" dirty="0" smtClean="0"/>
              <a:t> </a:t>
            </a:r>
            <a:r>
              <a:rPr lang="nl-NL" sz="4400" dirty="0" err="1" smtClean="0"/>
              <a:t>aspects</a:t>
            </a:r>
            <a:endParaRPr lang="nl-NL" sz="4400" dirty="0" smtClean="0"/>
          </a:p>
        </p:txBody>
      </p:sp>
    </p:spTree>
    <p:extLst>
      <p:ext uri="{BB962C8B-B14F-4D97-AF65-F5344CB8AC3E}">
        <p14:creationId xmlns:p14="http://schemas.microsoft.com/office/powerpoint/2010/main" val="873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72990" y="1600042"/>
            <a:ext cx="10595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Write </a:t>
            </a:r>
            <a:r>
              <a:rPr lang="nl-NL" sz="2800" dirty="0" err="1" smtClean="0"/>
              <a:t>your</a:t>
            </a:r>
            <a:r>
              <a:rPr lang="nl-NL" sz="2800" dirty="0" smtClean="0"/>
              <a:t> REST controllers as </a:t>
            </a:r>
            <a:r>
              <a:rPr lang="nl-NL" sz="2800" dirty="0" err="1" smtClean="0"/>
              <a:t>usual</a:t>
            </a:r>
            <a:r>
              <a:rPr lang="nl-NL" sz="2800" dirty="0" smtClean="0"/>
              <a:t>, no special </a:t>
            </a:r>
            <a:r>
              <a:rPr lang="nl-NL" sz="2800" dirty="0" err="1" smtClean="0"/>
              <a:t>tasks</a:t>
            </a:r>
            <a:r>
              <a:rPr lang="nl-NL" sz="2800" dirty="0" smtClean="0"/>
              <a:t> </a:t>
            </a:r>
            <a:r>
              <a:rPr lang="nl-NL" sz="2800" dirty="0" err="1" smtClean="0"/>
              <a:t>required</a:t>
            </a:r>
            <a:endParaRPr lang="nl-NL" sz="2800" dirty="0" smtClean="0"/>
          </a:p>
          <a:p>
            <a:r>
              <a:rPr lang="nl-NL" sz="2800" dirty="0" err="1" smtClean="0"/>
              <a:t>Remember</a:t>
            </a:r>
            <a:r>
              <a:rPr lang="nl-NL" sz="2800" dirty="0" smtClean="0"/>
              <a:t>, spring-boot-starter-web pulls in </a:t>
            </a:r>
            <a:r>
              <a:rPr lang="nl-NL" sz="2800" dirty="0" err="1" smtClean="0"/>
              <a:t>all</a:t>
            </a:r>
            <a:r>
              <a:rPr lang="nl-NL" sz="2800" dirty="0" smtClean="0"/>
              <a:t> </a:t>
            </a:r>
            <a:r>
              <a:rPr lang="nl-NL" sz="2800" dirty="0" err="1" smtClean="0"/>
              <a:t>needed</a:t>
            </a:r>
            <a:r>
              <a:rPr lang="nl-NL" sz="2800" dirty="0" smtClean="0"/>
              <a:t> </a:t>
            </a:r>
            <a:r>
              <a:rPr lang="nl-NL" sz="2800" dirty="0" err="1" smtClean="0"/>
              <a:t>functionality</a:t>
            </a:r>
            <a:r>
              <a:rPr lang="nl-NL" sz="2800" dirty="0" smtClean="0"/>
              <a:t> </a:t>
            </a:r>
            <a:r>
              <a:rPr lang="nl-NL" sz="2800" dirty="0" err="1" smtClean="0"/>
              <a:t>for</a:t>
            </a:r>
            <a:r>
              <a:rPr lang="nl-NL" sz="2800" dirty="0" smtClean="0"/>
              <a:t> REST</a:t>
            </a:r>
          </a:p>
          <a:p>
            <a:endParaRPr lang="nl-NL" sz="2800" dirty="0"/>
          </a:p>
        </p:txBody>
      </p:sp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/>
              <a:t>REST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4729" y="3532294"/>
            <a:ext cx="5889812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EchoRestController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"echo"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“hello,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783343" y="1573148"/>
            <a:ext cx="1059529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smtClean="0"/>
              <a:t>Built-in, </a:t>
            </a:r>
            <a:r>
              <a:rPr lang="nl-NL" sz="2800" dirty="0" err="1" smtClean="0"/>
              <a:t>so</a:t>
            </a:r>
            <a:r>
              <a:rPr lang="nl-NL" sz="2800" dirty="0" smtClean="0"/>
              <a:t> </a:t>
            </a: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@Value </a:t>
            </a:r>
            <a:r>
              <a:rPr lang="nl-NL" sz="2800" dirty="0" smtClean="0"/>
              <a:t>“</a:t>
            </a:r>
            <a:r>
              <a:rPr lang="nl-NL" sz="2800" dirty="0" err="1" smtClean="0"/>
              <a:t>just</a:t>
            </a:r>
            <a:r>
              <a:rPr lang="nl-NL" sz="2800" dirty="0" smtClean="0"/>
              <a:t> </a:t>
            </a:r>
            <a:r>
              <a:rPr lang="nl-NL" sz="2800" dirty="0" err="1" smtClean="0"/>
              <a:t>works</a:t>
            </a:r>
            <a:r>
              <a:rPr lang="nl-NL" sz="2800" dirty="0" smtClean="0"/>
              <a:t>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800" dirty="0"/>
          </a:p>
          <a:p>
            <a:r>
              <a:rPr lang="nl-NL" sz="2800" dirty="0" smtClean="0"/>
              <a:t>Property </a:t>
            </a:r>
            <a:r>
              <a:rPr lang="nl-NL" sz="2800" dirty="0" err="1" smtClean="0"/>
              <a:t>resolving</a:t>
            </a:r>
            <a:r>
              <a:rPr lang="nl-NL" sz="2800" dirty="0" smtClean="0"/>
              <a:t> order (</a:t>
            </a:r>
            <a:r>
              <a:rPr lang="nl-NL" sz="2800" dirty="0" err="1" smtClean="0"/>
              <a:t>highlights</a:t>
            </a:r>
            <a:r>
              <a:rPr lang="nl-NL" sz="2800" dirty="0" smtClean="0"/>
              <a:t>):</a:t>
            </a:r>
          </a:p>
          <a:p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TestPropertySource</a:t>
            </a:r>
            <a:r>
              <a:rPr lang="nl-NL" sz="2800" dirty="0" smtClean="0"/>
              <a:t> (</a:t>
            </a:r>
            <a:r>
              <a:rPr lang="nl-NL" sz="2800" dirty="0" err="1" smtClean="0"/>
              <a:t>for</a:t>
            </a:r>
            <a:r>
              <a:rPr lang="nl-NL" sz="2800" dirty="0" smtClean="0"/>
              <a:t> IT tests)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 smtClean="0"/>
              <a:t>Command</a:t>
            </a:r>
            <a:r>
              <a:rPr lang="nl-NL" sz="2800" dirty="0" smtClean="0"/>
              <a:t> line </a:t>
            </a:r>
            <a:r>
              <a:rPr lang="nl-NL" sz="2800" dirty="0" err="1" smtClean="0"/>
              <a:t>arguments</a:t>
            </a:r>
            <a:endParaRPr lang="nl-NL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2800" dirty="0" smtClean="0"/>
              <a:t>Profile-</a:t>
            </a:r>
            <a:r>
              <a:rPr lang="nl-NL" sz="2800" dirty="0" err="1" smtClean="0"/>
              <a:t>specific</a:t>
            </a:r>
            <a:r>
              <a:rPr lang="nl-NL" sz="2800" dirty="0" smtClean="0"/>
              <a:t> (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-{profile}.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nl-NL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nl-NL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800" dirty="0" err="1" smtClean="0"/>
              <a:t>You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 err="1" smtClean="0"/>
              <a:t>also</a:t>
            </a:r>
            <a:r>
              <a:rPr lang="nl-NL" sz="2800" dirty="0" smtClean="0"/>
              <a:t> </a:t>
            </a:r>
            <a:r>
              <a:rPr lang="nl-NL" sz="2800" dirty="0" err="1" smtClean="0"/>
              <a:t>use</a:t>
            </a:r>
            <a:r>
              <a:rPr lang="nl-NL" sz="2800" dirty="0" smtClean="0"/>
              <a:t> YAML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NL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endParaRPr lang="nl-NL" sz="2800" dirty="0" smtClean="0"/>
          </a:p>
          <a:p>
            <a:endParaRPr lang="nl-NL" sz="2800" dirty="0"/>
          </a:p>
        </p:txBody>
      </p:sp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/>
              <a:t>Externalized</a:t>
            </a:r>
            <a:r>
              <a:rPr lang="nl-NL" sz="4400" dirty="0" smtClean="0"/>
              <a:t> </a:t>
            </a:r>
            <a:r>
              <a:rPr lang="nl-NL" sz="4400" dirty="0" err="1" smtClean="0"/>
              <a:t>configuration</a:t>
            </a:r>
            <a:endParaRPr lang="nl-NL" sz="4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18572" y="5663195"/>
            <a:ext cx="3900427" cy="6001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environments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http://dev.bar.com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783343" y="1573148"/>
            <a:ext cx="10595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 smtClean="0"/>
              <a:t>There’s</a:t>
            </a:r>
            <a:r>
              <a:rPr lang="nl-NL" sz="2800" dirty="0" smtClean="0"/>
              <a:t> a </a:t>
            </a:r>
            <a:r>
              <a:rPr lang="nl-NL" sz="2800" dirty="0" err="1" smtClean="0"/>
              <a:t>better</a:t>
            </a:r>
            <a:r>
              <a:rPr lang="nl-NL" sz="2800" dirty="0" smtClean="0"/>
              <a:t> way…</a:t>
            </a:r>
          </a:p>
          <a:p>
            <a:endParaRPr lang="nl-NL" sz="2800" dirty="0" smtClean="0"/>
          </a:p>
          <a:p>
            <a:endParaRPr lang="nl-NL" sz="2800" dirty="0" smtClean="0"/>
          </a:p>
          <a:p>
            <a:endParaRPr lang="nl-NL" sz="2800" dirty="0"/>
          </a:p>
        </p:txBody>
      </p:sp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/>
              <a:t>Externalized</a:t>
            </a:r>
            <a:r>
              <a:rPr lang="nl-NL" sz="4400" dirty="0"/>
              <a:t> </a:t>
            </a:r>
            <a:r>
              <a:rPr lang="nl-NL" sz="4400" dirty="0" err="1"/>
              <a:t>configuration</a:t>
            </a:r>
            <a:endParaRPr lang="nl-NL" sz="4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1153" y="2126815"/>
            <a:ext cx="6710766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ConfigurationProperties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@Validated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MyProperties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65390" y="2126815"/>
            <a:ext cx="3108543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app.mykey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1153" y="4222808"/>
            <a:ext cx="5554726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EnableConfigurationProperties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MyProperties.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343" y="5664631"/>
            <a:ext cx="710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you can inject </a:t>
            </a:r>
            <a:r>
              <a:rPr lang="en-US" dirty="0" err="1" smtClean="0"/>
              <a:t>MyProperties</a:t>
            </a:r>
            <a:r>
              <a:rPr lang="en-US" dirty="0" smtClean="0"/>
              <a:t> into any </a:t>
            </a:r>
            <a:r>
              <a:rPr lang="en-US" dirty="0" err="1" smtClean="0"/>
              <a:t>SpringBean</a:t>
            </a:r>
            <a:r>
              <a:rPr lang="en-US" dirty="0" smtClean="0"/>
              <a:t> can read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04052" y="3238469"/>
            <a:ext cx="349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Bean validation!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2696706" y="3302558"/>
            <a:ext cx="5346915" cy="2322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Externalized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Spring </a:t>
            </a:r>
            <a:r>
              <a:rPr lang="en-US" dirty="0" err="1" smtClean="0"/>
              <a:t>autoconfigurers</a:t>
            </a:r>
            <a:r>
              <a:rPr lang="en-US" dirty="0" smtClean="0"/>
              <a:t> depend on all kinds of property settings</a:t>
            </a:r>
          </a:p>
          <a:p>
            <a:pPr marL="0" indent="0">
              <a:buNone/>
            </a:pPr>
            <a:r>
              <a:rPr lang="en-US" dirty="0" smtClean="0"/>
              <a:t>For a full list, see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http://docs.spring.io/spring-boot/docs/current/reference/htmlsingle/#</a:t>
            </a:r>
            <a:r>
              <a:rPr lang="en-US" dirty="0" smtClean="0">
                <a:hlinkClick r:id="rId2"/>
              </a:rPr>
              <a:t>common-application-properties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12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783343" y="1573148"/>
            <a:ext cx="10595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smtClean="0"/>
              <a:t>JUL, </a:t>
            </a:r>
            <a:r>
              <a:rPr lang="nl-NL" sz="2800" dirty="0" err="1" smtClean="0"/>
              <a:t>logback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log4j2 out-of-</a:t>
            </a:r>
            <a:r>
              <a:rPr lang="nl-NL" sz="2800" dirty="0" err="1" smtClean="0"/>
              <a:t>the</a:t>
            </a:r>
            <a:r>
              <a:rPr lang="nl-NL" sz="2800" dirty="0" smtClean="0"/>
              <a:t>-box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err="1" smtClean="0"/>
              <a:t>Specify</a:t>
            </a:r>
            <a:r>
              <a:rPr lang="nl-NL" sz="2800" dirty="0" smtClean="0"/>
              <a:t> </a:t>
            </a:r>
            <a:r>
              <a:rPr lang="nl-NL" sz="2800" dirty="0" err="1" smtClean="0"/>
              <a:t>nothing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logback</a:t>
            </a:r>
            <a:r>
              <a:rPr lang="nl-NL" sz="2800" dirty="0" smtClean="0"/>
              <a:t> is </a:t>
            </a:r>
            <a:r>
              <a:rPr lang="nl-NL" sz="2800" dirty="0" err="1" smtClean="0"/>
              <a:t>used</a:t>
            </a:r>
            <a:r>
              <a:rPr lang="nl-NL" sz="2800" dirty="0" smtClean="0"/>
              <a:t> on info level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endParaRPr lang="nl-NL" sz="2800" dirty="0" smtClean="0"/>
          </a:p>
          <a:p>
            <a:endParaRPr lang="nl-NL" sz="2800" dirty="0"/>
          </a:p>
        </p:txBody>
      </p:sp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/>
              <a:t>Logging</a:t>
            </a:r>
            <a:endParaRPr lang="nl-NL" sz="4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0054" y="3519835"/>
            <a:ext cx="3570208" cy="6001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logging.level.root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=WARN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logging.level.org.springframework.web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=DEBUG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logging.level.org.hibernate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0054" y="3150503"/>
            <a:ext cx="534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Configure basic logging levels in </a:t>
            </a:r>
            <a:r>
              <a:rPr lang="en-US" dirty="0" err="1" smtClean="0"/>
              <a:t>application.properties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3817" y="4448833"/>
            <a:ext cx="757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…or just use normal logging </a:t>
            </a:r>
            <a:r>
              <a:rPr lang="en-US" dirty="0" err="1" smtClean="0"/>
              <a:t>config</a:t>
            </a:r>
            <a:r>
              <a:rPr lang="en-US" dirty="0" smtClean="0"/>
              <a:t> (logback.xml, log4j2.xml) for custom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/>
              <a:t>Caching</a:t>
            </a:r>
            <a:endParaRPr lang="nl-NL" sz="4400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84082" y="1418053"/>
            <a:ext cx="6849952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spring-boot-starter-cache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4082" y="3130658"/>
            <a:ext cx="9529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Set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EnableCaching</a:t>
            </a:r>
            <a:r>
              <a:rPr lang="en-US" sz="3200" dirty="0" smtClean="0"/>
              <a:t> on a configuration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Now you can use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@Cacheable</a:t>
            </a:r>
            <a:r>
              <a:rPr lang="en-US" sz="3200" dirty="0" smtClean="0"/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CacheEvict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/>
              <a:t>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88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/>
              <a:t>JPA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0612" y="1463080"/>
            <a:ext cx="6306535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spring-boot-starter-data-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com.h2database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&lt;version&gt;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1.4.193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1399" y="3827930"/>
            <a:ext cx="1037181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Make sure to define at least one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If </a:t>
            </a:r>
            <a:r>
              <a:rPr lang="en-US" sz="3200" dirty="0" err="1" smtClean="0"/>
              <a:t>SpringBoot</a:t>
            </a:r>
            <a:r>
              <a:rPr lang="en-US" sz="3200" dirty="0" smtClean="0"/>
              <a:t> finds no defined </a:t>
            </a:r>
            <a:r>
              <a:rPr lang="en-US" sz="3200" dirty="0" err="1" smtClean="0"/>
              <a:t>dataSource</a:t>
            </a:r>
            <a:r>
              <a:rPr lang="en-US" sz="3200" dirty="0" smtClean="0"/>
              <a:t>, it will create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In-memory DB with schema creation is the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JPA Annotations available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33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/>
              <a:t>JPA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343" y="1358448"/>
            <a:ext cx="10533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You can also specify the </a:t>
            </a:r>
            <a:r>
              <a:rPr lang="en-US" sz="3200" dirty="0" err="1" smtClean="0"/>
              <a:t>datasource</a:t>
            </a:r>
            <a:r>
              <a:rPr lang="en-US" sz="3200" dirty="0" smtClean="0"/>
              <a:t> in </a:t>
            </a:r>
            <a:r>
              <a:rPr lang="en-US" sz="3200" dirty="0" err="1" smtClean="0"/>
              <a:t>application.properties</a:t>
            </a:r>
            <a:endParaRPr lang="en-US" sz="32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9566" y="2205581"/>
            <a:ext cx="8257389" cy="132343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spring.datasource.url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jdbc:mysql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spring.datasource.username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dbuser</a:t>
            </a:r>
            <a:endParaRPr kumimoji="0" lang="nl-NL" altLang="nl-NL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spring.datasource.password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dbpass</a:t>
            </a:r>
            <a:endParaRPr kumimoji="0" lang="nl-NL" altLang="nl-NL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spring.datasource.driver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-class-name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com.mysql.jdbc.Driver</a:t>
            </a: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879566" y="3590042"/>
            <a:ext cx="69345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 a specific </a:t>
            </a:r>
            <a:r>
              <a:rPr lang="en-US" sz="3200" dirty="0" err="1" smtClean="0"/>
              <a:t>datasource</a:t>
            </a:r>
            <a:r>
              <a:rPr lang="en-US" sz="3200" dirty="0" smtClean="0"/>
              <a:t> </a:t>
            </a:r>
            <a:r>
              <a:rPr lang="en-US" sz="3200" dirty="0" smtClean="0"/>
              <a:t>bean is </a:t>
            </a:r>
            <a:r>
              <a:rPr lang="en-US" sz="3200" dirty="0" smtClean="0"/>
              <a:t>specified,</a:t>
            </a:r>
          </a:p>
          <a:p>
            <a:r>
              <a:rPr lang="en-US" sz="3200" dirty="0" err="1" smtClean="0"/>
              <a:t>SpringBoot</a:t>
            </a:r>
            <a:r>
              <a:rPr lang="en-US" sz="3200" dirty="0" smtClean="0"/>
              <a:t> moves out of the </a:t>
            </a:r>
            <a:r>
              <a:rPr lang="en-US" sz="3200" dirty="0" smtClean="0"/>
              <a:t>way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476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918951" y="1478594"/>
            <a:ext cx="10595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/>
              <a:t>16:00-16:15: short intro</a:t>
            </a:r>
          </a:p>
          <a:p>
            <a:r>
              <a:rPr lang="nl-NL" sz="3600" dirty="0" smtClean="0"/>
              <a:t>16:10-17:30: lab</a:t>
            </a:r>
          </a:p>
          <a:p>
            <a:r>
              <a:rPr lang="nl-NL" sz="3600" dirty="0" smtClean="0"/>
              <a:t>17:30-18:00: </a:t>
            </a:r>
            <a:r>
              <a:rPr lang="nl-NL" sz="3600" dirty="0" err="1" smtClean="0"/>
              <a:t>dinner</a:t>
            </a:r>
            <a:endParaRPr lang="nl-NL" sz="3600" dirty="0" smtClean="0"/>
          </a:p>
          <a:p>
            <a:r>
              <a:rPr lang="nl-NL" sz="3600" dirty="0" smtClean="0"/>
              <a:t>18:00-20:30: rest of the slides + lab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8951" y="528918"/>
            <a:ext cx="3293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Agenda dag 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01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/>
              <a:t>JPA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343" y="1358448"/>
            <a:ext cx="103755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SpringBoot</a:t>
            </a:r>
            <a:r>
              <a:rPr lang="en-US" sz="2800" dirty="0" smtClean="0"/>
              <a:t> will try to auto-guess the location of your Entities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You can hint this by using @</a:t>
            </a:r>
            <a:r>
              <a:rPr lang="en-US" sz="2800" dirty="0" err="1" smtClean="0"/>
              <a:t>EntityScan</a:t>
            </a:r>
            <a:r>
              <a:rPr lang="en-US" sz="2800" dirty="0" smtClean="0"/>
              <a:t> annotation on a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Specify </a:t>
            </a:r>
            <a:r>
              <a:rPr lang="en-US" sz="2800" dirty="0" err="1" smtClean="0"/>
              <a:t>basePackageClasses</a:t>
            </a:r>
            <a:r>
              <a:rPr lang="en-US" sz="2800" dirty="0" smtClean="0"/>
              <a:t> attribute</a:t>
            </a:r>
            <a:endParaRPr lang="en-US" sz="28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3343" y="3289491"/>
            <a:ext cx="6250429" cy="132343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nl-NL" altLang="nl-NL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endParaRPr kumimoji="0" lang="nl-NL" altLang="nl-NL" sz="20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nl-NL" altLang="nl-NL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EnableAutoConfiguration</a:t>
            </a:r>
            <a:endParaRPr kumimoji="0" lang="nl-NL" altLang="nl-NL" sz="20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nl-NL" altLang="nl-NL" sz="20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EntityScan</a:t>
            </a:r>
            <a:r>
              <a:rPr kumimoji="0" lang="nl-NL" altLang="nl-NL" sz="20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20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basePackageClasses</a:t>
            </a:r>
            <a:r>
              <a:rPr kumimoji="0" lang="nl-NL" altLang="nl-NL" sz="20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nl-NL" altLang="nl-NL" sz="20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City.class</a:t>
            </a:r>
            <a:r>
              <a:rPr kumimoji="0" lang="nl-NL" altLang="nl-NL" sz="20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nl-NL" alt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nl-NL" altLang="nl-NL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Application { </a:t>
            </a:r>
            <a:r>
              <a:rPr kumimoji="0" lang="nl-NL" altLang="nl-NL" sz="2000" b="0" i="1" u="none" strike="noStrike" cap="none" normalizeH="0" baseline="0" dirty="0" smtClean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783343" y="1573148"/>
            <a:ext cx="105952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err="1" smtClean="0"/>
              <a:t>Static</a:t>
            </a:r>
            <a:r>
              <a:rPr lang="nl-NL" sz="2800" dirty="0" smtClean="0"/>
              <a:t> content in /resources/</a:t>
            </a:r>
            <a:r>
              <a:rPr lang="nl-NL" sz="2800" dirty="0" err="1" smtClean="0"/>
              <a:t>static</a:t>
            </a:r>
            <a:endParaRPr lang="nl-NL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smtClean="0"/>
              <a:t>Support </a:t>
            </a:r>
            <a:r>
              <a:rPr lang="nl-NL" sz="2800" dirty="0" err="1" smtClean="0"/>
              <a:t>for</a:t>
            </a:r>
            <a:r>
              <a:rPr lang="nl-NL" sz="2800" dirty="0" smtClean="0"/>
              <a:t> </a:t>
            </a:r>
            <a:r>
              <a:rPr lang="nl-NL" sz="2800" dirty="0" err="1" smtClean="0"/>
              <a:t>freemarker</a:t>
            </a:r>
            <a:r>
              <a:rPr lang="nl-NL" sz="2800" dirty="0" smtClean="0"/>
              <a:t>, </a:t>
            </a:r>
            <a:r>
              <a:rPr lang="nl-NL" sz="2800" dirty="0" err="1" smtClean="0"/>
              <a:t>velocity</a:t>
            </a:r>
            <a:r>
              <a:rPr lang="nl-NL" sz="2800" dirty="0" smtClean="0"/>
              <a:t>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smtClean="0"/>
              <a:t>JSP support </a:t>
            </a:r>
            <a:r>
              <a:rPr lang="nl-NL" sz="2800" dirty="0" err="1" smtClean="0"/>
              <a:t>only</a:t>
            </a:r>
            <a:r>
              <a:rPr lang="nl-NL" sz="2800" dirty="0" smtClean="0"/>
              <a:t> in </a:t>
            </a:r>
            <a:r>
              <a:rPr lang="nl-NL" sz="2800" dirty="0" err="1" smtClean="0"/>
              <a:t>executable</a:t>
            </a:r>
            <a:r>
              <a:rPr lang="nl-NL" sz="2800" dirty="0" smtClean="0"/>
              <a:t> WAR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endParaRPr lang="nl-NL" sz="2800" dirty="0" smtClean="0"/>
          </a:p>
          <a:p>
            <a:endParaRPr lang="nl-NL" sz="2800" dirty="0"/>
          </a:p>
        </p:txBody>
      </p:sp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/>
              <a:t>Server side </a:t>
            </a:r>
            <a:r>
              <a:rPr lang="nl-NL" sz="4400" dirty="0" err="1" smtClean="0"/>
              <a:t>webapp</a:t>
            </a:r>
            <a:endParaRPr lang="nl-NL" sz="4400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69384" y="3173499"/>
            <a:ext cx="7467109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spring-boot-starter-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freemarker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650" y="4501139"/>
            <a:ext cx="7094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.</a:t>
            </a:r>
            <a:r>
              <a:rPr lang="en-US" sz="2800" dirty="0" err="1" smtClean="0"/>
              <a:t>ftl</a:t>
            </a:r>
            <a:r>
              <a:rPr lang="en-US" sz="2800" dirty="0" smtClean="0"/>
              <a:t> templates in /resources/templates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controller with </a:t>
            </a:r>
            <a:r>
              <a:rPr lang="en-US" sz="2800" dirty="0" err="1" smtClean="0"/>
              <a:t>ModelAndView</a:t>
            </a:r>
            <a:r>
              <a:rPr lang="en-US" sz="2800" dirty="0" smtClean="0"/>
              <a:t> as usual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9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783343" y="1573148"/>
            <a:ext cx="105952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err="1" smtClean="0"/>
              <a:t>Normal</a:t>
            </a:r>
            <a:r>
              <a:rPr lang="nl-NL" sz="2800" dirty="0" smtClean="0"/>
              <a:t> Unit </a:t>
            </a:r>
            <a:r>
              <a:rPr lang="nl-NL" sz="2800" dirty="0" err="1" smtClean="0"/>
              <a:t>testing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IT tests </a:t>
            </a:r>
            <a:r>
              <a:rPr lang="nl-NL" sz="2800" dirty="0" err="1" smtClean="0"/>
              <a:t>apply</a:t>
            </a:r>
            <a:endParaRPr lang="nl-NL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r>
              <a:rPr lang="nl-NL" sz="2800" dirty="0" smtClean="0"/>
              <a:t> starts </a:t>
            </a:r>
            <a:r>
              <a:rPr lang="nl-NL" sz="2800" dirty="0" err="1" smtClean="0"/>
              <a:t>your</a:t>
            </a:r>
            <a:r>
              <a:rPr lang="nl-NL" sz="2800" dirty="0" smtClean="0"/>
              <a:t> </a:t>
            </a:r>
            <a:r>
              <a:rPr lang="nl-NL" sz="2800" dirty="0" err="1" smtClean="0"/>
              <a:t>application</a:t>
            </a:r>
            <a:r>
              <a:rPr lang="nl-NL" sz="2800" dirty="0" smtClean="0"/>
              <a:t> in </a:t>
            </a:r>
            <a:r>
              <a:rPr lang="nl-NL" sz="2800" dirty="0" err="1" smtClean="0"/>
              <a:t>an</a:t>
            </a:r>
            <a:r>
              <a:rPr lang="nl-NL" sz="2800" dirty="0" smtClean="0"/>
              <a:t> IT test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dirty="0" smtClean="0"/>
              <a:t>For </a:t>
            </a:r>
            <a:r>
              <a:rPr lang="nl-NL" sz="2800" dirty="0" err="1" smtClean="0"/>
              <a:t>testing</a:t>
            </a:r>
            <a:r>
              <a:rPr lang="nl-NL" sz="2800" dirty="0" smtClean="0"/>
              <a:t> </a:t>
            </a:r>
            <a:r>
              <a:rPr lang="nl-NL" sz="2800" dirty="0" err="1" smtClean="0"/>
              <a:t>parts</a:t>
            </a:r>
            <a:r>
              <a:rPr lang="nl-NL" sz="2800" dirty="0" smtClean="0"/>
              <a:t> of </a:t>
            </a:r>
            <a:r>
              <a:rPr lang="nl-NL" sz="2800" dirty="0" err="1" smtClean="0"/>
              <a:t>your</a:t>
            </a:r>
            <a:r>
              <a:rPr lang="nl-NL" sz="2800" dirty="0" smtClean="0"/>
              <a:t> </a:t>
            </a:r>
            <a:r>
              <a:rPr lang="nl-NL" sz="2800" dirty="0" err="1" smtClean="0"/>
              <a:t>application</a:t>
            </a:r>
            <a:r>
              <a:rPr lang="nl-NL" sz="2800" dirty="0" smtClean="0"/>
              <a:t>, </a:t>
            </a:r>
            <a:r>
              <a:rPr lang="nl-NL" sz="2800" dirty="0" err="1" smtClean="0"/>
              <a:t>you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 err="1" smtClean="0"/>
              <a:t>use</a:t>
            </a:r>
            <a:r>
              <a:rPr lang="nl-NL" sz="2800" dirty="0" smtClean="0"/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WebMvcTest</a:t>
            </a: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800" dirty="0" smtClean="0"/>
              <a:t>(</a:t>
            </a:r>
            <a:r>
              <a:rPr lang="nl-NL" sz="2800" dirty="0" err="1" smtClean="0"/>
              <a:t>only</a:t>
            </a:r>
            <a:r>
              <a:rPr lang="nl-NL" sz="2800" dirty="0" smtClean="0"/>
              <a:t> </a:t>
            </a:r>
            <a:r>
              <a:rPr lang="nl-NL" sz="2800" dirty="0" err="1" smtClean="0"/>
              <a:t>autowires</a:t>
            </a:r>
            <a:r>
              <a:rPr lang="nl-NL" sz="2800" dirty="0" smtClean="0"/>
              <a:t> controllers)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DataJpaTest</a:t>
            </a: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800" dirty="0" smtClean="0"/>
              <a:t>(starts in-mem </a:t>
            </a:r>
            <a:r>
              <a:rPr lang="nl-NL" sz="2800" dirty="0" err="1" smtClean="0"/>
              <a:t>db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configures</a:t>
            </a:r>
            <a:r>
              <a:rPr lang="nl-NL" sz="2800" dirty="0" smtClean="0"/>
              <a:t> </a:t>
            </a:r>
            <a:r>
              <a:rPr lang="nl-NL" sz="2800" dirty="0" err="1" smtClean="0"/>
              <a:t>jpa</a:t>
            </a:r>
            <a:r>
              <a:rPr lang="nl-NL" sz="2800" dirty="0" smtClean="0"/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RestClientTest</a:t>
            </a:r>
            <a:endParaRPr lang="nl-NL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nl-NL" sz="2800" dirty="0"/>
          </a:p>
          <a:p>
            <a:pPr lvl="1"/>
            <a:r>
              <a:rPr lang="nl-NL" sz="2800" dirty="0" smtClean="0"/>
              <a:t>…</a:t>
            </a:r>
            <a:r>
              <a:rPr lang="nl-NL" sz="2800" dirty="0" err="1" smtClean="0"/>
              <a:t>and</a:t>
            </a:r>
            <a:r>
              <a:rPr lang="nl-NL" sz="2800" dirty="0" smtClean="0"/>
              <a:t> more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endParaRPr lang="nl-NL" sz="2800" dirty="0" smtClean="0"/>
          </a:p>
          <a:p>
            <a:endParaRPr lang="nl-NL" sz="2800" dirty="0"/>
          </a:p>
        </p:txBody>
      </p:sp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/>
              <a:t>Testing</a:t>
            </a:r>
            <a:endParaRPr lang="nl-NL" sz="4400" dirty="0" smtClean="0"/>
          </a:p>
        </p:txBody>
      </p:sp>
    </p:spTree>
    <p:extLst>
      <p:ext uri="{BB962C8B-B14F-4D97-AF65-F5344CB8AC3E}">
        <p14:creationId xmlns:p14="http://schemas.microsoft.com/office/powerpoint/2010/main" val="32451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4"/>
          <p:cNvSpPr txBox="1"/>
          <p:nvPr/>
        </p:nvSpPr>
        <p:spPr>
          <a:xfrm>
            <a:off x="1420907" y="2140971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/>
              <a:t>Development, </a:t>
            </a:r>
            <a:r>
              <a:rPr lang="nl-NL" sz="4400" dirty="0" err="1" smtClean="0"/>
              <a:t>packaging</a:t>
            </a:r>
            <a:r>
              <a:rPr lang="nl-NL" sz="4400" dirty="0" smtClean="0"/>
              <a:t> en </a:t>
            </a:r>
            <a:r>
              <a:rPr lang="nl-NL" sz="4400" dirty="0" err="1" smtClean="0"/>
              <a:t>deployment</a:t>
            </a:r>
            <a:endParaRPr lang="nl-NL" sz="4400" dirty="0" smtClean="0"/>
          </a:p>
        </p:txBody>
      </p:sp>
    </p:spTree>
    <p:extLst>
      <p:ext uri="{BB962C8B-B14F-4D97-AF65-F5344CB8AC3E}">
        <p14:creationId xmlns:p14="http://schemas.microsoft.com/office/powerpoint/2010/main" val="21806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/>
              <a:t>Accelerated</a:t>
            </a:r>
            <a:r>
              <a:rPr lang="nl-NL" sz="4400" dirty="0" smtClean="0"/>
              <a:t> </a:t>
            </a:r>
            <a:r>
              <a:rPr lang="nl-NL" sz="4400" dirty="0" err="1" smtClean="0"/>
              <a:t>application</a:t>
            </a:r>
            <a:r>
              <a:rPr lang="nl-NL" sz="4400" dirty="0" smtClean="0"/>
              <a:t> </a:t>
            </a:r>
            <a:r>
              <a:rPr lang="nl-NL" sz="4400" dirty="0" err="1" smtClean="0"/>
              <a:t>restart</a:t>
            </a:r>
            <a:endParaRPr lang="nl-NL" sz="4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3343" y="2696991"/>
            <a:ext cx="7485193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&lt;optional&gt;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&lt;/optional&gt;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3560" y="4835753"/>
            <a:ext cx="469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use this in IntelliJ, hit “build project” (ctrl+F9)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72990" y="1600042"/>
            <a:ext cx="10595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 smtClean="0"/>
              <a:t>To</a:t>
            </a:r>
            <a:r>
              <a:rPr lang="nl-NL" sz="2800" dirty="0" smtClean="0"/>
              <a:t> </a:t>
            </a:r>
            <a:r>
              <a:rPr lang="nl-NL" sz="2800" dirty="0" err="1" smtClean="0"/>
              <a:t>create</a:t>
            </a:r>
            <a:r>
              <a:rPr lang="nl-NL" sz="2800" dirty="0" smtClean="0"/>
              <a:t> a WAR </a:t>
            </a:r>
            <a:r>
              <a:rPr lang="nl-NL" sz="2800" dirty="0" err="1" smtClean="0"/>
              <a:t>which</a:t>
            </a:r>
            <a:r>
              <a:rPr lang="nl-NL" sz="2800" dirty="0" smtClean="0"/>
              <a:t> is </a:t>
            </a:r>
            <a:r>
              <a:rPr lang="nl-NL" sz="2800" dirty="0" err="1" smtClean="0"/>
              <a:t>both</a:t>
            </a:r>
            <a:r>
              <a:rPr lang="nl-NL" sz="2800" dirty="0" smtClean="0"/>
              <a:t> </a:t>
            </a:r>
            <a:r>
              <a:rPr lang="nl-NL" sz="2800" dirty="0" err="1" smtClean="0"/>
              <a:t>self-executable</a:t>
            </a:r>
            <a:r>
              <a:rPr lang="nl-NL" sz="2800" dirty="0" smtClean="0"/>
              <a:t> AND </a:t>
            </a:r>
            <a:r>
              <a:rPr lang="nl-NL" sz="2800" dirty="0" err="1" smtClean="0"/>
              <a:t>deployable</a:t>
            </a:r>
            <a:r>
              <a:rPr lang="nl-NL" sz="2800" dirty="0" smtClean="0"/>
              <a:t> on a </a:t>
            </a:r>
            <a:r>
              <a:rPr lang="nl-NL" sz="2800" dirty="0" err="1" smtClean="0"/>
              <a:t>servlet</a:t>
            </a:r>
            <a:r>
              <a:rPr lang="nl-NL" sz="2800" dirty="0" smtClean="0"/>
              <a:t> container:</a:t>
            </a:r>
          </a:p>
          <a:p>
            <a:endParaRPr lang="nl-NL" sz="2800" dirty="0" smtClean="0"/>
          </a:p>
          <a:p>
            <a:endParaRPr lang="nl-NL" sz="2800" dirty="0"/>
          </a:p>
        </p:txBody>
      </p:sp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/>
              <a:t>Packaging</a:t>
            </a:r>
            <a:r>
              <a:rPr lang="nl-NL" sz="4400" dirty="0" smtClean="0"/>
              <a:t> as </a:t>
            </a:r>
            <a:r>
              <a:rPr lang="nl-NL" sz="4400" dirty="0" err="1" smtClean="0"/>
              <a:t>an</a:t>
            </a:r>
            <a:r>
              <a:rPr lang="nl-NL" sz="4400" dirty="0" smtClean="0"/>
              <a:t> </a:t>
            </a:r>
            <a:r>
              <a:rPr lang="nl-NL" sz="4400" dirty="0" err="1" smtClean="0"/>
              <a:t>executable</a:t>
            </a:r>
            <a:r>
              <a:rPr lang="nl-NL" sz="4400" dirty="0" smtClean="0"/>
              <a:t> WAR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8188" y="2689820"/>
            <a:ext cx="7661072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EchoService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SpringBootServletInitializer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SpringApplicationBuilder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SpringApplicationBuilder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application)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application.sources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EchoService.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EchoService.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kstvak 4"/>
          <p:cNvSpPr txBox="1"/>
          <p:nvPr/>
        </p:nvSpPr>
        <p:spPr>
          <a:xfrm>
            <a:off x="968188" y="5042118"/>
            <a:ext cx="10595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Change </a:t>
            </a:r>
            <a:r>
              <a:rPr lang="nl-NL" sz="2800" dirty="0" err="1" smtClean="0"/>
              <a:t>maven</a:t>
            </a:r>
            <a:r>
              <a:rPr lang="nl-NL" sz="2800" dirty="0" smtClean="0"/>
              <a:t> </a:t>
            </a:r>
            <a:r>
              <a:rPr lang="nl-NL" sz="2800" dirty="0" err="1" smtClean="0"/>
              <a:t>packaging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“war” </a:t>
            </a:r>
            <a:r>
              <a:rPr lang="nl-NL" sz="2800" dirty="0" err="1" smtClean="0"/>
              <a:t>and</a:t>
            </a:r>
            <a:r>
              <a:rPr lang="nl-NL" sz="2800" dirty="0" smtClean="0"/>
              <a:t> set spring-boot-starter-</a:t>
            </a:r>
            <a:r>
              <a:rPr lang="nl-NL" sz="2800" dirty="0" err="1" smtClean="0"/>
              <a:t>tomcat</a:t>
            </a:r>
            <a:r>
              <a:rPr lang="nl-NL" sz="2800" dirty="0" smtClean="0"/>
              <a:t> </a:t>
            </a:r>
            <a:r>
              <a:rPr lang="nl-NL" sz="2800" dirty="0" err="1" smtClean="0"/>
              <a:t>dependency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“</a:t>
            </a:r>
            <a:r>
              <a:rPr lang="nl-NL" sz="2800" dirty="0" err="1" smtClean="0"/>
              <a:t>provided</a:t>
            </a:r>
            <a:r>
              <a:rPr lang="nl-NL" sz="2800" dirty="0" smtClean="0"/>
              <a:t>”</a:t>
            </a:r>
          </a:p>
          <a:p>
            <a:endParaRPr lang="nl-NL" sz="2800" dirty="0" smtClean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41030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/>
              <a:t>Production</a:t>
            </a:r>
            <a:r>
              <a:rPr lang="nl-NL" sz="4400" dirty="0" smtClean="0"/>
              <a:t> monitoring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7906" y="1464985"/>
            <a:ext cx="804258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spring-boot-starter-actuator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99114"/>
              </p:ext>
            </p:extLst>
          </p:nvPr>
        </p:nvGraphicFramePr>
        <p:xfrm>
          <a:off x="783343" y="32768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Indicates status up or 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/dump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dump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3343" y="5647765"/>
            <a:ext cx="516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access all, set </a:t>
            </a:r>
            <a:r>
              <a:rPr lang="en-US" dirty="0" err="1" smtClean="0"/>
              <a:t>management.security.enabled</a:t>
            </a:r>
            <a:r>
              <a:rPr lang="en-US" dirty="0" smtClean="0"/>
              <a:t>=false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/>
              <a:t>Deploying</a:t>
            </a:r>
            <a:r>
              <a:rPr lang="nl-NL" sz="44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343" y="1604683"/>
            <a:ext cx="79880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Cloudfoundry</a:t>
            </a:r>
            <a:r>
              <a:rPr lang="en-US" sz="2800" dirty="0" smtClean="0"/>
              <a:t> (for example at Pivotal)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Amazon AWS (</a:t>
            </a:r>
            <a:r>
              <a:rPr lang="en-US" sz="2800" dirty="0" err="1" smtClean="0"/>
              <a:t>ElasticBeanStalk</a:t>
            </a:r>
            <a:r>
              <a:rPr lang="en-US" sz="2800" dirty="0" smtClean="0"/>
              <a:t>, this is really easy)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Heroku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Follow the instructions in the reference guide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52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/>
              <a:t>Converting</a:t>
            </a:r>
            <a:r>
              <a:rPr lang="nl-NL" sz="4400" dirty="0" smtClean="0"/>
              <a:t> a </a:t>
            </a:r>
            <a:r>
              <a:rPr lang="nl-NL" sz="4400" dirty="0" err="1" smtClean="0"/>
              <a:t>Vanilla</a:t>
            </a:r>
            <a:r>
              <a:rPr lang="nl-NL" sz="4400" dirty="0" smtClean="0"/>
              <a:t> Spring app </a:t>
            </a:r>
            <a:r>
              <a:rPr lang="nl-NL" sz="4400" dirty="0" err="1" smtClean="0"/>
              <a:t>to</a:t>
            </a:r>
            <a:r>
              <a:rPr lang="nl-NL" sz="4400" dirty="0" smtClean="0"/>
              <a:t> </a:t>
            </a:r>
            <a:r>
              <a:rPr lang="nl-NL" sz="4400" dirty="0" err="1" smtClean="0"/>
              <a:t>SpringBoot</a:t>
            </a:r>
            <a:endParaRPr lang="nl-NL" sz="4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83343" y="1604683"/>
            <a:ext cx="104983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Convert to executable WAR with </a:t>
            </a:r>
            <a:r>
              <a:rPr lang="en-US" sz="2800" dirty="0" err="1" smtClean="0"/>
              <a:t>SpringbootServletInitializer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Move web content to /public or /static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web.xml</a:t>
            </a:r>
            <a:r>
              <a:rPr lang="en-US" sz="2800" dirty="0" smtClean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Replace servlets with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ServletRegistrationBean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@Bean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Replace filters with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FilterRegistrationBean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@Bean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…but there’s no “magic recipe” for all existing Spring apps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27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918951" y="2007101"/>
            <a:ext cx="105952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3200" dirty="0" smtClean="0"/>
              <a:t>Get up-</a:t>
            </a:r>
            <a:r>
              <a:rPr lang="nl-NL" sz="3200" dirty="0" err="1" smtClean="0"/>
              <a:t>and</a:t>
            </a:r>
            <a:r>
              <a:rPr lang="nl-NL" sz="3200" dirty="0" smtClean="0"/>
              <a:t>-running as </a:t>
            </a:r>
            <a:r>
              <a:rPr lang="nl-NL" sz="3200" dirty="0" err="1" smtClean="0"/>
              <a:t>quickly</a:t>
            </a:r>
            <a:r>
              <a:rPr lang="nl-NL" sz="3200" dirty="0" smtClean="0"/>
              <a:t> as </a:t>
            </a:r>
            <a:r>
              <a:rPr lang="nl-NL" sz="3200" dirty="0" err="1" smtClean="0"/>
              <a:t>possible</a:t>
            </a:r>
            <a:endParaRPr lang="nl-NL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3200" dirty="0" err="1" smtClean="0"/>
              <a:t>Automatically</a:t>
            </a:r>
            <a:r>
              <a:rPr lang="nl-NL" sz="3200" dirty="0" smtClean="0"/>
              <a:t> </a:t>
            </a:r>
            <a:r>
              <a:rPr lang="nl-NL" sz="3200" dirty="0" err="1" smtClean="0"/>
              <a:t>configure</a:t>
            </a:r>
            <a:r>
              <a:rPr lang="nl-NL" sz="3200" dirty="0" smtClean="0"/>
              <a:t> Spring </a:t>
            </a:r>
            <a:r>
              <a:rPr lang="nl-NL" sz="3200" dirty="0" err="1" smtClean="0"/>
              <a:t>where</a:t>
            </a:r>
            <a:r>
              <a:rPr lang="nl-NL" sz="3200" dirty="0" smtClean="0"/>
              <a:t> </a:t>
            </a:r>
            <a:r>
              <a:rPr lang="nl-NL" sz="3200" dirty="0" err="1" smtClean="0"/>
              <a:t>possible</a:t>
            </a:r>
            <a:r>
              <a:rPr lang="nl-NL" sz="3200" dirty="0" smtClean="0"/>
              <a:t> (but get out of the way </a:t>
            </a:r>
            <a:r>
              <a:rPr lang="nl-NL" sz="3200" dirty="0" err="1" smtClean="0"/>
              <a:t>when</a:t>
            </a:r>
            <a:r>
              <a:rPr lang="nl-NL" sz="3200" dirty="0" smtClean="0"/>
              <a:t> </a:t>
            </a:r>
            <a:r>
              <a:rPr lang="nl-NL" sz="3200" dirty="0" err="1" smtClean="0"/>
              <a:t>config</a:t>
            </a:r>
            <a:r>
              <a:rPr lang="nl-NL" sz="3200" dirty="0" smtClean="0"/>
              <a:t> </a:t>
            </a:r>
            <a:r>
              <a:rPr lang="nl-NL" sz="3200" dirty="0" err="1" smtClean="0"/>
              <a:t>diverges</a:t>
            </a:r>
            <a:r>
              <a:rPr lang="nl-NL" sz="3200" dirty="0" smtClean="0"/>
              <a:t> </a:t>
            </a:r>
            <a:r>
              <a:rPr lang="nl-NL" sz="3200" dirty="0" err="1" smtClean="0"/>
              <a:t>from</a:t>
            </a:r>
            <a:r>
              <a:rPr lang="nl-NL" sz="3200" dirty="0" smtClean="0"/>
              <a:t> </a:t>
            </a:r>
            <a:r>
              <a:rPr lang="nl-NL" sz="3200" dirty="0" err="1" smtClean="0"/>
              <a:t>defaults</a:t>
            </a:r>
            <a:r>
              <a:rPr lang="nl-NL" sz="32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3200" dirty="0" err="1" smtClean="0"/>
              <a:t>Provide</a:t>
            </a:r>
            <a:r>
              <a:rPr lang="nl-NL" sz="3200" dirty="0" smtClean="0"/>
              <a:t> common non-</a:t>
            </a:r>
            <a:r>
              <a:rPr lang="nl-NL" sz="3200" dirty="0" err="1" smtClean="0"/>
              <a:t>functional</a:t>
            </a:r>
            <a:r>
              <a:rPr lang="nl-NL" sz="3200" dirty="0" smtClean="0"/>
              <a:t> features (</a:t>
            </a:r>
            <a:r>
              <a:rPr lang="nl-NL" sz="3200" dirty="0" err="1" smtClean="0"/>
              <a:t>embedded</a:t>
            </a:r>
            <a:r>
              <a:rPr lang="nl-NL" sz="3200" dirty="0" smtClean="0"/>
              <a:t> servers, </a:t>
            </a:r>
            <a:r>
              <a:rPr lang="nl-NL" sz="3200" dirty="0" err="1" smtClean="0"/>
              <a:t>metrics</a:t>
            </a:r>
            <a:r>
              <a:rPr lang="nl-NL" sz="3200" dirty="0" smtClean="0"/>
              <a:t>, </a:t>
            </a:r>
            <a:r>
              <a:rPr lang="nl-NL" sz="3200" dirty="0" err="1" smtClean="0"/>
              <a:t>externalized</a:t>
            </a:r>
            <a:r>
              <a:rPr lang="nl-NL" sz="3200" dirty="0" smtClean="0"/>
              <a:t> </a:t>
            </a:r>
            <a:r>
              <a:rPr lang="nl-NL" sz="3200" dirty="0" err="1" smtClean="0"/>
              <a:t>config</a:t>
            </a:r>
            <a:r>
              <a:rPr lang="nl-NL" sz="32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3200" dirty="0" smtClean="0"/>
          </a:p>
          <a:p>
            <a:endParaRPr lang="nl-NL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18951" y="528918"/>
            <a:ext cx="4503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Goal of </a:t>
            </a:r>
            <a:r>
              <a:rPr lang="en-US" sz="4400" dirty="0" err="1" smtClean="0"/>
              <a:t>SpringBoot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11624" y="5334000"/>
            <a:ext cx="946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Absolutely NO code generation / Spring </a:t>
            </a:r>
            <a:r>
              <a:rPr lang="en-US" sz="2800" b="1" dirty="0" err="1" smtClean="0"/>
              <a:t>Roo</a:t>
            </a:r>
            <a:r>
              <a:rPr lang="en-US" sz="2800" b="1" dirty="0" smtClean="0"/>
              <a:t>-like functionality!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78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35" y="1092172"/>
            <a:ext cx="1850995" cy="18509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72" y="1220881"/>
            <a:ext cx="2371725" cy="1924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68" y="4377104"/>
            <a:ext cx="4564166" cy="1115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37" y="3730912"/>
            <a:ext cx="2600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43858" y="813733"/>
            <a:ext cx="105952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/>
              <a:t>How </a:t>
            </a:r>
            <a:r>
              <a:rPr lang="nl-NL" sz="4400" dirty="0" err="1" smtClean="0"/>
              <a:t>to</a:t>
            </a:r>
            <a:r>
              <a:rPr lang="nl-NL" sz="4400" dirty="0" smtClean="0"/>
              <a:t> run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3600" dirty="0" err="1" smtClean="0"/>
              <a:t>Configure</a:t>
            </a:r>
            <a:r>
              <a:rPr lang="nl-NL" sz="3600" dirty="0" smtClean="0"/>
              <a:t> </a:t>
            </a:r>
            <a:r>
              <a:rPr lang="nl-NL" sz="3600" dirty="0" err="1" smtClean="0"/>
              <a:t>maven</a:t>
            </a:r>
            <a:r>
              <a:rPr lang="nl-NL" sz="3600" dirty="0" smtClean="0"/>
              <a:t> </a:t>
            </a:r>
            <a:r>
              <a:rPr lang="nl-NL" sz="3600" dirty="0" err="1" smtClean="0"/>
              <a:t>pom</a:t>
            </a:r>
            <a:r>
              <a:rPr lang="nl-NL" sz="3600" dirty="0" smtClean="0"/>
              <a:t> / </a:t>
            </a:r>
            <a:r>
              <a:rPr lang="nl-NL" sz="3600" dirty="0" err="1" smtClean="0"/>
              <a:t>gradle</a:t>
            </a:r>
            <a:r>
              <a:rPr lang="nl-NL" sz="3600" dirty="0" smtClean="0"/>
              <a:t> file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41632" y="2859954"/>
            <a:ext cx="8469085" cy="3194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spring-boot-starter-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1.5.1.RELEASE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spring-boot-starter-web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nl-NL" altLang="nl-NL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nl-NL" altLang="nl-NL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43858" y="813733"/>
            <a:ext cx="105952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/>
              <a:t>How </a:t>
            </a:r>
            <a:r>
              <a:rPr lang="nl-NL" sz="4400" dirty="0" err="1" smtClean="0"/>
              <a:t>to</a:t>
            </a:r>
            <a:r>
              <a:rPr lang="nl-NL" sz="4400" dirty="0" smtClean="0"/>
              <a:t> run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3600" dirty="0" smtClean="0"/>
              <a:t>Write </a:t>
            </a:r>
            <a:r>
              <a:rPr lang="nl-NL" sz="3600" dirty="0" err="1" smtClean="0"/>
              <a:t>main</a:t>
            </a:r>
            <a:r>
              <a:rPr lang="nl-NL" sz="3600" dirty="0" smtClean="0"/>
              <a:t> class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78056" y="2834902"/>
            <a:ext cx="10981189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EchoService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kumimoji="0" lang="nl-NL" altLang="nl-NL" sz="2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EchoService.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78" y="3115158"/>
            <a:ext cx="2664677" cy="2509112"/>
          </a:xfrm>
          <a:prstGeom prst="rect">
            <a:avLst/>
          </a:prstGeom>
        </p:spPr>
      </p:pic>
      <p:pic>
        <p:nvPicPr>
          <p:cNvPr id="5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19" y="919988"/>
            <a:ext cx="61436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46" y="788303"/>
            <a:ext cx="3800475" cy="3486150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3655867" y="4764946"/>
            <a:ext cx="3926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dirty="0" smtClean="0"/>
              <a:t>WTF </a:t>
            </a:r>
            <a:r>
              <a:rPr lang="nl-NL" sz="4400" dirty="0" err="1" smtClean="0"/>
              <a:t>happened</a:t>
            </a:r>
            <a:r>
              <a:rPr lang="nl-NL" sz="4400" dirty="0" smtClean="0"/>
              <a:t>?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39082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1064</Words>
  <Application>Microsoft Office PowerPoint</Application>
  <PresentationFormat>Breedbeeld</PresentationFormat>
  <Paragraphs>248</Paragraphs>
  <Slides>38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Externalized configuration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Ordina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msc00533</dc:creator>
  <cp:lastModifiedBy>msc00533</cp:lastModifiedBy>
  <cp:revision>114</cp:revision>
  <dcterms:created xsi:type="dcterms:W3CDTF">2016-09-30T11:51:19Z</dcterms:created>
  <dcterms:modified xsi:type="dcterms:W3CDTF">2017-02-13T15:26:29Z</dcterms:modified>
</cp:coreProperties>
</file>