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58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CBC05-4E1C-A544-8DCF-4A5879705D71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A04E-1F9D-4B44-94A0-D21D13A67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27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A04E-1F9D-4B44-94A0-D21D13A67C8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57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A04E-1F9D-4B44-94A0-D21D13A67C8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86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05333" y="1030167"/>
            <a:ext cx="9529200" cy="1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545562" y="3239569"/>
            <a:ext cx="7091391" cy="10509527"/>
            <a:chOff x="3485371" y="1424851"/>
            <a:chExt cx="5318543" cy="788214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" name="Google Shape;24;p2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" name="Google Shape;39;p2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" name="Google Shape;41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" name="Google Shape;42;p2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" name="Google Shape;4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" name="Google Shape;45;p2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7" name="Google Shape;4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2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" name="Google Shape;5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" name="Google Shape;51;p2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" name="Google Shape;5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" name="Google Shape;54;p2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6" name="Google Shape;5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2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" name="Google Shape;5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75100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666" name="Google Shape;666;p11"/>
          <p:cNvGrpSpPr/>
          <p:nvPr/>
        </p:nvGrpSpPr>
        <p:grpSpPr>
          <a:xfrm rot="-5400000" flipH="1">
            <a:off x="2896109" y="4470600"/>
            <a:ext cx="6399779" cy="8206115"/>
            <a:chOff x="8004404" y="372498"/>
            <a:chExt cx="3529549" cy="4525764"/>
          </a:xfrm>
        </p:grpSpPr>
        <p:grpSp>
          <p:nvGrpSpPr>
            <p:cNvPr id="667" name="Google Shape;667;p11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668" name="Google Shape;668;p11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669" name="Google Shape;669;p11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0" name="Google Shape;670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1" name="Google Shape;671;p11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72" name="Google Shape;672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3" name="Google Shape;673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4" name="Google Shape;674;p11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75" name="Google Shape;675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6" name="Google Shape;676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7" name="Google Shape;677;p11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78" name="Google Shape;678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9" name="Google Shape;679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0" name="Google Shape;680;p11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681" name="Google Shape;681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2" name="Google Shape;682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3" name="Google Shape;683;p11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684" name="Google Shape;684;p11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5" name="Google Shape;685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6" name="Google Shape;686;p11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687" name="Google Shape;687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8" name="Google Shape;688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9" name="Google Shape;689;p11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690" name="Google Shape;690;p11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1" name="Google Shape;691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2" name="Google Shape;692;p11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93" name="Google Shape;693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4" name="Google Shape;694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5" name="Google Shape;695;p11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96" name="Google Shape;696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7" name="Google Shape;697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8" name="Google Shape;698;p11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99" name="Google Shape;699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0" name="Google Shape;700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1" name="Google Shape;701;p11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702" name="Google Shape;702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3" name="Google Shape;703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4" name="Google Shape;704;p11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705" name="Google Shape;705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6" name="Google Shape;706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7" name="Google Shape;707;p11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708" name="Google Shape;708;p11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9" name="Google Shape;709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710" name="Google Shape;710;p11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711" name="Google Shape;711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2" name="Google Shape;71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3" name="Google Shape;713;p11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714" name="Google Shape;714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5" name="Google Shape;71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6" name="Google Shape;716;p11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717" name="Google Shape;717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8" name="Google Shape;71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9" name="Google Shape;719;p11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720" name="Google Shape;720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1" name="Google Shape;72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2" name="Google Shape;722;p11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723" name="Google Shape;723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4" name="Google Shape;72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5" name="Google Shape;725;p11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726" name="Google Shape;726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7" name="Google Shape;72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8" name="Google Shape;728;p11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729" name="Google Shape;729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0" name="Google Shape;73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1" name="Google Shape;731;p11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732" name="Google Shape;732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3" name="Google Shape;73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4" name="Google Shape;734;p11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6" name="Google Shape;73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7" name="Google Shape;737;p11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738" name="Google Shape;738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9" name="Google Shape;73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0" name="Google Shape;740;p11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741" name="Google Shape;741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2" name="Google Shape;74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3" name="Google Shape;743;p11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744" name="Google Shape;744;p11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5" name="Google Shape;74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6" name="Google Shape;746;p11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747" name="Google Shape;747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8" name="Google Shape;74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9" name="Google Shape;749;p11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750" name="Google Shape;750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1" name="Google Shape;75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2" name="Google Shape;752;p11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753" name="Google Shape;753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4" name="Google Shape;75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66819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pencils">
  <p:cSld name="Blank - no pencils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83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Light paper">
  <p:cSld name="One pencil - Light paper">
    <p:bg>
      <p:bgPr>
        <a:solidFill>
          <a:schemeClr val="accent5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3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4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Dark paper">
  <p:cSld name="One pencil - Dark paper">
    <p:bg>
      <p:bgPr>
        <a:solidFill>
          <a:schemeClr val="accent5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200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4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97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1003733" y="587133"/>
            <a:ext cx="9981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1003733" y="2262739"/>
            <a:ext cx="9981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4545562" y="3239569"/>
            <a:ext cx="7091391" cy="10509527"/>
            <a:chOff x="3485371" y="1424851"/>
            <a:chExt cx="5318543" cy="7882145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" name="Google Shape;6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3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9" name="Google Shape;6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" name="Google Shape;70;p3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" name="Google Shape;72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" name="Google Shape;73;p3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" name="Google Shape;7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" name="Google Shape;76;p3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8" name="Google Shape;7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" name="Google Shape;79;p3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1" name="Google Shape;8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" name="Google Shape;82;p3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4" name="Google Shape;8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" name="Google Shape;85;p3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7" name="Google Shape;8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3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0" name="Google Shape;9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" name="Google Shape;91;p3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3" name="Google Shape;9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" name="Google Shape;94;p3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6" name="Google Shape;9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7" name="Google Shape;97;p3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9" name="Google Shape;9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" name="Google Shape;100;p3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2" name="Google Shape;102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3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5" name="Google Shape;10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" name="Google Shape;106;p3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107" name="Google Shape;107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8" name="Google Shape;10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" name="Google Shape;109;p3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1" name="Google Shape;11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6174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2203667" y="2882400"/>
            <a:ext cx="7784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Mali"/>
              <a:buChar char="✘"/>
              <a:defRPr sz="3733">
                <a:latin typeface="Mali"/>
                <a:ea typeface="Mali"/>
                <a:cs typeface="Mali"/>
                <a:sym typeface="Mali"/>
              </a:defRPr>
            </a:lvl1pPr>
            <a:lvl2pPr marL="1219170" lvl="1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-"/>
              <a:defRPr sz="3733">
                <a:latin typeface="Mali"/>
                <a:ea typeface="Mali"/>
                <a:cs typeface="Mali"/>
                <a:sym typeface="Mali"/>
              </a:defRPr>
            </a:lvl2pPr>
            <a:lvl3pPr marL="1828754" lvl="2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-"/>
              <a:defRPr sz="3733">
                <a:latin typeface="Mali"/>
                <a:ea typeface="Mali"/>
                <a:cs typeface="Mali"/>
                <a:sym typeface="Mali"/>
              </a:defRPr>
            </a:lvl3pPr>
            <a:lvl4pPr marL="2438339" lvl="3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●"/>
              <a:defRPr sz="3733">
                <a:latin typeface="Mali"/>
                <a:ea typeface="Mali"/>
                <a:cs typeface="Mali"/>
                <a:sym typeface="Mali"/>
              </a:defRPr>
            </a:lvl4pPr>
            <a:lvl5pPr marL="3047924" lvl="4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○"/>
              <a:defRPr sz="3733">
                <a:latin typeface="Mali"/>
                <a:ea typeface="Mali"/>
                <a:cs typeface="Mali"/>
                <a:sym typeface="Mali"/>
              </a:defRPr>
            </a:lvl5pPr>
            <a:lvl6pPr marL="3657509" lvl="5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■"/>
              <a:defRPr sz="3733">
                <a:latin typeface="Mali"/>
                <a:ea typeface="Mali"/>
                <a:cs typeface="Mali"/>
                <a:sym typeface="Mali"/>
              </a:defRPr>
            </a:lvl6pPr>
            <a:lvl7pPr marL="4267093" lvl="6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●"/>
              <a:defRPr sz="3733">
                <a:latin typeface="Mali"/>
                <a:ea typeface="Mali"/>
                <a:cs typeface="Mali"/>
                <a:sym typeface="Mali"/>
              </a:defRPr>
            </a:lvl7pPr>
            <a:lvl8pPr marL="4876678" lvl="7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○"/>
              <a:defRPr sz="3733">
                <a:latin typeface="Mali"/>
                <a:ea typeface="Mali"/>
                <a:cs typeface="Mali"/>
                <a:sym typeface="Mali"/>
              </a:defRPr>
            </a:lvl8pPr>
            <a:lvl9pPr marL="5486263" lvl="8" indent="-541853" algn="ctr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2800"/>
              <a:buFont typeface="Mali"/>
              <a:buChar char="■"/>
              <a:defRPr sz="3733">
                <a:latin typeface="Mali"/>
                <a:ea typeface="Mali"/>
                <a:cs typeface="Mali"/>
                <a:sym typeface="Mal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5" name="Google Shape;115;p4"/>
          <p:cNvGrpSpPr/>
          <p:nvPr/>
        </p:nvGrpSpPr>
        <p:grpSpPr>
          <a:xfrm rot="599924">
            <a:off x="4695302" y="5396850"/>
            <a:ext cx="625109" cy="9493852"/>
            <a:chOff x="1447800" y="152400"/>
            <a:chExt cx="318597" cy="4838699"/>
          </a:xfrm>
        </p:grpSpPr>
        <p:sp>
          <p:nvSpPr>
            <p:cNvPr id="116" name="Google Shape;116;p4"/>
            <p:cNvSpPr/>
            <p:nvPr/>
          </p:nvSpPr>
          <p:spPr>
            <a:xfrm>
              <a:off x="1452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4"/>
          <p:cNvGrpSpPr/>
          <p:nvPr/>
        </p:nvGrpSpPr>
        <p:grpSpPr>
          <a:xfrm rot="1200084">
            <a:off x="1604693" y="4809790"/>
            <a:ext cx="625068" cy="9493215"/>
            <a:chOff x="1600200" y="152400"/>
            <a:chExt cx="318597" cy="4838699"/>
          </a:xfrm>
        </p:grpSpPr>
        <p:sp>
          <p:nvSpPr>
            <p:cNvPr id="119" name="Google Shape;119;p4"/>
            <p:cNvSpPr/>
            <p:nvPr/>
          </p:nvSpPr>
          <p:spPr>
            <a:xfrm>
              <a:off x="1604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4"/>
          <p:cNvGrpSpPr/>
          <p:nvPr/>
        </p:nvGrpSpPr>
        <p:grpSpPr>
          <a:xfrm rot="1799848">
            <a:off x="45886" y="4935077"/>
            <a:ext cx="625093" cy="9493609"/>
            <a:chOff x="533400" y="152400"/>
            <a:chExt cx="318597" cy="4838699"/>
          </a:xfrm>
        </p:grpSpPr>
        <p:sp>
          <p:nvSpPr>
            <p:cNvPr id="122" name="Google Shape;122;p4"/>
            <p:cNvSpPr/>
            <p:nvPr/>
          </p:nvSpPr>
          <p:spPr>
            <a:xfrm>
              <a:off x="537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4"/>
          <p:cNvGrpSpPr/>
          <p:nvPr/>
        </p:nvGrpSpPr>
        <p:grpSpPr>
          <a:xfrm rot="2399941">
            <a:off x="-1399235" y="3544290"/>
            <a:ext cx="625060" cy="9493100"/>
            <a:chOff x="685800" y="152400"/>
            <a:chExt cx="318597" cy="4838699"/>
          </a:xfrm>
        </p:grpSpPr>
        <p:sp>
          <p:nvSpPr>
            <p:cNvPr id="125" name="Google Shape;125;p4"/>
            <p:cNvSpPr/>
            <p:nvPr/>
          </p:nvSpPr>
          <p:spPr>
            <a:xfrm>
              <a:off x="690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4"/>
          <p:cNvGrpSpPr/>
          <p:nvPr/>
        </p:nvGrpSpPr>
        <p:grpSpPr>
          <a:xfrm rot="2999880">
            <a:off x="-2275976" y="1223125"/>
            <a:ext cx="625088" cy="9493515"/>
            <a:chOff x="838200" y="152400"/>
            <a:chExt cx="318597" cy="4838699"/>
          </a:xfrm>
        </p:grpSpPr>
        <p:sp>
          <p:nvSpPr>
            <p:cNvPr id="128" name="Google Shape;128;p4"/>
            <p:cNvSpPr/>
            <p:nvPr/>
          </p:nvSpPr>
          <p:spPr>
            <a:xfrm>
              <a:off x="842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4"/>
          <p:cNvGrpSpPr/>
          <p:nvPr/>
        </p:nvGrpSpPr>
        <p:grpSpPr>
          <a:xfrm rot="3600035">
            <a:off x="-3006149" y="107061"/>
            <a:ext cx="625057" cy="9493051"/>
            <a:chOff x="990600" y="152400"/>
            <a:chExt cx="318597" cy="4838699"/>
          </a:xfrm>
        </p:grpSpPr>
        <p:sp>
          <p:nvSpPr>
            <p:cNvPr id="131" name="Google Shape;131;p4"/>
            <p:cNvSpPr/>
            <p:nvPr/>
          </p:nvSpPr>
          <p:spPr>
            <a:xfrm>
              <a:off x="9949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4"/>
          <p:cNvGrpSpPr/>
          <p:nvPr/>
        </p:nvGrpSpPr>
        <p:grpSpPr>
          <a:xfrm rot="5400000">
            <a:off x="-3006149" y="-3071549"/>
            <a:ext cx="625045" cy="9492881"/>
            <a:chOff x="3663063" y="152400"/>
            <a:chExt cx="318597" cy="4838699"/>
          </a:xfrm>
        </p:grpSpPr>
        <p:sp>
          <p:nvSpPr>
            <p:cNvPr id="134" name="Google Shape;134;p4"/>
            <p:cNvSpPr/>
            <p:nvPr/>
          </p:nvSpPr>
          <p:spPr>
            <a:xfrm>
              <a:off x="3667406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4"/>
          <p:cNvGrpSpPr/>
          <p:nvPr/>
        </p:nvGrpSpPr>
        <p:grpSpPr>
          <a:xfrm rot="4800076">
            <a:off x="-2378733" y="-3445225"/>
            <a:ext cx="625109" cy="9493852"/>
            <a:chOff x="1295400" y="152400"/>
            <a:chExt cx="318597" cy="4838699"/>
          </a:xfrm>
        </p:grpSpPr>
        <p:sp>
          <p:nvSpPr>
            <p:cNvPr id="137" name="Google Shape;137;p4"/>
            <p:cNvSpPr/>
            <p:nvPr/>
          </p:nvSpPr>
          <p:spPr>
            <a:xfrm>
              <a:off x="1299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4"/>
          <p:cNvGrpSpPr/>
          <p:nvPr/>
        </p:nvGrpSpPr>
        <p:grpSpPr>
          <a:xfrm rot="-10579780">
            <a:off x="8390485" y="-8294510"/>
            <a:ext cx="625096" cy="9493644"/>
            <a:chOff x="1447800" y="152400"/>
            <a:chExt cx="318597" cy="4838699"/>
          </a:xfrm>
        </p:grpSpPr>
        <p:sp>
          <p:nvSpPr>
            <p:cNvPr id="140" name="Google Shape;140;p4"/>
            <p:cNvSpPr/>
            <p:nvPr/>
          </p:nvSpPr>
          <p:spPr>
            <a:xfrm>
              <a:off x="1452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4"/>
          <p:cNvGrpSpPr/>
          <p:nvPr/>
        </p:nvGrpSpPr>
        <p:grpSpPr>
          <a:xfrm rot="-9950062">
            <a:off x="9802796" y="-7400767"/>
            <a:ext cx="625064" cy="9493160"/>
            <a:chOff x="1600200" y="152400"/>
            <a:chExt cx="318597" cy="4838699"/>
          </a:xfrm>
        </p:grpSpPr>
        <p:sp>
          <p:nvSpPr>
            <p:cNvPr id="143" name="Google Shape;143;p4"/>
            <p:cNvSpPr/>
            <p:nvPr/>
          </p:nvSpPr>
          <p:spPr>
            <a:xfrm>
              <a:off x="1604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4"/>
          <p:cNvGrpSpPr/>
          <p:nvPr/>
        </p:nvGrpSpPr>
        <p:grpSpPr>
          <a:xfrm rot="-8674393">
            <a:off x="12681805" y="-6994843"/>
            <a:ext cx="625108" cy="9493828"/>
            <a:chOff x="533400" y="152400"/>
            <a:chExt cx="318597" cy="4838699"/>
          </a:xfrm>
        </p:grpSpPr>
        <p:sp>
          <p:nvSpPr>
            <p:cNvPr id="146" name="Google Shape;146;p4"/>
            <p:cNvSpPr/>
            <p:nvPr/>
          </p:nvSpPr>
          <p:spPr>
            <a:xfrm>
              <a:off x="537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4"/>
          <p:cNvGrpSpPr/>
          <p:nvPr/>
        </p:nvGrpSpPr>
        <p:grpSpPr>
          <a:xfrm rot="-7873507">
            <a:off x="14081881" y="-4765101"/>
            <a:ext cx="625057" cy="9493068"/>
            <a:chOff x="685800" y="152400"/>
            <a:chExt cx="318597" cy="4838699"/>
          </a:xfrm>
        </p:grpSpPr>
        <p:sp>
          <p:nvSpPr>
            <p:cNvPr id="149" name="Google Shape;149;p4"/>
            <p:cNvSpPr/>
            <p:nvPr/>
          </p:nvSpPr>
          <p:spPr>
            <a:xfrm>
              <a:off x="690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4"/>
          <p:cNvGrpSpPr/>
          <p:nvPr/>
        </p:nvGrpSpPr>
        <p:grpSpPr>
          <a:xfrm rot="-7606867">
            <a:off x="13994668" y="-3445205"/>
            <a:ext cx="625105" cy="9493796"/>
            <a:chOff x="838200" y="152400"/>
            <a:chExt cx="318597" cy="4838699"/>
          </a:xfrm>
        </p:grpSpPr>
        <p:sp>
          <p:nvSpPr>
            <p:cNvPr id="152" name="Google Shape;152;p4"/>
            <p:cNvSpPr/>
            <p:nvPr/>
          </p:nvSpPr>
          <p:spPr>
            <a:xfrm>
              <a:off x="842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4"/>
          <p:cNvGrpSpPr/>
          <p:nvPr/>
        </p:nvGrpSpPr>
        <p:grpSpPr>
          <a:xfrm rot="-5400000">
            <a:off x="14924763" y="107149"/>
            <a:ext cx="625045" cy="9492881"/>
            <a:chOff x="990600" y="152400"/>
            <a:chExt cx="318597" cy="4838699"/>
          </a:xfrm>
        </p:grpSpPr>
        <p:sp>
          <p:nvSpPr>
            <p:cNvPr id="155" name="Google Shape;155;p4"/>
            <p:cNvSpPr/>
            <p:nvPr/>
          </p:nvSpPr>
          <p:spPr>
            <a:xfrm>
              <a:off x="9949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6" name="Google Shape;15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4"/>
          <p:cNvGrpSpPr/>
          <p:nvPr/>
        </p:nvGrpSpPr>
        <p:grpSpPr>
          <a:xfrm rot="-5400000">
            <a:off x="15534359" y="606372"/>
            <a:ext cx="625045" cy="9492881"/>
            <a:chOff x="3663063" y="152400"/>
            <a:chExt cx="318597" cy="4838699"/>
          </a:xfrm>
        </p:grpSpPr>
        <p:sp>
          <p:nvSpPr>
            <p:cNvPr id="158" name="Google Shape;158;p4"/>
            <p:cNvSpPr/>
            <p:nvPr/>
          </p:nvSpPr>
          <p:spPr>
            <a:xfrm>
              <a:off x="3667406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4"/>
          <p:cNvGrpSpPr/>
          <p:nvPr/>
        </p:nvGrpSpPr>
        <p:grpSpPr>
          <a:xfrm rot="-3998544">
            <a:off x="14487222" y="3214444"/>
            <a:ext cx="625084" cy="9493469"/>
            <a:chOff x="1295400" y="152400"/>
            <a:chExt cx="318597" cy="4838699"/>
          </a:xfrm>
        </p:grpSpPr>
        <p:sp>
          <p:nvSpPr>
            <p:cNvPr id="161" name="Google Shape;161;p4"/>
            <p:cNvSpPr/>
            <p:nvPr/>
          </p:nvSpPr>
          <p:spPr>
            <a:xfrm>
              <a:off x="1299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2" name="Google Shape;16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2219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 rot="197195">
            <a:off x="763649" y="1325389"/>
            <a:ext cx="3253531" cy="183060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1105333" y="702267"/>
            <a:ext cx="9202800" cy="61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1105333" y="1803399"/>
            <a:ext cx="9202800" cy="44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✘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-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-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7" name="Google Shape;167;p5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10672540" y="556396"/>
            <a:ext cx="4706065" cy="6034352"/>
            <a:chOff x="8004404" y="372498"/>
            <a:chExt cx="3529549" cy="4525764"/>
          </a:xfrm>
        </p:grpSpPr>
        <p:grpSp>
          <p:nvGrpSpPr>
            <p:cNvPr id="169" name="Google Shape;169;p5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170" name="Google Shape;170;p5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171" name="Google Shape;171;p5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2" name="Google Shape;172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3" name="Google Shape;173;p5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74" name="Google Shape;174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5" name="Google Shape;175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6" name="Google Shape;176;p5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77" name="Google Shape;177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8" name="Google Shape;178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9" name="Google Shape;179;p5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180" name="Google Shape;180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1" name="Google Shape;181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4" name="Google Shape;184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5" name="Google Shape;185;p5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186" name="Google Shape;186;p5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7" name="Google Shape;187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8" name="Google Shape;188;p5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0" name="Google Shape;190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1" name="Google Shape;191;p5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3" name="Google Shape;193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4" name="Google Shape;194;p5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95" name="Google Shape;195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6" name="Google Shape;196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7" name="Google Shape;197;p5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9" name="Google Shape;199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0" name="Google Shape;200;p5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01" name="Google Shape;201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2" name="Google Shape;202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3" name="Google Shape;203;p5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5" name="Google Shape;205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6" name="Google Shape;206;p5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07" name="Google Shape;207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8" name="Google Shape;208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9" name="Google Shape;209;p5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11" name="Google Shape;211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12" name="Google Shape;212;p5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213" name="Google Shape;213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4" name="Google Shape;21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5" name="Google Shape;215;p5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7" name="Google Shape;21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5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219" name="Google Shape;219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0" name="Google Shape;2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1" name="Google Shape;221;p5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3" name="Google Shape;2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4" name="Google Shape;224;p5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6" name="Google Shape;2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5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9" name="Google Shape;2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0" name="Google Shape;230;p5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2" name="Google Shape;232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3" name="Google Shape;233;p5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5" name="Google Shape;2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" name="Google Shape;236;p5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8" name="Google Shape;2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9" name="Google Shape;239;p5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1" name="Google Shape;24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5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4" name="Google Shape;24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5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246" name="Google Shape;246;p5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7" name="Google Shape;24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5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0" name="Google Shape;25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1" name="Google Shape;251;p5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3" name="Google Shape;25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5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6" name="Google Shape;25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6262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6"/>
          <p:cNvPicPr preferRelativeResize="0"/>
          <p:nvPr/>
        </p:nvPicPr>
        <p:blipFill rotWithShape="1">
          <a:blip r:embed="rId2">
            <a:alphaModFix/>
          </a:blip>
          <a:srcRect r="50097"/>
          <a:stretch/>
        </p:blipFill>
        <p:spPr>
          <a:xfrm>
            <a:off x="0" y="0"/>
            <a:ext cx="6084032" cy="6858000"/>
          </a:xfrm>
          <a:prstGeom prst="rect">
            <a:avLst/>
          </a:prstGeom>
          <a:noFill/>
          <a:ln>
            <a:noFill/>
          </a:ln>
          <a:effectLst>
            <a:outerShdw blurRad="114300" dist="9525" algn="bl" rotWithShape="0">
              <a:schemeClr val="dk1">
                <a:alpha val="30000"/>
              </a:schemeClr>
            </a:outerShdw>
          </a:effectLst>
        </p:spPr>
      </p:pic>
      <p:sp>
        <p:nvSpPr>
          <p:cNvPr id="259" name="Google Shape;259;p6"/>
          <p:cNvSpPr/>
          <p:nvPr/>
        </p:nvSpPr>
        <p:spPr>
          <a:xfrm rot="197195">
            <a:off x="357249" y="1934989"/>
            <a:ext cx="3253531" cy="183060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6"/>
          <p:cNvSpPr txBox="1">
            <a:spLocks noGrp="1"/>
          </p:cNvSpPr>
          <p:nvPr>
            <p:ph type="title"/>
          </p:nvPr>
        </p:nvSpPr>
        <p:spPr>
          <a:xfrm>
            <a:off x="698933" y="1311867"/>
            <a:ext cx="4594800" cy="61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1"/>
          </p:nvPr>
        </p:nvSpPr>
        <p:spPr>
          <a:xfrm>
            <a:off x="698933" y="2413000"/>
            <a:ext cx="4594800" cy="3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✘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2" name="Google Shape;262;p6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63" name="Google Shape;263;p6"/>
          <p:cNvGrpSpPr/>
          <p:nvPr/>
        </p:nvGrpSpPr>
        <p:grpSpPr>
          <a:xfrm>
            <a:off x="10672540" y="556396"/>
            <a:ext cx="4706065" cy="6034352"/>
            <a:chOff x="8004404" y="372498"/>
            <a:chExt cx="3529549" cy="4525764"/>
          </a:xfrm>
        </p:grpSpPr>
        <p:grpSp>
          <p:nvGrpSpPr>
            <p:cNvPr id="264" name="Google Shape;264;p6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265" name="Google Shape;265;p6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266" name="Google Shape;266;p6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67" name="Google Shape;267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8" name="Google Shape;268;p6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69" name="Google Shape;269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0" name="Google Shape;270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1" name="Google Shape;271;p6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3" name="Google Shape;273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4" name="Google Shape;274;p6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75" name="Google Shape;275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6" name="Google Shape;276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7" name="Google Shape;277;p6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78" name="Google Shape;278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9" name="Google Shape;279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0" name="Google Shape;280;p6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281" name="Google Shape;281;p6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2" name="Google Shape;282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3" name="Google Shape;283;p6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84" name="Google Shape;284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5" name="Google Shape;285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6" name="Google Shape;286;p6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8" name="Google Shape;288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9" name="Google Shape;289;p6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90" name="Google Shape;290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1" name="Google Shape;291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2" name="Google Shape;292;p6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93" name="Google Shape;293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4" name="Google Shape;294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5" name="Google Shape;295;p6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96" name="Google Shape;296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7" name="Google Shape;297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8" name="Google Shape;298;p6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99" name="Google Shape;299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0" name="Google Shape;300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1" name="Google Shape;301;p6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02" name="Google Shape;302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3" name="Google Shape;303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05" name="Google Shape;305;p6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6" name="Google Shape;306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07" name="Google Shape;307;p6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308" name="Google Shape;308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09" name="Google Shape;309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" name="Google Shape;310;p6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311" name="Google Shape;311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2" name="Google Shape;312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3" name="Google Shape;313;p6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314" name="Google Shape;314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5" name="Google Shape;31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6" name="Google Shape;316;p6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8" name="Google Shape;318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9" name="Google Shape;319;p6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1" name="Google Shape;321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" name="Google Shape;322;p6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4" name="Google Shape;324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5" name="Google Shape;325;p6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326" name="Google Shape;326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7" name="Google Shape;32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8" name="Google Shape;328;p6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329" name="Google Shape;329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0" name="Google Shape;330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1" name="Google Shape;331;p6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332" name="Google Shape;332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3" name="Google Shape;333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4" name="Google Shape;334;p6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6" name="Google Shape;336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7" name="Google Shape;337;p6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338" name="Google Shape;338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9" name="Google Shape;339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0" name="Google Shape;340;p6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341" name="Google Shape;341;p6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2" name="Google Shape;342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3" name="Google Shape;343;p6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5" name="Google Shape;34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6" name="Google Shape;346;p6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8" name="Google Shape;348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9" name="Google Shape;349;p6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350" name="Google Shape;350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1" name="Google Shape;351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76962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 txBox="1">
            <a:spLocks noGrp="1"/>
          </p:cNvSpPr>
          <p:nvPr>
            <p:ph type="title"/>
          </p:nvPr>
        </p:nvSpPr>
        <p:spPr>
          <a:xfrm>
            <a:off x="1105333" y="702267"/>
            <a:ext cx="9202800" cy="61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body" idx="1"/>
          </p:nvPr>
        </p:nvSpPr>
        <p:spPr>
          <a:xfrm>
            <a:off x="1105333" y="1803400"/>
            <a:ext cx="4290000" cy="45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1333"/>
              </a:spcBef>
              <a:spcAft>
                <a:spcPts val="0"/>
              </a:spcAft>
              <a:buSzPts val="2200"/>
              <a:buChar char="-"/>
              <a:defRPr sz="2933"/>
            </a:lvl2pPr>
            <a:lvl3pPr marL="1828754" lvl="2" indent="-491054">
              <a:spcBef>
                <a:spcPts val="1333"/>
              </a:spcBef>
              <a:spcAft>
                <a:spcPts val="0"/>
              </a:spcAft>
              <a:buSzPts val="2200"/>
              <a:buChar char="-"/>
              <a:defRPr sz="2933"/>
            </a:lvl3pPr>
            <a:lvl4pPr marL="2438339" lvl="3" indent="-491054">
              <a:spcBef>
                <a:spcPts val="1333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1333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1333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1333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1333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1333"/>
              </a:spcBef>
              <a:spcAft>
                <a:spcPts val="1333"/>
              </a:spcAft>
              <a:buSzPts val="2200"/>
              <a:buChar char="■"/>
              <a:defRPr sz="29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55" name="Google Shape;355;p7"/>
          <p:cNvSpPr txBox="1">
            <a:spLocks noGrp="1"/>
          </p:cNvSpPr>
          <p:nvPr>
            <p:ph type="body" idx="2"/>
          </p:nvPr>
        </p:nvSpPr>
        <p:spPr>
          <a:xfrm>
            <a:off x="6018127" y="1803400"/>
            <a:ext cx="4290000" cy="45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1333"/>
              </a:spcBef>
              <a:spcAft>
                <a:spcPts val="0"/>
              </a:spcAft>
              <a:buSzPts val="2200"/>
              <a:buChar char="-"/>
              <a:defRPr sz="2933"/>
            </a:lvl2pPr>
            <a:lvl3pPr marL="1828754" lvl="2" indent="-491054">
              <a:spcBef>
                <a:spcPts val="1333"/>
              </a:spcBef>
              <a:spcAft>
                <a:spcPts val="0"/>
              </a:spcAft>
              <a:buSzPts val="2200"/>
              <a:buChar char="-"/>
              <a:defRPr sz="2933"/>
            </a:lvl3pPr>
            <a:lvl4pPr marL="2438339" lvl="3" indent="-491054">
              <a:spcBef>
                <a:spcPts val="1333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1333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1333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1333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1333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1333"/>
              </a:spcBef>
              <a:spcAft>
                <a:spcPts val="1333"/>
              </a:spcAft>
              <a:buSzPts val="2200"/>
              <a:buChar char="■"/>
              <a:defRPr sz="29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56" name="Google Shape;356;p7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357" name="Google Shape;357;p7"/>
          <p:cNvGrpSpPr/>
          <p:nvPr/>
        </p:nvGrpSpPr>
        <p:grpSpPr>
          <a:xfrm>
            <a:off x="10672540" y="556396"/>
            <a:ext cx="4706065" cy="6034352"/>
            <a:chOff x="8004404" y="372498"/>
            <a:chExt cx="3529549" cy="4525764"/>
          </a:xfrm>
        </p:grpSpPr>
        <p:grpSp>
          <p:nvGrpSpPr>
            <p:cNvPr id="358" name="Google Shape;358;p7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359" name="Google Shape;359;p7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360" name="Google Shape;360;p7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1" name="Google Shape;361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2" name="Google Shape;362;p7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63" name="Google Shape;363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4" name="Google Shape;364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5" name="Google Shape;365;p7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66" name="Google Shape;366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7" name="Google Shape;367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7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69" name="Google Shape;369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0" name="Google Shape;370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1" name="Google Shape;371;p7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72" name="Google Shape;372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3" name="Google Shape;373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4" name="Google Shape;374;p7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375" name="Google Shape;375;p7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6" name="Google Shape;376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7" name="Google Shape;377;p7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78" name="Google Shape;378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9" name="Google Shape;379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0" name="Google Shape;380;p7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381" name="Google Shape;381;p7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2" name="Google Shape;382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3" name="Google Shape;383;p7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84" name="Google Shape;384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5" name="Google Shape;385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6" name="Google Shape;386;p7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87" name="Google Shape;387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8" name="Google Shape;388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9" name="Google Shape;389;p7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90" name="Google Shape;390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1" name="Google Shape;391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2" name="Google Shape;392;p7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93" name="Google Shape;393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4" name="Google Shape;394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5" name="Google Shape;395;p7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7" name="Google Shape;397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8" name="Google Shape;398;p7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99" name="Google Shape;399;p7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00" name="Google Shape;400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01" name="Google Shape;401;p7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02" name="Google Shape;402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3" name="Google Shape;40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4" name="Google Shape;404;p7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405" name="Google Shape;405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6" name="Google Shape;40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7" name="Google Shape;407;p7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408" name="Google Shape;408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9" name="Google Shape;40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" name="Google Shape;410;p7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2" name="Google Shape;41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3" name="Google Shape;413;p7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414" name="Google Shape;414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5" name="Google Shape;41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6" name="Google Shape;416;p7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417" name="Google Shape;417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8" name="Google Shape;41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9" name="Google Shape;419;p7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420" name="Google Shape;420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1" name="Google Shape;421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2" name="Google Shape;422;p7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423" name="Google Shape;423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4" name="Google Shape;42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5" name="Google Shape;425;p7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7" name="Google Shape;42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8" name="Google Shape;428;p7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429" name="Google Shape;429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0" name="Google Shape;43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1" name="Google Shape;431;p7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432" name="Google Shape;432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3" name="Google Shape;43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4" name="Google Shape;434;p7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435" name="Google Shape;435;p7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6" name="Google Shape;43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7" name="Google Shape;437;p7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438" name="Google Shape;438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9" name="Google Shape;43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0" name="Google Shape;440;p7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441" name="Google Shape;441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2" name="Google Shape;44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3" name="Google Shape;443;p7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444" name="Google Shape;444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5" name="Google Shape;44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6" name="Google Shape;446;p7"/>
          <p:cNvSpPr/>
          <p:nvPr/>
        </p:nvSpPr>
        <p:spPr>
          <a:xfrm rot="197195">
            <a:off x="763649" y="1325389"/>
            <a:ext cx="3253531" cy="183060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6350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"/>
          <p:cNvSpPr txBox="1">
            <a:spLocks noGrp="1"/>
          </p:cNvSpPr>
          <p:nvPr>
            <p:ph type="title"/>
          </p:nvPr>
        </p:nvSpPr>
        <p:spPr>
          <a:xfrm>
            <a:off x="1105333" y="702267"/>
            <a:ext cx="9202800" cy="61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49" name="Google Shape;449;p8"/>
          <p:cNvSpPr txBox="1">
            <a:spLocks noGrp="1"/>
          </p:cNvSpPr>
          <p:nvPr>
            <p:ph type="body" idx="1"/>
          </p:nvPr>
        </p:nvSpPr>
        <p:spPr>
          <a:xfrm>
            <a:off x="1105333" y="1803400"/>
            <a:ext cx="2726000" cy="45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50" name="Google Shape;450;p8"/>
          <p:cNvSpPr txBox="1">
            <a:spLocks noGrp="1"/>
          </p:cNvSpPr>
          <p:nvPr>
            <p:ph type="body" idx="2"/>
          </p:nvPr>
        </p:nvSpPr>
        <p:spPr>
          <a:xfrm>
            <a:off x="4343737" y="1803400"/>
            <a:ext cx="2726000" cy="45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51" name="Google Shape;451;p8"/>
          <p:cNvSpPr txBox="1">
            <a:spLocks noGrp="1"/>
          </p:cNvSpPr>
          <p:nvPr>
            <p:ph type="body" idx="3"/>
          </p:nvPr>
        </p:nvSpPr>
        <p:spPr>
          <a:xfrm>
            <a:off x="7582143" y="1803400"/>
            <a:ext cx="2726000" cy="45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52" name="Google Shape;452;p8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453" name="Google Shape;453;p8"/>
          <p:cNvGrpSpPr/>
          <p:nvPr/>
        </p:nvGrpSpPr>
        <p:grpSpPr>
          <a:xfrm>
            <a:off x="10672540" y="556396"/>
            <a:ext cx="4706065" cy="6034352"/>
            <a:chOff x="8004404" y="372498"/>
            <a:chExt cx="3529549" cy="4525764"/>
          </a:xfrm>
        </p:grpSpPr>
        <p:grpSp>
          <p:nvGrpSpPr>
            <p:cNvPr id="454" name="Google Shape;454;p8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455" name="Google Shape;455;p8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456" name="Google Shape;456;p8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57" name="Google Shape;457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58" name="Google Shape;458;p8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59" name="Google Shape;459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0" name="Google Shape;460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1" name="Google Shape;461;p8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62" name="Google Shape;462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3" name="Google Shape;463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4" name="Google Shape;464;p8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65" name="Google Shape;465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6" name="Google Shape;466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7" name="Google Shape;467;p8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68" name="Google Shape;468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9" name="Google Shape;469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0" name="Google Shape;470;p8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471" name="Google Shape;471;p8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2" name="Google Shape;472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3" name="Google Shape;473;p8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74" name="Google Shape;474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5" name="Google Shape;475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6" name="Google Shape;476;p8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477" name="Google Shape;477;p8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8" name="Google Shape;478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9" name="Google Shape;479;p8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80" name="Google Shape;480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1" name="Google Shape;481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2" name="Google Shape;482;p8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83" name="Google Shape;483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4" name="Google Shape;484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5" name="Google Shape;485;p8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86" name="Google Shape;486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7" name="Google Shape;487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8" name="Google Shape;488;p8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89" name="Google Shape;489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0" name="Google Shape;490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1" name="Google Shape;491;p8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92" name="Google Shape;492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3" name="Google Shape;493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4" name="Google Shape;494;p8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495" name="Google Shape;495;p8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6" name="Google Shape;496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97" name="Google Shape;497;p8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98" name="Google Shape;498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9" name="Google Shape;49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0" name="Google Shape;500;p8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2" name="Google Shape;502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3" name="Google Shape;503;p8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04" name="Google Shape;504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5" name="Google Shape;50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6" name="Google Shape;506;p8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507" name="Google Shape;507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8" name="Google Shape;50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9" name="Google Shape;509;p8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510" name="Google Shape;510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1" name="Google Shape;5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2" name="Google Shape;512;p8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513" name="Google Shape;513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4" name="Google Shape;5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5" name="Google Shape;515;p8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516" name="Google Shape;516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7" name="Google Shape;51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8" name="Google Shape;518;p8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519" name="Google Shape;519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0" name="Google Shape;5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1" name="Google Shape;521;p8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522" name="Google Shape;522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3" name="Google Shape;52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4" name="Google Shape;524;p8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525" name="Google Shape;525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6" name="Google Shape;52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7" name="Google Shape;527;p8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528" name="Google Shape;528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9" name="Google Shape;52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0" name="Google Shape;530;p8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531" name="Google Shape;531;p8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2" name="Google Shape;532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3" name="Google Shape;533;p8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534" name="Google Shape;534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5" name="Google Shape;53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6" name="Google Shape;536;p8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537" name="Google Shape;537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8" name="Google Shape;53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9" name="Google Shape;539;p8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540" name="Google Shape;540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1" name="Google Shape;54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2" name="Google Shape;542;p8"/>
          <p:cNvSpPr/>
          <p:nvPr/>
        </p:nvSpPr>
        <p:spPr>
          <a:xfrm rot="197195">
            <a:off x="763649" y="1325389"/>
            <a:ext cx="3253531" cy="183060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98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1105333" y="702267"/>
            <a:ext cx="9202800" cy="61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45" name="Google Shape;545;p9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546" name="Google Shape;546;p9"/>
          <p:cNvGrpSpPr/>
          <p:nvPr/>
        </p:nvGrpSpPr>
        <p:grpSpPr>
          <a:xfrm>
            <a:off x="10672540" y="556396"/>
            <a:ext cx="4706065" cy="6034352"/>
            <a:chOff x="8004404" y="372498"/>
            <a:chExt cx="3529549" cy="4525764"/>
          </a:xfrm>
        </p:grpSpPr>
        <p:grpSp>
          <p:nvGrpSpPr>
            <p:cNvPr id="547" name="Google Shape;547;p9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548" name="Google Shape;548;p9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549" name="Google Shape;549;p9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0" name="Google Shape;550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1" name="Google Shape;551;p9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52" name="Google Shape;552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3" name="Google Shape;553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4" name="Google Shape;554;p9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55" name="Google Shape;555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6" name="Google Shape;556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7" name="Google Shape;557;p9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58" name="Google Shape;558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9" name="Google Shape;559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0" name="Google Shape;560;p9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61" name="Google Shape;561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2" name="Google Shape;562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3" name="Google Shape;563;p9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5" name="Google Shape;565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6" name="Google Shape;566;p9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67" name="Google Shape;567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8" name="Google Shape;568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9" name="Google Shape;569;p9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570" name="Google Shape;570;p9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1" name="Google Shape;571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2" name="Google Shape;572;p9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73" name="Google Shape;573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4" name="Google Shape;574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5" name="Google Shape;575;p9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76" name="Google Shape;576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7" name="Google Shape;577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8" name="Google Shape;578;p9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79" name="Google Shape;579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0" name="Google Shape;580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1" name="Google Shape;581;p9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82" name="Google Shape;582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3" name="Google Shape;583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4" name="Google Shape;584;p9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85" name="Google Shape;585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6" name="Google Shape;586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7" name="Google Shape;587;p9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588" name="Google Shape;588;p9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9" name="Google Shape;589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590" name="Google Shape;590;p9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591" name="Google Shape;591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2" name="Google Shape;59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3" name="Google Shape;593;p9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94" name="Google Shape;594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5" name="Google Shape;59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6" name="Google Shape;596;p9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97" name="Google Shape;597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8" name="Google Shape;59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9" name="Google Shape;599;p9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600" name="Google Shape;600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1" name="Google Shape;60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2" name="Google Shape;602;p9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603" name="Google Shape;603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4" name="Google Shape;60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5" name="Google Shape;605;p9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606" name="Google Shape;606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7" name="Google Shape;60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8" name="Google Shape;608;p9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609" name="Google Shape;609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0" name="Google Shape;610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1" name="Google Shape;611;p9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612" name="Google Shape;612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3" name="Google Shape;61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4" name="Google Shape;614;p9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615" name="Google Shape;615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6" name="Google Shape;61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7" name="Google Shape;617;p9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618" name="Google Shape;618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9" name="Google Shape;61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0" name="Google Shape;620;p9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621" name="Google Shape;621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2" name="Google Shape;62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3" name="Google Shape;623;p9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624" name="Google Shape;624;p9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5" name="Google Shape;62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6" name="Google Shape;626;p9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8" name="Google Shape;62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9" name="Google Shape;629;p9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630" name="Google Shape;630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31" name="Google Shape;63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2" name="Google Shape;632;p9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633" name="Google Shape;633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34" name="Google Shape;63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35" name="Google Shape;635;p9"/>
          <p:cNvSpPr/>
          <p:nvPr/>
        </p:nvSpPr>
        <p:spPr>
          <a:xfrm rot="197195">
            <a:off x="763649" y="1325389"/>
            <a:ext cx="3253531" cy="183060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406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"/>
          <p:cNvSpPr txBox="1">
            <a:spLocks noGrp="1"/>
          </p:cNvSpPr>
          <p:nvPr>
            <p:ph type="body" idx="1"/>
          </p:nvPr>
        </p:nvSpPr>
        <p:spPr>
          <a:xfrm>
            <a:off x="609600" y="5163872"/>
            <a:ext cx="10972800" cy="4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1333"/>
              </a:spcAft>
              <a:buSzPts val="1400"/>
              <a:buNone/>
              <a:defRPr sz="1867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38" name="Google Shape;638;p10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639" name="Google Shape;639;p10"/>
          <p:cNvGrpSpPr/>
          <p:nvPr/>
        </p:nvGrpSpPr>
        <p:grpSpPr>
          <a:xfrm flipH="1">
            <a:off x="5058698" y="5780161"/>
            <a:ext cx="2074591" cy="5407729"/>
            <a:chOff x="1494773" y="4335120"/>
            <a:chExt cx="1555943" cy="4055797"/>
          </a:xfrm>
        </p:grpSpPr>
        <p:grpSp>
          <p:nvGrpSpPr>
            <p:cNvPr id="640" name="Google Shape;640;p10"/>
            <p:cNvGrpSpPr/>
            <p:nvPr/>
          </p:nvGrpSpPr>
          <p:grpSpPr>
            <a:xfrm flipH="1">
              <a:off x="2783668" y="4335120"/>
              <a:ext cx="267048" cy="4055797"/>
              <a:chOff x="1447800" y="152400"/>
              <a:chExt cx="318597" cy="4838699"/>
            </a:xfrm>
          </p:grpSpPr>
          <p:sp>
            <p:nvSpPr>
              <p:cNvPr id="641" name="Google Shape;641;p10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2" name="Google Shape;64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3" name="Google Shape;643;p10"/>
            <p:cNvGrpSpPr/>
            <p:nvPr/>
          </p:nvGrpSpPr>
          <p:grpSpPr>
            <a:xfrm flipH="1">
              <a:off x="2599550" y="4335120"/>
              <a:ext cx="267048" cy="4055797"/>
              <a:chOff x="1600200" y="152400"/>
              <a:chExt cx="318597" cy="4838699"/>
            </a:xfrm>
          </p:grpSpPr>
          <p:sp>
            <p:nvSpPr>
              <p:cNvPr id="644" name="Google Shape;644;p10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5" name="Google Shape;645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6" name="Google Shape;646;p10"/>
            <p:cNvGrpSpPr/>
            <p:nvPr/>
          </p:nvGrpSpPr>
          <p:grpSpPr>
            <a:xfrm flipH="1">
              <a:off x="2415362" y="4335120"/>
              <a:ext cx="267048" cy="4055797"/>
              <a:chOff x="533400" y="152400"/>
              <a:chExt cx="318597" cy="4838699"/>
            </a:xfrm>
          </p:grpSpPr>
          <p:sp>
            <p:nvSpPr>
              <p:cNvPr id="647" name="Google Shape;647;p10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8" name="Google Shape;64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9" name="Google Shape;649;p10"/>
            <p:cNvGrpSpPr/>
            <p:nvPr/>
          </p:nvGrpSpPr>
          <p:grpSpPr>
            <a:xfrm flipH="1">
              <a:off x="2231244" y="4335120"/>
              <a:ext cx="267048" cy="4055797"/>
              <a:chOff x="685800" y="152400"/>
              <a:chExt cx="318597" cy="4838699"/>
            </a:xfrm>
          </p:grpSpPr>
          <p:sp>
            <p:nvSpPr>
              <p:cNvPr id="650" name="Google Shape;650;p10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1" name="Google Shape;651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2" name="Google Shape;652;p10"/>
            <p:cNvGrpSpPr/>
            <p:nvPr/>
          </p:nvGrpSpPr>
          <p:grpSpPr>
            <a:xfrm flipH="1">
              <a:off x="2047127" y="4335120"/>
              <a:ext cx="267048" cy="4055797"/>
              <a:chOff x="838200" y="152400"/>
              <a:chExt cx="318597" cy="4838699"/>
            </a:xfrm>
          </p:grpSpPr>
          <p:sp>
            <p:nvSpPr>
              <p:cNvPr id="653" name="Google Shape;653;p10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4" name="Google Shape;65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5" name="Google Shape;655;p10"/>
            <p:cNvGrpSpPr/>
            <p:nvPr/>
          </p:nvGrpSpPr>
          <p:grpSpPr>
            <a:xfrm flipH="1">
              <a:off x="1863009" y="4335120"/>
              <a:ext cx="267048" cy="4055797"/>
              <a:chOff x="990600" y="152400"/>
              <a:chExt cx="318597" cy="4838699"/>
            </a:xfrm>
          </p:grpSpPr>
          <p:sp>
            <p:nvSpPr>
              <p:cNvPr id="656" name="Google Shape;656;p10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7" name="Google Shape;65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8" name="Google Shape;658;p10"/>
            <p:cNvGrpSpPr/>
            <p:nvPr/>
          </p:nvGrpSpPr>
          <p:grpSpPr>
            <a:xfrm flipH="1">
              <a:off x="1679037" y="4335120"/>
              <a:ext cx="267048" cy="4055797"/>
              <a:chOff x="3663063" y="152400"/>
              <a:chExt cx="318597" cy="4838699"/>
            </a:xfrm>
          </p:grpSpPr>
          <p:sp>
            <p:nvSpPr>
              <p:cNvPr id="659" name="Google Shape;659;p10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0" name="Google Shape;660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1" name="Google Shape;661;p10"/>
            <p:cNvGrpSpPr/>
            <p:nvPr/>
          </p:nvGrpSpPr>
          <p:grpSpPr>
            <a:xfrm flipH="1">
              <a:off x="1494773" y="4335120"/>
              <a:ext cx="267048" cy="4055797"/>
              <a:chOff x="1295400" y="152400"/>
              <a:chExt cx="318597" cy="4838699"/>
            </a:xfrm>
          </p:grpSpPr>
          <p:sp>
            <p:nvSpPr>
              <p:cNvPr id="662" name="Google Shape;662;p10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3" name="Google Shape;66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29781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5333" y="702267"/>
            <a:ext cx="9202800" cy="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5333" y="1803399"/>
            <a:ext cx="9202800" cy="44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Light"/>
              <a:buChar char="✘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lvl="1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/>
              <a:buChar char="-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1371600" lvl="2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/>
              <a:buChar char="-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1828800" lvl="3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●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2286000" lvl="4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○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2743200" lvl="5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■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3200400" lvl="6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●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3657600" lvl="7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○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4114800" lvl="8" indent="-3810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Nunito Light"/>
              <a:buChar char="■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382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transparencia.ufjf.br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4520F-F351-7D65-8CA1-F46A9FF3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8" y="544827"/>
            <a:ext cx="10128923" cy="2510345"/>
          </a:xfrm>
        </p:spPr>
        <p:txBody>
          <a:bodyPr/>
          <a:lstStyle/>
          <a:p>
            <a:r>
              <a:rPr lang="pt-BR" sz="4000" dirty="0"/>
              <a:t>Projeto Final: 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Análise da Evasão estudantil nas universidades públicas a partir de indicadores sociais</a:t>
            </a:r>
            <a:br>
              <a:rPr lang="pt-BR" sz="4000" dirty="0"/>
            </a:br>
            <a:br>
              <a:rPr lang="pt-BR" sz="4000" dirty="0"/>
            </a:b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3A1BE7-967B-8AFB-5563-50BF64E42C3D}"/>
              </a:ext>
            </a:extLst>
          </p:cNvPr>
          <p:cNvSpPr txBox="1"/>
          <p:nvPr/>
        </p:nvSpPr>
        <p:spPr>
          <a:xfrm>
            <a:off x="86061" y="3429000"/>
            <a:ext cx="44321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tx1"/>
                </a:solidFill>
              </a:rPr>
              <a:t>Participantes:</a:t>
            </a:r>
            <a:br>
              <a:rPr lang="pt-BR" sz="2200" dirty="0">
                <a:solidFill>
                  <a:schemeClr val="tx1"/>
                </a:solidFill>
              </a:rPr>
            </a:br>
            <a:br>
              <a:rPr lang="pt-BR" sz="2200" dirty="0">
                <a:solidFill>
                  <a:schemeClr val="tx1"/>
                </a:solidFill>
              </a:rPr>
            </a:br>
            <a:r>
              <a:rPr lang="pt-BR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Aline Alves Fonseca </a:t>
            </a:r>
          </a:p>
          <a:p>
            <a:r>
              <a:rPr lang="pt-BR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Ana Sophia C. Alves Vilas Boas </a:t>
            </a:r>
            <a:endParaRPr lang="pt-BR" sz="2200" dirty="0">
              <a:solidFill>
                <a:schemeClr val="tx1"/>
              </a:solidFill>
            </a:endParaRPr>
          </a:p>
          <a:p>
            <a:r>
              <a:rPr lang="pt-BR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Glaucia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Noblat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de C. Santos </a:t>
            </a:r>
            <a:br>
              <a:rPr lang="pt-BR" sz="2200" dirty="0">
                <a:solidFill>
                  <a:schemeClr val="tx1"/>
                </a:solidFill>
              </a:rPr>
            </a:br>
            <a:r>
              <a:rPr lang="pt-BR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Maria Fernanda Lousada Antunes</a:t>
            </a:r>
            <a:br>
              <a:rPr lang="pt-BR" sz="2200" dirty="0">
                <a:solidFill>
                  <a:schemeClr val="tx1"/>
                </a:solidFill>
              </a:rPr>
            </a:br>
            <a:r>
              <a:rPr lang="pt-BR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Mônica </a:t>
            </a:r>
            <a:r>
              <a:rPr lang="pt-BR" sz="2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Japiassú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Matos da Silva </a:t>
            </a:r>
            <a:br>
              <a:rPr lang="pt-BR" sz="2200" dirty="0">
                <a:solidFill>
                  <a:schemeClr val="tx1"/>
                </a:solidFill>
              </a:rPr>
            </a:br>
            <a:r>
              <a:rPr lang="pt-BR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Sonia Maria de Freitas </a:t>
            </a:r>
            <a:br>
              <a:rPr lang="pt-BR" sz="2200" dirty="0">
                <a:solidFill>
                  <a:schemeClr val="tx1"/>
                </a:solidFill>
              </a:rPr>
            </a:br>
            <a:endParaRPr lang="pt-BR" sz="22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6B63F8-391A-A7A4-5CAD-B026558F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465" y="232855"/>
            <a:ext cx="4305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0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97077-D818-7CCC-5733-E269641E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Análise descritiva dos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DEA7D2-566E-9CB4-752C-4CB27A742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Nesta fase do projeto, iniciamos a descrição dos dados com as métricas de porcentagem de alunos evadidos X alunos concluídos e ativos por curso. </a:t>
            </a:r>
          </a:p>
          <a:p>
            <a:r>
              <a:rPr lang="pt-BR" dirty="0"/>
              <a:t>Exploramos outras informações presentes no banco de dados, sexo, etnia, cotas, ano de ingresso, turno e campus.</a:t>
            </a:r>
          </a:p>
          <a:p>
            <a:r>
              <a:rPr lang="pt-BR" dirty="0"/>
              <a:t>Exploramos as informações de local de origem dos alunos e realizamos análises descritivas de evasão </a:t>
            </a:r>
            <a:r>
              <a:rPr lang="pt-BR" dirty="0" err="1"/>
              <a:t>x</a:t>
            </a:r>
            <a:r>
              <a:rPr lang="pt-BR" dirty="0"/>
              <a:t> permanência por local de origem. </a:t>
            </a:r>
          </a:p>
          <a:p>
            <a:r>
              <a:rPr lang="pt-BR" dirty="0"/>
              <a:t>Fizemos análises do percentual de evadidos cruzando as informações de sexo, curso e outras características como ano de ingresso, cota, turno, etc.</a:t>
            </a:r>
          </a:p>
        </p:txBody>
      </p:sp>
    </p:spTree>
    <p:extLst>
      <p:ext uri="{BB962C8B-B14F-4D97-AF65-F5344CB8AC3E}">
        <p14:creationId xmlns:p14="http://schemas.microsoft.com/office/powerpoint/2010/main" val="286834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F657E-26A0-EC38-1A5F-6D70B3F8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Análise descritiva dos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F807C7-2741-E5E0-3777-B4D676A94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" y="1523701"/>
            <a:ext cx="9791766" cy="4455200"/>
          </a:xfrm>
        </p:spPr>
        <p:txBody>
          <a:bodyPr/>
          <a:lstStyle/>
          <a:p>
            <a:r>
              <a:rPr lang="pt-BR" dirty="0"/>
              <a:t>Desmembramos as cotas em suas características de: Baixa renda, Escola pública, Etnia PPI e PCD de acordo com a tabela abaixo e criamos colunas no </a:t>
            </a:r>
            <a:r>
              <a:rPr lang="pt-BR" dirty="0" err="1"/>
              <a:t>dataframe</a:t>
            </a:r>
            <a:r>
              <a:rPr lang="pt-BR" dirty="0"/>
              <a:t> para essas informações.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7E50E55-A853-0BB5-E656-B79FD9152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32298"/>
              </p:ext>
            </p:extLst>
          </p:nvPr>
        </p:nvGraphicFramePr>
        <p:xfrm>
          <a:off x="516367" y="3119716"/>
          <a:ext cx="10069159" cy="344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8129">
                  <a:extLst>
                    <a:ext uri="{9D8B030D-6E8A-4147-A177-3AD203B41FA5}">
                      <a16:colId xmlns:a16="http://schemas.microsoft.com/office/drawing/2014/main" val="501223984"/>
                    </a:ext>
                  </a:extLst>
                </a:gridCol>
                <a:gridCol w="2015847">
                  <a:extLst>
                    <a:ext uri="{9D8B030D-6E8A-4147-A177-3AD203B41FA5}">
                      <a16:colId xmlns:a16="http://schemas.microsoft.com/office/drawing/2014/main" val="283951683"/>
                    </a:ext>
                  </a:extLst>
                </a:gridCol>
                <a:gridCol w="2025927">
                  <a:extLst>
                    <a:ext uri="{9D8B030D-6E8A-4147-A177-3AD203B41FA5}">
                      <a16:colId xmlns:a16="http://schemas.microsoft.com/office/drawing/2014/main" val="511376803"/>
                    </a:ext>
                  </a:extLst>
                </a:gridCol>
                <a:gridCol w="1384247">
                  <a:extLst>
                    <a:ext uri="{9D8B030D-6E8A-4147-A177-3AD203B41FA5}">
                      <a16:colId xmlns:a16="http://schemas.microsoft.com/office/drawing/2014/main" val="1322740638"/>
                    </a:ext>
                  </a:extLst>
                </a:gridCol>
                <a:gridCol w="1065009">
                  <a:extLst>
                    <a:ext uri="{9D8B030D-6E8A-4147-A177-3AD203B41FA5}">
                      <a16:colId xmlns:a16="http://schemas.microsoft.com/office/drawing/2014/main" val="982642850"/>
                    </a:ext>
                  </a:extLst>
                </a:gridCol>
              </a:tblGrid>
              <a:tr h="319502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Baixa renda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Escola Pública 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Etnia PPI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PCD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3090504"/>
                  </a:ext>
                </a:extLst>
              </a:tr>
              <a:tr h="319502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Grupo A (12.5%)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170584"/>
                  </a:ext>
                </a:extLst>
              </a:tr>
              <a:tr h="319502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Grupo A1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92800"/>
                  </a:ext>
                </a:extLst>
              </a:tr>
              <a:tr h="319502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Grupo </a:t>
                      </a:r>
                      <a:r>
                        <a:rPr lang="pt-BR" sz="22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(12.5%)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461398"/>
                  </a:ext>
                </a:extLst>
              </a:tr>
              <a:tr h="319502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Grupo B1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87820"/>
                  </a:ext>
                </a:extLst>
              </a:tr>
              <a:tr h="319502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Grupo C (50%)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85942"/>
                  </a:ext>
                </a:extLst>
              </a:tr>
              <a:tr h="319502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Grupo </a:t>
                      </a:r>
                      <a:r>
                        <a:rPr lang="pt-BR" sz="22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</a:t>
                      </a:r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(12.5%)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136018"/>
                  </a:ext>
                </a:extLst>
              </a:tr>
              <a:tr h="319502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Grupo D1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 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5103"/>
                  </a:ext>
                </a:extLst>
              </a:tr>
              <a:tr h="319502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Grupo E (12.5%)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436487"/>
                  </a:ext>
                </a:extLst>
              </a:tr>
              <a:tr h="319502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Grupo E1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não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</a:t>
                      </a:r>
                      <a:endParaRPr lang="pt-BR" sz="2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4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5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774DD-0D90-2BA1-891C-6C44F4B3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Análise inferencial dos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ED5EC-D5B4-9647-7850-AE33CA814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análise inferencial dos dados, realizamos testes de </a:t>
            </a:r>
            <a:r>
              <a:rPr lang="pt-BR" dirty="0" err="1"/>
              <a:t>Qui</a:t>
            </a:r>
            <a:r>
              <a:rPr lang="pt-BR" dirty="0"/>
              <a:t>-quadrado que exploraram a influência de informações como renda, sexo, etnia, turno, </a:t>
            </a:r>
            <a:r>
              <a:rPr lang="pt-BR" dirty="0" err="1"/>
              <a:t>etc</a:t>
            </a:r>
            <a:r>
              <a:rPr lang="pt-BR" dirty="0"/>
              <a:t>, por curso, na proporção de alunos evadidos, concluídos e ativos. </a:t>
            </a:r>
          </a:p>
          <a:p>
            <a:r>
              <a:rPr lang="pt-BR" dirty="0"/>
              <a:t>O teste de </a:t>
            </a:r>
            <a:r>
              <a:rPr lang="pt-BR" dirty="0" err="1"/>
              <a:t>Qui</a:t>
            </a:r>
            <a:r>
              <a:rPr lang="pt-BR" dirty="0"/>
              <a:t>-quadrado, por ser uma estatística não paramétrica, é adequado para análises com amostras </a:t>
            </a:r>
            <a:r>
              <a:rPr lang="pt-BR" dirty="0" err="1"/>
              <a:t>heterogênas</a:t>
            </a:r>
            <a:r>
              <a:rPr lang="pt-BR" dirty="0"/>
              <a:t>.</a:t>
            </a:r>
          </a:p>
          <a:p>
            <a:r>
              <a:rPr lang="pt-BR" dirty="0"/>
              <a:t>Executamos Modelos de Regressão Logística com dados de alunos evadidos e concluídos no período de 2013 a 2018, analisando características como sexo, etnia PPI, renda, escola pública.</a:t>
            </a:r>
          </a:p>
        </p:txBody>
      </p:sp>
    </p:spTree>
    <p:extLst>
      <p:ext uri="{BB962C8B-B14F-4D97-AF65-F5344CB8AC3E}">
        <p14:creationId xmlns:p14="http://schemas.microsoft.com/office/powerpoint/2010/main" val="13567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0FC6-1587-7F38-2F28-A886648D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Criação de gráficos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2F0C9-404C-943D-48DB-6EE6C0879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Criamos gráficos de barras com as porcentagens de evasão, conclusão e alunos ainda ativos, por curso.</a:t>
            </a:r>
          </a:p>
          <a:p>
            <a:r>
              <a:rPr lang="pt-BR" dirty="0"/>
              <a:t>Criamos gráficos de linhas com a proporção de alunos evadidos separados por sexo e por curso, explorando outras características como ano de ingresso, etnia, escola pública, renda, turno etc.</a:t>
            </a:r>
          </a:p>
          <a:p>
            <a:r>
              <a:rPr lang="pt-BR" dirty="0"/>
              <a:t>Criamos gráficos que exploram a evasão por estado de origem dos alunos ingressantes na UFJF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78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A9D16-0076-1C6F-40B3-DE8FC4BF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Apresentação dos resultados em formato “</a:t>
            </a:r>
            <a:r>
              <a:rPr lang="pt-BR" dirty="0" err="1"/>
              <a:t>friendly</a:t>
            </a:r>
            <a:r>
              <a:rPr lang="pt-BR" dirty="0"/>
              <a:t>” para não especialistas utilizando o </a:t>
            </a:r>
            <a:r>
              <a:rPr lang="pt-BR" dirty="0" err="1"/>
              <a:t>Streamlit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2375B5-5BA0-B13F-EC32-E739F2F5D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Criação do painel interativo das informações no </a:t>
            </a:r>
            <a:r>
              <a:rPr lang="pt-BR" dirty="0" err="1"/>
              <a:t>Streamlit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4"/>
                </a:solidFill>
              </a:rPr>
              <a:t>Colocar o link e mostrar o painel ao vivo</a:t>
            </a:r>
          </a:p>
        </p:txBody>
      </p:sp>
    </p:spTree>
    <p:extLst>
      <p:ext uri="{BB962C8B-B14F-4D97-AF65-F5344CB8AC3E}">
        <p14:creationId xmlns:p14="http://schemas.microsoft.com/office/powerpoint/2010/main" val="121179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1BF9F-C4A5-0B17-49F5-B967F84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AB4F2C-6C69-9F9A-6A6A-FB617BA73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336" y="1803399"/>
            <a:ext cx="9834797" cy="4455200"/>
          </a:xfrm>
        </p:spPr>
        <p:txBody>
          <a:bodyPr/>
          <a:lstStyle/>
          <a:p>
            <a:r>
              <a:rPr lang="pt-BR" dirty="0"/>
              <a:t>Aprendemos sobre todas as etapas de coleta, de tratamento, de análise  e de apresentação dos dados no curso do </a:t>
            </a:r>
            <a:r>
              <a:rPr lang="pt-BR" dirty="0" err="1"/>
              <a:t>Bootcamp</a:t>
            </a:r>
            <a:r>
              <a:rPr lang="pt-BR" dirty="0"/>
              <a:t> e empregamos as técnicas aprendidas no trabalho final com o auxílio muito atento dos instrutores e monitores.</a:t>
            </a:r>
          </a:p>
          <a:p>
            <a:r>
              <a:rPr lang="pt-BR" dirty="0"/>
              <a:t>Excelente troca de experiências no trabalho em equipe. Todas as participantes contribuíram nas etapas do processo de maneira comprometida e responsável, a partir de suas vivências profissionais e dos conhecimentos adquiridos ao longo do curso.</a:t>
            </a:r>
          </a:p>
          <a:p>
            <a:r>
              <a:rPr lang="pt-BR" dirty="0"/>
              <a:t>O trabalho final será apresentado para a universidade e poderá ser expandido com mais informações com o intuito de auxiliar nas tomadas de decisão sobre investimentos na permanência dos estudantes.</a:t>
            </a:r>
          </a:p>
          <a:p>
            <a:pPr marL="18626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436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959356A-6F01-70FD-7A3B-52D3D548BF96}"/>
              </a:ext>
            </a:extLst>
          </p:cNvPr>
          <p:cNvSpPr txBox="1"/>
          <p:nvPr/>
        </p:nvSpPr>
        <p:spPr>
          <a:xfrm>
            <a:off x="2754351" y="2776654"/>
            <a:ext cx="6222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Obrigada!!!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C1BAD0-423C-35F7-E170-C6B770A9B9E8}"/>
              </a:ext>
            </a:extLst>
          </p:cNvPr>
          <p:cNvSpPr txBox="1"/>
          <p:nvPr/>
        </p:nvSpPr>
        <p:spPr>
          <a:xfrm>
            <a:off x="2895600" y="5449228"/>
            <a:ext cx="6222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</a:rPr>
              <a:t>Contato: </a:t>
            </a:r>
            <a:r>
              <a:rPr lang="pt-BR" sz="3000" dirty="0" err="1">
                <a:solidFill>
                  <a:schemeClr val="bg1"/>
                </a:solidFill>
              </a:rPr>
              <a:t>aline.fonseca@ufjf.br</a:t>
            </a:r>
            <a:endParaRPr lang="pt-B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7DB6C-8618-9C1F-28A1-96781026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Caracterização do problema: 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802FE-1562-B219-584C-49E52C21D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732" indent="0" algn="just">
              <a:lnSpc>
                <a:spcPct val="100000"/>
              </a:lnSpc>
              <a:buNone/>
            </a:pPr>
            <a:r>
              <a:rPr lang="pt-BR" sz="2800" dirty="0"/>
              <a:t>As políticas públicas de inclusão oportunizaram a entrada de estudantes das diversas camadas sociais nas universidades públicas. </a:t>
            </a:r>
          </a:p>
          <a:p>
            <a:pPr marL="67732" indent="0" algn="just">
              <a:lnSpc>
                <a:spcPct val="100000"/>
              </a:lnSpc>
              <a:buNone/>
            </a:pPr>
            <a:r>
              <a:rPr lang="pt-BR" sz="2800" dirty="0"/>
              <a:t>Essa conquista é uma reparação histórica, no entanto as universidades públicas agora enfrentam  o desafio de garantir a permanência desses estudantes. </a:t>
            </a:r>
          </a:p>
        </p:txBody>
      </p:sp>
    </p:spTree>
    <p:extLst>
      <p:ext uri="{BB962C8B-B14F-4D97-AF65-F5344CB8AC3E}">
        <p14:creationId xmlns:p14="http://schemas.microsoft.com/office/powerpoint/2010/main" val="94906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E7A68-BB8F-146D-0908-B9F341F5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Caracterização do problema: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1A9AD-40F7-B928-9D9E-C363C951D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732" indent="0" algn="just">
              <a:lnSpc>
                <a:spcPct val="100000"/>
              </a:lnSpc>
              <a:buNone/>
            </a:pPr>
            <a:r>
              <a:rPr lang="pt-BR" sz="2800" dirty="0"/>
              <a:t>Essa tarefa não tem sido fácil. As universidades estão enfrentando altos índices de evasão. A evasão causa prejuízos econômicos e sociais, como: </a:t>
            </a:r>
          </a:p>
          <a:p>
            <a:pPr lvl="1" algn="just">
              <a:lnSpc>
                <a:spcPct val="100000"/>
              </a:lnSpc>
            </a:pPr>
            <a:r>
              <a:rPr lang="pt-BR" sz="2800" dirty="0"/>
              <a:t>Perda de recursos para as universidades;</a:t>
            </a:r>
          </a:p>
          <a:p>
            <a:pPr lvl="1" algn="just">
              <a:lnSpc>
                <a:spcPct val="100000"/>
              </a:lnSpc>
            </a:pPr>
            <a:r>
              <a:rPr lang="pt-BR" sz="2800" dirty="0"/>
              <a:t>Perda do investimento inicial feito na formação do aluno evadido;</a:t>
            </a:r>
          </a:p>
          <a:p>
            <a:pPr lvl="1" algn="just">
              <a:lnSpc>
                <a:spcPct val="100000"/>
              </a:lnSpc>
            </a:pPr>
            <a:r>
              <a:rPr lang="pt-BR" sz="2800" dirty="0"/>
              <a:t>Quedas na entrega de mão-de-obra qualificada para a sociedade, entre outras. 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70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E2382-4A01-C532-D642-20DD67CB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e Objetivos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F671C9-ABD9-0815-932A-174280CB8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presente Projeto final visa a fornecer informações, a partir da análise de dados, sobre o perfil dos alunos que evadem da universidade. </a:t>
            </a:r>
          </a:p>
          <a:p>
            <a:r>
              <a:rPr lang="pt-BR" dirty="0"/>
              <a:t>De posse dessas informações, a universidade pode repensar políticas de apoio estudantil que sejam mais eficazes na garantia da permanência dos estudantes. </a:t>
            </a:r>
          </a:p>
          <a:p>
            <a:r>
              <a:rPr lang="pt-BR" dirty="0"/>
              <a:t>O diagnóstico a partir da análise de dados pode fomentar a tomada de decisão dos gestores sobre investimentos em políticas públicas.</a:t>
            </a:r>
          </a:p>
        </p:txBody>
      </p:sp>
    </p:spTree>
    <p:extLst>
      <p:ext uri="{BB962C8B-B14F-4D97-AF65-F5344CB8AC3E}">
        <p14:creationId xmlns:p14="http://schemas.microsoft.com/office/powerpoint/2010/main" val="115930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72747DC-CCDB-EF54-6ADD-D986ED9A3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4059" y="2882400"/>
            <a:ext cx="7181386" cy="1093200"/>
          </a:xfrm>
        </p:spPr>
        <p:txBody>
          <a:bodyPr/>
          <a:lstStyle/>
          <a:p>
            <a:pPr marL="67732" indent="0" algn="just">
              <a:lnSpc>
                <a:spcPct val="100000"/>
              </a:lnSpc>
              <a:buNone/>
            </a:pPr>
            <a:r>
              <a:rPr lang="pt-BR" sz="3200" dirty="0"/>
              <a:t>Para este projeto, propomos um estudo de caso com os dados de evasão estudantil da UFJF que estão disponíveis em: </a:t>
            </a:r>
          </a:p>
          <a:p>
            <a:pPr marL="67732" indent="0" algn="just">
              <a:lnSpc>
                <a:spcPct val="100000"/>
              </a:lnSpc>
              <a:buNone/>
            </a:pPr>
            <a:r>
              <a:rPr lang="pt-BR" sz="3200" dirty="0">
                <a:hlinkClick r:id="rId2"/>
              </a:rPr>
              <a:t>https://</a:t>
            </a:r>
            <a:r>
              <a:rPr lang="pt-BR" sz="3200" dirty="0" err="1">
                <a:hlinkClick r:id="rId2"/>
              </a:rPr>
              <a:t>portaltransparencia.ufjf.br</a:t>
            </a:r>
            <a:r>
              <a:rPr lang="pt-BR" sz="3200" dirty="0">
                <a:hlinkClick r:id="rId2"/>
              </a:rPr>
              <a:t>/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2654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0211B-A96A-E33E-8EDD-2DC650AE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50727-E204-8904-4C6E-8B110C91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333" y="1471961"/>
            <a:ext cx="9202800" cy="4786638"/>
          </a:xfrm>
        </p:spPr>
        <p:txBody>
          <a:bodyPr/>
          <a:lstStyle/>
          <a:p>
            <a:r>
              <a:rPr lang="pt-BR" dirty="0"/>
              <a:t>Planilha .</a:t>
            </a:r>
            <a:r>
              <a:rPr lang="pt-BR" dirty="0" err="1"/>
              <a:t>csv</a:t>
            </a:r>
            <a:r>
              <a:rPr lang="pt-BR" dirty="0"/>
              <a:t> atualizada em set/23 com cerca de 65mil entradas.</a:t>
            </a:r>
          </a:p>
          <a:p>
            <a:pPr marL="186262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4D974D-A793-0292-639B-4F3A8818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1" y="2051824"/>
            <a:ext cx="9820062" cy="46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A9DCB-B988-EA40-97FD-60E9D1D2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 execução do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B4A78E-7A76-840F-5A6B-E01683FF5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3462" indent="-457200">
              <a:buFont typeface="+mj-lt"/>
              <a:buAutoNum type="arabicPeriod"/>
            </a:pPr>
            <a:r>
              <a:rPr lang="pt-BR" dirty="0"/>
              <a:t>Limpeza e organização dos dados</a:t>
            </a:r>
          </a:p>
          <a:p>
            <a:pPr marL="643462" indent="-457200">
              <a:buFont typeface="+mj-lt"/>
              <a:buAutoNum type="arabicPeriod"/>
            </a:pPr>
            <a:r>
              <a:rPr lang="pt-BR" dirty="0"/>
              <a:t>Análise exploratória e decisão sobre recortes dos dados</a:t>
            </a:r>
          </a:p>
          <a:p>
            <a:pPr marL="643462" indent="-457200">
              <a:buFont typeface="+mj-lt"/>
              <a:buAutoNum type="arabicPeriod"/>
            </a:pPr>
            <a:r>
              <a:rPr lang="pt-BR" dirty="0"/>
              <a:t> Análise descritiva dos dados</a:t>
            </a:r>
          </a:p>
          <a:p>
            <a:pPr marL="643462" indent="-457200">
              <a:buFont typeface="+mj-lt"/>
              <a:buAutoNum type="arabicPeriod"/>
            </a:pPr>
            <a:r>
              <a:rPr lang="pt-BR" dirty="0"/>
              <a:t>Análise inferencial dos dados</a:t>
            </a:r>
          </a:p>
          <a:p>
            <a:pPr marL="643462" indent="-457200">
              <a:buFont typeface="+mj-lt"/>
              <a:buAutoNum type="arabicPeriod"/>
            </a:pPr>
            <a:r>
              <a:rPr lang="pt-BR" dirty="0"/>
              <a:t>Criação de gráficos </a:t>
            </a:r>
          </a:p>
          <a:p>
            <a:pPr marL="643462" indent="-457200">
              <a:buFont typeface="+mj-lt"/>
              <a:buAutoNum type="arabicPeriod"/>
            </a:pPr>
            <a:r>
              <a:rPr lang="pt-BR" dirty="0"/>
              <a:t>Apresentação dos resultados em formato “</a:t>
            </a:r>
            <a:r>
              <a:rPr lang="pt-BR" dirty="0" err="1"/>
              <a:t>friendly</a:t>
            </a:r>
            <a:r>
              <a:rPr lang="pt-BR" dirty="0"/>
              <a:t>” para não especialistas utilizando o </a:t>
            </a:r>
            <a:r>
              <a:rPr lang="pt-BR" dirty="0" err="1"/>
              <a:t>Streamlit</a:t>
            </a:r>
            <a:endParaRPr lang="pt-BR" dirty="0"/>
          </a:p>
          <a:p>
            <a:pPr marL="186262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7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6C7C2-BF17-5295-5039-C528F81A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Limpeza e Organização dos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8CDCD6-3A4F-4745-0039-255D8BC9A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Leitura dos caracteres especiais: foi preciso ajustar o </a:t>
            </a:r>
            <a:r>
              <a:rPr lang="pt-BR" dirty="0" err="1"/>
              <a:t>encoding</a:t>
            </a:r>
            <a:r>
              <a:rPr lang="pt-BR" dirty="0"/>
              <a:t> de leitura do arquivo .</a:t>
            </a:r>
            <a:r>
              <a:rPr lang="pt-BR" dirty="0" err="1"/>
              <a:t>csv</a:t>
            </a:r>
            <a:r>
              <a:rPr lang="pt-BR" dirty="0"/>
              <a:t> para a correta leitura dos caracteres especiais, como os diacríticos de acentuação presentes nos nomes dos cursos.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Tratamento dos  dados faltantes do tipo “</a:t>
            </a:r>
            <a:r>
              <a:rPr lang="pt-BR" dirty="0" err="1"/>
              <a:t>not</a:t>
            </a:r>
            <a:r>
              <a:rPr lang="pt-BR" dirty="0"/>
              <a:t> a </a:t>
            </a:r>
            <a:r>
              <a:rPr lang="pt-BR" dirty="0" err="1"/>
              <a:t>number</a:t>
            </a:r>
            <a:r>
              <a:rPr lang="pt-BR" dirty="0"/>
              <a:t>” na planilha: a planilha continha dados faltantes com células em branco que foram preenchidas com a codificação </a:t>
            </a:r>
            <a:r>
              <a:rPr lang="pt-BR" dirty="0" err="1"/>
              <a:t>NaN</a:t>
            </a:r>
            <a:r>
              <a:rPr lang="pt-BR" dirty="0"/>
              <a:t> para passarmos para etapa de análise exploratória dos dados.</a:t>
            </a:r>
          </a:p>
        </p:txBody>
      </p:sp>
    </p:spTree>
    <p:extLst>
      <p:ext uri="{BB962C8B-B14F-4D97-AF65-F5344CB8AC3E}">
        <p14:creationId xmlns:p14="http://schemas.microsoft.com/office/powerpoint/2010/main" val="8756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0792C-6AD1-3BD2-E211-CEC7ADB9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Análise exploratória e decisão sobre recortes dos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0B4A79-2D0B-9F5C-EA1A-89A43F300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análise exploratória inicial, encontramos algumas inconsistências nos dados que nos levaram a tomada de decisão sobre alguns recortes:</a:t>
            </a:r>
          </a:p>
          <a:p>
            <a:pPr lvl="1">
              <a:buFont typeface="Wingdings" pitchFamily="2" charset="2"/>
              <a:buChar char="v"/>
            </a:pPr>
            <a:r>
              <a:rPr lang="pt-BR" dirty="0"/>
              <a:t>Recorte temporal 2013-2023 - Lei das cotas 7.112/2012 (2013</a:t>
            </a:r>
          </a:p>
          <a:p>
            <a:pPr lvl="1">
              <a:buFont typeface="Wingdings" pitchFamily="2" charset="2"/>
              <a:buChar char="v"/>
            </a:pPr>
            <a:r>
              <a:rPr lang="pt-BR" dirty="0"/>
              <a:t>Recorte do tipo de ingresso : PISM e Sisu</a:t>
            </a:r>
          </a:p>
          <a:p>
            <a:pPr lvl="1">
              <a:buFont typeface="Wingdings" pitchFamily="2" charset="2"/>
              <a:buChar char="v"/>
            </a:pPr>
            <a:r>
              <a:rPr lang="pt-BR" dirty="0"/>
              <a:t>Exclusão dos cursos de 2 ciclos (Bacharelados Interdisciplinares e </a:t>
            </a:r>
            <a:r>
              <a:rPr lang="pt-BR" dirty="0" err="1"/>
              <a:t>ABIs</a:t>
            </a:r>
            <a:r>
              <a:rPr lang="pt-BR" dirty="0"/>
              <a:t>)</a:t>
            </a:r>
          </a:p>
          <a:p>
            <a:pPr marL="186262" indent="0">
              <a:buNone/>
            </a:pPr>
            <a:r>
              <a:rPr lang="pt-BR" dirty="0"/>
              <a:t>Número total de ocorrências após recorte: </a:t>
            </a:r>
            <a:r>
              <a:rPr lang="pt-BR" dirty="0">
                <a:solidFill>
                  <a:schemeClr val="accent4"/>
                </a:solidFill>
              </a:rPr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3807279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Custom 347">
      <a:dk1>
        <a:srgbClr val="21355A"/>
      </a:dk1>
      <a:lt1>
        <a:srgbClr val="FFFFFF"/>
      </a:lt1>
      <a:dk2>
        <a:srgbClr val="59BB00"/>
      </a:dk2>
      <a:lt2>
        <a:srgbClr val="00BABE"/>
      </a:lt2>
      <a:accent1>
        <a:srgbClr val="3AA0FF"/>
      </a:accent1>
      <a:accent2>
        <a:srgbClr val="3924BB"/>
      </a:accent2>
      <a:accent3>
        <a:srgbClr val="D63ED1"/>
      </a:accent3>
      <a:accent4>
        <a:srgbClr val="FF0000"/>
      </a:accent4>
      <a:accent5>
        <a:srgbClr val="FF8200"/>
      </a:accent5>
      <a:accent6>
        <a:srgbClr val="FFCC00"/>
      </a:accent6>
      <a:hlink>
        <a:srgbClr val="1C7AD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494C8331-B5ED-074D-90AE-6BADA037C06A}" vid="{2ED85A8A-EE6D-A44C-AB67-D99FE679B06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1029</Words>
  <Application>Microsoft Macintosh PowerPoint</Application>
  <PresentationFormat>Widescreen</PresentationFormat>
  <Paragraphs>116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Calibri</vt:lpstr>
      <vt:lpstr>Mali</vt:lpstr>
      <vt:lpstr>Mali SemiBold</vt:lpstr>
      <vt:lpstr>Nunito Light</vt:lpstr>
      <vt:lpstr>Roboto</vt:lpstr>
      <vt:lpstr>Verdana</vt:lpstr>
      <vt:lpstr>Wingdings</vt:lpstr>
      <vt:lpstr>Tema2</vt:lpstr>
      <vt:lpstr>Projeto Final:   Análise da Evasão estudantil nas universidades públicas a partir de indicadores sociais  </vt:lpstr>
      <vt:lpstr>Caracterização do problema:  </vt:lpstr>
      <vt:lpstr>Caracterização do problema: </vt:lpstr>
      <vt:lpstr>Justificativa e Objetivos</vt:lpstr>
      <vt:lpstr>Apresentação do PowerPoint</vt:lpstr>
      <vt:lpstr>Os dados</vt:lpstr>
      <vt:lpstr>Etapas de execução do Projeto</vt:lpstr>
      <vt:lpstr>1. Limpeza e Organização dos dados</vt:lpstr>
      <vt:lpstr>2. Análise exploratória e decisão sobre recortes dos dados</vt:lpstr>
      <vt:lpstr>3. Análise descritiva dos dados</vt:lpstr>
      <vt:lpstr>3. Análise descritiva dos dados</vt:lpstr>
      <vt:lpstr>4. Análise inferencial dos dados</vt:lpstr>
      <vt:lpstr>5. Criação de gráficos </vt:lpstr>
      <vt:lpstr>6. Apresentação dos resultados em formato “friendly” para não especialistas utilizando o Streamlit</vt:lpstr>
      <vt:lpstr>Conclusões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Projeto Final:   Análise da Evasão estudantil nas universidades a partir de indicadores sociais  Proponente: Aline Fonseca (UFJF)</dc:title>
  <dc:creator>Aline Alves Fonseca</dc:creator>
  <cp:lastModifiedBy>Aline Alves Fonseca</cp:lastModifiedBy>
  <cp:revision>8</cp:revision>
  <dcterms:created xsi:type="dcterms:W3CDTF">2023-10-18T23:12:38Z</dcterms:created>
  <dcterms:modified xsi:type="dcterms:W3CDTF">2023-10-30T11:25:52Z</dcterms:modified>
</cp:coreProperties>
</file>