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0" r:id="rId5"/>
    <p:sldId id="263" r:id="rId6"/>
    <p:sldId id="264" r:id="rId7"/>
    <p:sldId id="258" r:id="rId8"/>
    <p:sldId id="268" r:id="rId9"/>
    <p:sldId id="259" r:id="rId10"/>
    <p:sldId id="271" r:id="rId11"/>
    <p:sldId id="272" r:id="rId12"/>
    <p:sldId id="273" r:id="rId13"/>
    <p:sldId id="274" r:id="rId14"/>
    <p:sldId id="275" r:id="rId15"/>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77"/>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77"/>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77"/>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77"/>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77"/>
        <a:ea typeface="+mn-ea"/>
        <a:cs typeface="+mn-cs"/>
      </a:defRPr>
    </a:lvl5pPr>
    <a:lvl6pPr marL="2286000" algn="l" defTabSz="914400" rtl="0" eaLnBrk="1" latinLnBrk="0" hangingPunct="1">
      <a:defRPr kern="1200">
        <a:solidFill>
          <a:schemeClr val="tx1"/>
        </a:solidFill>
        <a:latin typeface="Gill Sans MT" panose="020B0502020104020203" pitchFamily="34" charset="77"/>
        <a:ea typeface="+mn-ea"/>
        <a:cs typeface="+mn-cs"/>
      </a:defRPr>
    </a:lvl6pPr>
    <a:lvl7pPr marL="2743200" algn="l" defTabSz="914400" rtl="0" eaLnBrk="1" latinLnBrk="0" hangingPunct="1">
      <a:defRPr kern="1200">
        <a:solidFill>
          <a:schemeClr val="tx1"/>
        </a:solidFill>
        <a:latin typeface="Gill Sans MT" panose="020B0502020104020203" pitchFamily="34" charset="77"/>
        <a:ea typeface="+mn-ea"/>
        <a:cs typeface="+mn-cs"/>
      </a:defRPr>
    </a:lvl7pPr>
    <a:lvl8pPr marL="3200400" algn="l" defTabSz="914400" rtl="0" eaLnBrk="1" latinLnBrk="0" hangingPunct="1">
      <a:defRPr kern="1200">
        <a:solidFill>
          <a:schemeClr val="tx1"/>
        </a:solidFill>
        <a:latin typeface="Gill Sans MT" panose="020B0502020104020203" pitchFamily="34" charset="77"/>
        <a:ea typeface="+mn-ea"/>
        <a:cs typeface="+mn-cs"/>
      </a:defRPr>
    </a:lvl8pPr>
    <a:lvl9pPr marL="3657600" algn="l" defTabSz="914400" rtl="0" eaLnBrk="1" latinLnBrk="0" hangingPunct="1">
      <a:defRPr kern="1200">
        <a:solidFill>
          <a:schemeClr val="tx1"/>
        </a:solidFill>
        <a:latin typeface="Gill Sans MT" panose="020B0502020104020203" pitchFamily="34" charset="77"/>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2" autoAdjust="0"/>
    <p:restoredTop sz="94660"/>
  </p:normalViewPr>
  <p:slideViewPr>
    <p:cSldViewPr snapToGrid="0">
      <p:cViewPr>
        <p:scale>
          <a:sx n="152" d="100"/>
          <a:sy n="152" d="100"/>
        </p:scale>
        <p:origin x="5248" y="2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cxnSp>
        <p:nvCxnSpPr>
          <p:cNvPr id="4" name="Straight Connector 14">
            <a:extLst>
              <a:ext uri="{FF2B5EF4-FFF2-40B4-BE49-F238E27FC236}">
                <a16:creationId xmlns:a16="http://schemas.microsoft.com/office/drawing/2014/main" id="{43E41ECE-534D-DC45-B289-BAA1352A5E4C}"/>
              </a:ext>
            </a:extLst>
          </p:cNvPr>
          <p:cNvCxnSpPr/>
          <p:nvPr/>
        </p:nvCxnSpPr>
        <p:spPr>
          <a:xfrm>
            <a:off x="2417763" y="3529013"/>
            <a:ext cx="863758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a:xfrm>
            <a:off x="2417779" y="802298"/>
            <a:ext cx="8637073" cy="2541431"/>
          </a:xfrm>
        </p:spPr>
        <p:txBody>
          <a:bodyPr bIns="0" anchor="b"/>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44792333-A914-7248-B4BB-03B6D1DDC095}"/>
              </a:ext>
            </a:extLst>
          </p:cNvPr>
          <p:cNvSpPr>
            <a:spLocks noGrp="1"/>
          </p:cNvSpPr>
          <p:nvPr>
            <p:ph type="dt" sz="half" idx="10"/>
          </p:nvPr>
        </p:nvSpPr>
        <p:spPr/>
        <p:txBody>
          <a:bodyPr/>
          <a:lstStyle>
            <a:lvl1pPr>
              <a:defRPr/>
            </a:lvl1pPr>
          </a:lstStyle>
          <a:p>
            <a:pPr>
              <a:defRPr/>
            </a:pPr>
            <a:fld id="{09D10F9E-9D52-DE42-B491-1AFDC0E8EB36}" type="datetimeFigureOut">
              <a:rPr lang="en-US"/>
              <a:pPr>
                <a:defRPr/>
              </a:pPr>
              <a:t>1/4/22</a:t>
            </a:fld>
            <a:endParaRPr lang="en-US"/>
          </a:p>
        </p:txBody>
      </p:sp>
      <p:sp>
        <p:nvSpPr>
          <p:cNvPr id="6" name="Footer Placeholder 4">
            <a:extLst>
              <a:ext uri="{FF2B5EF4-FFF2-40B4-BE49-F238E27FC236}">
                <a16:creationId xmlns:a16="http://schemas.microsoft.com/office/drawing/2014/main" id="{FFAF2412-8FCD-4645-80B0-EB571A63A93F}"/>
              </a:ext>
            </a:extLst>
          </p:cNvPr>
          <p:cNvSpPr>
            <a:spLocks noGrp="1"/>
          </p:cNvSpPr>
          <p:nvPr>
            <p:ph type="ftr" sz="quarter" idx="11"/>
          </p:nvPr>
        </p:nvSpPr>
        <p:spPr>
          <a:xfrm>
            <a:off x="2416175" y="328613"/>
            <a:ext cx="4973638" cy="309562"/>
          </a:xfr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B1743BA-A2F6-AB40-B11B-E267A4087182}"/>
              </a:ext>
            </a:extLst>
          </p:cNvPr>
          <p:cNvSpPr>
            <a:spLocks noGrp="1"/>
          </p:cNvSpPr>
          <p:nvPr>
            <p:ph type="sldNum" sz="quarter" idx="12"/>
          </p:nvPr>
        </p:nvSpPr>
        <p:spPr>
          <a:xfrm>
            <a:off x="1438275" y="798513"/>
            <a:ext cx="809625" cy="504825"/>
          </a:xfrm>
        </p:spPr>
        <p:txBody>
          <a:bodyPr/>
          <a:lstStyle>
            <a:lvl1pPr>
              <a:defRPr/>
            </a:lvl1pPr>
          </a:lstStyle>
          <a:p>
            <a:pPr>
              <a:defRPr/>
            </a:pPr>
            <a:fld id="{CFF44543-2C58-9C4D-9DE0-9DB346D18410}" type="slidenum">
              <a:rPr lang="en-US"/>
              <a:pPr>
                <a:defRPr/>
              </a:pPr>
              <a:t>‹#›</a:t>
            </a:fld>
            <a:endParaRPr lang="en-US"/>
          </a:p>
        </p:txBody>
      </p:sp>
    </p:spTree>
    <p:extLst>
      <p:ext uri="{BB962C8B-B14F-4D97-AF65-F5344CB8AC3E}">
        <p14:creationId xmlns:p14="http://schemas.microsoft.com/office/powerpoint/2010/main" val="230576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cxnSp>
        <p:nvCxnSpPr>
          <p:cNvPr id="4" name="Straight Connector 25">
            <a:extLst>
              <a:ext uri="{FF2B5EF4-FFF2-40B4-BE49-F238E27FC236}">
                <a16:creationId xmlns:a16="http://schemas.microsoft.com/office/drawing/2014/main" id="{DFD195F4-0859-F44C-996E-C2CE0E70FDDD}"/>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0CE2F61-9AB1-954F-8EC0-1F7046D2A603}"/>
              </a:ext>
            </a:extLst>
          </p:cNvPr>
          <p:cNvSpPr>
            <a:spLocks noGrp="1"/>
          </p:cNvSpPr>
          <p:nvPr>
            <p:ph type="dt" sz="half" idx="10"/>
          </p:nvPr>
        </p:nvSpPr>
        <p:spPr/>
        <p:txBody>
          <a:bodyPr/>
          <a:lstStyle>
            <a:lvl1pPr>
              <a:defRPr/>
            </a:lvl1pPr>
          </a:lstStyle>
          <a:p>
            <a:pPr>
              <a:defRPr/>
            </a:pPr>
            <a:fld id="{8850B146-577A-E34B-980E-FAA996ABDA81}" type="datetimeFigureOut">
              <a:rPr lang="en-US"/>
              <a:pPr>
                <a:defRPr/>
              </a:pPr>
              <a:t>1/4/22</a:t>
            </a:fld>
            <a:endParaRPr lang="en-US"/>
          </a:p>
        </p:txBody>
      </p:sp>
      <p:sp>
        <p:nvSpPr>
          <p:cNvPr id="6" name="Footer Placeholder 4">
            <a:extLst>
              <a:ext uri="{FF2B5EF4-FFF2-40B4-BE49-F238E27FC236}">
                <a16:creationId xmlns:a16="http://schemas.microsoft.com/office/drawing/2014/main" id="{8DD5E08B-F7B0-9F48-8BCC-E0D40AFDAB9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D28D2CB-0BFF-F049-80DB-316D9B01D752}"/>
              </a:ext>
            </a:extLst>
          </p:cNvPr>
          <p:cNvSpPr>
            <a:spLocks noGrp="1"/>
          </p:cNvSpPr>
          <p:nvPr>
            <p:ph type="sldNum" sz="quarter" idx="12"/>
          </p:nvPr>
        </p:nvSpPr>
        <p:spPr/>
        <p:txBody>
          <a:bodyPr/>
          <a:lstStyle>
            <a:lvl1pPr>
              <a:defRPr/>
            </a:lvl1pPr>
          </a:lstStyle>
          <a:p>
            <a:pPr>
              <a:defRPr/>
            </a:pPr>
            <a:fld id="{ADA26FC6-F7F5-1D4D-9CDE-6ADD312DE283}" type="slidenum">
              <a:rPr lang="en-US"/>
              <a:pPr>
                <a:defRPr/>
              </a:pPr>
              <a:t>‹#›</a:t>
            </a:fld>
            <a:endParaRPr lang="en-US"/>
          </a:p>
        </p:txBody>
      </p:sp>
    </p:spTree>
    <p:extLst>
      <p:ext uri="{BB962C8B-B14F-4D97-AF65-F5344CB8AC3E}">
        <p14:creationId xmlns:p14="http://schemas.microsoft.com/office/powerpoint/2010/main" val="207644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cxnSp>
        <p:nvCxnSpPr>
          <p:cNvPr id="4" name="Straight Connector 14">
            <a:extLst>
              <a:ext uri="{FF2B5EF4-FFF2-40B4-BE49-F238E27FC236}">
                <a16:creationId xmlns:a16="http://schemas.microsoft.com/office/drawing/2014/main" id="{2718E706-5FE1-2A4D-8A74-17DC3BA602EF}"/>
              </a:ext>
            </a:extLst>
          </p:cNvPr>
          <p:cNvCxnSpPr/>
          <p:nvPr/>
        </p:nvCxnSpPr>
        <p:spPr>
          <a:xfrm>
            <a:off x="9439275" y="798513"/>
            <a:ext cx="0" cy="466090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74DA2AD-3A61-6246-BEA2-7BB54CCC1086}"/>
              </a:ext>
            </a:extLst>
          </p:cNvPr>
          <p:cNvSpPr>
            <a:spLocks noGrp="1"/>
          </p:cNvSpPr>
          <p:nvPr>
            <p:ph type="dt" sz="half" idx="10"/>
          </p:nvPr>
        </p:nvSpPr>
        <p:spPr/>
        <p:txBody>
          <a:bodyPr/>
          <a:lstStyle>
            <a:lvl1pPr>
              <a:defRPr/>
            </a:lvl1pPr>
          </a:lstStyle>
          <a:p>
            <a:pPr>
              <a:defRPr/>
            </a:pPr>
            <a:fld id="{F07B5642-E36B-3C41-AEC7-3EF7D48D498A}" type="datetimeFigureOut">
              <a:rPr lang="en-US"/>
              <a:pPr>
                <a:defRPr/>
              </a:pPr>
              <a:t>1/4/22</a:t>
            </a:fld>
            <a:endParaRPr lang="en-US"/>
          </a:p>
        </p:txBody>
      </p:sp>
      <p:sp>
        <p:nvSpPr>
          <p:cNvPr id="6" name="Footer Placeholder 4">
            <a:extLst>
              <a:ext uri="{FF2B5EF4-FFF2-40B4-BE49-F238E27FC236}">
                <a16:creationId xmlns:a16="http://schemas.microsoft.com/office/drawing/2014/main" id="{6870F8E1-059C-3C48-8E7E-877D00300E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681D4A4-51CF-0B4B-8C0A-A9BDFFF6F7D0}"/>
              </a:ext>
            </a:extLst>
          </p:cNvPr>
          <p:cNvSpPr>
            <a:spLocks noGrp="1"/>
          </p:cNvSpPr>
          <p:nvPr>
            <p:ph type="sldNum" sz="quarter" idx="12"/>
          </p:nvPr>
        </p:nvSpPr>
        <p:spPr/>
        <p:txBody>
          <a:bodyPr/>
          <a:lstStyle>
            <a:lvl1pPr>
              <a:defRPr/>
            </a:lvl1pPr>
          </a:lstStyle>
          <a:p>
            <a:pPr>
              <a:defRPr/>
            </a:pPr>
            <a:fld id="{8036DE78-8E8A-C744-A9B3-3BDE5FA5FEC5}" type="slidenum">
              <a:rPr lang="en-US"/>
              <a:pPr>
                <a:defRPr/>
              </a:pPr>
              <a:t>‹#›</a:t>
            </a:fld>
            <a:endParaRPr lang="en-US"/>
          </a:p>
        </p:txBody>
      </p:sp>
    </p:spTree>
    <p:extLst>
      <p:ext uri="{BB962C8B-B14F-4D97-AF65-F5344CB8AC3E}">
        <p14:creationId xmlns:p14="http://schemas.microsoft.com/office/powerpoint/2010/main" val="143406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4" name="Straight Connector 32">
            <a:extLst>
              <a:ext uri="{FF2B5EF4-FFF2-40B4-BE49-F238E27FC236}">
                <a16:creationId xmlns:a16="http://schemas.microsoft.com/office/drawing/2014/main" id="{F9E67925-0476-B74F-8535-149EC1BC8E26}"/>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6EB0F06-9256-F144-A530-D2F7C3C89173}"/>
              </a:ext>
            </a:extLst>
          </p:cNvPr>
          <p:cNvSpPr>
            <a:spLocks noGrp="1"/>
          </p:cNvSpPr>
          <p:nvPr>
            <p:ph type="dt" sz="half" idx="10"/>
          </p:nvPr>
        </p:nvSpPr>
        <p:spPr/>
        <p:txBody>
          <a:bodyPr/>
          <a:lstStyle>
            <a:lvl1pPr>
              <a:defRPr/>
            </a:lvl1pPr>
          </a:lstStyle>
          <a:p>
            <a:pPr>
              <a:defRPr/>
            </a:pPr>
            <a:fld id="{4E1A0588-A74B-B64E-8612-6AE4861544F6}" type="datetimeFigureOut">
              <a:rPr lang="en-US"/>
              <a:pPr>
                <a:defRPr/>
              </a:pPr>
              <a:t>1/4/22</a:t>
            </a:fld>
            <a:endParaRPr lang="en-US"/>
          </a:p>
        </p:txBody>
      </p:sp>
      <p:sp>
        <p:nvSpPr>
          <p:cNvPr id="6" name="Footer Placeholder 4">
            <a:extLst>
              <a:ext uri="{FF2B5EF4-FFF2-40B4-BE49-F238E27FC236}">
                <a16:creationId xmlns:a16="http://schemas.microsoft.com/office/drawing/2014/main" id="{0A8053D8-26CF-764E-A38B-52A09534FF3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A55BCF9-B966-9E44-8E26-3AF381D7E68E}"/>
              </a:ext>
            </a:extLst>
          </p:cNvPr>
          <p:cNvSpPr>
            <a:spLocks noGrp="1"/>
          </p:cNvSpPr>
          <p:nvPr>
            <p:ph type="sldNum" sz="quarter" idx="12"/>
          </p:nvPr>
        </p:nvSpPr>
        <p:spPr/>
        <p:txBody>
          <a:bodyPr/>
          <a:lstStyle>
            <a:lvl1pPr>
              <a:defRPr/>
            </a:lvl1pPr>
          </a:lstStyle>
          <a:p>
            <a:pPr>
              <a:defRPr/>
            </a:pPr>
            <a:fld id="{BBD68AE5-BFC2-0E41-991C-DF8469DB2BDB}" type="slidenum">
              <a:rPr lang="en-US"/>
              <a:pPr>
                <a:defRPr/>
              </a:pPr>
              <a:t>‹#›</a:t>
            </a:fld>
            <a:endParaRPr lang="en-US"/>
          </a:p>
        </p:txBody>
      </p:sp>
    </p:spTree>
    <p:extLst>
      <p:ext uri="{BB962C8B-B14F-4D97-AF65-F5344CB8AC3E}">
        <p14:creationId xmlns:p14="http://schemas.microsoft.com/office/powerpoint/2010/main" val="193948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cxnSp>
        <p:nvCxnSpPr>
          <p:cNvPr id="4" name="Straight Connector 14">
            <a:extLst>
              <a:ext uri="{FF2B5EF4-FFF2-40B4-BE49-F238E27FC236}">
                <a16:creationId xmlns:a16="http://schemas.microsoft.com/office/drawing/2014/main" id="{F790B396-8C9C-6949-B6D5-1ABECA8FC155}"/>
              </a:ext>
            </a:extLst>
          </p:cNvPr>
          <p:cNvCxnSpPr/>
          <p:nvPr/>
        </p:nvCxnSpPr>
        <p:spPr>
          <a:xfrm>
            <a:off x="1454150" y="3805238"/>
            <a:ext cx="863123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4239" y="1756130"/>
            <a:ext cx="8643154" cy="1887950"/>
          </a:xfrm>
        </p:spPr>
        <p:txBody>
          <a:bodyPr anchor="b"/>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02613037-4A8D-3B47-993D-649B68EF3BBD}"/>
              </a:ext>
            </a:extLst>
          </p:cNvPr>
          <p:cNvSpPr>
            <a:spLocks noGrp="1"/>
          </p:cNvSpPr>
          <p:nvPr>
            <p:ph type="dt" sz="half" idx="10"/>
          </p:nvPr>
        </p:nvSpPr>
        <p:spPr/>
        <p:txBody>
          <a:bodyPr/>
          <a:lstStyle>
            <a:lvl1pPr>
              <a:defRPr/>
            </a:lvl1pPr>
          </a:lstStyle>
          <a:p>
            <a:pPr>
              <a:defRPr/>
            </a:pPr>
            <a:fld id="{4592A98C-FCEC-D64B-97B4-4C4FBAF9057B}" type="datetimeFigureOut">
              <a:rPr lang="en-US"/>
              <a:pPr>
                <a:defRPr/>
              </a:pPr>
              <a:t>1/4/22</a:t>
            </a:fld>
            <a:endParaRPr lang="en-US"/>
          </a:p>
        </p:txBody>
      </p:sp>
      <p:sp>
        <p:nvSpPr>
          <p:cNvPr id="6" name="Footer Placeholder 4">
            <a:extLst>
              <a:ext uri="{FF2B5EF4-FFF2-40B4-BE49-F238E27FC236}">
                <a16:creationId xmlns:a16="http://schemas.microsoft.com/office/drawing/2014/main" id="{BE766374-66AC-9E42-8E3E-8D5755CF33B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24D809A-2BC5-164D-98EB-16A9A00941A3}"/>
              </a:ext>
            </a:extLst>
          </p:cNvPr>
          <p:cNvSpPr>
            <a:spLocks noGrp="1"/>
          </p:cNvSpPr>
          <p:nvPr>
            <p:ph type="sldNum" sz="quarter" idx="12"/>
          </p:nvPr>
        </p:nvSpPr>
        <p:spPr/>
        <p:txBody>
          <a:bodyPr/>
          <a:lstStyle>
            <a:lvl1pPr>
              <a:defRPr/>
            </a:lvl1pPr>
          </a:lstStyle>
          <a:p>
            <a:pPr>
              <a:defRPr/>
            </a:pPr>
            <a:fld id="{C2776702-B05C-ED40-86F1-BD3E284AE8AC}" type="slidenum">
              <a:rPr lang="en-US"/>
              <a:pPr>
                <a:defRPr/>
              </a:pPr>
              <a:t>‹#›</a:t>
            </a:fld>
            <a:endParaRPr lang="en-US"/>
          </a:p>
        </p:txBody>
      </p:sp>
    </p:spTree>
    <p:extLst>
      <p:ext uri="{BB962C8B-B14F-4D97-AF65-F5344CB8AC3E}">
        <p14:creationId xmlns:p14="http://schemas.microsoft.com/office/powerpoint/2010/main" val="391634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5" name="Straight Connector 34">
            <a:extLst>
              <a:ext uri="{FF2B5EF4-FFF2-40B4-BE49-F238E27FC236}">
                <a16:creationId xmlns:a16="http://schemas.microsoft.com/office/drawing/2014/main" id="{9BA4F618-513E-0847-B590-142A2D21909E}"/>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F5915805-1924-8F41-8ECB-A832772B2303}"/>
              </a:ext>
            </a:extLst>
          </p:cNvPr>
          <p:cNvSpPr>
            <a:spLocks noGrp="1"/>
          </p:cNvSpPr>
          <p:nvPr>
            <p:ph type="dt" sz="half" idx="10"/>
          </p:nvPr>
        </p:nvSpPr>
        <p:spPr/>
        <p:txBody>
          <a:bodyPr/>
          <a:lstStyle>
            <a:lvl1pPr>
              <a:defRPr/>
            </a:lvl1pPr>
          </a:lstStyle>
          <a:p>
            <a:pPr>
              <a:defRPr/>
            </a:pPr>
            <a:fld id="{4CFB06F8-93D5-7B46-A99C-CDF54C562E85}" type="datetimeFigureOut">
              <a:rPr lang="en-US"/>
              <a:pPr>
                <a:defRPr/>
              </a:pPr>
              <a:t>1/4/22</a:t>
            </a:fld>
            <a:endParaRPr lang="en-US"/>
          </a:p>
        </p:txBody>
      </p:sp>
      <p:sp>
        <p:nvSpPr>
          <p:cNvPr id="7" name="Footer Placeholder 5">
            <a:extLst>
              <a:ext uri="{FF2B5EF4-FFF2-40B4-BE49-F238E27FC236}">
                <a16:creationId xmlns:a16="http://schemas.microsoft.com/office/drawing/2014/main" id="{B36A57AF-A067-D648-88B8-2A665E656145}"/>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9D4029D4-C18B-A642-8A40-970C7A8E2BD7}"/>
              </a:ext>
            </a:extLst>
          </p:cNvPr>
          <p:cNvSpPr>
            <a:spLocks noGrp="1"/>
          </p:cNvSpPr>
          <p:nvPr>
            <p:ph type="sldNum" sz="quarter" idx="12"/>
          </p:nvPr>
        </p:nvSpPr>
        <p:spPr/>
        <p:txBody>
          <a:bodyPr/>
          <a:lstStyle>
            <a:lvl1pPr>
              <a:defRPr/>
            </a:lvl1pPr>
          </a:lstStyle>
          <a:p>
            <a:pPr>
              <a:defRPr/>
            </a:pPr>
            <a:fld id="{0D9489F1-F0B2-024B-B176-209EE1C54F66}" type="slidenum">
              <a:rPr lang="en-US"/>
              <a:pPr>
                <a:defRPr/>
              </a:pPr>
              <a:t>‹#›</a:t>
            </a:fld>
            <a:endParaRPr lang="en-US"/>
          </a:p>
        </p:txBody>
      </p:sp>
    </p:spTree>
    <p:extLst>
      <p:ext uri="{BB962C8B-B14F-4D97-AF65-F5344CB8AC3E}">
        <p14:creationId xmlns:p14="http://schemas.microsoft.com/office/powerpoint/2010/main" val="218072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cxnSp>
        <p:nvCxnSpPr>
          <p:cNvPr id="7" name="Straight Connector 28">
            <a:extLst>
              <a:ext uri="{FF2B5EF4-FFF2-40B4-BE49-F238E27FC236}">
                <a16:creationId xmlns:a16="http://schemas.microsoft.com/office/drawing/2014/main" id="{98F26667-8567-3D47-BB70-0C74472A2678}"/>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0B1E3DCE-DCFC-FE4A-909D-40B5E227EF29}"/>
              </a:ext>
            </a:extLst>
          </p:cNvPr>
          <p:cNvSpPr>
            <a:spLocks noGrp="1"/>
          </p:cNvSpPr>
          <p:nvPr>
            <p:ph type="dt" sz="half" idx="10"/>
          </p:nvPr>
        </p:nvSpPr>
        <p:spPr/>
        <p:txBody>
          <a:bodyPr/>
          <a:lstStyle>
            <a:lvl1pPr>
              <a:defRPr/>
            </a:lvl1pPr>
          </a:lstStyle>
          <a:p>
            <a:pPr>
              <a:defRPr/>
            </a:pPr>
            <a:fld id="{6D923E93-4EFB-8248-A045-48A51269A92B}" type="datetimeFigureOut">
              <a:rPr lang="en-US"/>
              <a:pPr>
                <a:defRPr/>
              </a:pPr>
              <a:t>1/4/22</a:t>
            </a:fld>
            <a:endParaRPr lang="en-US"/>
          </a:p>
        </p:txBody>
      </p:sp>
      <p:sp>
        <p:nvSpPr>
          <p:cNvPr id="9" name="Footer Placeholder 7">
            <a:extLst>
              <a:ext uri="{FF2B5EF4-FFF2-40B4-BE49-F238E27FC236}">
                <a16:creationId xmlns:a16="http://schemas.microsoft.com/office/drawing/2014/main" id="{CBEAC8C2-A7BD-614B-8769-2A421AD49672}"/>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63374AAA-9C10-764A-80DE-0ABE44A72499}"/>
              </a:ext>
            </a:extLst>
          </p:cNvPr>
          <p:cNvSpPr>
            <a:spLocks noGrp="1"/>
          </p:cNvSpPr>
          <p:nvPr>
            <p:ph type="sldNum" sz="quarter" idx="12"/>
          </p:nvPr>
        </p:nvSpPr>
        <p:spPr/>
        <p:txBody>
          <a:bodyPr/>
          <a:lstStyle>
            <a:lvl1pPr>
              <a:defRPr/>
            </a:lvl1pPr>
          </a:lstStyle>
          <a:p>
            <a:pPr>
              <a:defRPr/>
            </a:pPr>
            <a:fld id="{15AE6CB8-9568-2B46-B637-F4DE95A5DD31}" type="slidenum">
              <a:rPr lang="en-US"/>
              <a:pPr>
                <a:defRPr/>
              </a:pPr>
              <a:t>‹#›</a:t>
            </a:fld>
            <a:endParaRPr lang="en-US"/>
          </a:p>
        </p:txBody>
      </p:sp>
    </p:spTree>
    <p:extLst>
      <p:ext uri="{BB962C8B-B14F-4D97-AF65-F5344CB8AC3E}">
        <p14:creationId xmlns:p14="http://schemas.microsoft.com/office/powerpoint/2010/main" val="225023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cxnSp>
        <p:nvCxnSpPr>
          <p:cNvPr id="3" name="Straight Connector 24">
            <a:extLst>
              <a:ext uri="{FF2B5EF4-FFF2-40B4-BE49-F238E27FC236}">
                <a16:creationId xmlns:a16="http://schemas.microsoft.com/office/drawing/2014/main" id="{CEEE4D34-3D7A-4D45-A4A5-F10EBDBC9BAB}"/>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69593D89-F8BC-1245-9589-F1CFB82D4E19}"/>
              </a:ext>
            </a:extLst>
          </p:cNvPr>
          <p:cNvSpPr>
            <a:spLocks noGrp="1"/>
          </p:cNvSpPr>
          <p:nvPr>
            <p:ph type="dt" sz="half" idx="10"/>
          </p:nvPr>
        </p:nvSpPr>
        <p:spPr/>
        <p:txBody>
          <a:bodyPr/>
          <a:lstStyle>
            <a:lvl1pPr>
              <a:defRPr/>
            </a:lvl1pPr>
          </a:lstStyle>
          <a:p>
            <a:pPr>
              <a:defRPr/>
            </a:pPr>
            <a:fld id="{C8E7CAB9-1E70-F842-B65A-4E3E32D6B904}" type="datetimeFigureOut">
              <a:rPr lang="en-US"/>
              <a:pPr>
                <a:defRPr/>
              </a:pPr>
              <a:t>1/4/22</a:t>
            </a:fld>
            <a:endParaRPr lang="en-US"/>
          </a:p>
        </p:txBody>
      </p:sp>
      <p:sp>
        <p:nvSpPr>
          <p:cNvPr id="5" name="Footer Placeholder 3">
            <a:extLst>
              <a:ext uri="{FF2B5EF4-FFF2-40B4-BE49-F238E27FC236}">
                <a16:creationId xmlns:a16="http://schemas.microsoft.com/office/drawing/2014/main" id="{82F69D16-01D7-6F48-ABA7-15EF6A3943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0723B638-1DAF-934D-BD07-1BFB86AC16E8}"/>
              </a:ext>
            </a:extLst>
          </p:cNvPr>
          <p:cNvSpPr>
            <a:spLocks noGrp="1"/>
          </p:cNvSpPr>
          <p:nvPr>
            <p:ph type="sldNum" sz="quarter" idx="12"/>
          </p:nvPr>
        </p:nvSpPr>
        <p:spPr/>
        <p:txBody>
          <a:bodyPr/>
          <a:lstStyle>
            <a:lvl1pPr>
              <a:defRPr/>
            </a:lvl1pPr>
          </a:lstStyle>
          <a:p>
            <a:pPr>
              <a:defRPr/>
            </a:pPr>
            <a:fld id="{3FB684AF-CE2F-6F4D-8665-E645A035654B}" type="slidenum">
              <a:rPr lang="en-US"/>
              <a:pPr>
                <a:defRPr/>
              </a:pPr>
              <a:t>‹#›</a:t>
            </a:fld>
            <a:endParaRPr lang="en-US"/>
          </a:p>
        </p:txBody>
      </p:sp>
    </p:spTree>
    <p:extLst>
      <p:ext uri="{BB962C8B-B14F-4D97-AF65-F5344CB8AC3E}">
        <p14:creationId xmlns:p14="http://schemas.microsoft.com/office/powerpoint/2010/main" val="403411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62F78F5-9EDC-4742-BEFB-9244EA1F54CE}"/>
              </a:ext>
            </a:extLst>
          </p:cNvPr>
          <p:cNvSpPr>
            <a:spLocks noGrp="1"/>
          </p:cNvSpPr>
          <p:nvPr>
            <p:ph type="dt" sz="half" idx="10"/>
          </p:nvPr>
        </p:nvSpPr>
        <p:spPr/>
        <p:txBody>
          <a:bodyPr/>
          <a:lstStyle>
            <a:lvl1pPr>
              <a:defRPr/>
            </a:lvl1pPr>
          </a:lstStyle>
          <a:p>
            <a:pPr>
              <a:defRPr/>
            </a:pPr>
            <a:fld id="{E08A35A2-483E-EE48-B90D-8B963FE87580}" type="datetimeFigureOut">
              <a:rPr lang="en-US"/>
              <a:pPr>
                <a:defRPr/>
              </a:pPr>
              <a:t>1/4/22</a:t>
            </a:fld>
            <a:endParaRPr lang="en-US"/>
          </a:p>
        </p:txBody>
      </p:sp>
      <p:sp>
        <p:nvSpPr>
          <p:cNvPr id="3" name="Footer Placeholder 4">
            <a:extLst>
              <a:ext uri="{FF2B5EF4-FFF2-40B4-BE49-F238E27FC236}">
                <a16:creationId xmlns:a16="http://schemas.microsoft.com/office/drawing/2014/main" id="{5AEDF016-D911-194D-A0A4-741107F8AE9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038ED7E-AFCC-934A-B7FD-2650681F0D76}"/>
              </a:ext>
            </a:extLst>
          </p:cNvPr>
          <p:cNvSpPr>
            <a:spLocks noGrp="1"/>
          </p:cNvSpPr>
          <p:nvPr>
            <p:ph type="sldNum" sz="quarter" idx="12"/>
          </p:nvPr>
        </p:nvSpPr>
        <p:spPr/>
        <p:txBody>
          <a:bodyPr/>
          <a:lstStyle>
            <a:lvl1pPr>
              <a:defRPr/>
            </a:lvl1pPr>
          </a:lstStyle>
          <a:p>
            <a:pPr>
              <a:defRPr/>
            </a:pPr>
            <a:fld id="{74EA6338-0EC9-4D47-8C30-B8BC52061A4D}" type="slidenum">
              <a:rPr lang="en-US"/>
              <a:pPr>
                <a:defRPr/>
              </a:pPr>
              <a:t>‹#›</a:t>
            </a:fld>
            <a:endParaRPr lang="en-US"/>
          </a:p>
        </p:txBody>
      </p:sp>
    </p:spTree>
    <p:extLst>
      <p:ext uri="{BB962C8B-B14F-4D97-AF65-F5344CB8AC3E}">
        <p14:creationId xmlns:p14="http://schemas.microsoft.com/office/powerpoint/2010/main" val="272762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cxnSp>
        <p:nvCxnSpPr>
          <p:cNvPr id="5" name="Straight Connector 16">
            <a:extLst>
              <a:ext uri="{FF2B5EF4-FFF2-40B4-BE49-F238E27FC236}">
                <a16:creationId xmlns:a16="http://schemas.microsoft.com/office/drawing/2014/main" id="{007D7235-20E9-1443-9ED6-D17567364528}"/>
              </a:ext>
            </a:extLst>
          </p:cNvPr>
          <p:cNvCxnSpPr/>
          <p:nvPr/>
        </p:nvCxnSpPr>
        <p:spPr>
          <a:xfrm>
            <a:off x="1447800" y="3205163"/>
            <a:ext cx="3270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4671" y="798973"/>
            <a:ext cx="3273099" cy="2247117"/>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A5379436-B68E-574C-A042-A0BADF9F916B}"/>
              </a:ext>
            </a:extLst>
          </p:cNvPr>
          <p:cNvSpPr>
            <a:spLocks noGrp="1"/>
          </p:cNvSpPr>
          <p:nvPr>
            <p:ph type="dt" sz="half" idx="10"/>
          </p:nvPr>
        </p:nvSpPr>
        <p:spPr/>
        <p:txBody>
          <a:bodyPr/>
          <a:lstStyle>
            <a:lvl1pPr>
              <a:defRPr/>
            </a:lvl1pPr>
          </a:lstStyle>
          <a:p>
            <a:pPr>
              <a:defRPr/>
            </a:pPr>
            <a:fld id="{A76F0B8F-A1AF-924E-A794-348874C95AD7}" type="datetimeFigureOut">
              <a:rPr lang="en-US"/>
              <a:pPr>
                <a:defRPr/>
              </a:pPr>
              <a:t>1/4/22</a:t>
            </a:fld>
            <a:endParaRPr lang="en-US"/>
          </a:p>
        </p:txBody>
      </p:sp>
      <p:sp>
        <p:nvSpPr>
          <p:cNvPr id="7" name="Footer Placeholder 5">
            <a:extLst>
              <a:ext uri="{FF2B5EF4-FFF2-40B4-BE49-F238E27FC236}">
                <a16:creationId xmlns:a16="http://schemas.microsoft.com/office/drawing/2014/main" id="{12D5FA93-C909-4048-88B3-1FC5CA2EFAD7}"/>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863E6491-7552-BF43-B360-E2E61FBD2A45}"/>
              </a:ext>
            </a:extLst>
          </p:cNvPr>
          <p:cNvSpPr>
            <a:spLocks noGrp="1"/>
          </p:cNvSpPr>
          <p:nvPr>
            <p:ph type="sldNum" sz="quarter" idx="12"/>
          </p:nvPr>
        </p:nvSpPr>
        <p:spPr/>
        <p:txBody>
          <a:bodyPr/>
          <a:lstStyle>
            <a:lvl1pPr>
              <a:defRPr/>
            </a:lvl1pPr>
          </a:lstStyle>
          <a:p>
            <a:pPr>
              <a:defRPr/>
            </a:pPr>
            <a:fld id="{DC85E5F9-F960-9B4A-81AC-D899CA3A8C61}" type="slidenum">
              <a:rPr lang="en-US"/>
              <a:pPr>
                <a:defRPr/>
              </a:pPr>
              <a:t>‹#›</a:t>
            </a:fld>
            <a:endParaRPr lang="en-US"/>
          </a:p>
        </p:txBody>
      </p:sp>
    </p:spTree>
    <p:extLst>
      <p:ext uri="{BB962C8B-B14F-4D97-AF65-F5344CB8AC3E}">
        <p14:creationId xmlns:p14="http://schemas.microsoft.com/office/powerpoint/2010/main" val="73056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A93FF30A-8EA4-C546-81C8-53224BD08FA3}"/>
              </a:ext>
            </a:extLst>
          </p:cNvPr>
          <p:cNvGrpSpPr>
            <a:grpSpLocks/>
          </p:cNvGrpSpPr>
          <p:nvPr/>
        </p:nvGrpSpPr>
        <p:grpSpPr bwMode="auto">
          <a:xfrm>
            <a:off x="7477125" y="482600"/>
            <a:ext cx="4075113" cy="5148263"/>
            <a:chOff x="7477387" y="482170"/>
            <a:chExt cx="4074533" cy="5149101"/>
          </a:xfrm>
        </p:grpSpPr>
        <p:sp>
          <p:nvSpPr>
            <p:cNvPr id="6" name="Rectangle 17">
              <a:extLst>
                <a:ext uri="{FF2B5EF4-FFF2-40B4-BE49-F238E27FC236}">
                  <a16:creationId xmlns:a16="http://schemas.microsoft.com/office/drawing/2014/main" id="{B2FCB597-1B4D-7D40-9D31-EE3D1AFE20F1}"/>
                </a:ext>
              </a:extLst>
            </p:cNvPr>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7" name="Rectangle 18">
              <a:extLst>
                <a:ext uri="{FF2B5EF4-FFF2-40B4-BE49-F238E27FC236}">
                  <a16:creationId xmlns:a16="http://schemas.microsoft.com/office/drawing/2014/main" id="{DB7B1517-D336-A348-B780-B9AE02ACB1FB}"/>
                </a:ext>
              </a:extLst>
            </p:cNvPr>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cxnSp>
        <p:nvCxnSpPr>
          <p:cNvPr id="8" name="Straight Connector 30">
            <a:extLst>
              <a:ext uri="{FF2B5EF4-FFF2-40B4-BE49-F238E27FC236}">
                <a16:creationId xmlns:a16="http://schemas.microsoft.com/office/drawing/2014/main" id="{589ABE25-0925-D84E-96C1-31B698B62DE8}"/>
              </a:ext>
            </a:extLst>
          </p:cNvPr>
          <p:cNvCxnSpPr/>
          <p:nvPr/>
        </p:nvCxnSpPr>
        <p:spPr>
          <a:xfrm>
            <a:off x="1447800" y="3143250"/>
            <a:ext cx="55276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206" y="1129513"/>
            <a:ext cx="5532328" cy="1830584"/>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4D874EF2-093F-BA45-B9CD-4BB80AD17A60}"/>
              </a:ext>
            </a:extLst>
          </p:cNvPr>
          <p:cNvSpPr>
            <a:spLocks noGrp="1"/>
          </p:cNvSpPr>
          <p:nvPr>
            <p:ph type="dt" sz="half" idx="10"/>
          </p:nvPr>
        </p:nvSpPr>
        <p:spPr>
          <a:xfrm>
            <a:off x="1447800" y="5470525"/>
            <a:ext cx="5527675" cy="319088"/>
          </a:xfrm>
        </p:spPr>
        <p:txBody>
          <a:bodyPr/>
          <a:lstStyle>
            <a:lvl1pPr algn="l">
              <a:defRPr dirty="0"/>
            </a:lvl1pPr>
          </a:lstStyle>
          <a:p>
            <a:pPr>
              <a:defRPr/>
            </a:pPr>
            <a:fld id="{7D93D78A-AB21-3F42-87FB-7A8C9E1F733B}" type="datetimeFigureOut">
              <a:rPr lang="en-US"/>
              <a:pPr>
                <a:defRPr/>
              </a:pPr>
              <a:t>1/4/22</a:t>
            </a:fld>
            <a:endParaRPr lang="en-US"/>
          </a:p>
        </p:txBody>
      </p:sp>
      <p:sp>
        <p:nvSpPr>
          <p:cNvPr id="10" name="Footer Placeholder 5">
            <a:extLst>
              <a:ext uri="{FF2B5EF4-FFF2-40B4-BE49-F238E27FC236}">
                <a16:creationId xmlns:a16="http://schemas.microsoft.com/office/drawing/2014/main" id="{B994805A-ABE4-6C46-B73C-5A8702600997}"/>
              </a:ext>
            </a:extLst>
          </p:cNvPr>
          <p:cNvSpPr>
            <a:spLocks noGrp="1"/>
          </p:cNvSpPr>
          <p:nvPr>
            <p:ph type="ftr" sz="quarter" idx="11"/>
          </p:nvPr>
        </p:nvSpPr>
        <p:spPr>
          <a:xfrm>
            <a:off x="1447800" y="319088"/>
            <a:ext cx="5540375" cy="320675"/>
          </a:xfrm>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250B1323-BF9B-9543-B436-9F178B226B8F}"/>
              </a:ext>
            </a:extLst>
          </p:cNvPr>
          <p:cNvSpPr>
            <a:spLocks noGrp="1"/>
          </p:cNvSpPr>
          <p:nvPr>
            <p:ph type="sldNum" sz="quarter" idx="12"/>
          </p:nvPr>
        </p:nvSpPr>
        <p:spPr/>
        <p:txBody>
          <a:bodyPr/>
          <a:lstStyle>
            <a:lvl1pPr>
              <a:defRPr/>
            </a:lvl1pPr>
          </a:lstStyle>
          <a:p>
            <a:pPr>
              <a:defRPr/>
            </a:pPr>
            <a:fld id="{01950789-551F-1A49-9711-0F7590D598EA}" type="slidenum">
              <a:rPr lang="en-US"/>
              <a:pPr>
                <a:defRPr/>
              </a:pPr>
              <a:t>‹#›</a:t>
            </a:fld>
            <a:endParaRPr lang="en-US"/>
          </a:p>
        </p:txBody>
      </p:sp>
    </p:spTree>
    <p:extLst>
      <p:ext uri="{BB962C8B-B14F-4D97-AF65-F5344CB8AC3E}">
        <p14:creationId xmlns:p14="http://schemas.microsoft.com/office/powerpoint/2010/main" val="106236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A91C26-E6C9-0C4A-9E45-19D21C8F398C}"/>
              </a:ext>
            </a:extLst>
          </p:cNvPr>
          <p:cNvSpPr/>
          <p:nvPr/>
        </p:nvSpPr>
        <p:spPr>
          <a:xfrm>
            <a:off x="0" y="2019300"/>
            <a:ext cx="12192000" cy="410686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7" name="Picture 6">
            <a:extLst>
              <a:ext uri="{FF2B5EF4-FFF2-40B4-BE49-F238E27FC236}">
                <a16:creationId xmlns:a16="http://schemas.microsoft.com/office/drawing/2014/main" id="{AA45161A-A2B8-6B45-A458-1185A1BBAC0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1538" b="-1538"/>
          <a:stretch>
            <a:fillRect/>
          </a:stretch>
        </p:blipFill>
        <p:spPr bwMode="black">
          <a:xfrm>
            <a:off x="0" y="6126163"/>
            <a:ext cx="12192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38847E79-1B6D-4646-B68F-730E1A494021}"/>
              </a:ext>
            </a:extLst>
          </p:cNvPr>
          <p:cNvSpPr>
            <a:spLocks noGrp="1"/>
          </p:cNvSpPr>
          <p:nvPr>
            <p:ph type="title"/>
          </p:nvPr>
        </p:nvSpPr>
        <p:spPr>
          <a:xfrm>
            <a:off x="1450975" y="804863"/>
            <a:ext cx="9604375" cy="1049337"/>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1029" name="Text Placeholder 2">
            <a:extLst>
              <a:ext uri="{FF2B5EF4-FFF2-40B4-BE49-F238E27FC236}">
                <a16:creationId xmlns:a16="http://schemas.microsoft.com/office/drawing/2014/main" id="{85D9ED2A-6D1E-F542-A790-2A85A7DDBE9B}"/>
              </a:ext>
            </a:extLst>
          </p:cNvPr>
          <p:cNvSpPr>
            <a:spLocks noGrp="1" noChangeArrowheads="1"/>
          </p:cNvSpPr>
          <p:nvPr>
            <p:ph type="body" idx="1"/>
          </p:nvPr>
        </p:nvSpPr>
        <p:spPr bwMode="auto">
          <a:xfrm>
            <a:off x="1450975" y="2016125"/>
            <a:ext cx="9604375"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endParaRPr lang="en-US" altLang="en-US"/>
          </a:p>
        </p:txBody>
      </p:sp>
      <p:sp>
        <p:nvSpPr>
          <p:cNvPr id="4" name="Date Placeholder 3">
            <a:extLst>
              <a:ext uri="{FF2B5EF4-FFF2-40B4-BE49-F238E27FC236}">
                <a16:creationId xmlns:a16="http://schemas.microsoft.com/office/drawing/2014/main" id="{5660CEEA-F023-E04C-A3FF-B09702BF42CE}"/>
              </a:ext>
            </a:extLst>
          </p:cNvPr>
          <p:cNvSpPr>
            <a:spLocks noGrp="1"/>
          </p:cNvSpPr>
          <p:nvPr>
            <p:ph type="dt" sz="half" idx="2"/>
          </p:nvPr>
        </p:nvSpPr>
        <p:spPr>
          <a:xfrm>
            <a:off x="7554913" y="330200"/>
            <a:ext cx="3500437" cy="309563"/>
          </a:xfrm>
          <a:prstGeom prst="rect">
            <a:avLst/>
          </a:prstGeom>
        </p:spPr>
        <p:txBody>
          <a:bodyPr vert="horz" lIns="91440" tIns="45720" rIns="91440" bIns="45720" rtlCol="0" anchor="ctr"/>
          <a:lstStyle>
            <a:lvl1pPr algn="r" eaLnBrk="1" fontAlgn="auto" hangingPunct="1">
              <a:spcBef>
                <a:spcPts val="0"/>
              </a:spcBef>
              <a:spcAft>
                <a:spcPts val="0"/>
              </a:spcAft>
              <a:defRPr sz="1000" dirty="0">
                <a:solidFill>
                  <a:schemeClr val="tx1">
                    <a:tint val="75000"/>
                  </a:schemeClr>
                </a:solidFill>
                <a:latin typeface="+mn-lt"/>
              </a:defRPr>
            </a:lvl1pPr>
          </a:lstStyle>
          <a:p>
            <a:pPr>
              <a:defRPr/>
            </a:pPr>
            <a:fld id="{681F1356-9A44-794F-A7F5-0DA7E14A3DAA}" type="datetimeFigureOut">
              <a:rPr lang="en-US"/>
              <a:pPr>
                <a:defRPr/>
              </a:pPr>
              <a:t>1/4/22</a:t>
            </a:fld>
            <a:endParaRPr lang="en-US"/>
          </a:p>
        </p:txBody>
      </p:sp>
      <p:sp>
        <p:nvSpPr>
          <p:cNvPr id="5" name="Footer Placeholder 4">
            <a:extLst>
              <a:ext uri="{FF2B5EF4-FFF2-40B4-BE49-F238E27FC236}">
                <a16:creationId xmlns:a16="http://schemas.microsoft.com/office/drawing/2014/main" id="{7478B571-3CD3-434C-BC74-3BF29BE75927}"/>
              </a:ext>
            </a:extLst>
          </p:cNvPr>
          <p:cNvSpPr>
            <a:spLocks noGrp="1"/>
          </p:cNvSpPr>
          <p:nvPr>
            <p:ph type="ftr" sz="quarter" idx="3"/>
          </p:nvPr>
        </p:nvSpPr>
        <p:spPr>
          <a:xfrm>
            <a:off x="1450975" y="328613"/>
            <a:ext cx="5938838" cy="309562"/>
          </a:xfrm>
          <a:prstGeom prst="rect">
            <a:avLst/>
          </a:prstGeom>
        </p:spPr>
        <p:txBody>
          <a:bodyPr vert="horz" lIns="91440" tIns="45720" rIns="91440" bIns="45720" rtlCol="0" anchor="ctr"/>
          <a:lstStyle>
            <a:lvl1pPr algn="l" eaLnBrk="1" fontAlgn="auto" hangingPunct="1">
              <a:spcBef>
                <a:spcPts val="0"/>
              </a:spcBef>
              <a:spcAft>
                <a:spcPts val="0"/>
              </a:spcAft>
              <a:defRPr sz="1000" dirty="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79B17A33-B7AA-F841-AFB6-E4D29842C05E}"/>
              </a:ext>
            </a:extLst>
          </p:cNvPr>
          <p:cNvSpPr>
            <a:spLocks noGrp="1"/>
          </p:cNvSpPr>
          <p:nvPr>
            <p:ph type="sldNum" sz="quarter" idx="4"/>
          </p:nvPr>
        </p:nvSpPr>
        <p:spPr>
          <a:xfrm>
            <a:off x="479425" y="798513"/>
            <a:ext cx="811213" cy="504825"/>
          </a:xfrm>
          <a:prstGeom prst="rect">
            <a:avLst/>
          </a:prstGeom>
        </p:spPr>
        <p:txBody>
          <a:bodyPr vert="horz" lIns="91440" tIns="45720" rIns="91440" bIns="45720" rtlCol="0" anchor="t"/>
          <a:lstStyle>
            <a:lvl1pPr algn="r" eaLnBrk="1" fontAlgn="auto" hangingPunct="1">
              <a:spcBef>
                <a:spcPts val="0"/>
              </a:spcBef>
              <a:spcAft>
                <a:spcPts val="0"/>
              </a:spcAft>
              <a:defRPr sz="2800" dirty="0">
                <a:solidFill>
                  <a:schemeClr val="accent1"/>
                </a:solidFill>
                <a:latin typeface="+mn-lt"/>
              </a:defRPr>
            </a:lvl1pPr>
          </a:lstStyle>
          <a:p>
            <a:pPr>
              <a:defRPr/>
            </a:pPr>
            <a:fld id="{3EFC3780-F9FA-F249-BDDC-D7E52BFDA592}" type="slidenum">
              <a:rPr lang="en-US"/>
              <a:pPr>
                <a:defRPr/>
              </a:pPr>
              <a:t>‹#›</a:t>
            </a:fld>
            <a:endParaRPr lang="en-US"/>
          </a:p>
        </p:txBody>
      </p:sp>
      <p:cxnSp>
        <p:nvCxnSpPr>
          <p:cNvPr id="10" name="Straight Connector 9">
            <a:extLst>
              <a:ext uri="{FF2B5EF4-FFF2-40B4-BE49-F238E27FC236}">
                <a16:creationId xmlns:a16="http://schemas.microsoft.com/office/drawing/2014/main" id="{F73B40DF-599D-A34A-A3D7-B160A70397F4}"/>
              </a:ext>
            </a:extLst>
          </p:cNvPr>
          <p:cNvCxnSpPr/>
          <p:nvPr/>
        </p:nvCxnSpPr>
        <p:spPr>
          <a:xfrm>
            <a:off x="0" y="6127750"/>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0" r:id="rId7"/>
    <p:sldLayoutId id="2147483677" r:id="rId8"/>
    <p:sldLayoutId id="2147483678" r:id="rId9"/>
    <p:sldLayoutId id="2147483679" r:id="rId10"/>
    <p:sldLayoutId id="2147483680" r:id="rId11"/>
  </p:sldLayoutIdLst>
  <p:txStyles>
    <p:titleStyle>
      <a:lvl1pPr algn="l" rtl="0" eaLnBrk="1" fontAlgn="base" hangingPunct="1">
        <a:lnSpc>
          <a:spcPct val="90000"/>
        </a:lnSpc>
        <a:spcBef>
          <a:spcPct val="0"/>
        </a:spcBef>
        <a:spcAft>
          <a:spcPct val="0"/>
        </a:spcAft>
        <a:defRPr sz="3200" kern="1200" cap="all">
          <a:solidFill>
            <a:schemeClr val="tx1"/>
          </a:solidFill>
          <a:latin typeface="+mj-lt"/>
          <a:ea typeface="+mj-ea"/>
          <a:cs typeface="+mj-cs"/>
        </a:defRPr>
      </a:lvl1pPr>
      <a:lvl2pPr algn="l" rtl="0" eaLnBrk="1" fontAlgn="base" hangingPunct="1">
        <a:lnSpc>
          <a:spcPct val="90000"/>
        </a:lnSpc>
        <a:spcBef>
          <a:spcPct val="0"/>
        </a:spcBef>
        <a:spcAft>
          <a:spcPct val="0"/>
        </a:spcAft>
        <a:defRPr sz="3200">
          <a:solidFill>
            <a:schemeClr val="tx1"/>
          </a:solidFill>
          <a:latin typeface="Gill Sans MT" panose="020B0502020104020203" pitchFamily="34" charset="77"/>
        </a:defRPr>
      </a:lvl2pPr>
      <a:lvl3pPr algn="l" rtl="0" eaLnBrk="1" fontAlgn="base" hangingPunct="1">
        <a:lnSpc>
          <a:spcPct val="90000"/>
        </a:lnSpc>
        <a:spcBef>
          <a:spcPct val="0"/>
        </a:spcBef>
        <a:spcAft>
          <a:spcPct val="0"/>
        </a:spcAft>
        <a:defRPr sz="3200">
          <a:solidFill>
            <a:schemeClr val="tx1"/>
          </a:solidFill>
          <a:latin typeface="Gill Sans MT" panose="020B0502020104020203" pitchFamily="34" charset="77"/>
        </a:defRPr>
      </a:lvl3pPr>
      <a:lvl4pPr algn="l" rtl="0" eaLnBrk="1" fontAlgn="base" hangingPunct="1">
        <a:lnSpc>
          <a:spcPct val="90000"/>
        </a:lnSpc>
        <a:spcBef>
          <a:spcPct val="0"/>
        </a:spcBef>
        <a:spcAft>
          <a:spcPct val="0"/>
        </a:spcAft>
        <a:defRPr sz="3200">
          <a:solidFill>
            <a:schemeClr val="tx1"/>
          </a:solidFill>
          <a:latin typeface="Gill Sans MT" panose="020B0502020104020203" pitchFamily="34" charset="77"/>
        </a:defRPr>
      </a:lvl4pPr>
      <a:lvl5pPr algn="l" rtl="0" eaLnBrk="1" fontAlgn="base" hangingPunct="1">
        <a:lnSpc>
          <a:spcPct val="90000"/>
        </a:lnSpc>
        <a:spcBef>
          <a:spcPct val="0"/>
        </a:spcBef>
        <a:spcAft>
          <a:spcPct val="0"/>
        </a:spcAft>
        <a:defRPr sz="3200">
          <a:solidFill>
            <a:schemeClr val="tx1"/>
          </a:solidFill>
          <a:latin typeface="Gill Sans MT" panose="020B0502020104020203" pitchFamily="34" charset="77"/>
        </a:defRPr>
      </a:lvl5pPr>
      <a:lvl6pPr marL="457200" algn="l" rtl="0" eaLnBrk="1" fontAlgn="base" hangingPunct="1">
        <a:lnSpc>
          <a:spcPct val="90000"/>
        </a:lnSpc>
        <a:spcBef>
          <a:spcPct val="0"/>
        </a:spcBef>
        <a:spcAft>
          <a:spcPct val="0"/>
        </a:spcAft>
        <a:defRPr sz="3200">
          <a:solidFill>
            <a:schemeClr val="tx1"/>
          </a:solidFill>
          <a:latin typeface="Gill Sans MT" panose="020B0502020104020203" pitchFamily="34" charset="77"/>
        </a:defRPr>
      </a:lvl6pPr>
      <a:lvl7pPr marL="914400" algn="l" rtl="0" eaLnBrk="1" fontAlgn="base" hangingPunct="1">
        <a:lnSpc>
          <a:spcPct val="90000"/>
        </a:lnSpc>
        <a:spcBef>
          <a:spcPct val="0"/>
        </a:spcBef>
        <a:spcAft>
          <a:spcPct val="0"/>
        </a:spcAft>
        <a:defRPr sz="3200">
          <a:solidFill>
            <a:schemeClr val="tx1"/>
          </a:solidFill>
          <a:latin typeface="Gill Sans MT" panose="020B0502020104020203" pitchFamily="34" charset="77"/>
        </a:defRPr>
      </a:lvl7pPr>
      <a:lvl8pPr marL="1371600" algn="l" rtl="0" eaLnBrk="1" fontAlgn="base" hangingPunct="1">
        <a:lnSpc>
          <a:spcPct val="90000"/>
        </a:lnSpc>
        <a:spcBef>
          <a:spcPct val="0"/>
        </a:spcBef>
        <a:spcAft>
          <a:spcPct val="0"/>
        </a:spcAft>
        <a:defRPr sz="3200">
          <a:solidFill>
            <a:schemeClr val="tx1"/>
          </a:solidFill>
          <a:latin typeface="Gill Sans MT" panose="020B0502020104020203" pitchFamily="34" charset="77"/>
        </a:defRPr>
      </a:lvl8pPr>
      <a:lvl9pPr marL="1828800" algn="l" rtl="0" eaLnBrk="1" fontAlgn="base" hangingPunct="1">
        <a:lnSpc>
          <a:spcPct val="90000"/>
        </a:lnSpc>
        <a:spcBef>
          <a:spcPct val="0"/>
        </a:spcBef>
        <a:spcAft>
          <a:spcPct val="0"/>
        </a:spcAft>
        <a:defRPr sz="3200">
          <a:solidFill>
            <a:schemeClr val="tx1"/>
          </a:solidFill>
          <a:latin typeface="Gill Sans MT" panose="020B0502020104020203" pitchFamily="34" charset="77"/>
        </a:defRPr>
      </a:lvl9pPr>
    </p:titleStyle>
    <p:bodyStyle>
      <a:lvl1pPr marL="228600" indent="-228600" algn="l" rtl="0" eaLnBrk="1" fontAlgn="base" hangingPunct="1">
        <a:lnSpc>
          <a:spcPct val="120000"/>
        </a:lnSpc>
        <a:spcBef>
          <a:spcPts val="1000"/>
        </a:spcBef>
        <a:spcAft>
          <a:spcPct val="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685800" indent="-228600" algn="l" rtl="0" eaLnBrk="1" fontAlgn="base" hangingPunct="1">
        <a:lnSpc>
          <a:spcPct val="120000"/>
        </a:lnSpc>
        <a:spcBef>
          <a:spcPts val="500"/>
        </a:spcBef>
        <a:spcAft>
          <a:spcPct val="0"/>
        </a:spcAft>
        <a:buClr>
          <a:schemeClr val="accent1"/>
        </a:buClr>
        <a:buSzPct val="100000"/>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lnSpc>
          <a:spcPct val="120000"/>
        </a:lnSpc>
        <a:spcBef>
          <a:spcPts val="5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1600200" indent="-228600" algn="l" rtl="0" eaLnBrk="1" fontAlgn="base" hangingPunct="1">
        <a:lnSpc>
          <a:spcPct val="120000"/>
        </a:lnSpc>
        <a:spcBef>
          <a:spcPts val="5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057400" indent="-228600" algn="l" rtl="0" eaLnBrk="1" fontAlgn="base" hangingPunct="1">
        <a:lnSpc>
          <a:spcPct val="120000"/>
        </a:lnSpc>
        <a:spcBef>
          <a:spcPts val="500"/>
        </a:spcBef>
        <a:spcAft>
          <a:spcPct val="0"/>
        </a:spcAft>
        <a:buClr>
          <a:schemeClr val="accent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525BB5-32BA-4C46-8244-767B3A5C60C7}"/>
              </a:ext>
            </a:extLst>
          </p:cNvPr>
          <p:cNvSpPr>
            <a:spLocks noGrp="1"/>
          </p:cNvSpPr>
          <p:nvPr>
            <p:ph type="ctrTitle"/>
          </p:nvPr>
        </p:nvSpPr>
        <p:spPr>
          <a:xfrm>
            <a:off x="665163" y="385763"/>
            <a:ext cx="10861675" cy="2541587"/>
          </a:xfrm>
        </p:spPr>
        <p:txBody>
          <a:bodyPr>
            <a:normAutofit fontScale="90000"/>
          </a:bodyPr>
          <a:lstStyle/>
          <a:p>
            <a:pPr fontAlgn="auto">
              <a:spcAft>
                <a:spcPts val="0"/>
              </a:spcAft>
              <a:defRPr/>
            </a:pPr>
            <a:r>
              <a:rPr lang="it-IT" dirty="0"/>
              <a:t>PRESENTAZIONE progetto </a:t>
            </a:r>
            <a:r>
              <a:rPr lang="it-IT" b="1" dirty="0"/>
              <a:t>risk </a:t>
            </a:r>
            <a:r>
              <a:rPr lang="it-IT" b="1" dirty="0" err="1"/>
              <a:t>measures</a:t>
            </a:r>
            <a:r>
              <a:rPr lang="it-IT" b="1" dirty="0"/>
              <a:t> </a:t>
            </a:r>
            <a:r>
              <a:rPr lang="it-IT" dirty="0"/>
              <a:t>- gruppo 1</a:t>
            </a:r>
          </a:p>
        </p:txBody>
      </p:sp>
      <p:sp>
        <p:nvSpPr>
          <p:cNvPr id="3" name="Sottotitolo 2">
            <a:extLst>
              <a:ext uri="{FF2B5EF4-FFF2-40B4-BE49-F238E27FC236}">
                <a16:creationId xmlns:a16="http://schemas.microsoft.com/office/drawing/2014/main" id="{CF79D08E-FC02-1345-9F6F-BC00D2C345EC}"/>
              </a:ext>
            </a:extLst>
          </p:cNvPr>
          <p:cNvSpPr>
            <a:spLocks noGrp="1"/>
          </p:cNvSpPr>
          <p:nvPr>
            <p:ph type="subTitle" idx="1"/>
          </p:nvPr>
        </p:nvSpPr>
        <p:spPr>
          <a:xfrm>
            <a:off x="2417763" y="3727450"/>
            <a:ext cx="8637587" cy="2025650"/>
          </a:xfrm>
        </p:spPr>
        <p:txBody>
          <a:bodyPr rtlCol="0">
            <a:normAutofit fontScale="92500" lnSpcReduction="20000"/>
          </a:bodyPr>
          <a:lstStyle/>
          <a:p>
            <a:pPr fontAlgn="auto">
              <a:lnSpc>
                <a:spcPct val="115000"/>
              </a:lnSpc>
              <a:spcAft>
                <a:spcPts val="0"/>
              </a:spcAft>
              <a:defRPr/>
            </a:pPr>
            <a:r>
              <a:rPr lang="it-IT" dirty="0">
                <a:latin typeface="Times New Roman" panose="02020603050405020304" pitchFamily="18" charset="0"/>
                <a:ea typeface="Times New Roman" panose="02020603050405020304" pitchFamily="18" charset="0"/>
              </a:rPr>
              <a:t>Michela Cortinovis, </a:t>
            </a:r>
            <a:r>
              <a:rPr lang="it-IT" dirty="0" err="1">
                <a:latin typeface="Times New Roman" panose="02020603050405020304" pitchFamily="18" charset="0"/>
                <a:ea typeface="Times New Roman" panose="02020603050405020304" pitchFamily="18" charset="0"/>
              </a:rPr>
              <a:t>mat</a:t>
            </a:r>
            <a:r>
              <a:rPr lang="it-IT" dirty="0">
                <a:latin typeface="Times New Roman" panose="02020603050405020304" pitchFamily="18" charset="0"/>
                <a:ea typeface="Times New Roman" panose="02020603050405020304" pitchFamily="18" charset="0"/>
              </a:rPr>
              <a:t>. 824902</a:t>
            </a:r>
            <a:endParaRPr lang="it-IT" dirty="0">
              <a:latin typeface="Calibri" panose="020F0502020204030204" pitchFamily="34" charset="0"/>
              <a:ea typeface="Calibri" panose="020F0502020204030204" pitchFamily="34" charset="0"/>
            </a:endParaRPr>
          </a:p>
          <a:p>
            <a:pPr fontAlgn="auto">
              <a:lnSpc>
                <a:spcPct val="115000"/>
              </a:lnSpc>
              <a:spcAft>
                <a:spcPts val="0"/>
              </a:spcAft>
              <a:defRPr/>
            </a:pPr>
            <a:r>
              <a:rPr lang="it-IT" dirty="0">
                <a:latin typeface="Times New Roman" panose="02020603050405020304" pitchFamily="18" charset="0"/>
                <a:ea typeface="Times New Roman" panose="02020603050405020304" pitchFamily="18" charset="0"/>
              </a:rPr>
              <a:t>Mina D’Aversa, </a:t>
            </a:r>
            <a:r>
              <a:rPr lang="it-IT" dirty="0" err="1">
                <a:latin typeface="Times New Roman" panose="02020603050405020304" pitchFamily="18" charset="0"/>
                <a:ea typeface="Times New Roman" panose="02020603050405020304" pitchFamily="18" charset="0"/>
              </a:rPr>
              <a:t>mat</a:t>
            </a:r>
            <a:r>
              <a:rPr lang="it-IT" dirty="0">
                <a:latin typeface="Times New Roman" panose="02020603050405020304" pitchFamily="18" charset="0"/>
                <a:ea typeface="Times New Roman" panose="02020603050405020304" pitchFamily="18" charset="0"/>
              </a:rPr>
              <a:t>. </a:t>
            </a:r>
            <a:r>
              <a:rPr lang="it-IT" dirty="0">
                <a:latin typeface="Times New Roman" panose="02020603050405020304" pitchFamily="18" charset="0"/>
              </a:rPr>
              <a:t>824455</a:t>
            </a:r>
          </a:p>
          <a:p>
            <a:pPr fontAlgn="auto">
              <a:lnSpc>
                <a:spcPct val="115000"/>
              </a:lnSpc>
              <a:spcAft>
                <a:spcPts val="0"/>
              </a:spcAft>
              <a:defRPr/>
            </a:pPr>
            <a:r>
              <a:rPr lang="it-IT" dirty="0">
                <a:latin typeface="Times New Roman" panose="02020603050405020304" pitchFamily="18" charset="0"/>
                <a:ea typeface="Times New Roman" panose="02020603050405020304" pitchFamily="18" charset="0"/>
              </a:rPr>
              <a:t>Roberto Dorata, </a:t>
            </a:r>
            <a:r>
              <a:rPr lang="it-IT" dirty="0" err="1">
                <a:latin typeface="Times New Roman" panose="02020603050405020304" pitchFamily="18" charset="0"/>
                <a:ea typeface="Times New Roman" panose="02020603050405020304" pitchFamily="18" charset="0"/>
              </a:rPr>
              <a:t>mat</a:t>
            </a:r>
            <a:r>
              <a:rPr lang="it-IT" dirty="0">
                <a:latin typeface="Times New Roman" panose="02020603050405020304" pitchFamily="18" charset="0"/>
                <a:ea typeface="Times New Roman" panose="02020603050405020304" pitchFamily="18" charset="0"/>
              </a:rPr>
              <a:t>. 868652</a:t>
            </a:r>
            <a:endParaRPr lang="it-IT" dirty="0">
              <a:latin typeface="Calibri" panose="020F0502020204030204" pitchFamily="34" charset="0"/>
              <a:ea typeface="Calibri" panose="020F0502020204030204" pitchFamily="34" charset="0"/>
            </a:endParaRPr>
          </a:p>
          <a:p>
            <a:pPr fontAlgn="auto">
              <a:lnSpc>
                <a:spcPct val="115000"/>
              </a:lnSpc>
              <a:spcAft>
                <a:spcPts val="0"/>
              </a:spcAft>
              <a:defRPr/>
            </a:pPr>
            <a:r>
              <a:rPr lang="it-IT" dirty="0">
                <a:latin typeface="Times New Roman" panose="02020603050405020304" pitchFamily="18" charset="0"/>
                <a:ea typeface="Times New Roman" panose="02020603050405020304" pitchFamily="18" charset="0"/>
              </a:rPr>
              <a:t>Costanza Gambino, </a:t>
            </a:r>
            <a:r>
              <a:rPr lang="it-IT" dirty="0" err="1">
                <a:latin typeface="Times New Roman" panose="02020603050405020304" pitchFamily="18" charset="0"/>
                <a:ea typeface="Times New Roman" panose="02020603050405020304" pitchFamily="18" charset="0"/>
              </a:rPr>
              <a:t>mat</a:t>
            </a:r>
            <a:r>
              <a:rPr lang="it-IT" dirty="0">
                <a:latin typeface="Times New Roman" panose="02020603050405020304" pitchFamily="18" charset="0"/>
                <a:ea typeface="Times New Roman" panose="02020603050405020304" pitchFamily="18" charset="0"/>
              </a:rPr>
              <a:t>.</a:t>
            </a:r>
            <a:endParaRPr lang="it-IT" dirty="0">
              <a:latin typeface="Calibri" panose="020F0502020204030204" pitchFamily="34" charset="0"/>
              <a:ea typeface="Calibri" panose="020F0502020204030204" pitchFamily="34" charset="0"/>
            </a:endParaRPr>
          </a:p>
          <a:p>
            <a:pPr fontAlgn="auto">
              <a:lnSpc>
                <a:spcPct val="115000"/>
              </a:lnSpc>
              <a:spcAft>
                <a:spcPts val="0"/>
              </a:spcAft>
              <a:defRPr/>
            </a:pPr>
            <a:r>
              <a:rPr lang="it-IT" dirty="0">
                <a:latin typeface="Times New Roman" panose="02020603050405020304" pitchFamily="18" charset="0"/>
                <a:ea typeface="Times New Roman" panose="02020603050405020304" pitchFamily="18" charset="0"/>
              </a:rPr>
              <a:t>Rachele </a:t>
            </a:r>
            <a:r>
              <a:rPr lang="it-IT" dirty="0" err="1">
                <a:latin typeface="Times New Roman" panose="02020603050405020304" pitchFamily="18" charset="0"/>
                <a:ea typeface="Times New Roman" panose="02020603050405020304" pitchFamily="18" charset="0"/>
              </a:rPr>
              <a:t>Scarmana</a:t>
            </a:r>
            <a:r>
              <a:rPr lang="it-IT" dirty="0">
                <a:latin typeface="Times New Roman" panose="02020603050405020304" pitchFamily="18" charset="0"/>
                <a:ea typeface="Times New Roman" panose="02020603050405020304" pitchFamily="18" charset="0"/>
              </a:rPr>
              <a:t>, </a:t>
            </a:r>
            <a:r>
              <a:rPr lang="it-IT" dirty="0" err="1">
                <a:latin typeface="Times New Roman" panose="02020603050405020304" pitchFamily="18" charset="0"/>
                <a:ea typeface="Times New Roman" panose="02020603050405020304" pitchFamily="18" charset="0"/>
              </a:rPr>
              <a:t>mat</a:t>
            </a:r>
            <a:r>
              <a:rPr lang="it-IT" dirty="0">
                <a:latin typeface="Times New Roman" panose="02020603050405020304" pitchFamily="18" charset="0"/>
                <a:ea typeface="Times New Roman" panose="02020603050405020304" pitchFamily="18" charset="0"/>
              </a:rPr>
              <a:t>.</a:t>
            </a:r>
            <a:endParaRPr lang="it-IT" dirty="0">
              <a:latin typeface="Calibri" panose="020F0502020204030204" pitchFamily="34" charset="0"/>
              <a:ea typeface="Calibri" panose="020F0502020204030204" pitchFamily="34" charset="0"/>
            </a:endParaRPr>
          </a:p>
          <a:p>
            <a:pPr fontAlgn="auto">
              <a:spcAft>
                <a:spcPts val="0"/>
              </a:spcAft>
              <a:defRPr/>
            </a:pPr>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9DE6-19F0-A54D-B51D-D8640146DE8A}"/>
              </a:ext>
            </a:extLst>
          </p:cNvPr>
          <p:cNvSpPr>
            <a:spLocks noGrp="1"/>
          </p:cNvSpPr>
          <p:nvPr>
            <p:ph type="title"/>
          </p:nvPr>
        </p:nvSpPr>
        <p:spPr/>
        <p:txBody>
          <a:bodyPr/>
          <a:lstStyle/>
          <a:p>
            <a:r>
              <a:rPr lang="en-US" dirty="0"/>
              <a:t>The quantile allocation principle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B1E1E9-DC0A-AA4C-BF9E-B70538BEDBE7}"/>
                  </a:ext>
                </a:extLst>
              </p:cNvPr>
              <p:cNvSpPr>
                <a:spLocks noGrp="1"/>
              </p:cNvSpPr>
              <p:nvPr>
                <p:ph idx="1"/>
              </p:nvPr>
            </p:nvSpPr>
            <p:spPr/>
            <p:txBody>
              <a:bodyPr/>
              <a:lstStyle/>
              <a:p>
                <a:pPr marL="0" indent="0">
                  <a:buNone/>
                </a:pPr>
                <a:r>
                  <a:rPr lang="en-US" dirty="0"/>
                  <a:t>In tale principio il </a:t>
                </a:r>
                <a:r>
                  <a:rPr lang="en-US" dirty="0" err="1"/>
                  <a:t>capitale</a:t>
                </a:r>
                <a:r>
                  <a:rPr lang="en-US" dirty="0"/>
                  <a:t> </a:t>
                </a:r>
                <a:r>
                  <a:rPr lang="en-US" dirty="0" err="1"/>
                  <a:t>allocato</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err="1"/>
                  <a:t>è</a:t>
                </a:r>
                <a:r>
                  <a:rPr lang="en-US" dirty="0"/>
                  <a:t> </a:t>
                </a:r>
                <a:r>
                  <a:rPr lang="en-US" dirty="0" err="1"/>
                  <a:t>dato</a:t>
                </a:r>
                <a:r>
                  <a:rPr lang="en-US" dirty="0"/>
                  <a:t> da: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sup>
                    </m:sSub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𝛼</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𝑐</m:t>
                    </m:r>
                    <m:r>
                      <a:rPr lang="en-US" b="0" i="1" dirty="0" smtClean="0">
                        <a:latin typeface="Cambria Math" panose="02040503050406030204" pitchFamily="18" charset="0"/>
                        <a:ea typeface="Cambria Math" panose="02040503050406030204" pitchFamily="18" charset="0"/>
                      </a:rPr>
                      <m:t> </m:t>
                    </m:r>
                    <m:nary>
                      <m:naryPr>
                        <m:chr m:val="∑"/>
                        <m:ctrlPr>
                          <a:rPr lang="en-US" b="0" i="1" dirty="0" smtClean="0">
                            <a:latin typeface="Cambria Math" panose="02040503050406030204" pitchFamily="18" charset="0"/>
                            <a:ea typeface="Cambria Math" panose="02040503050406030204" pitchFamily="18" charset="0"/>
                          </a:rPr>
                        </m:ctrlPr>
                      </m:naryPr>
                      <m:sub>
                        <m:r>
                          <m:rPr>
                            <m:brk m:alnAt="23"/>
                          </m:rP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sub>
                      <m:sup>
                        <m:r>
                          <a:rPr lang="en-US" b="0" i="1" dirty="0" smtClean="0">
                            <a:latin typeface="Cambria Math" panose="02040503050406030204" pitchFamily="18" charset="0"/>
                            <a:ea typeface="Cambria Math" panose="02040503050406030204" pitchFamily="18" charset="0"/>
                          </a:rPr>
                          <m:t>𝑛</m:t>
                        </m:r>
                      </m:sup>
                      <m:e>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𝐾</m:t>
                            </m:r>
                          </m:e>
                          <m:sub>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𝐾</m:t>
                        </m:r>
                      </m:e>
                    </m:nary>
                  </m:oMath>
                </a14:m>
                <a:endParaRPr lang="en-US" dirty="0"/>
              </a:p>
              <a:p>
                <a:pPr marL="0" indent="0">
                  <a:buNone/>
                </a:pPr>
                <a:r>
                  <a:rPr lang="en-US" dirty="0" err="1"/>
                  <a:t>Questo</a:t>
                </a:r>
                <a:r>
                  <a:rPr lang="en-US" dirty="0"/>
                  <a:t> </a:t>
                </a:r>
                <a:r>
                  <a:rPr lang="en-US" dirty="0" err="1"/>
                  <a:t>metodo</a:t>
                </a:r>
                <a:r>
                  <a:rPr lang="en-US" dirty="0"/>
                  <a:t> </a:t>
                </a:r>
                <a:r>
                  <a:rPr lang="en-US" dirty="0" err="1"/>
                  <a:t>è</a:t>
                </a:r>
                <a:r>
                  <a:rPr lang="en-US" dirty="0"/>
                  <a:t> </a:t>
                </a:r>
                <a:r>
                  <a:rPr lang="en-US" dirty="0" err="1"/>
                  <a:t>preferito</a:t>
                </a:r>
                <a:r>
                  <a:rPr lang="en-US" dirty="0"/>
                  <a:t> dal </a:t>
                </a:r>
                <a:r>
                  <a:rPr lang="en-US" dirty="0" err="1"/>
                  <a:t>regolatore</a:t>
                </a:r>
                <a:r>
                  <a:rPr lang="en-US" dirty="0"/>
                  <a:t> e </a:t>
                </a:r>
                <a:r>
                  <a:rPr lang="en-US" dirty="0" err="1"/>
                  <a:t>dalle</a:t>
                </a:r>
                <a:r>
                  <a:rPr lang="en-US" dirty="0"/>
                  <a:t> compagnie </a:t>
                </a:r>
                <a:r>
                  <a:rPr lang="en-US" dirty="0" err="1"/>
                  <a:t>assicurative</a:t>
                </a:r>
                <a:r>
                  <a:rPr lang="en-US" dirty="0"/>
                  <a:t> </a:t>
                </a:r>
                <a:r>
                  <a:rPr lang="en-US" dirty="0" err="1"/>
                  <a:t>perchè</a:t>
                </a:r>
                <a:r>
                  <a:rPr lang="en-US" dirty="0"/>
                  <a:t> pone lo </a:t>
                </a:r>
                <a:r>
                  <a:rPr lang="en-US" dirty="0" err="1"/>
                  <a:t>stesso</a:t>
                </a:r>
                <a:r>
                  <a:rPr lang="en-US" dirty="0"/>
                  <a:t> </a:t>
                </a:r>
                <a:r>
                  <a:rPr lang="en-US" dirty="0" err="1"/>
                  <a:t>livello</a:t>
                </a:r>
                <a:r>
                  <a:rPr lang="en-US" dirty="0"/>
                  <a:t> di </a:t>
                </a:r>
                <a:r>
                  <a:rPr lang="en-US" dirty="0" err="1"/>
                  <a:t>rischio</a:t>
                </a:r>
                <a:r>
                  <a:rPr lang="en-US" dirty="0"/>
                  <a:t> </a:t>
                </a:r>
                <a:r>
                  <a:rPr lang="en-US" i="1" dirty="0"/>
                  <a:t>p</a:t>
                </a:r>
                <a:r>
                  <a:rPr lang="en-US" dirty="0"/>
                  <a:t> per </a:t>
                </a:r>
                <a:r>
                  <a:rPr lang="en-US" dirty="0" err="1"/>
                  <a:t>ogni</a:t>
                </a:r>
                <a:r>
                  <a:rPr lang="en-US" dirty="0"/>
                  <a:t> business unit. </a:t>
                </a:r>
              </a:p>
              <a:p>
                <a:pPr marL="0" indent="0">
                  <a:buNone/>
                </a:pPr>
                <a:r>
                  <a:rPr lang="it-IT" dirty="0"/>
                  <a:t>Come per l’</a:t>
                </a:r>
                <a:r>
                  <a:rPr lang="it-IT" dirty="0" err="1"/>
                  <a:t>haircut</a:t>
                </a:r>
                <a:r>
                  <a:rPr lang="it-IT" dirty="0"/>
                  <a:t> </a:t>
                </a:r>
                <a:r>
                  <a:rPr lang="it-IT" dirty="0" err="1"/>
                  <a:t>allocation</a:t>
                </a:r>
                <a:r>
                  <a:rPr lang="it-IT" dirty="0"/>
                  <a:t> </a:t>
                </a:r>
                <a:r>
                  <a:rPr lang="it-IT" dirty="0" err="1"/>
                  <a:t>principle</a:t>
                </a:r>
                <a:r>
                  <a:rPr lang="it-IT" dirty="0"/>
                  <a:t>, i singoli capitali di rischio </a:t>
                </a:r>
                <a:r>
                  <a:rPr lang="it-IT" dirty="0" err="1"/>
                  <a:t>K</a:t>
                </a:r>
                <a:r>
                  <a:rPr lang="it-IT" baseline="-25000" dirty="0" err="1"/>
                  <a:t>i</a:t>
                </a:r>
                <a:r>
                  <a:rPr lang="it-IT" dirty="0"/>
                  <a:t> non sono influenzati dalle dipendenze tra le varie business </a:t>
                </a:r>
                <a:r>
                  <a:rPr lang="it-IT" dirty="0" err="1"/>
                  <a:t>unit</a:t>
                </a:r>
                <a:r>
                  <a:rPr lang="it-IT" dirty="0"/>
                  <a:t>. </a:t>
                </a: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D9B1E1E9-DC0A-AA4C-BF9E-B70538BEDBE7}"/>
                  </a:ext>
                </a:extLst>
              </p:cNvPr>
              <p:cNvSpPr>
                <a:spLocks noGrp="1" noRot="1" noChangeAspect="1" noMove="1" noResize="1" noEditPoints="1" noAdjustHandles="1" noChangeArrowheads="1" noChangeShapeType="1" noTextEdit="1"/>
              </p:cNvSpPr>
              <p:nvPr>
                <p:ph idx="1"/>
              </p:nvPr>
            </p:nvSpPr>
            <p:spPr>
              <a:blipFill>
                <a:blip r:embed="rId2"/>
                <a:stretch>
                  <a:fillRect l="-661"/>
                </a:stretch>
              </a:blipFill>
            </p:spPr>
            <p:txBody>
              <a:bodyPr/>
              <a:lstStyle/>
              <a:p>
                <a:r>
                  <a:rPr lang="en-US">
                    <a:noFill/>
                  </a:rPr>
                  <a:t> </a:t>
                </a:r>
              </a:p>
            </p:txBody>
          </p:sp>
        </mc:Fallback>
      </mc:AlternateContent>
    </p:spTree>
    <p:extLst>
      <p:ext uri="{BB962C8B-B14F-4D97-AF65-F5344CB8AC3E}">
        <p14:creationId xmlns:p14="http://schemas.microsoft.com/office/powerpoint/2010/main" val="9434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5D9F-E412-5E42-9D72-1EEA97E7446E}"/>
              </a:ext>
            </a:extLst>
          </p:cNvPr>
          <p:cNvSpPr>
            <a:spLocks noGrp="1"/>
          </p:cNvSpPr>
          <p:nvPr>
            <p:ph type="title"/>
          </p:nvPr>
        </p:nvSpPr>
        <p:spPr/>
        <p:txBody>
          <a:bodyPr/>
          <a:lstStyle/>
          <a:p>
            <a:r>
              <a:rPr lang="en-US" dirty="0"/>
              <a:t>Covariance allocation principle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B5AD3F-E9A8-2648-9241-DCD912CB4480}"/>
                  </a:ext>
                </a:extLst>
              </p:cNvPr>
              <p:cNvSpPr>
                <a:spLocks noGrp="1"/>
              </p:cNvSpPr>
              <p:nvPr>
                <p:ph idx="1"/>
              </p:nvPr>
            </p:nvSpPr>
            <p:spPr/>
            <p:txBody>
              <a:bodyPr/>
              <a:lstStyle/>
              <a:p>
                <a:pPr marL="0" indent="0">
                  <a:buNone/>
                </a:pPr>
                <a:r>
                  <a:rPr lang="en-US" dirty="0"/>
                  <a:t>Questo </a:t>
                </a:r>
                <a:r>
                  <a:rPr lang="en-US" dirty="0" err="1"/>
                  <a:t>metodo</a:t>
                </a:r>
                <a:r>
                  <a:rPr lang="en-US" dirty="0"/>
                  <a:t> </a:t>
                </a:r>
                <a:r>
                  <a:rPr lang="en-US" dirty="0" err="1"/>
                  <a:t>definisce</a:t>
                </a:r>
                <a:r>
                  <a:rPr lang="en-US" dirty="0"/>
                  <a:t> il </a:t>
                </a:r>
                <a:r>
                  <a:rPr lang="en-US" dirty="0" err="1"/>
                  <a:t>capitale</a:t>
                </a:r>
                <a:r>
                  <a:rPr lang="en-US" dirty="0"/>
                  <a:t> di </a:t>
                </a:r>
                <a:r>
                  <a:rPr lang="en-US" dirty="0" err="1"/>
                  <a:t>rischio</a:t>
                </a:r>
                <a:r>
                  <a:rPr lang="en-US" dirty="0"/>
                  <a:t> </a:t>
                </a:r>
                <a:r>
                  <a:rPr lang="en-US" dirty="0" err="1"/>
                  <a:t>individuale</a:t>
                </a:r>
                <a:r>
                  <a:rPr lang="en-US" dirty="0"/>
                  <a:t> come </a:t>
                </a:r>
                <a14:m>
                  <m:oMath xmlns:m="http://schemas.openxmlformats.org/officeDocument/2006/math">
                    <m:sSub>
                      <m:sSubPr>
                        <m:ctrlPr>
                          <a:rPr lang="en-US" i="1"/>
                        </m:ctrlPr>
                      </m:sSubPr>
                      <m:e>
                        <m:r>
                          <a:rPr lang="it-IT" i="1"/>
                          <m:t>𝐾</m:t>
                        </m:r>
                      </m:e>
                      <m:sub>
                        <m:r>
                          <a:rPr lang="it-IT" i="1"/>
                          <m:t>𝑖</m:t>
                        </m:r>
                      </m:sub>
                    </m:sSub>
                    <m:r>
                      <a:rPr lang="it-IT" i="1"/>
                      <m:t>=</m:t>
                    </m:r>
                    <m:f>
                      <m:fPr>
                        <m:ctrlPr>
                          <a:rPr lang="en-US" i="1"/>
                        </m:ctrlPr>
                      </m:fPr>
                      <m:num>
                        <m:r>
                          <a:rPr lang="it-IT" i="1"/>
                          <m:t>𝐾</m:t>
                        </m:r>
                      </m:num>
                      <m:den>
                        <m:r>
                          <a:rPr lang="it-IT" i="1"/>
                          <m:t>𝑉𝑎𝑟</m:t>
                        </m:r>
                        <m:r>
                          <a:rPr lang="it-IT" i="1"/>
                          <m:t>[</m:t>
                        </m:r>
                        <m:r>
                          <a:rPr lang="it-IT" i="1"/>
                          <m:t>𝑆</m:t>
                        </m:r>
                        <m:r>
                          <a:rPr lang="it-IT" i="1"/>
                          <m:t>]</m:t>
                        </m:r>
                      </m:den>
                    </m:f>
                    <m:r>
                      <a:rPr lang="it-IT" i="1"/>
                      <m:t>𝐶𝑜𝑣</m:t>
                    </m:r>
                    <m:r>
                      <a:rPr lang="it-IT" i="1"/>
                      <m:t>[</m:t>
                    </m:r>
                    <m:sSub>
                      <m:sSubPr>
                        <m:ctrlPr>
                          <a:rPr lang="en-US" i="1"/>
                        </m:ctrlPr>
                      </m:sSubPr>
                      <m:e>
                        <m:r>
                          <a:rPr lang="it-IT" i="1"/>
                          <m:t>𝑋</m:t>
                        </m:r>
                      </m:e>
                      <m:sub>
                        <m:r>
                          <a:rPr lang="it-IT" i="1"/>
                          <m:t>𝑖</m:t>
                        </m:r>
                      </m:sub>
                    </m:sSub>
                    <m:r>
                      <a:rPr lang="it-IT" i="1"/>
                      <m:t>,</m:t>
                    </m:r>
                    <m:r>
                      <a:rPr lang="it-IT" i="1"/>
                      <m:t>𝑆</m:t>
                    </m:r>
                    <m:r>
                      <a:rPr lang="it-IT" i="1"/>
                      <m:t>]</m:t>
                    </m:r>
                  </m:oMath>
                </a14:m>
                <a:r>
                  <a:rPr lang="en-US" dirty="0">
                    <a:effectLst/>
                  </a:rPr>
                  <a:t> 	    </a:t>
                </a:r>
                <a:r>
                  <a:rPr lang="it-IT" dirty="0"/>
                  <a:t>i = 1, …, </a:t>
                </a:r>
                <a:r>
                  <a:rPr lang="it-IT" dirty="0" err="1"/>
                  <a:t>n</a:t>
                </a:r>
                <a:r>
                  <a:rPr lang="en-US" dirty="0">
                    <a:effectLst/>
                  </a:rPr>
                  <a:t> </a:t>
                </a:r>
              </a:p>
              <a:p>
                <a:pPr marL="0" indent="0">
                  <a:buNone/>
                </a:pPr>
                <a:r>
                  <a:rPr lang="en-US" dirty="0"/>
                  <a:t>Dove </a:t>
                </a:r>
                <a:r>
                  <a:rPr lang="en-US" dirty="0" err="1"/>
                  <a:t>Cov</a:t>
                </a:r>
                <a:r>
                  <a:rPr lang="en-US" dirty="0"/>
                  <a: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a:t>
                </a:r>
                <a:r>
                  <a:rPr lang="en-US" dirty="0" err="1"/>
                  <a:t>è</a:t>
                </a:r>
                <a:r>
                  <a:rPr lang="en-US" dirty="0"/>
                  <a:t> la </a:t>
                </a:r>
                <a:r>
                  <a:rPr lang="en-US" dirty="0" err="1"/>
                  <a:t>covarianza</a:t>
                </a:r>
                <a:r>
                  <a:rPr lang="en-US" dirty="0"/>
                  <a:t> </a:t>
                </a:r>
                <a:r>
                  <a:rPr lang="en-US" dirty="0" err="1"/>
                  <a:t>tra</a:t>
                </a:r>
                <a:r>
                  <a:rPr lang="en-US" dirty="0"/>
                  <a:t> le </a:t>
                </a:r>
                <a:r>
                  <a:rPr lang="en-US" dirty="0" err="1"/>
                  <a:t>singole</a:t>
                </a:r>
                <a:r>
                  <a:rPr lang="en-US" dirty="0"/>
                  <a:t> </a:t>
                </a:r>
                <a:r>
                  <a:rPr lang="en-US" dirty="0" err="1"/>
                  <a:t>perdite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e la </a:t>
                </a:r>
                <a:r>
                  <a:rPr lang="en-US" dirty="0" err="1"/>
                  <a:t>perdita</a:t>
                </a:r>
                <a:r>
                  <a:rPr lang="en-US" dirty="0"/>
                  <a:t> </a:t>
                </a:r>
                <a:r>
                  <a:rPr lang="en-US" dirty="0" err="1"/>
                  <a:t>aggregata</a:t>
                </a:r>
                <a:r>
                  <a:rPr lang="en-US" dirty="0"/>
                  <a:t> di </a:t>
                </a:r>
                <a:r>
                  <a:rPr lang="en-US" dirty="0" err="1"/>
                  <a:t>portafoglio</a:t>
                </a:r>
                <a:r>
                  <a:rPr lang="en-US" dirty="0"/>
                  <a:t> S e la Var[S] </a:t>
                </a:r>
                <a:r>
                  <a:rPr lang="en-US" dirty="0" err="1"/>
                  <a:t>è</a:t>
                </a:r>
                <a:r>
                  <a:rPr lang="en-US" dirty="0"/>
                  <a:t> la </a:t>
                </a:r>
                <a:r>
                  <a:rPr lang="en-US" dirty="0" err="1"/>
                  <a:t>varianza</a:t>
                </a:r>
                <a:r>
                  <a:rPr lang="en-US" dirty="0"/>
                  <a:t> </a:t>
                </a:r>
                <a:r>
                  <a:rPr lang="en-US" dirty="0" err="1"/>
                  <a:t>della</a:t>
                </a:r>
                <a:r>
                  <a:rPr lang="en-US" dirty="0"/>
                  <a:t> </a:t>
                </a:r>
                <a:r>
                  <a:rPr lang="en-US" dirty="0" err="1"/>
                  <a:t>perdita</a:t>
                </a:r>
                <a:r>
                  <a:rPr lang="en-US" dirty="0"/>
                  <a:t> </a:t>
                </a:r>
                <a:r>
                  <a:rPr lang="en-US" dirty="0" err="1"/>
                  <a:t>aggregata</a:t>
                </a:r>
                <a:r>
                  <a:rPr lang="en-US" dirty="0"/>
                  <a:t> S.  Rispetto ai due </a:t>
                </a:r>
                <a:r>
                  <a:rPr lang="en-US" dirty="0" err="1"/>
                  <a:t>metodi</a:t>
                </a:r>
                <a:r>
                  <a:rPr lang="en-US" dirty="0"/>
                  <a:t> </a:t>
                </a:r>
                <a:r>
                  <a:rPr lang="en-US" dirty="0" err="1"/>
                  <a:t>citati</a:t>
                </a:r>
                <a:r>
                  <a:rPr lang="en-US" dirty="0"/>
                  <a:t> </a:t>
                </a:r>
                <a:r>
                  <a:rPr lang="en-US" dirty="0" err="1"/>
                  <a:t>precedentemente</a:t>
                </a:r>
                <a:r>
                  <a:rPr lang="en-US" dirty="0"/>
                  <a:t>, il Covariance Allocation Principle </a:t>
                </a:r>
                <a:r>
                  <a:rPr lang="en-US" dirty="0" err="1"/>
                  <a:t>prende</a:t>
                </a:r>
                <a:r>
                  <a:rPr lang="en-US" dirty="0"/>
                  <a:t> in </a:t>
                </a:r>
                <a:r>
                  <a:rPr lang="en-US" dirty="0" err="1"/>
                  <a:t>considerazione</a:t>
                </a:r>
                <a:r>
                  <a:rPr lang="en-US" dirty="0"/>
                  <a:t> </a:t>
                </a:r>
                <a:r>
                  <a:rPr lang="en-US" dirty="0" err="1"/>
                  <a:t>esplicitamente</a:t>
                </a:r>
                <a:r>
                  <a:rPr lang="en-US" dirty="0"/>
                  <a:t> la </a:t>
                </a:r>
                <a:r>
                  <a:rPr lang="en-US" dirty="0" err="1"/>
                  <a:t>struttura</a:t>
                </a:r>
                <a:r>
                  <a:rPr lang="en-US" dirty="0"/>
                  <a:t> di </a:t>
                </a:r>
                <a:r>
                  <a:rPr lang="en-US" dirty="0" err="1"/>
                  <a:t>dipendenza</a:t>
                </a:r>
                <a:r>
                  <a:rPr lang="en-US" dirty="0"/>
                  <a:t> </a:t>
                </a:r>
                <a:r>
                  <a:rPr lang="en-US" dirty="0" err="1"/>
                  <a:t>delle</a:t>
                </a:r>
                <a:r>
                  <a:rPr lang="en-US" dirty="0"/>
                  <a:t> </a:t>
                </a:r>
                <a:r>
                  <a:rPr lang="en-US" dirty="0" err="1"/>
                  <a:t>perdite</a:t>
                </a:r>
                <a:r>
                  <a:rPr lang="en-US" dirty="0"/>
                  <a:t> </a:t>
                </a:r>
                <a:r>
                  <a:rPr lang="en-US" dirty="0" err="1"/>
                  <a:t>delle</a:t>
                </a:r>
                <a:r>
                  <a:rPr lang="en-US" dirty="0"/>
                  <a:t> </a:t>
                </a:r>
                <a:r>
                  <a:rPr lang="en-US" dirty="0" err="1"/>
                  <a:t>singole</a:t>
                </a:r>
                <a:r>
                  <a:rPr lang="en-US" dirty="0"/>
                  <a:t> business unit. </a:t>
                </a:r>
              </a:p>
              <a:p>
                <a:pPr marL="0" indent="0">
                  <a:buNone/>
                </a:pPr>
                <a:r>
                  <a:rPr lang="en-US" dirty="0"/>
                  <a:t>Le business unit con una Perdita </a:t>
                </a:r>
                <a:r>
                  <a:rPr lang="en-US" dirty="0" err="1"/>
                  <a:t>che</a:t>
                </a:r>
                <a:r>
                  <a:rPr lang="en-US" dirty="0"/>
                  <a:t> </a:t>
                </a:r>
                <a:r>
                  <a:rPr lang="en-US" dirty="0" err="1"/>
                  <a:t>è</a:t>
                </a:r>
                <a:r>
                  <a:rPr lang="en-US" dirty="0"/>
                  <a:t> </a:t>
                </a:r>
                <a:r>
                  <a:rPr lang="en-US" dirty="0" err="1"/>
                  <a:t>più</a:t>
                </a:r>
                <a:r>
                  <a:rPr lang="en-US" dirty="0"/>
                  <a:t> </a:t>
                </a:r>
                <a:r>
                  <a:rPr lang="en-US" dirty="0" err="1"/>
                  <a:t>correlata</a:t>
                </a:r>
                <a:r>
                  <a:rPr lang="en-US" dirty="0"/>
                  <a:t> con la Perdita </a:t>
                </a:r>
                <a:r>
                  <a:rPr lang="en-US" dirty="0" err="1"/>
                  <a:t>aggregata</a:t>
                </a:r>
                <a:r>
                  <a:rPr lang="en-US" dirty="0"/>
                  <a:t> di </a:t>
                </a:r>
                <a:r>
                  <a:rPr lang="en-US" dirty="0" err="1"/>
                  <a:t>portafoglio</a:t>
                </a:r>
                <a:r>
                  <a:rPr lang="en-US" dirty="0"/>
                  <a:t> S </a:t>
                </a:r>
                <a:r>
                  <a:rPr lang="en-US" dirty="0" err="1"/>
                  <a:t>richiedono</a:t>
                </a:r>
                <a:r>
                  <a:rPr lang="en-US" dirty="0"/>
                  <a:t> un </a:t>
                </a:r>
                <a:r>
                  <a:rPr lang="en-US" dirty="0" err="1"/>
                  <a:t>maggior</a:t>
                </a:r>
                <a:r>
                  <a:rPr lang="en-US" dirty="0"/>
                  <a:t> </a:t>
                </a:r>
                <a:r>
                  <a:rPr lang="en-US" dirty="0" err="1"/>
                  <a:t>ammontare</a:t>
                </a:r>
                <a:r>
                  <a:rPr lang="en-US" dirty="0"/>
                  <a:t> di </a:t>
                </a:r>
                <a:r>
                  <a:rPr lang="en-US" dirty="0" err="1"/>
                  <a:t>capitale</a:t>
                </a:r>
                <a:r>
                  <a:rPr lang="en-US" dirty="0"/>
                  <a:t> </a:t>
                </a:r>
                <a14:m>
                  <m:oMath xmlns:m="http://schemas.openxmlformats.org/officeDocument/2006/math">
                    <m:sSub>
                      <m:sSubPr>
                        <m:ctrlPr>
                          <a:rPr lang="en-US" i="1" smtClean="0">
                            <a:latin typeface="Cambria Math" panose="02040503050406030204" pitchFamily="18" charset="0"/>
                          </a:rPr>
                        </m:ctrlPr>
                      </m:sSubPr>
                      <m:e>
                        <m:r>
                          <a:rPr lang="it-IT" i="1">
                            <a:latin typeface="Cambria Math" panose="02040503050406030204" pitchFamily="18" charset="0"/>
                          </a:rPr>
                          <m:t>𝐾</m:t>
                        </m:r>
                      </m:e>
                      <m:sub>
                        <m:r>
                          <a:rPr lang="it-IT" i="1">
                            <a:latin typeface="Cambria Math" panose="02040503050406030204" pitchFamily="18" charset="0"/>
                          </a:rPr>
                          <m:t>𝑖</m:t>
                        </m:r>
                      </m:sub>
                    </m:sSub>
                  </m:oMath>
                </a14:m>
                <a:r>
                  <a:rPr lang="en-US" dirty="0"/>
                  <a:t> rispetto a quelle </a:t>
                </a:r>
                <a:r>
                  <a:rPr lang="en-US" dirty="0" err="1"/>
                  <a:t>che</a:t>
                </a:r>
                <a:r>
                  <a:rPr lang="en-US" dirty="0"/>
                  <a:t> </a:t>
                </a:r>
                <a:r>
                  <a:rPr lang="en-US" dirty="0" err="1"/>
                  <a:t>sono</a:t>
                </a:r>
                <a:r>
                  <a:rPr lang="en-US" dirty="0"/>
                  <a:t> </a:t>
                </a:r>
                <a:r>
                  <a:rPr lang="en-US" dirty="0" err="1"/>
                  <a:t>meno</a:t>
                </a:r>
                <a:r>
                  <a:rPr lang="en-US" dirty="0"/>
                  <a:t> correlate. </a:t>
                </a:r>
              </a:p>
            </p:txBody>
          </p:sp>
        </mc:Choice>
        <mc:Fallback>
          <p:sp>
            <p:nvSpPr>
              <p:cNvPr id="3" name="Content Placeholder 2">
                <a:extLst>
                  <a:ext uri="{FF2B5EF4-FFF2-40B4-BE49-F238E27FC236}">
                    <a16:creationId xmlns:a16="http://schemas.microsoft.com/office/drawing/2014/main" id="{6CB5AD3F-E9A8-2648-9241-DCD912CB4480}"/>
                  </a:ext>
                </a:extLst>
              </p:cNvPr>
              <p:cNvSpPr>
                <a:spLocks noGrp="1" noRot="1" noChangeAspect="1" noMove="1" noResize="1" noEditPoints="1" noAdjustHandles="1" noChangeArrowheads="1" noChangeShapeType="1" noTextEdit="1"/>
              </p:cNvSpPr>
              <p:nvPr>
                <p:ph idx="1"/>
              </p:nvPr>
            </p:nvSpPr>
            <p:spPr>
              <a:blipFill>
                <a:blip r:embed="rId2"/>
                <a:stretch>
                  <a:fillRect l="-661" r="-1321" b="-3297"/>
                </a:stretch>
              </a:blipFill>
            </p:spPr>
            <p:txBody>
              <a:bodyPr/>
              <a:lstStyle/>
              <a:p>
                <a:r>
                  <a:rPr lang="en-US">
                    <a:noFill/>
                  </a:rPr>
                  <a:t> </a:t>
                </a:r>
              </a:p>
            </p:txBody>
          </p:sp>
        </mc:Fallback>
      </mc:AlternateContent>
    </p:spTree>
    <p:extLst>
      <p:ext uri="{BB962C8B-B14F-4D97-AF65-F5344CB8AC3E}">
        <p14:creationId xmlns:p14="http://schemas.microsoft.com/office/powerpoint/2010/main" val="317131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F4C3-B330-0447-AADE-8B110CD2F0A4}"/>
              </a:ext>
            </a:extLst>
          </p:cNvPr>
          <p:cNvSpPr>
            <a:spLocks noGrp="1"/>
          </p:cNvSpPr>
          <p:nvPr>
            <p:ph type="title"/>
          </p:nvPr>
        </p:nvSpPr>
        <p:spPr/>
        <p:txBody>
          <a:bodyPr/>
          <a:lstStyle/>
          <a:p>
            <a:r>
              <a:rPr lang="en-US" dirty="0"/>
              <a:t>The CTE allocation principle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CEA804-A67F-2C40-9E8B-4A9941B310A2}"/>
                  </a:ext>
                </a:extLst>
              </p:cNvPr>
              <p:cNvSpPr>
                <a:spLocks noGrp="1"/>
              </p:cNvSpPr>
              <p:nvPr>
                <p:ph idx="1"/>
              </p:nvPr>
            </p:nvSpPr>
            <p:spPr/>
            <p:txBody>
              <a:bodyPr/>
              <a:lstStyle/>
              <a:p>
                <a:pPr marL="0" indent="0">
                  <a:buNone/>
                </a:pPr>
                <a:r>
                  <a:rPr lang="it-IT" dirty="0"/>
                  <a:t>Il CTE della perdita aggregata </a:t>
                </a:r>
                <a:r>
                  <a:rPr lang="it-IT" dirty="0" err="1"/>
                  <a:t>S</a:t>
                </a:r>
                <a:r>
                  <a:rPr lang="it-IT" dirty="0"/>
                  <a:t> ad un livello di probabilità </a:t>
                </a:r>
                <a:r>
                  <a:rPr lang="it-IT" i="1" dirty="0" err="1"/>
                  <a:t>p</a:t>
                </a:r>
                <a:r>
                  <a:rPr lang="it-IT" dirty="0"/>
                  <a:t> è una misura di rischio definita come:</a:t>
                </a:r>
                <a:endParaRPr lang="en-US" dirty="0"/>
              </a:p>
              <a:p>
                <a:pPr marL="0" indent="0">
                  <a:buNone/>
                </a:pPr>
                <a:r>
                  <a:rPr lang="it-IT" dirty="0"/>
                  <a:t> </a:t>
                </a:r>
                <a14:m>
                  <m:oMath xmlns:m="http://schemas.openxmlformats.org/officeDocument/2006/math">
                    <m:sSub>
                      <m:sSubPr>
                        <m:ctrlPr>
                          <a:rPr lang="en-US" i="1"/>
                        </m:ctrlPr>
                      </m:sSubPr>
                      <m:e>
                        <m:r>
                          <a:rPr lang="it-IT" i="1"/>
                          <m:t>𝐶𝑇𝐸</m:t>
                        </m:r>
                      </m:e>
                      <m:sub>
                        <m:r>
                          <a:rPr lang="it-IT" i="1"/>
                          <m:t>𝑝</m:t>
                        </m:r>
                      </m:sub>
                    </m:sSub>
                    <m:d>
                      <m:dPr>
                        <m:begChr m:val="["/>
                        <m:endChr m:val="]"/>
                        <m:ctrlPr>
                          <a:rPr lang="en-US" i="1"/>
                        </m:ctrlPr>
                      </m:dPr>
                      <m:e>
                        <m:r>
                          <a:rPr lang="it-IT" i="1"/>
                          <m:t>𝑆</m:t>
                        </m:r>
                      </m:e>
                    </m:d>
                    <m:r>
                      <a:rPr lang="it-IT" i="1"/>
                      <m:t>=</m:t>
                    </m:r>
                    <m:r>
                      <a:rPr lang="it-IT" i="1"/>
                      <m:t>𝐸</m:t>
                    </m:r>
                    <m:r>
                      <a:rPr lang="it-IT" i="1"/>
                      <m:t>[ </m:t>
                    </m:r>
                    <m:r>
                      <a:rPr lang="it-IT" i="1"/>
                      <m:t>𝑆</m:t>
                    </m:r>
                    <m:r>
                      <a:rPr lang="it-IT" i="1"/>
                      <m:t> |  </m:t>
                    </m:r>
                    <m:r>
                      <a:rPr lang="it-IT" i="1"/>
                      <m:t>𝑆</m:t>
                    </m:r>
                    <m:r>
                      <a:rPr lang="it-IT" i="1"/>
                      <m:t>&gt;</m:t>
                    </m:r>
                    <m:sSubSup>
                      <m:sSubSupPr>
                        <m:ctrlPr>
                          <a:rPr lang="en-US" i="1"/>
                        </m:ctrlPr>
                      </m:sSubSupPr>
                      <m:e>
                        <m:r>
                          <a:rPr lang="it-IT" i="1"/>
                          <m:t>𝐹</m:t>
                        </m:r>
                      </m:e>
                      <m:sub>
                        <m:r>
                          <a:rPr lang="it-IT" i="1"/>
                          <m:t>𝑆</m:t>
                        </m:r>
                      </m:sub>
                      <m:sup>
                        <m:r>
                          <a:rPr lang="it-IT" i="1"/>
                          <m:t>−1</m:t>
                        </m:r>
                      </m:sup>
                    </m:sSubSup>
                    <m:r>
                      <a:rPr lang="it-IT" i="1"/>
                      <m:t>(</m:t>
                    </m:r>
                    <m:r>
                      <a:rPr lang="it-IT" i="1"/>
                      <m:t>𝑝</m:t>
                    </m:r>
                    <m:r>
                      <a:rPr lang="it-IT" i="1"/>
                      <m:t>)] </m:t>
                    </m:r>
                  </m:oMath>
                </a14:m>
                <a:endParaRPr lang="en-US" dirty="0"/>
              </a:p>
              <a:p>
                <a:pPr marL="0" indent="0">
                  <a:buNone/>
                </a:pPr>
                <a:r>
                  <a:rPr lang="it-IT" dirty="0"/>
                  <a:t>Per un fissato livello di probabilità </a:t>
                </a:r>
                <a:r>
                  <a:rPr lang="it-IT" i="1" dirty="0" err="1"/>
                  <a:t>p</a:t>
                </a:r>
                <a:r>
                  <a:rPr lang="it-IT" dirty="0"/>
                  <a:t>, le allocazioni di rischio individuali sono descritte dalla formula </a:t>
                </a:r>
                <a14:m>
                  <m:oMath xmlns:m="http://schemas.openxmlformats.org/officeDocument/2006/math">
                    <m:sSub>
                      <m:sSubPr>
                        <m:ctrlPr>
                          <a:rPr lang="en-US" i="1"/>
                        </m:ctrlPr>
                      </m:sSubPr>
                      <m:e>
                        <m:r>
                          <a:rPr lang="it-IT" i="1"/>
                          <m:t>𝐾</m:t>
                        </m:r>
                      </m:e>
                      <m:sub>
                        <m:r>
                          <a:rPr lang="it-IT" i="1"/>
                          <m:t>𝑖</m:t>
                        </m:r>
                      </m:sub>
                    </m:sSub>
                    <m:r>
                      <a:rPr lang="it-IT" i="1"/>
                      <m:t>=</m:t>
                    </m:r>
                    <m:f>
                      <m:fPr>
                        <m:ctrlPr>
                          <a:rPr lang="en-US" i="1"/>
                        </m:ctrlPr>
                      </m:fPr>
                      <m:num>
                        <m:r>
                          <a:rPr lang="it-IT" i="1"/>
                          <m:t>𝐾</m:t>
                        </m:r>
                      </m:num>
                      <m:den>
                        <m:sSub>
                          <m:sSubPr>
                            <m:ctrlPr>
                              <a:rPr lang="en-US" i="1"/>
                            </m:ctrlPr>
                          </m:sSubPr>
                          <m:e>
                            <m:r>
                              <a:rPr lang="it-IT" i="1"/>
                              <m:t>𝐶𝑇𝐸</m:t>
                            </m:r>
                          </m:e>
                          <m:sub>
                            <m:r>
                              <a:rPr lang="it-IT" i="1"/>
                              <m:t>𝑝</m:t>
                            </m:r>
                          </m:sub>
                        </m:sSub>
                        <m:d>
                          <m:dPr>
                            <m:begChr m:val="["/>
                            <m:endChr m:val="]"/>
                            <m:ctrlPr>
                              <a:rPr lang="en-US" i="1"/>
                            </m:ctrlPr>
                          </m:dPr>
                          <m:e>
                            <m:r>
                              <a:rPr lang="it-IT" i="1"/>
                              <m:t>𝑆</m:t>
                            </m:r>
                          </m:e>
                        </m:d>
                      </m:den>
                    </m:f>
                    <m:r>
                      <a:rPr lang="it-IT" i="1"/>
                      <m:t>𝐸</m:t>
                    </m:r>
                    <m:r>
                      <a:rPr lang="it-IT" i="1"/>
                      <m:t>[ </m:t>
                    </m:r>
                    <m:sSub>
                      <m:sSubPr>
                        <m:ctrlPr>
                          <a:rPr lang="en-US" i="1"/>
                        </m:ctrlPr>
                      </m:sSubPr>
                      <m:e>
                        <m:r>
                          <a:rPr lang="it-IT" i="1"/>
                          <m:t>𝑋</m:t>
                        </m:r>
                      </m:e>
                      <m:sub>
                        <m:r>
                          <a:rPr lang="it-IT" i="1"/>
                          <m:t>𝑖</m:t>
                        </m:r>
                      </m:sub>
                    </m:sSub>
                    <m:r>
                      <a:rPr lang="it-IT" i="1"/>
                      <m:t> |  </m:t>
                    </m:r>
                    <m:r>
                      <a:rPr lang="it-IT" i="1"/>
                      <m:t>𝑆</m:t>
                    </m:r>
                    <m:r>
                      <a:rPr lang="it-IT" i="1"/>
                      <m:t>&gt;</m:t>
                    </m:r>
                    <m:sSubSup>
                      <m:sSubSupPr>
                        <m:ctrlPr>
                          <a:rPr lang="en-US" i="1"/>
                        </m:ctrlPr>
                      </m:sSubSupPr>
                      <m:e>
                        <m:r>
                          <a:rPr lang="it-IT" i="1"/>
                          <m:t>𝐹</m:t>
                        </m:r>
                      </m:e>
                      <m:sub>
                        <m:r>
                          <a:rPr lang="it-IT" i="1"/>
                          <m:t>𝑆</m:t>
                        </m:r>
                      </m:sub>
                      <m:sup>
                        <m:r>
                          <a:rPr lang="it-IT" i="1"/>
                          <m:t>−1</m:t>
                        </m:r>
                      </m:sup>
                    </m:sSubSup>
                    <m:r>
                      <a:rPr lang="it-IT" i="1"/>
                      <m:t>(</m:t>
                    </m:r>
                    <m:r>
                      <a:rPr lang="it-IT" i="1"/>
                      <m:t>𝑝</m:t>
                    </m:r>
                    <m:r>
                      <a:rPr lang="it-IT" i="1"/>
                      <m:t>)]      </m:t>
                    </m:r>
                    <m:r>
                      <a:rPr lang="it-IT" i="1"/>
                      <m:t>𝑖</m:t>
                    </m:r>
                    <m:r>
                      <a:rPr lang="it-IT" i="1"/>
                      <m:t>=1,…,</m:t>
                    </m:r>
                    <m:r>
                      <a:rPr lang="it-IT" i="1"/>
                      <m:t>𝑛</m:t>
                    </m:r>
                    <m:r>
                      <a:rPr lang="it-IT" i="1"/>
                      <m:t>.   </m:t>
                    </m:r>
                  </m:oMath>
                </a14:m>
                <a:r>
                  <a:rPr lang="it-IT" dirty="0"/>
                  <a:t> tenendo sempre in considerazione la struttura di dipendenza tra le varie business </a:t>
                </a:r>
                <a:r>
                  <a:rPr lang="it-IT" dirty="0" err="1"/>
                  <a:t>unit</a:t>
                </a:r>
                <a:r>
                  <a:rPr lang="it-IT" dirty="0"/>
                  <a:t>. </a:t>
                </a: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BECEA804-A67F-2C40-9E8B-4A9941B310A2}"/>
                  </a:ext>
                </a:extLst>
              </p:cNvPr>
              <p:cNvSpPr>
                <a:spLocks noGrp="1" noRot="1" noChangeAspect="1" noMove="1" noResize="1" noEditPoints="1" noAdjustHandles="1" noChangeArrowheads="1" noChangeShapeType="1" noTextEdit="1"/>
              </p:cNvSpPr>
              <p:nvPr>
                <p:ph idx="1"/>
              </p:nvPr>
            </p:nvSpPr>
            <p:spPr>
              <a:blipFill>
                <a:blip r:embed="rId2"/>
                <a:stretch>
                  <a:fillRect l="-661"/>
                </a:stretch>
              </a:blipFill>
            </p:spPr>
            <p:txBody>
              <a:bodyPr/>
              <a:lstStyle/>
              <a:p>
                <a:r>
                  <a:rPr lang="en-US">
                    <a:noFill/>
                  </a:rPr>
                  <a:t> </a:t>
                </a:r>
              </a:p>
            </p:txBody>
          </p:sp>
        </mc:Fallback>
      </mc:AlternateContent>
    </p:spTree>
    <p:extLst>
      <p:ext uri="{BB962C8B-B14F-4D97-AF65-F5344CB8AC3E}">
        <p14:creationId xmlns:p14="http://schemas.microsoft.com/office/powerpoint/2010/main" val="291797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7AB0-F1F3-1B47-AB33-A6C178140FE6}"/>
              </a:ext>
            </a:extLst>
          </p:cNvPr>
          <p:cNvSpPr>
            <a:spLocks noGrp="1"/>
          </p:cNvSpPr>
          <p:nvPr>
            <p:ph type="title"/>
          </p:nvPr>
        </p:nvSpPr>
        <p:spPr/>
        <p:txBody>
          <a:bodyPr/>
          <a:lstStyle/>
          <a:p>
            <a:r>
              <a:rPr lang="it-IT" b="1" dirty="0" err="1"/>
              <a:t>Proportional</a:t>
            </a:r>
            <a:r>
              <a:rPr lang="it-IT" b="1" dirty="0"/>
              <a:t> </a:t>
            </a:r>
            <a:r>
              <a:rPr lang="it-IT" b="1" dirty="0" err="1"/>
              <a:t>Allocation</a:t>
            </a:r>
            <a:r>
              <a:rPr lang="it-IT" b="1" dirty="0"/>
              <a:t>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A5AB54-B93D-F34C-8F25-A08BE48F436C}"/>
                  </a:ext>
                </a:extLst>
              </p:cNvPr>
              <p:cNvSpPr>
                <a:spLocks noGrp="1"/>
              </p:cNvSpPr>
              <p:nvPr>
                <p:ph idx="1"/>
              </p:nvPr>
            </p:nvSpPr>
            <p:spPr/>
            <p:txBody>
              <a:bodyPr/>
              <a:lstStyle/>
              <a:p>
                <a:pPr marL="0" indent="0">
                  <a:buNone/>
                </a:pPr>
                <a:r>
                  <a:rPr lang="it-IT" dirty="0"/>
                  <a:t>Si tratta di una classe generale di metodi di allocazione di capitale, che comprendono tutti quelli citati in precedenza. Ciascuno di essi è caratterizzato da una specifica misura di rischio 𝜌, e il capitale viene allocato nelle varie business </a:t>
                </a:r>
                <a:r>
                  <a:rPr lang="it-IT" dirty="0" err="1"/>
                  <a:t>unit</a:t>
                </a:r>
                <a:r>
                  <a:rPr lang="it-IT" dirty="0"/>
                  <a:t> secondo la formula: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it-IT" i="1">
                              <a:latin typeface="Cambria Math" panose="02040503050406030204" pitchFamily="18" charset="0"/>
                            </a:rPr>
                            <m:t>𝐾</m:t>
                          </m:r>
                        </m:e>
                        <m:sub>
                          <m:r>
                            <a:rPr lang="it-IT" i="1">
                              <a:latin typeface="Cambria Math" panose="02040503050406030204" pitchFamily="18" charset="0"/>
                            </a:rPr>
                            <m:t>𝑖</m:t>
                          </m:r>
                        </m:sub>
                      </m:sSub>
                      <m:r>
                        <a:rPr lang="it-IT" i="1">
                          <a:latin typeface="Cambria Math" panose="02040503050406030204" pitchFamily="18" charset="0"/>
                        </a:rPr>
                        <m:t>=</m:t>
                      </m:r>
                      <m:f>
                        <m:fPr>
                          <m:ctrlPr>
                            <a:rPr lang="en-US" i="1">
                              <a:latin typeface="Cambria Math" panose="02040503050406030204" pitchFamily="18" charset="0"/>
                            </a:rPr>
                          </m:ctrlPr>
                        </m:fPr>
                        <m:num>
                          <m:r>
                            <a:rPr lang="it-IT" i="1">
                              <a:latin typeface="Cambria Math" panose="02040503050406030204" pitchFamily="18" charset="0"/>
                            </a:rPr>
                            <m:t>𝐾</m:t>
                          </m:r>
                        </m:num>
                        <m:den>
                          <m:nary>
                            <m:naryPr>
                              <m:chr m:val="∑"/>
                              <m:ctrlPr>
                                <a:rPr lang="en-US" i="1">
                                  <a:latin typeface="Cambria Math" panose="02040503050406030204" pitchFamily="18" charset="0"/>
                                </a:rPr>
                              </m:ctrlPr>
                            </m:naryPr>
                            <m:sub>
                              <m: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𝑛</m:t>
                              </m:r>
                            </m:sup>
                            <m:e>
                              <m:r>
                                <a:rPr lang="it-IT" i="1" smtClean="0">
                                  <a:latin typeface="Cambria Math" panose="02040503050406030204" pitchFamily="18" charset="0"/>
                                </a:rPr>
                                <m:t>𝜌</m:t>
                              </m:r>
                              <m:r>
                                <a:rPr lang="it-IT" i="1" smtClean="0">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𝑗</m:t>
                                  </m:r>
                                </m:sub>
                              </m:sSub>
                              <m:r>
                                <a:rPr lang="it-IT" i="1">
                                  <a:latin typeface="Cambria Math" panose="02040503050406030204" pitchFamily="18" charset="0"/>
                                </a:rPr>
                                <m:t>]</m:t>
                              </m:r>
                            </m:e>
                          </m:nary>
                        </m:den>
                      </m:f>
                      <m:r>
                        <a:rPr lang="it-IT" i="1">
                          <a:latin typeface="Cambria Math" panose="02040503050406030204" pitchFamily="18" charset="0"/>
                        </a:rPr>
                        <m:t>𝜌</m:t>
                      </m:r>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𝑗</m:t>
                          </m:r>
                        </m:sub>
                      </m:sSub>
                      <m:r>
                        <a:rPr lang="it-IT" i="1">
                          <a:latin typeface="Cambria Math" panose="02040503050406030204" pitchFamily="18" charset="0"/>
                        </a:rPr>
                        <m:t>]      </m:t>
                      </m:r>
                      <m:r>
                        <a:rPr lang="it-IT" i="1">
                          <a:latin typeface="Cambria Math" panose="02040503050406030204" pitchFamily="18" charset="0"/>
                        </a:rPr>
                        <m:t>𝑖</m:t>
                      </m:r>
                      <m:r>
                        <a:rPr lang="it-IT" i="1">
                          <a:latin typeface="Cambria Math" panose="02040503050406030204" pitchFamily="18" charset="0"/>
                        </a:rPr>
                        <m:t>=1, …, </m:t>
                      </m:r>
                      <m:r>
                        <a:rPr lang="it-IT" i="1">
                          <a:latin typeface="Cambria Math" panose="02040503050406030204" pitchFamily="18" charset="0"/>
                        </a:rPr>
                        <m:t>𝑛</m:t>
                      </m:r>
                    </m:oMath>
                  </m:oMathPara>
                </a14:m>
                <a:endParaRPr lang="it-IT" dirty="0"/>
              </a:p>
              <a:p>
                <a:pPr marL="0" indent="0">
                  <a:buNone/>
                </a:pPr>
                <a:endParaRPr lang="en-US" dirty="0"/>
              </a:p>
            </p:txBody>
          </p:sp>
        </mc:Choice>
        <mc:Fallback>
          <p:sp>
            <p:nvSpPr>
              <p:cNvPr id="3" name="Content Placeholder 2">
                <a:extLst>
                  <a:ext uri="{FF2B5EF4-FFF2-40B4-BE49-F238E27FC236}">
                    <a16:creationId xmlns:a16="http://schemas.microsoft.com/office/drawing/2014/main" id="{F3A5AB54-B93D-F34C-8F25-A08BE48F436C}"/>
                  </a:ext>
                </a:extLst>
              </p:cNvPr>
              <p:cNvSpPr>
                <a:spLocks noGrp="1" noRot="1" noChangeAspect="1" noMove="1" noResize="1" noEditPoints="1" noAdjustHandles="1" noChangeArrowheads="1" noChangeShapeType="1" noTextEdit="1"/>
              </p:cNvSpPr>
              <p:nvPr>
                <p:ph idx="1"/>
              </p:nvPr>
            </p:nvSpPr>
            <p:spPr>
              <a:blipFill>
                <a:blip r:embed="rId2"/>
                <a:stretch>
                  <a:fillRect l="-661"/>
                </a:stretch>
              </a:blipFill>
            </p:spPr>
            <p:txBody>
              <a:bodyPr/>
              <a:lstStyle/>
              <a:p>
                <a:r>
                  <a:rPr lang="en-US">
                    <a:noFill/>
                  </a:rPr>
                  <a:t> </a:t>
                </a:r>
              </a:p>
            </p:txBody>
          </p:sp>
        </mc:Fallback>
      </mc:AlternateContent>
    </p:spTree>
    <p:extLst>
      <p:ext uri="{BB962C8B-B14F-4D97-AF65-F5344CB8AC3E}">
        <p14:creationId xmlns:p14="http://schemas.microsoft.com/office/powerpoint/2010/main" val="2411530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4717-0EEF-8347-955F-5B0AF1AE0F4E}"/>
              </a:ext>
            </a:extLst>
          </p:cNvPr>
          <p:cNvSpPr>
            <a:spLocks noGrp="1"/>
          </p:cNvSpPr>
          <p:nvPr>
            <p:ph type="title"/>
          </p:nvPr>
        </p:nvSpPr>
        <p:spPr/>
        <p:txBody>
          <a:bodyPr/>
          <a:lstStyle/>
          <a:p>
            <a:r>
              <a:rPr lang="en-US" dirty="0"/>
              <a:t>Allocation and default option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0AFD23-7392-414D-996B-01C45659A447}"/>
                  </a:ext>
                </a:extLst>
              </p:cNvPr>
              <p:cNvSpPr>
                <a:spLocks noGrp="1"/>
              </p:cNvSpPr>
              <p:nvPr>
                <p:ph idx="1"/>
              </p:nvPr>
            </p:nvSpPr>
            <p:spPr/>
            <p:txBody>
              <a:bodyPr/>
              <a:lstStyle/>
              <a:p>
                <a:pPr marL="0" indent="0">
                  <a:buNone/>
                </a:pPr>
                <a:r>
                  <a:rPr lang="en-US" dirty="0" err="1"/>
                  <a:t>È</a:t>
                </a:r>
                <a:r>
                  <a:rPr lang="en-US" dirty="0"/>
                  <a:t> una </a:t>
                </a:r>
                <a:r>
                  <a:rPr lang="en-US" dirty="0" err="1"/>
                  <a:t>diversa</a:t>
                </a:r>
                <a:r>
                  <a:rPr lang="en-US" dirty="0"/>
                  <a:t> </a:t>
                </a:r>
                <a:r>
                  <a:rPr lang="en-US" dirty="0" err="1"/>
                  <a:t>classe</a:t>
                </a:r>
                <a:r>
                  <a:rPr lang="en-US" dirty="0"/>
                  <a:t> di </a:t>
                </a:r>
                <a:r>
                  <a:rPr lang="en-US" dirty="0" err="1"/>
                  <a:t>approcci</a:t>
                </a:r>
                <a:r>
                  <a:rPr lang="en-US" dirty="0"/>
                  <a:t> </a:t>
                </a:r>
                <a:r>
                  <a:rPr lang="en-US" dirty="0" err="1"/>
                  <a:t>che</a:t>
                </a:r>
                <a:r>
                  <a:rPr lang="en-US" dirty="0"/>
                  <a:t> </a:t>
                </a:r>
                <a:r>
                  <a:rPr lang="en-US" dirty="0" err="1"/>
                  <a:t>alloca</a:t>
                </a:r>
                <a:r>
                  <a:rPr lang="en-US" dirty="0"/>
                  <a:t> il </a:t>
                </a:r>
                <a:r>
                  <a:rPr lang="en-US" dirty="0" err="1"/>
                  <a:t>valore</a:t>
                </a:r>
                <a:r>
                  <a:rPr lang="en-US" dirty="0"/>
                  <a:t> </a:t>
                </a:r>
                <a:r>
                  <a:rPr lang="en-US" dirty="0" err="1"/>
                  <a:t>dell’opzione</a:t>
                </a:r>
                <a:r>
                  <a:rPr lang="en-US" dirty="0"/>
                  <a:t> di default. </a:t>
                </a:r>
                <a:r>
                  <a:rPr lang="it-IT" dirty="0"/>
                  <a:t>Dato che gli investitori hanno responsabilità limitata, non sono obbligati a pagare la perdita in eccesso (</a:t>
                </a:r>
                <a:r>
                  <a:rPr lang="it-IT" dirty="0" err="1"/>
                  <a:t>S</a:t>
                </a:r>
                <a:r>
                  <a:rPr lang="it-IT" dirty="0"/>
                  <a:t> - K) in caso di default. È come se acquistassero un’assicurazione di prezzo </a:t>
                </a:r>
                <a:r>
                  <a:rPr lang="it-IT" dirty="0" err="1"/>
                  <a:t>min</a:t>
                </a:r>
                <a:r>
                  <a:rPr lang="it-IT" dirty="0"/>
                  <a:t> (</a:t>
                </a:r>
                <a:r>
                  <a:rPr lang="it-IT" dirty="0" err="1"/>
                  <a:t>S</a:t>
                </a:r>
                <a:r>
                  <a:rPr lang="it-IT" dirty="0"/>
                  <a:t>, K) che può essere anche riscritta come </a:t>
                </a:r>
                <a:r>
                  <a:rPr lang="it-IT" dirty="0" err="1"/>
                  <a:t>S</a:t>
                </a:r>
                <a:r>
                  <a:rPr lang="it-IT" dirty="0"/>
                  <a:t> - (</a:t>
                </a:r>
                <a:r>
                  <a:rPr lang="it-IT" dirty="0" err="1"/>
                  <a:t>S</a:t>
                </a:r>
                <a:r>
                  <a:rPr lang="it-IT" dirty="0"/>
                  <a:t> - K)</a:t>
                </a:r>
                <a:r>
                  <a:rPr lang="it-IT" baseline="-25000" dirty="0"/>
                  <a:t>+</a:t>
                </a:r>
                <a:r>
                  <a:rPr lang="it-IT" dirty="0"/>
                  <a:t> dove la quantità (</a:t>
                </a:r>
                <a:r>
                  <a:rPr lang="it-IT" dirty="0" err="1"/>
                  <a:t>S</a:t>
                </a:r>
                <a:r>
                  <a:rPr lang="it-IT" dirty="0"/>
                  <a:t> - K)</a:t>
                </a:r>
                <a:r>
                  <a:rPr lang="it-IT" baseline="-25000" dirty="0"/>
                  <a:t>+</a:t>
                </a:r>
                <a:r>
                  <a:rPr lang="it-IT" dirty="0"/>
                  <a:t>  è detta </a:t>
                </a:r>
                <a:r>
                  <a:rPr lang="it-IT" dirty="0" err="1"/>
                  <a:t>insurer’s</a:t>
                </a:r>
                <a:r>
                  <a:rPr lang="it-IT" dirty="0"/>
                  <a:t> default option.</a:t>
                </a:r>
                <a:r>
                  <a:rPr lang="en-US" dirty="0">
                    <a:effectLst/>
                  </a:rPr>
                  <a:t> </a:t>
                </a:r>
              </a:p>
              <a:p>
                <a:pPr marL="0" indent="0">
                  <a:buNone/>
                </a:pPr>
                <a:r>
                  <a:rPr lang="it-IT" dirty="0"/>
                  <a:t>Tale allocazione è data dalla formula </a:t>
                </a:r>
                <a14:m>
                  <m:oMath xmlns:m="http://schemas.openxmlformats.org/officeDocument/2006/math">
                    <m:r>
                      <a:rPr lang="it-IT" i="1"/>
                      <m:t>𝐸</m:t>
                    </m:r>
                    <m:d>
                      <m:dPr>
                        <m:begChr m:val="["/>
                        <m:endChr m:val="]"/>
                        <m:ctrlPr>
                          <a:rPr lang="en-US" i="1"/>
                        </m:ctrlPr>
                      </m:dPr>
                      <m:e>
                        <m:sSub>
                          <m:sSubPr>
                            <m:ctrlPr>
                              <a:rPr lang="en-US" i="1"/>
                            </m:ctrlPr>
                          </m:sSubPr>
                          <m:e>
                            <m:d>
                              <m:dPr>
                                <m:ctrlPr>
                                  <a:rPr lang="en-US" i="1"/>
                                </m:ctrlPr>
                              </m:dPr>
                              <m:e>
                                <m:r>
                                  <a:rPr lang="it-IT" i="1"/>
                                  <m:t>𝑆</m:t>
                                </m:r>
                                <m:r>
                                  <a:rPr lang="it-IT" i="1"/>
                                  <m:t>−</m:t>
                                </m:r>
                                <m:r>
                                  <a:rPr lang="it-IT" i="1"/>
                                  <m:t>𝐾</m:t>
                                </m:r>
                              </m:e>
                            </m:d>
                          </m:e>
                          <m:sub>
                            <m:r>
                              <a:rPr lang="it-IT" i="1"/>
                              <m:t>+</m:t>
                            </m:r>
                          </m:sub>
                        </m:sSub>
                      </m:e>
                    </m:d>
                    <m:r>
                      <a:rPr lang="it-IT" i="1"/>
                      <m:t>=</m:t>
                    </m:r>
                    <m:nary>
                      <m:naryPr>
                        <m:chr m:val="∑"/>
                        <m:ctrlPr>
                          <a:rPr lang="en-US" i="1"/>
                        </m:ctrlPr>
                      </m:naryPr>
                      <m:sub>
                        <m:r>
                          <a:rPr lang="it-IT" i="1"/>
                          <m:t>𝐽</m:t>
                        </m:r>
                        <m:r>
                          <a:rPr lang="it-IT" i="1"/>
                          <m:t>=1</m:t>
                        </m:r>
                      </m:sub>
                      <m:sup>
                        <m:r>
                          <a:rPr lang="it-IT" i="1"/>
                          <m:t>𝑁</m:t>
                        </m:r>
                      </m:sup>
                      <m:e>
                        <m:r>
                          <a:rPr lang="it-IT" i="1" smtClean="0">
                            <a:latin typeface="Cambria Math" panose="02040503050406030204" pitchFamily="18" charset="0"/>
                          </a:rPr>
                          <m:t>𝐸</m:t>
                        </m:r>
                        <m:r>
                          <a:rPr lang="it-IT" i="1" smtClean="0">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𝑗</m:t>
                            </m:r>
                          </m:sub>
                        </m:sSub>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𝐾</m:t>
                            </m:r>
                          </m:e>
                          <m:sub>
                            <m:r>
                              <a:rPr lang="it-IT" i="1">
                                <a:latin typeface="Cambria Math" panose="02040503050406030204" pitchFamily="18" charset="0"/>
                              </a:rPr>
                              <m:t>𝑗</m:t>
                            </m:r>
                          </m:sub>
                        </m:sSub>
                        <m:r>
                          <a:rPr lang="it-IT" i="1">
                            <a:latin typeface="Cambria Math" panose="02040503050406030204" pitchFamily="18" charset="0"/>
                          </a:rPr>
                          <m:t>)</m:t>
                        </m:r>
                        <m:r>
                          <a:rPr lang="it-IT" i="1">
                            <a:latin typeface="Cambria Math" panose="02040503050406030204" pitchFamily="18" charset="0"/>
                          </a:rPr>
                          <m:t>𝐼</m:t>
                        </m:r>
                        <m:r>
                          <a:rPr lang="it-IT" i="1" baseline="-25000">
                            <a:latin typeface="Cambria Math" panose="02040503050406030204" pitchFamily="18" charset="0"/>
                          </a:rPr>
                          <m:t>(</m:t>
                        </m:r>
                        <m:r>
                          <a:rPr lang="it-IT" i="1" baseline="-25000">
                            <a:latin typeface="Cambria Math" panose="02040503050406030204" pitchFamily="18" charset="0"/>
                          </a:rPr>
                          <m:t>𝑆</m:t>
                        </m:r>
                        <m:r>
                          <a:rPr lang="it-IT" i="1" baseline="-25000">
                            <a:latin typeface="Cambria Math" panose="02040503050406030204" pitchFamily="18" charset="0"/>
                          </a:rPr>
                          <m:t>&gt;</m:t>
                        </m:r>
                        <m:r>
                          <a:rPr lang="it-IT" i="1" baseline="-25000">
                            <a:latin typeface="Cambria Math" panose="02040503050406030204" pitchFamily="18" charset="0"/>
                          </a:rPr>
                          <m:t>𝐾</m:t>
                        </m:r>
                        <m:r>
                          <a:rPr lang="it-IT" i="1" baseline="-25000">
                            <a:latin typeface="Cambria Math" panose="02040503050406030204" pitchFamily="18" charset="0"/>
                          </a:rPr>
                          <m:t>)]</m:t>
                        </m:r>
                      </m:e>
                    </m:nary>
                  </m:oMath>
                </a14:m>
                <a:endParaRPr lang="en-US" dirty="0"/>
              </a:p>
            </p:txBody>
          </p:sp>
        </mc:Choice>
        <mc:Fallback>
          <p:sp>
            <p:nvSpPr>
              <p:cNvPr id="3" name="Content Placeholder 2">
                <a:extLst>
                  <a:ext uri="{FF2B5EF4-FFF2-40B4-BE49-F238E27FC236}">
                    <a16:creationId xmlns:a16="http://schemas.microsoft.com/office/drawing/2014/main" id="{D10AFD23-7392-414D-996B-01C45659A447}"/>
                  </a:ext>
                </a:extLst>
              </p:cNvPr>
              <p:cNvSpPr>
                <a:spLocks noGrp="1" noRot="1" noChangeAspect="1" noMove="1" noResize="1" noEditPoints="1" noAdjustHandles="1" noChangeArrowheads="1" noChangeShapeType="1" noTextEdit="1"/>
              </p:cNvSpPr>
              <p:nvPr>
                <p:ph idx="1"/>
              </p:nvPr>
            </p:nvSpPr>
            <p:spPr>
              <a:blipFill>
                <a:blip r:embed="rId2"/>
                <a:stretch>
                  <a:fillRect l="-661"/>
                </a:stretch>
              </a:blipFill>
            </p:spPr>
            <p:txBody>
              <a:bodyPr/>
              <a:lstStyle/>
              <a:p>
                <a:r>
                  <a:rPr lang="en-US">
                    <a:noFill/>
                  </a:rPr>
                  <a:t> </a:t>
                </a:r>
              </a:p>
            </p:txBody>
          </p:sp>
        </mc:Fallback>
      </mc:AlternateContent>
    </p:spTree>
    <p:extLst>
      <p:ext uri="{BB962C8B-B14F-4D97-AF65-F5344CB8AC3E}">
        <p14:creationId xmlns:p14="http://schemas.microsoft.com/office/powerpoint/2010/main" val="375519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379FC-692B-8644-BD17-8E0CF2E6D550}"/>
              </a:ext>
            </a:extLst>
          </p:cNvPr>
          <p:cNvSpPr>
            <a:spLocks noGrp="1"/>
          </p:cNvSpPr>
          <p:nvPr>
            <p:ph type="title"/>
          </p:nvPr>
        </p:nvSpPr>
        <p:spPr>
          <a:xfrm>
            <a:off x="1450975" y="463550"/>
            <a:ext cx="9604375" cy="1049338"/>
          </a:xfrm>
        </p:spPr>
        <p:txBody>
          <a:bodyPr/>
          <a:lstStyle/>
          <a:p>
            <a:pPr fontAlgn="auto">
              <a:spcAft>
                <a:spcPts val="0"/>
              </a:spcAft>
              <a:defRPr/>
            </a:pPr>
            <a:br>
              <a:rPr lang="it-IT" dirty="0"/>
            </a:br>
            <a:r>
              <a:rPr lang="it-IT" dirty="0"/>
              <a:t>abstract - contesto</a:t>
            </a:r>
          </a:p>
        </p:txBody>
      </p:sp>
      <p:sp>
        <p:nvSpPr>
          <p:cNvPr id="13315" name="Segnaposto contenuto 2">
            <a:extLst>
              <a:ext uri="{FF2B5EF4-FFF2-40B4-BE49-F238E27FC236}">
                <a16:creationId xmlns:a16="http://schemas.microsoft.com/office/drawing/2014/main" id="{F08E25B3-C150-644C-B577-BB11735E5920}"/>
              </a:ext>
            </a:extLst>
          </p:cNvPr>
          <p:cNvSpPr>
            <a:spLocks noGrp="1" noChangeArrowheads="1"/>
          </p:cNvSpPr>
          <p:nvPr>
            <p:ph idx="1"/>
          </p:nvPr>
        </p:nvSpPr>
        <p:spPr/>
        <p:txBody>
          <a:bodyPr/>
          <a:lstStyle/>
          <a:p>
            <a:pPr marL="0" indent="0" algn="just">
              <a:buFont typeface="Arial" panose="020B0604020202020204" pitchFamily="34" charset="0"/>
              <a:buNone/>
            </a:pPr>
            <a:r>
              <a:rPr lang="it-IT" altLang="en-US"/>
              <a:t>Vi sono numerosi metodi di allocazione del capitale a disposizione di un’impresa nelle sue business units, sviluppatesi in seguito all’introduzione di obblighi imposti dal regolatore in materia di copertura del rischio.</a:t>
            </a:r>
          </a:p>
          <a:p>
            <a:pPr marL="0" indent="0" algn="just">
              <a:buFont typeface="Arial" panose="020B0604020202020204" pitchFamily="34" charset="0"/>
              <a:buNone/>
            </a:pPr>
            <a:r>
              <a:rPr lang="it-IT" altLang="en-US"/>
              <a:t>In questo lavoro ne vengono considerati 6: il CTE allocation principle e le sue derivazioni e l’allocation and default option.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C7275C-455A-694B-ACAA-9FDDDC2F7F49}"/>
              </a:ext>
            </a:extLst>
          </p:cNvPr>
          <p:cNvSpPr>
            <a:spLocks noGrp="1"/>
          </p:cNvSpPr>
          <p:nvPr>
            <p:ph type="title"/>
          </p:nvPr>
        </p:nvSpPr>
        <p:spPr/>
        <p:txBody>
          <a:bodyPr/>
          <a:lstStyle/>
          <a:p>
            <a:pPr fontAlgn="auto">
              <a:spcAft>
                <a:spcPts val="0"/>
              </a:spcAft>
              <a:defRPr/>
            </a:pPr>
            <a:r>
              <a:rPr lang="it-IT" dirty="0"/>
              <a:t>Abstract – problema principale</a:t>
            </a:r>
          </a:p>
        </p:txBody>
      </p:sp>
      <p:sp>
        <p:nvSpPr>
          <p:cNvPr id="3" name="Segnaposto contenuto 2">
            <a:extLst>
              <a:ext uri="{FF2B5EF4-FFF2-40B4-BE49-F238E27FC236}">
                <a16:creationId xmlns:a16="http://schemas.microsoft.com/office/drawing/2014/main" id="{44CD2FBD-E806-5C41-AE0B-76949DC53AFD}"/>
              </a:ext>
            </a:extLst>
          </p:cNvPr>
          <p:cNvSpPr>
            <a:spLocks noGrp="1"/>
          </p:cNvSpPr>
          <p:nvPr>
            <p:ph idx="1"/>
          </p:nvPr>
        </p:nvSpPr>
        <p:spPr/>
        <p:txBody>
          <a:bodyPr rtlCol="0">
            <a:normAutofit/>
          </a:bodyPr>
          <a:lstStyle/>
          <a:p>
            <a:pPr marL="0" indent="0" algn="just" fontAlgn="auto">
              <a:spcAft>
                <a:spcPts val="0"/>
              </a:spcAft>
              <a:buFont typeface="Arial" panose="020B0604020202020204" pitchFamily="34" charset="0"/>
              <a:buNone/>
              <a:defRPr/>
            </a:pPr>
            <a:r>
              <a:rPr lang="it-IT" dirty="0"/>
              <a:t>In questo lavoro, consideriamo l’ HAIRCUT ALLOCATION PRINCIPLE,  largamente utilizzato per misurare le perdite individuali di una business </a:t>
            </a:r>
            <a:r>
              <a:rPr lang="it-IT" dirty="0" err="1"/>
              <a:t>unit</a:t>
            </a:r>
            <a:r>
              <a:rPr lang="it-IT" dirty="0"/>
              <a:t> aziendale. </a:t>
            </a:r>
          </a:p>
          <a:p>
            <a:pPr marL="0" indent="0" algn="just" fontAlgn="auto">
              <a:spcAft>
                <a:spcPts val="0"/>
              </a:spcAft>
              <a:buFont typeface="Arial" panose="020B0604020202020204" pitchFamily="34" charset="0"/>
              <a:buNone/>
              <a:defRPr/>
            </a:pPr>
            <a:r>
              <a:rPr lang="it-IT" dirty="0"/>
              <a:t>Il fattore di allocazione del capitale per tale business </a:t>
            </a:r>
            <a:r>
              <a:rPr lang="it-IT" dirty="0" err="1"/>
              <a:t>unit</a:t>
            </a:r>
            <a:r>
              <a:rPr lang="it-IT" dirty="0"/>
              <a:t> è inversamente proporzionale alla somma dei quantili delle singole capital </a:t>
            </a:r>
            <a:r>
              <a:rPr lang="it-IT" dirty="0" err="1"/>
              <a:t>allocation</a:t>
            </a:r>
            <a:r>
              <a:rPr lang="it-IT" dirty="0"/>
              <a:t>. </a:t>
            </a:r>
          </a:p>
          <a:p>
            <a:pPr marL="0" indent="0" algn="just" fontAlgn="auto">
              <a:spcAft>
                <a:spcPts val="0"/>
              </a:spcAft>
              <a:buFont typeface="Arial" panose="020B0604020202020204" pitchFamily="34" charset="0"/>
              <a:buNone/>
              <a:defRPr/>
            </a:pPr>
            <a:r>
              <a:rPr lang="it-IT" dirty="0"/>
              <a:t>Questo metodo non è influenzato dalla struttura di dipendenza tra le perdite delle business </a:t>
            </a:r>
            <a:r>
              <a:rPr lang="it-IT" dirty="0" err="1"/>
              <a:t>units</a:t>
            </a:r>
            <a:endParaRPr lang="it-IT" dirty="0"/>
          </a:p>
          <a:p>
            <a:pPr fontAlgn="auto">
              <a:spcAft>
                <a:spcPts val="0"/>
              </a:spcAft>
              <a:defRPr/>
            </a:pPr>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C4443-AE3C-184D-917F-4861A8E88654}"/>
              </a:ext>
            </a:extLst>
          </p:cNvPr>
          <p:cNvSpPr>
            <a:spLocks noGrp="1"/>
          </p:cNvSpPr>
          <p:nvPr>
            <p:ph type="title"/>
          </p:nvPr>
        </p:nvSpPr>
        <p:spPr/>
        <p:txBody>
          <a:bodyPr/>
          <a:lstStyle/>
          <a:p>
            <a:pPr fontAlgn="auto">
              <a:spcAft>
                <a:spcPts val="0"/>
              </a:spcAft>
              <a:defRPr/>
            </a:pPr>
            <a:r>
              <a:rPr lang="it-IT" dirty="0"/>
              <a:t>Abstract – METODO </a:t>
            </a:r>
          </a:p>
        </p:txBody>
      </p:sp>
      <p:sp>
        <p:nvSpPr>
          <p:cNvPr id="15363" name="Segnaposto contenuto 2">
            <a:extLst>
              <a:ext uri="{FF2B5EF4-FFF2-40B4-BE49-F238E27FC236}">
                <a16:creationId xmlns:a16="http://schemas.microsoft.com/office/drawing/2014/main" id="{C10F8843-E0ED-EE4A-A9CE-4948253F719C}"/>
              </a:ext>
            </a:extLst>
          </p:cNvPr>
          <p:cNvSpPr>
            <a:spLocks noGrp="1" noChangeArrowheads="1"/>
          </p:cNvSpPr>
          <p:nvPr>
            <p:ph idx="1"/>
          </p:nvPr>
        </p:nvSpPr>
        <p:spPr/>
        <p:txBody>
          <a:bodyPr/>
          <a:lstStyle/>
          <a:p>
            <a:pPr marL="0" indent="0" algn="just">
              <a:buFont typeface="Arial" panose="020B0604020202020204" pitchFamily="34" charset="0"/>
              <a:buNone/>
            </a:pPr>
            <a:r>
              <a:rPr lang="it-IT" altLang="en-US"/>
              <a:t>L’obiettivo del nostro lavoro è utilizzare l’HAIRCUT ALLOCATION PRINCIPLE per allocare il capitale necessario a coprire il rischio dei singoli titoli di un portafoglio. </a:t>
            </a:r>
          </a:p>
          <a:p>
            <a:pPr marL="0" indent="0" algn="just">
              <a:buFont typeface="Arial" panose="020B0604020202020204" pitchFamily="34" charset="0"/>
              <a:buNone/>
            </a:pPr>
            <a:r>
              <a:rPr lang="it-IT" altLang="en-US"/>
              <a:t>Tale allocazione avverrà ogni 6 mesi per un periodo totale di 5 anni. Il portafoglio è composto da 5 titoli opportunamente diversi in modo da verificarne l’applicabilità in vari settori.</a:t>
            </a:r>
          </a:p>
          <a:p>
            <a:pPr marL="0" indent="0" algn="just">
              <a:buFont typeface="Arial" panose="020B0604020202020204" pitchFamily="34" charset="0"/>
              <a:buNone/>
            </a:pPr>
            <a:r>
              <a:rPr lang="it-IT" altLang="en-US"/>
              <a:t>Per ogni riallocazione abbiamo analizzato anche i principali indici di statistica descrittiva.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5A2781-7A35-554D-9DCF-3D91D235AA8D}"/>
              </a:ext>
            </a:extLst>
          </p:cNvPr>
          <p:cNvSpPr>
            <a:spLocks noGrp="1"/>
          </p:cNvSpPr>
          <p:nvPr>
            <p:ph type="title"/>
          </p:nvPr>
        </p:nvSpPr>
        <p:spPr/>
        <p:txBody>
          <a:bodyPr/>
          <a:lstStyle/>
          <a:p>
            <a:pPr fontAlgn="auto">
              <a:spcAft>
                <a:spcPts val="0"/>
              </a:spcAft>
              <a:defRPr/>
            </a:pPr>
            <a:r>
              <a:rPr lang="it-IT" dirty="0"/>
              <a:t>Abstract - conclusioni</a:t>
            </a:r>
          </a:p>
        </p:txBody>
      </p:sp>
      <p:sp>
        <p:nvSpPr>
          <p:cNvPr id="16387" name="Segnaposto contenuto 2">
            <a:extLst>
              <a:ext uri="{FF2B5EF4-FFF2-40B4-BE49-F238E27FC236}">
                <a16:creationId xmlns:a16="http://schemas.microsoft.com/office/drawing/2014/main" id="{ECD1ED3D-2A48-AE43-9A64-7E8A043C9EA9}"/>
              </a:ext>
            </a:extLst>
          </p:cNvPr>
          <p:cNvSpPr>
            <a:spLocks noGrp="1" noChangeArrowheads="1"/>
          </p:cNvSpPr>
          <p:nvPr>
            <p:ph idx="1"/>
          </p:nvPr>
        </p:nvSpPr>
        <p:spPr/>
        <p:txBody>
          <a:bodyPr/>
          <a:lstStyle/>
          <a:p>
            <a:pPr marL="0" indent="0" algn="just">
              <a:buFont typeface="Arial" panose="020B0604020202020204" pitchFamily="34" charset="0"/>
              <a:buNone/>
            </a:pPr>
            <a:r>
              <a:rPr lang="it-IT" altLang="en-US"/>
              <a:t>L’andamento della capital allocation risulta stabile in quanto l’allocazione nel lungo periodo non differisce molto da quella dei singoli semestri, in particolare l’ultimo.  Vi sono invece sostanziali differenze rispetto al primo e terzo semestre. </a:t>
            </a:r>
          </a:p>
          <a:p>
            <a:pPr marL="0" indent="0" algn="just">
              <a:buFont typeface="Arial" panose="020B0604020202020204" pitchFamily="34" charset="0"/>
              <a:buNone/>
            </a:pPr>
            <a:r>
              <a:rPr lang="it-IT" altLang="en-US"/>
              <a:t>Gli indici di statistica descrittiva non sono particolarmente soddisfacenti, soprattutto la media che risulta negativa per ogni semestre.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64645C-6D76-584A-80EC-3574098CEC0C}"/>
              </a:ext>
            </a:extLst>
          </p:cNvPr>
          <p:cNvSpPr>
            <a:spLocks noGrp="1"/>
          </p:cNvSpPr>
          <p:nvPr>
            <p:ph type="title"/>
          </p:nvPr>
        </p:nvSpPr>
        <p:spPr/>
        <p:txBody>
          <a:bodyPr/>
          <a:lstStyle/>
          <a:p>
            <a:pPr fontAlgn="auto">
              <a:spcAft>
                <a:spcPts val="0"/>
              </a:spcAft>
              <a:defRPr/>
            </a:pPr>
            <a:r>
              <a:rPr lang="it-IT" dirty="0"/>
              <a:t>MISURE DI RISCHIO</a:t>
            </a:r>
          </a:p>
        </p:txBody>
      </p:sp>
      <p:sp>
        <p:nvSpPr>
          <p:cNvPr id="17411" name="Segnaposto contenuto 2">
            <a:extLst>
              <a:ext uri="{FF2B5EF4-FFF2-40B4-BE49-F238E27FC236}">
                <a16:creationId xmlns:a16="http://schemas.microsoft.com/office/drawing/2014/main" id="{F81C9937-6964-3E4D-978F-A8CA8EFD27FA}"/>
              </a:ext>
            </a:extLst>
          </p:cNvPr>
          <p:cNvSpPr>
            <a:spLocks noGrp="1" noChangeArrowheads="1"/>
          </p:cNvSpPr>
          <p:nvPr>
            <p:ph idx="1"/>
          </p:nvPr>
        </p:nvSpPr>
        <p:spPr/>
        <p:txBody>
          <a:bodyPr/>
          <a:lstStyle/>
          <a:p>
            <a:pPr marL="0" indent="0" algn="just">
              <a:buFont typeface="Arial" panose="020B0604020202020204" pitchFamily="34" charset="0"/>
              <a:buNone/>
            </a:pPr>
            <a:r>
              <a:rPr lang="en-US" altLang="en-US"/>
              <a:t>Una misura di rischio è una mappa  ρ da un insieme di variabile casuali che assumono valori reali definite su uno spazio di probabilità (</a:t>
            </a:r>
            <a:r>
              <a:rPr lang="el-GR" altLang="en-US"/>
              <a:t>Ω</a:t>
            </a:r>
            <a:r>
              <a:rPr lang="en-US" altLang="en-US"/>
              <a:t>,F, P) all’insieme R:</a:t>
            </a:r>
          </a:p>
          <a:p>
            <a:pPr marL="0" indent="0" algn="just">
              <a:buFont typeface="Arial" panose="020B0604020202020204" pitchFamily="34" charset="0"/>
              <a:buNone/>
            </a:pPr>
            <a:r>
              <a:rPr lang="pt-BR" altLang="en-US"/>
              <a:t>ρ :  → R : X ∈  → ρ [X] </a:t>
            </a:r>
          </a:p>
          <a:p>
            <a:pPr marL="0" indent="0">
              <a:buFont typeface="Arial" panose="020B0604020202020204" pitchFamily="34" charset="0"/>
              <a:buNone/>
            </a:pPr>
            <a:r>
              <a:rPr lang="el-GR" altLang="en-US"/>
              <a:t>ρ [</a:t>
            </a:r>
            <a:r>
              <a:rPr lang="it-IT" altLang="en-US"/>
              <a:t>X] rappresenta il capitale da accantonare per rendere la perdita X un rischio accettabile.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F91725-5A7F-BB4C-873F-AD0BE5315854}"/>
              </a:ext>
            </a:extLst>
          </p:cNvPr>
          <p:cNvSpPr>
            <a:spLocks noGrp="1"/>
          </p:cNvSpPr>
          <p:nvPr>
            <p:ph type="title"/>
          </p:nvPr>
        </p:nvSpPr>
        <p:spPr>
          <a:xfrm>
            <a:off x="1450975" y="722313"/>
            <a:ext cx="9604375" cy="1049337"/>
          </a:xfrm>
        </p:spPr>
        <p:txBody>
          <a:bodyPr/>
          <a:lstStyle/>
          <a:p>
            <a:pPr fontAlgn="auto">
              <a:lnSpc>
                <a:spcPct val="115000"/>
              </a:lnSpc>
              <a:spcAft>
                <a:spcPts val="0"/>
              </a:spcAft>
              <a:defRPr/>
            </a:pPr>
            <a:r>
              <a:rPr lang="it-IT" b="1" dirty="0" err="1">
                <a:latin typeface="Times New Roman" panose="02020603050405020304" pitchFamily="18" charset="0"/>
                <a:ea typeface="Times New Roman" panose="02020603050405020304" pitchFamily="18" charset="0"/>
              </a:rPr>
              <a:t>Optimal</a:t>
            </a:r>
            <a:r>
              <a:rPr lang="it-IT" b="1" dirty="0">
                <a:latin typeface="Times New Roman" panose="02020603050405020304" pitchFamily="18" charset="0"/>
                <a:ea typeface="Times New Roman" panose="02020603050405020304" pitchFamily="18" charset="0"/>
              </a:rPr>
              <a:t> Capital </a:t>
            </a:r>
            <a:r>
              <a:rPr lang="it-IT" b="1" dirty="0" err="1">
                <a:latin typeface="Times New Roman" panose="02020603050405020304" pitchFamily="18" charset="0"/>
                <a:ea typeface="Times New Roman" panose="02020603050405020304" pitchFamily="18" charset="0"/>
              </a:rPr>
              <a:t>Allocation</a:t>
            </a:r>
            <a:r>
              <a:rPr lang="it-IT" b="1" dirty="0">
                <a:latin typeface="Times New Roman" panose="02020603050405020304" pitchFamily="18" charset="0"/>
                <a:ea typeface="Times New Roman" panose="02020603050405020304" pitchFamily="18" charset="0"/>
              </a:rPr>
              <a:t> </a:t>
            </a:r>
            <a:r>
              <a:rPr lang="it-IT" b="1" dirty="0" err="1">
                <a:latin typeface="Times New Roman" panose="02020603050405020304" pitchFamily="18" charset="0"/>
                <a:ea typeface="Times New Roman" panose="02020603050405020304" pitchFamily="18" charset="0"/>
              </a:rPr>
              <a:t>Principles</a:t>
            </a:r>
            <a:br>
              <a:rPr lang="it-IT" sz="1800" dirty="0">
                <a:latin typeface="Calibri" panose="020F0502020204030204" pitchFamily="34" charset="0"/>
                <a:ea typeface="Calibri" panose="020F0502020204030204" pitchFamily="34" charset="0"/>
              </a:rPr>
            </a:br>
            <a:r>
              <a:rPr lang="it-IT" sz="1800" dirty="0" err="1">
                <a:latin typeface="Times New Roman" panose="02020603050405020304" pitchFamily="18" charset="0"/>
                <a:ea typeface="Times New Roman" panose="02020603050405020304" pitchFamily="18" charset="0"/>
              </a:rPr>
              <a:t>DhAene</a:t>
            </a:r>
            <a:r>
              <a:rPr lang="it-IT" sz="1800" dirty="0">
                <a:latin typeface="Times New Roman" panose="02020603050405020304" pitchFamily="18" charset="0"/>
                <a:ea typeface="Times New Roman" panose="02020603050405020304" pitchFamily="18" charset="0"/>
              </a:rPr>
              <a:t> et al.</a:t>
            </a:r>
            <a:endParaRPr lang="it-IT" dirty="0"/>
          </a:p>
        </p:txBody>
      </p:sp>
      <p:sp>
        <p:nvSpPr>
          <p:cNvPr id="18435" name="Segnaposto contenuto 2">
            <a:extLst>
              <a:ext uri="{FF2B5EF4-FFF2-40B4-BE49-F238E27FC236}">
                <a16:creationId xmlns:a16="http://schemas.microsoft.com/office/drawing/2014/main" id="{643C24C9-8FE2-3341-9376-3DDBF5834DA7}"/>
              </a:ext>
            </a:extLst>
          </p:cNvPr>
          <p:cNvSpPr>
            <a:spLocks noGrp="1" noChangeArrowheads="1"/>
          </p:cNvSpPr>
          <p:nvPr>
            <p:ph idx="1"/>
          </p:nvPr>
        </p:nvSpPr>
        <p:spPr>
          <a:xfrm>
            <a:off x="1450975" y="2028825"/>
            <a:ext cx="9604375" cy="3451225"/>
          </a:xfrm>
        </p:spPr>
        <p:txBody>
          <a:bodyPr/>
          <a:lstStyle/>
          <a:p>
            <a:pPr marL="0" indent="0" algn="just">
              <a:buFont typeface="Arial" panose="020B0604020202020204" pitchFamily="34" charset="0"/>
              <a:buNone/>
            </a:pPr>
            <a:r>
              <a:rPr lang="it-IT" altLang="en-US"/>
              <a:t>Un’importante componente del modello Enterprise Risk Management (ERM) è l’</a:t>
            </a:r>
            <a:r>
              <a:rPr lang="it-IT" altLang="en-US" b="1"/>
              <a:t>allocazione di capitale</a:t>
            </a:r>
            <a:r>
              <a:rPr lang="it-IT" altLang="en-US"/>
              <a:t> come il risultato di un particolare problema di ottimizzazione.</a:t>
            </a:r>
          </a:p>
          <a:p>
            <a:pPr marL="0" indent="0" algn="just">
              <a:buFont typeface="Arial" panose="020B0604020202020204" pitchFamily="34" charset="0"/>
              <a:buNone/>
            </a:pPr>
            <a:r>
              <a:rPr lang="it-IT" altLang="en-US"/>
              <a:t>L’approccio è giustificato in quanto il capitale allocato riflette il rischio associato ed è flessibile in quanto la funzione obiettivo rispecchia definizioni alternative di tolleranza al rischio.</a:t>
            </a:r>
          </a:p>
          <a:p>
            <a:pPr marL="0" indent="0" algn="just">
              <a:buFont typeface="Arial" panose="020B0604020202020204" pitchFamily="34" charset="0"/>
              <a:buNone/>
            </a:pPr>
            <a:r>
              <a:rPr lang="it-IT" altLang="en-US"/>
              <a:t>L’attività di allocazione può essere effettuata per classificare le business units in base a livelli di redditività.</a:t>
            </a:r>
          </a:p>
          <a:p>
            <a:pPr marL="0" indent="0" algn="just">
              <a:buFont typeface="Arial" panose="020B0604020202020204" pitchFamily="34" charset="0"/>
              <a:buNone/>
            </a:pPr>
            <a:r>
              <a:rPr lang="it-IT" altLang="en-US"/>
              <a:t>In seguito, presentiamo i 6 principali metodi di allocazione del capitale.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AB5465-8CDF-3E46-ACA9-E63A2A6FC3F0}"/>
              </a:ext>
            </a:extLst>
          </p:cNvPr>
          <p:cNvSpPr>
            <a:spLocks noGrp="1"/>
          </p:cNvSpPr>
          <p:nvPr>
            <p:ph type="title"/>
          </p:nvPr>
        </p:nvSpPr>
        <p:spPr/>
        <p:txBody>
          <a:bodyPr/>
          <a:lstStyle/>
          <a:p>
            <a:pPr fontAlgn="auto">
              <a:spcAft>
                <a:spcPts val="0"/>
              </a:spcAft>
              <a:defRPr/>
            </a:pPr>
            <a:r>
              <a:rPr lang="it-IT" dirty="0"/>
              <a:t>VALUE AT RISK</a:t>
            </a:r>
          </a:p>
        </p:txBody>
      </p:sp>
      <p:sp>
        <p:nvSpPr>
          <p:cNvPr id="19459" name="Segnaposto contenuto 2">
            <a:extLst>
              <a:ext uri="{FF2B5EF4-FFF2-40B4-BE49-F238E27FC236}">
                <a16:creationId xmlns:a16="http://schemas.microsoft.com/office/drawing/2014/main" id="{A7450F65-662C-FA48-A283-BAD147DA6C33}"/>
              </a:ext>
            </a:extLst>
          </p:cNvPr>
          <p:cNvSpPr>
            <a:spLocks noGrp="1" noChangeArrowheads="1"/>
          </p:cNvSpPr>
          <p:nvPr>
            <p:ph idx="1"/>
          </p:nvPr>
        </p:nvSpPr>
        <p:spPr/>
        <p:txBody>
          <a:bodyPr/>
          <a:lstStyle/>
          <a:p>
            <a:pPr marL="0" indent="0">
              <a:buFont typeface="Arial" panose="020B0604020202020204" pitchFamily="34" charset="0"/>
              <a:buNone/>
            </a:pPr>
            <a:r>
              <a:rPr lang="it-IT" altLang="en-US" dirty="0"/>
              <a:t>I metodi si basano sul </a:t>
            </a:r>
            <a:r>
              <a:rPr lang="it-IT" altLang="en-US" dirty="0" err="1"/>
              <a:t>VaR</a:t>
            </a:r>
            <a:r>
              <a:rPr lang="it-IT" altLang="en-US" dirty="0"/>
              <a:t>.</a:t>
            </a:r>
          </a:p>
          <a:p>
            <a:pPr marL="0" indent="0" algn="just">
              <a:buFont typeface="Arial" panose="020B0604020202020204" pitchFamily="34" charset="0"/>
              <a:buNone/>
            </a:pPr>
            <a:r>
              <a:rPr lang="en-US" altLang="en-US" dirty="0"/>
              <a:t>Per un </a:t>
            </a:r>
            <a:r>
              <a:rPr lang="en-US" altLang="en-US" dirty="0" err="1"/>
              <a:t>dato</a:t>
            </a:r>
            <a:r>
              <a:rPr lang="en-US" altLang="en-US" dirty="0"/>
              <a:t> </a:t>
            </a:r>
            <a:r>
              <a:rPr lang="en-US" altLang="en-US" dirty="0" err="1"/>
              <a:t>livello</a:t>
            </a:r>
            <a:r>
              <a:rPr lang="en-US" altLang="en-US" dirty="0"/>
              <a:t> di </a:t>
            </a:r>
            <a:r>
              <a:rPr lang="en-US" altLang="en-US" dirty="0" err="1"/>
              <a:t>probabilità</a:t>
            </a:r>
            <a:r>
              <a:rPr lang="en-US" altLang="en-US" dirty="0"/>
              <a:t> p ∈ (0, 1), </a:t>
            </a:r>
            <a:r>
              <a:rPr lang="en-US" altLang="en-US" dirty="0" err="1"/>
              <a:t>definiamo</a:t>
            </a:r>
            <a:r>
              <a:rPr lang="en-US" altLang="en-US" dirty="0"/>
              <a:t> il </a:t>
            </a:r>
            <a:r>
              <a:rPr lang="en-US" altLang="en-US" dirty="0" err="1"/>
              <a:t>VaR</a:t>
            </a:r>
            <a:r>
              <a:rPr lang="en-US" altLang="en-US" dirty="0"/>
              <a:t> o quantile di una </a:t>
            </a:r>
            <a:r>
              <a:rPr lang="en-US" altLang="en-US" dirty="0" err="1"/>
              <a:t>variabile</a:t>
            </a:r>
            <a:r>
              <a:rPr lang="en-US" altLang="en-US" dirty="0"/>
              <a:t> </a:t>
            </a:r>
            <a:r>
              <a:rPr lang="en-US" altLang="en-US" dirty="0" err="1"/>
              <a:t>casuale</a:t>
            </a:r>
            <a:r>
              <a:rPr lang="en-US" altLang="en-US" dirty="0"/>
              <a:t> </a:t>
            </a:r>
            <a:r>
              <a:rPr lang="en-US" altLang="en-US" dirty="0" err="1"/>
              <a:t>perdita</a:t>
            </a:r>
            <a:r>
              <a:rPr lang="en-US" altLang="en-US" dirty="0"/>
              <a:t> X come </a:t>
            </a:r>
            <a:r>
              <a:rPr lang="it-IT" altLang="en-US" sz="1800" dirty="0">
                <a:latin typeface="Palatino-Roman" pitchFamily="2" charset="77"/>
              </a:rPr>
              <a:t> </a:t>
            </a:r>
            <a:r>
              <a:rPr lang="it-IT" altLang="en-US" dirty="0"/>
              <a:t>F</a:t>
            </a:r>
            <a:r>
              <a:rPr lang="it-IT" altLang="en-US" baseline="30000" dirty="0"/>
              <a:t>−1</a:t>
            </a:r>
            <a:r>
              <a:rPr lang="en-US" altLang="en-US" baseline="-25000" dirty="0"/>
              <a:t>X </a:t>
            </a:r>
            <a:r>
              <a:rPr lang="en-US" altLang="en-US" dirty="0"/>
              <a:t>(p)</a:t>
            </a:r>
            <a:r>
              <a:rPr lang="en-US" altLang="en-US" sz="1800" dirty="0">
                <a:latin typeface="Palatino-Roman" pitchFamily="2" charset="77"/>
              </a:rPr>
              <a:t>.  </a:t>
            </a:r>
            <a:r>
              <a:rPr lang="en-US" altLang="en-US" dirty="0" err="1"/>
              <a:t>È</a:t>
            </a:r>
            <a:r>
              <a:rPr lang="en-US" altLang="en-US" dirty="0"/>
              <a:t> </a:t>
            </a:r>
            <a:r>
              <a:rPr lang="en-US" altLang="en-US" dirty="0" err="1"/>
              <a:t>definito</a:t>
            </a:r>
            <a:r>
              <a:rPr lang="en-US" altLang="en-US" dirty="0"/>
              <a:t> come: </a:t>
            </a:r>
          </a:p>
          <a:p>
            <a:pPr marL="0" indent="0">
              <a:buFont typeface="Arial" panose="020B0604020202020204" pitchFamily="34" charset="0"/>
              <a:buNone/>
            </a:pPr>
            <a:r>
              <a:rPr lang="it-IT" altLang="en-US" dirty="0"/>
              <a:t>F</a:t>
            </a:r>
            <a:r>
              <a:rPr lang="it-IT" altLang="en-US" baseline="30000" dirty="0"/>
              <a:t>−1</a:t>
            </a:r>
            <a:r>
              <a:rPr lang="en-US" altLang="en-US" baseline="-25000" dirty="0"/>
              <a:t>X</a:t>
            </a:r>
            <a:r>
              <a:rPr lang="en-US" altLang="en-US" dirty="0"/>
              <a:t> (p) </a:t>
            </a:r>
            <a:r>
              <a:rPr lang="pt-BR" altLang="en-US" dirty="0"/>
              <a:t>= </a:t>
            </a:r>
            <a:r>
              <a:rPr lang="pt-BR" altLang="en-US" dirty="0" err="1"/>
              <a:t>inf</a:t>
            </a:r>
            <a:r>
              <a:rPr lang="pt-BR" altLang="en-US" dirty="0"/>
              <a:t>{</a:t>
            </a:r>
            <a:r>
              <a:rPr lang="pt-BR" altLang="en-US" dirty="0" err="1"/>
              <a:t>x</a:t>
            </a:r>
            <a:r>
              <a:rPr lang="pt-BR" altLang="en-US" dirty="0"/>
              <a:t> ∈ </a:t>
            </a:r>
            <a:r>
              <a:rPr lang="pt-BR" altLang="en-US" dirty="0" err="1"/>
              <a:t>R</a:t>
            </a:r>
            <a:r>
              <a:rPr lang="pt-BR" altLang="en-US" dirty="0"/>
              <a:t>: </a:t>
            </a:r>
            <a:r>
              <a:rPr lang="it-IT" altLang="en-US" dirty="0"/>
              <a:t>F</a:t>
            </a:r>
            <a:r>
              <a:rPr lang="it-IT" altLang="en-US" baseline="-25000" dirty="0"/>
              <a:t>X</a:t>
            </a:r>
            <a:r>
              <a:rPr lang="it-IT" altLang="en-US" dirty="0"/>
              <a:t>(x) ≥ </a:t>
            </a:r>
            <a:r>
              <a:rPr lang="it-IT" altLang="en-US" dirty="0" err="1"/>
              <a:t>p</a:t>
            </a:r>
            <a:r>
              <a:rPr lang="it-IT" alt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EA38FD-1D99-EF44-81CB-B4340D84A7C7}"/>
              </a:ext>
            </a:extLst>
          </p:cNvPr>
          <p:cNvSpPr>
            <a:spLocks noGrp="1"/>
          </p:cNvSpPr>
          <p:nvPr>
            <p:ph type="title"/>
          </p:nvPr>
        </p:nvSpPr>
        <p:spPr/>
        <p:txBody>
          <a:bodyPr/>
          <a:lstStyle/>
          <a:p>
            <a:pPr fontAlgn="auto">
              <a:spcAft>
                <a:spcPts val="0"/>
              </a:spcAft>
              <a:defRPr/>
            </a:pPr>
            <a:r>
              <a:rPr lang="it-IT" b="1" dirty="0">
                <a:solidFill>
                  <a:srgbClr val="000000"/>
                </a:solidFill>
                <a:latin typeface="Times New Roman" panose="02020603050405020304" pitchFamily="18" charset="0"/>
                <a:ea typeface="Times New Roman" panose="02020603050405020304" pitchFamily="18" charset="0"/>
                <a:cs typeface="Noto Sans Symbols"/>
              </a:rPr>
              <a:t>Haircut </a:t>
            </a:r>
            <a:r>
              <a:rPr lang="it-IT" b="1" dirty="0" err="1">
                <a:solidFill>
                  <a:srgbClr val="000000"/>
                </a:solidFill>
                <a:latin typeface="Times New Roman" panose="02020603050405020304" pitchFamily="18" charset="0"/>
                <a:ea typeface="Times New Roman" panose="02020603050405020304" pitchFamily="18" charset="0"/>
                <a:cs typeface="Noto Sans Symbols"/>
              </a:rPr>
              <a:t>Allocation</a:t>
            </a:r>
            <a:r>
              <a:rPr lang="it-IT" b="1" dirty="0">
                <a:solidFill>
                  <a:srgbClr val="000000"/>
                </a:solidFill>
                <a:latin typeface="Times New Roman" panose="02020603050405020304" pitchFamily="18" charset="0"/>
                <a:ea typeface="Times New Roman" panose="02020603050405020304" pitchFamily="18" charset="0"/>
                <a:cs typeface="Noto Sans Symbols"/>
              </a:rPr>
              <a:t> </a:t>
            </a:r>
            <a:r>
              <a:rPr lang="it-IT" b="1" dirty="0" err="1">
                <a:solidFill>
                  <a:srgbClr val="000000"/>
                </a:solidFill>
                <a:latin typeface="Times New Roman" panose="02020603050405020304" pitchFamily="18" charset="0"/>
                <a:ea typeface="Times New Roman" panose="02020603050405020304" pitchFamily="18" charset="0"/>
                <a:cs typeface="Noto Sans Symbols"/>
              </a:rPr>
              <a:t>PrincipLE</a:t>
            </a:r>
            <a:endParaRPr lang="it-IT" dirty="0"/>
          </a:p>
        </p:txBody>
      </p:sp>
      <p:sp>
        <p:nvSpPr>
          <p:cNvPr id="3" name="Segnaposto contenuto 2">
            <a:extLst>
              <a:ext uri="{FF2B5EF4-FFF2-40B4-BE49-F238E27FC236}">
                <a16:creationId xmlns:a16="http://schemas.microsoft.com/office/drawing/2014/main" id="{B8D20F8C-6754-8E45-911E-DDBF0DE9F2F0}"/>
              </a:ext>
            </a:extLst>
          </p:cNvPr>
          <p:cNvSpPr>
            <a:spLocks noGrp="1" noRot="1" noChangeAspect="1" noMove="1" noResize="1" noEditPoints="1" noAdjustHandles="1" noChangeArrowheads="1" noChangeShapeType="1" noTextEdit="1"/>
          </p:cNvSpPr>
          <p:nvPr>
            <p:ph idx="1"/>
          </p:nvPr>
        </p:nvSpPr>
        <p:spPr>
          <a:xfrm>
            <a:off x="1451579" y="2015732"/>
            <a:ext cx="9603275" cy="3450613"/>
          </a:xfrm>
          <a:blipFill>
            <a:blip r:embed="rId2"/>
            <a:stretch>
              <a:fillRect l="-635" t="-177" r="-698"/>
            </a:stretch>
          </a:blipFill>
        </p:spPr>
        <p:txBody>
          <a:bodyPr/>
          <a:lstStyle/>
          <a:p>
            <a:pPr marL="0" indent="0">
              <a:buNone/>
            </a:pPr>
            <a:r>
              <a:rPr lang="it-IT" dirty="0" err="1">
                <a:noFill/>
              </a:rPr>
              <a:t>sdfsdfsdfsdfsdfsfsdsdfsfdddd</a:t>
            </a:r>
            <a:endParaRPr lang="it-IT" dirty="0">
              <a:noFill/>
            </a:endParaRPr>
          </a:p>
        </p:txBody>
      </p:sp>
    </p:spTree>
  </p:cSld>
  <p:clrMapOvr>
    <a:masterClrMapping/>
  </p:clrMapOvr>
</p:sld>
</file>

<file path=ppt/theme/theme1.xml><?xml version="1.0" encoding="utf-8"?>
<a:theme xmlns:a="http://schemas.openxmlformats.org/drawingml/2006/main" name="Raccolt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zione standard1" id="{77D4EF97-BAD6-4129-9256-879E00C2B96D}" vid="{40D6D8BC-546A-488B-893A-8C098A5FAB72}"/>
    </a:ext>
  </a:extLst>
</a:theme>
</file>

<file path=docProps/app.xml><?xml version="1.0" encoding="utf-8"?>
<Properties xmlns="http://schemas.openxmlformats.org/officeDocument/2006/extended-properties" xmlns:vt="http://schemas.openxmlformats.org/officeDocument/2006/docPropsVTypes">
  <Template>Raccolta</Template>
  <TotalTime>109</TotalTime>
  <Words>964</Words>
  <Application>Microsoft Macintosh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Gill Sans MT</vt:lpstr>
      <vt:lpstr>Arial</vt:lpstr>
      <vt:lpstr>Calibri</vt:lpstr>
      <vt:lpstr>Times New Roman</vt:lpstr>
      <vt:lpstr>Palatino-Roman</vt:lpstr>
      <vt:lpstr>Noto Sans Symbols</vt:lpstr>
      <vt:lpstr>Raccolta</vt:lpstr>
      <vt:lpstr>PRESENTAZIONE progetto risk measures - gruppo 1</vt:lpstr>
      <vt:lpstr> abstract - contesto</vt:lpstr>
      <vt:lpstr>Abstract – problema principale</vt:lpstr>
      <vt:lpstr>Abstract – METODO </vt:lpstr>
      <vt:lpstr>Abstract - conclusioni</vt:lpstr>
      <vt:lpstr>MISURE DI RISCHIO</vt:lpstr>
      <vt:lpstr>Optimal Capital Allocation Principles DhAene et al.</vt:lpstr>
      <vt:lpstr>VALUE AT RISK</vt:lpstr>
      <vt:lpstr>Haircut Allocation PrincipLE</vt:lpstr>
      <vt:lpstr>The quantile allocation principle</vt:lpstr>
      <vt:lpstr>Covariance allocation principle</vt:lpstr>
      <vt:lpstr>The CTE allocation principle</vt:lpstr>
      <vt:lpstr>Proportional Allocation </vt:lpstr>
      <vt:lpstr>Allocation and default option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risk measures - gruppo 1</dc:title>
  <dc:creator>r.dorata@campus.unimib.it</dc:creator>
  <cp:lastModifiedBy>r.dorata@campus.unimib.it</cp:lastModifiedBy>
  <cp:revision>1</cp:revision>
  <dcterms:created xsi:type="dcterms:W3CDTF">2022-01-04T20:13:03Z</dcterms:created>
  <dcterms:modified xsi:type="dcterms:W3CDTF">2022-01-04T22:02:59Z</dcterms:modified>
</cp:coreProperties>
</file>