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6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10" r:id="rId13"/>
    <p:sldId id="407" r:id="rId14"/>
    <p:sldId id="408" r:id="rId15"/>
    <p:sldId id="373" r:id="rId16"/>
    <p:sldId id="374" r:id="rId17"/>
    <p:sldId id="369" r:id="rId18"/>
    <p:sldId id="409" r:id="rId19"/>
    <p:sldId id="351" r:id="rId20"/>
    <p:sldId id="348" r:id="rId21"/>
    <p:sldId id="352" r:id="rId22"/>
    <p:sldId id="411" r:id="rId23"/>
    <p:sldId id="353" r:id="rId24"/>
    <p:sldId id="378" r:id="rId25"/>
    <p:sldId id="379" r:id="rId26"/>
    <p:sldId id="354" r:id="rId27"/>
    <p:sldId id="356" r:id="rId28"/>
    <p:sldId id="357" r:id="rId29"/>
    <p:sldId id="355" r:id="rId30"/>
    <p:sldId id="358" r:id="rId31"/>
    <p:sldId id="359" r:id="rId32"/>
    <p:sldId id="390" r:id="rId33"/>
    <p:sldId id="391" r:id="rId34"/>
    <p:sldId id="397" r:id="rId35"/>
    <p:sldId id="360" r:id="rId36"/>
    <p:sldId id="361" r:id="rId37"/>
    <p:sldId id="362" r:id="rId38"/>
    <p:sldId id="392" r:id="rId39"/>
    <p:sldId id="413" r:id="rId40"/>
    <p:sldId id="302" r:id="rId4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24C0C-6569-BD45-A72F-043D6BC01BE7}" type="datetimeFigureOut">
              <a:t>30/04/2020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97DF-7D2F-954C-ACB1-84D094F2065D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4913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0F11E-7383-364D-B3B0-C26B23D84F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8F6B-AE77-A64D-88C0-60ACD0CE8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5F038-9DD3-E740-8C0C-901EF4CD0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A597-C4EB-5349-92A7-48A39EC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0767-7C7D-4F41-9260-0DF8DC32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DD39-A3FB-C041-ADA0-D2BE1E39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71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3E92-B335-B943-B525-C38DECD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655AF-40A8-4C4C-B066-F76A05B9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9FB3-CE11-9F41-81D6-78AA0F2B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321F-4130-CF43-8A67-7977A127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BC2A-6976-F042-8A0D-825FB8CF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62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A0C9B-C1BC-A942-9706-74D4D9F9C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E558F-093D-D946-AA34-CE0D2970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17A8-9D41-5E48-8D3B-3082F53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086B-8CC0-E94B-9F1F-4CC22CD3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FC4F-2559-9A4C-8312-4AFB172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2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5300-25B3-444D-A969-655EB933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0549-4761-124C-B93E-6D46BB24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11B9-8C7B-1741-90B7-FFED5EA2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1691-04BB-D446-A4E4-13C5DBC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38AF9-C4AC-4E40-B602-6BAD116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206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84D9-E602-B541-A103-77F26102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5FCB-A6C6-4A49-97A3-6A594A59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5965-B286-574A-AF4E-8E63AF78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2DFD-A670-E942-A20D-A8582AC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0E48-A532-3B40-BA27-7B432379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06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3084-837A-2440-BB06-970068E9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8C8C-B8BB-F446-8F30-F5CFB6FAA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B11D-D0C3-9B4C-AE79-8AE3EEC9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519D-F768-CB48-BD8B-609007AA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D72C-F507-8E40-8262-E1040498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8008-1425-E54F-ACAD-B5A4EBEC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65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E22F-9DA0-664A-8ED1-BCC5A200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BE96C-40F4-924E-BA55-C284204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2EF2-9E89-8C4E-B86A-C4AC7563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0AA0D-7970-7846-B862-6245E7E66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93A57-68E4-5643-BA85-14FB77746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EF34-24E9-6B48-8FCC-BA3B7C36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1FE27-0AD5-6440-B494-EC29F29F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28B12-EED7-A045-81E5-B00A0DD2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52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9EDD-62D2-A148-ADAE-31315CC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4D58F-7D75-F64C-9DA0-B1DF0671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7369-3C32-CD49-85FE-1756A88C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0685C-6CD5-914A-B6FF-41916C8D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80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B9C27-3672-5B4E-BAE7-0279A98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4D1E9-C2E9-6945-80DA-5B93A5AE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844A1-D6B7-994D-83DF-5E3C8007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354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0586-99C5-6545-AC31-3C94EAE2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D625-174B-9E4F-BFC5-C6237E9E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8D354-865A-404E-AD07-07B1D59E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663A-477D-DC4D-80A0-15CDB03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DA0C-8FF5-4948-A83C-21B0709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D684C-4F18-ED4D-A4F1-92790012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893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F961-8C7A-4447-A361-0EDACE8F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3C5EC-2AF9-2248-87E7-E68C4DB3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6A54-46D9-4D41-904F-40842A37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14D-318F-7141-BE2E-7A797C7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E897-07EF-1C48-ABC5-ABAA077C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8375-59D2-8C4A-B07D-8D5A483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10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F3D5-512D-8144-BA04-D3E54ED8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EF3B-2D5F-684D-8066-D9DAC406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5DF9-0ED4-3346-94C5-8C3E863F1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C165-7518-B248-B7AC-FCD5CB29AE65}" type="datetimeFigureOut">
              <a:t>30/04/2020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07E3-CBF9-DE46-990E-7F066FE49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E236-4EE9-3741-B387-9EDFEECC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07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interactions and binding site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Allegra Via</a:t>
            </a:r>
          </a:p>
        </p:txBody>
      </p:sp>
      <p:pic>
        <p:nvPicPr>
          <p:cNvPr id="4" name="Picture 3" descr="sapienza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408" y="512589"/>
            <a:ext cx="861898" cy="103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18" y="435723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485" y="5743543"/>
            <a:ext cx="1173817" cy="9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7" y="5991596"/>
            <a:ext cx="400507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2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38601" y="381001"/>
            <a:ext cx="37369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G = H - TS</a:t>
            </a:r>
            <a:endParaRPr lang="en-US" sz="2400">
              <a:latin typeface="Times" pitchFamily="-84" charset="0"/>
              <a:sym typeface="Symbol" pitchFamily="-84" charset="2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4876800" y="1066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209800" y="1600200"/>
            <a:ext cx="6080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Times" pitchFamily="-84" charset="0"/>
              <a:buAutoNum type="alphaUcPeriod"/>
            </a:pPr>
            <a:r>
              <a:rPr lang="en-US" dirty="0"/>
              <a:t>covalent bond breaking or making</a:t>
            </a:r>
          </a:p>
          <a:p>
            <a:pPr marL="457200" indent="-457200">
              <a:buFont typeface="Times" pitchFamily="-84" charset="0"/>
              <a:buAutoNum type="alphaUcPeriod"/>
            </a:pPr>
            <a:r>
              <a:rPr lang="en-US" dirty="0"/>
              <a:t>Variation in the electrostatic or van der Waals interactions</a:t>
            </a:r>
          </a:p>
          <a:p>
            <a:pPr marL="457200" indent="-457200">
              <a:buFont typeface="Times" pitchFamily="-84" charset="0"/>
              <a:buAutoNum type="alphaUcPeriod"/>
            </a:pPr>
            <a:r>
              <a:rPr lang="en-US" dirty="0"/>
              <a:t>Variations induced by the heat in the atomic motions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700671" y="3501008"/>
            <a:ext cx="2565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" pitchFamily="-84" charset="0"/>
                <a:sym typeface="Symbol" pitchFamily="-84" charset="2"/>
              </a:rPr>
              <a:t>Q</a:t>
            </a:r>
            <a:r>
              <a:rPr lang="en-US" sz="2800" b="1" baseline="-25000" dirty="0">
                <a:latin typeface="Times" pitchFamily="-84" charset="0"/>
                <a:sym typeface="Symbol" pitchFamily="-84" charset="2"/>
              </a:rPr>
              <a:t>(p)</a:t>
            </a:r>
            <a:r>
              <a:rPr lang="en-US" sz="2800" b="1" dirty="0">
                <a:latin typeface="Times" pitchFamily="-84" charset="0"/>
                <a:sym typeface="Symbol" pitchFamily="-84" charset="2"/>
              </a:rPr>
              <a:t> = H ≈ E 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057401" y="2708921"/>
            <a:ext cx="8264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These variations at constant pressure entail heat transfer between the system and the environment. Therefore, we can write: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215680" y="5085185"/>
            <a:ext cx="5527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  <a:sym typeface="Symbol" pitchFamily="-84" charset="2"/>
              </a:rPr>
              <a:t>Q</a:t>
            </a:r>
            <a:r>
              <a:rPr lang="en-US" sz="2400" b="1" baseline="-25000" dirty="0">
                <a:latin typeface="Arial"/>
                <a:cs typeface="Arial"/>
                <a:sym typeface="Symbol" pitchFamily="-84" charset="2"/>
              </a:rPr>
              <a:t>(p)</a:t>
            </a:r>
            <a:r>
              <a:rPr lang="en-US" sz="2400" b="1" dirty="0">
                <a:latin typeface="Arial"/>
                <a:cs typeface="Arial"/>
                <a:sym typeface="Symbol" pitchFamily="-84" charset="2"/>
              </a:rPr>
              <a:t> can be experimentally measured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703512" y="4077073"/>
            <a:ext cx="8820472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Therefore, </a:t>
            </a:r>
            <a:r>
              <a:rPr lang="en-US" u="sng" dirty="0"/>
              <a:t>at constant pressure and volume</a:t>
            </a:r>
            <a:r>
              <a:rPr lang="en-US" dirty="0"/>
              <a:t>, the enthalpy variation coincides with both the heat and the variation of internal energy occurred during the process.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304634" y="5733257"/>
            <a:ext cx="4597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H &gt; 0 in a reaction </a:t>
            </a:r>
            <a:r>
              <a:rPr lang="en-US" sz="2400" b="1" dirty="0">
                <a:sym typeface="Symbol" pitchFamily="-84" charset="2"/>
              </a:rPr>
              <a:t>adsorbing</a:t>
            </a:r>
            <a:r>
              <a:rPr lang="en-US" sz="2400" dirty="0">
                <a:sym typeface="Symbol" pitchFamily="-84" charset="2"/>
              </a:rPr>
              <a:t> heat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12571" y="6190457"/>
            <a:ext cx="44847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H &lt; 0 in a reaction </a:t>
            </a:r>
            <a:r>
              <a:rPr lang="en-US" sz="2400" b="1" dirty="0">
                <a:sym typeface="Symbol" pitchFamily="-84" charset="2"/>
              </a:rPr>
              <a:t>releasing</a:t>
            </a:r>
            <a:r>
              <a:rPr lang="en-US" sz="2400" dirty="0">
                <a:sym typeface="Symbol" pitchFamily="-84" charset="2"/>
              </a:rPr>
              <a:t> heat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068693" y="6019800"/>
            <a:ext cx="1579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Conventionally</a:t>
            </a:r>
          </a:p>
        </p:txBody>
      </p:sp>
    </p:spTree>
    <p:extLst>
      <p:ext uri="{BB962C8B-B14F-4D97-AF65-F5344CB8AC3E}">
        <p14:creationId xmlns:p14="http://schemas.microsoft.com/office/powerpoint/2010/main" val="412628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3552" y="153617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Energy is </a:t>
            </a:r>
            <a:r>
              <a:rPr lang="en-US" b="1" dirty="0"/>
              <a:t>released </a:t>
            </a:r>
            <a:r>
              <a:rPr lang="en-US" dirty="0"/>
              <a:t>to </a:t>
            </a:r>
            <a:r>
              <a:rPr lang="en-US" u="sng" dirty="0"/>
              <a:t>make bonds</a:t>
            </a:r>
            <a:r>
              <a:rPr lang="en-US" dirty="0"/>
              <a:t>. The enthalpy change is </a:t>
            </a:r>
            <a:r>
              <a:rPr lang="en-US" b="1" dirty="0"/>
              <a:t>negative </a:t>
            </a:r>
            <a:r>
              <a:rPr lang="en-US" dirty="0"/>
              <a:t>because the system is </a:t>
            </a:r>
            <a:r>
              <a:rPr lang="en-US" b="1" dirty="0"/>
              <a:t>releasing</a:t>
            </a:r>
            <a:r>
              <a:rPr lang="en-US" dirty="0"/>
              <a:t> energy when forming bond.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</a:p>
          <a:p>
            <a:pPr algn="just"/>
            <a:r>
              <a:rPr lang="en-US" dirty="0"/>
              <a:t>Energy is </a:t>
            </a:r>
            <a:r>
              <a:rPr lang="en-US" b="1" dirty="0"/>
              <a:t>required </a:t>
            </a:r>
            <a:r>
              <a:rPr lang="en-US" dirty="0"/>
              <a:t>to </a:t>
            </a:r>
            <a:r>
              <a:rPr lang="en-US" u="sng" dirty="0"/>
              <a:t>break bonds</a:t>
            </a:r>
            <a:r>
              <a:rPr lang="en-US" dirty="0"/>
              <a:t>. The enthalpy change for breaking bonds is </a:t>
            </a:r>
            <a:r>
              <a:rPr lang="en-US" b="1" dirty="0"/>
              <a:t>positive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5920" y="2348880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H &lt; 0 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375920" y="3789040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H &gt; 0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343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330592" y="2236995"/>
            <a:ext cx="37369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latin typeface="Times" charset="0"/>
                <a:sym typeface="Symbol" charset="0"/>
              </a:rPr>
              <a:t>G = H - TS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736725" y="5733256"/>
            <a:ext cx="8931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" charset="0"/>
                <a:sym typeface="Symbol" charset="0"/>
              </a:rPr>
              <a:t></a:t>
            </a:r>
            <a:r>
              <a:rPr lang="en-US" sz="2000" dirty="0"/>
              <a:t>H = Change in enthalpy. It represents the general tendency to </a:t>
            </a:r>
            <a:r>
              <a:rPr lang="en-US" sz="2000" dirty="0" err="1"/>
              <a:t>minimise</a:t>
            </a:r>
            <a:r>
              <a:rPr lang="en-US" sz="2000" dirty="0"/>
              <a:t> the energy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738064" y="6086227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imes" charset="0"/>
                <a:sym typeface="Symbol" charset="0"/>
              </a:rPr>
              <a:t></a:t>
            </a:r>
            <a:r>
              <a:rPr lang="en-US" sz="2000" dirty="0"/>
              <a:t>S = Entropy change. It represents the general tendency to </a:t>
            </a:r>
            <a:r>
              <a:rPr lang="en-US" sz="2000" dirty="0" err="1"/>
              <a:t>maximise</a:t>
            </a:r>
            <a:r>
              <a:rPr lang="en-US" sz="2000" dirty="0"/>
              <a:t> disorder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24827" y="1103141"/>
            <a:ext cx="10850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variation of free energy can be written in terms of enthalpy (H) and entropy (S) changes at a </a:t>
            </a:r>
            <a:r>
              <a:rPr lang="en-US" sz="2400" b="1" dirty="0"/>
              <a:t>constant temperature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4343400" y="2943922"/>
            <a:ext cx="618893" cy="11962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209801" y="4570031"/>
            <a:ext cx="68489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Formation or breaking of covalent bonds</a:t>
            </a:r>
          </a:p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Variations in the electrostatic or van der Waals interactions </a:t>
            </a:r>
          </a:p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Thermally induced changes in the atomic motions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75576" y="3124513"/>
            <a:ext cx="3441498" cy="132343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ym typeface="Symbol" charset="0"/>
              </a:rPr>
              <a:t>H &gt; 0</a:t>
            </a:r>
            <a:r>
              <a:rPr lang="en-US" sz="2000" dirty="0">
                <a:sym typeface="Symbol" charset="0"/>
              </a:rPr>
              <a:t> mainly corresponds to the rupture of </a:t>
            </a:r>
            <a:r>
              <a:rPr lang="en-US" sz="2000" dirty="0" err="1">
                <a:sym typeface="Symbol" charset="0"/>
              </a:rPr>
              <a:t>favourable</a:t>
            </a:r>
            <a:r>
              <a:rPr lang="en-US" sz="2000" dirty="0">
                <a:sym typeface="Symbol" charset="0"/>
              </a:rPr>
              <a:t> non-covalent bonds</a:t>
            </a:r>
          </a:p>
          <a:p>
            <a:r>
              <a:rPr lang="en-US" sz="2000" b="1" dirty="0">
                <a:sym typeface="Symbol" charset="0"/>
              </a:rPr>
              <a:t>H </a:t>
            </a:r>
            <a:r>
              <a:rPr lang="en-US" sz="2000" dirty="0">
                <a:sym typeface="Symbol" charset="0"/>
              </a:rPr>
              <a:t>= </a:t>
            </a:r>
            <a:r>
              <a:rPr lang="en-US" sz="2000" b="1" dirty="0">
                <a:latin typeface="Times" pitchFamily="-84" charset="0"/>
                <a:sym typeface="Symbol" pitchFamily="-84" charset="2"/>
              </a:rPr>
              <a:t>Q</a:t>
            </a:r>
            <a:r>
              <a:rPr lang="en-US" sz="2000" b="1" baseline="-25000" dirty="0">
                <a:latin typeface="Times" pitchFamily="-84" charset="0"/>
                <a:sym typeface="Symbol" pitchFamily="-84" charset="2"/>
              </a:rPr>
              <a:t>(p) </a:t>
            </a:r>
            <a:r>
              <a:rPr lang="en-US" sz="2000" dirty="0">
                <a:sym typeface="Symbol" pitchFamily="-84" charset="2"/>
              </a:rPr>
              <a:t>(measurable)</a:t>
            </a:r>
            <a:endParaRPr lang="en-US" sz="2000" dirty="0">
              <a:sym typeface="Symbo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09801" y="4140176"/>
            <a:ext cx="35652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 = E + PV =&gt; </a:t>
            </a:r>
            <a:r>
              <a:rPr lang="en-US" sz="2800" dirty="0">
                <a:latin typeface="Times" pitchFamily="-84" charset="0"/>
                <a:sym typeface="Symbol" pitchFamily="-84" charset="2"/>
              </a:rPr>
              <a:t>H ≈ E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7578" y="3197198"/>
            <a:ext cx="346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Enthalpy: amount of energy that a system can exchange with the environment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A7068-FFF3-8044-AC5E-405BFCA5C425}"/>
              </a:ext>
            </a:extLst>
          </p:cNvPr>
          <p:cNvSpPr txBox="1"/>
          <p:nvPr/>
        </p:nvSpPr>
        <p:spPr>
          <a:xfrm>
            <a:off x="4474598" y="203063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/>
              <a:t>Summarising… </a:t>
            </a:r>
          </a:p>
        </p:txBody>
      </p:sp>
    </p:spTree>
    <p:extLst>
      <p:ext uri="{BB962C8B-B14F-4D97-AF65-F5344CB8AC3E}">
        <p14:creationId xmlns:p14="http://schemas.microsoft.com/office/powerpoint/2010/main" val="418161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257801" y="241484"/>
            <a:ext cx="16017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Entropy S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524000" y="908720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029200" y="1066801"/>
            <a:ext cx="1786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 = </a:t>
            </a:r>
            <a:r>
              <a:rPr lang="en-US" sz="3200" dirty="0" err="1"/>
              <a:t>k</a:t>
            </a:r>
            <a:r>
              <a:rPr lang="en-US" sz="3200" baseline="-25000" dirty="0" err="1"/>
              <a:t>B</a:t>
            </a:r>
            <a:r>
              <a:rPr lang="en-US" sz="3200" dirty="0"/>
              <a:t> </a:t>
            </a:r>
            <a:r>
              <a:rPr lang="en-US" sz="3200" dirty="0" err="1"/>
              <a:t>ln</a:t>
            </a:r>
            <a:r>
              <a:rPr lang="en-US" sz="3200" dirty="0">
                <a:sym typeface="Symbol" pitchFamily="-84" charset="2"/>
              </a:rPr>
              <a:t></a:t>
            </a:r>
            <a:endParaRPr lang="en-US" sz="32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631504" y="1844825"/>
            <a:ext cx="83945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 = number of possible configurations of the system (microstates)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135560" y="2636913"/>
            <a:ext cx="792088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number of possible states is inversely proportional to the system order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286000" y="3883026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 classic thermodynamics</a:t>
            </a:r>
            <a:r>
              <a:rPr lang="en-US" sz="2400" u="sng" dirty="0"/>
              <a:t>, at constant temperature</a:t>
            </a:r>
            <a:r>
              <a:rPr lang="en-US" sz="2400" dirty="0"/>
              <a:t>, entropy and enthalpy fulfill the following relation: </a:t>
            </a:r>
            <a:endParaRPr lang="en-US" sz="2400" b="1" dirty="0">
              <a:sym typeface="Symbol" pitchFamily="-84" charset="2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4511824" y="5229200"/>
            <a:ext cx="1872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S = 	     = 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6346497" y="55971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 sz="28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6357610" y="5517232"/>
            <a:ext cx="3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6334493" y="5091172"/>
            <a:ext cx="7104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Q</a:t>
            </a:r>
            <a:r>
              <a:rPr lang="en-US" sz="2800" b="1" baseline="-25000" dirty="0">
                <a:sym typeface="Symbol" pitchFamily="-84" charset="2"/>
              </a:rPr>
              <a:t>(p)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5360418" y="5135463"/>
            <a:ext cx="630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H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481067" y="5497413"/>
            <a:ext cx="3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5460430" y="558924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146850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514600" y="2514601"/>
            <a:ext cx="61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G = 0 at the equilibrium</a:t>
            </a:r>
          </a:p>
          <a:p>
            <a:r>
              <a:rPr lang="en-US" sz="2400" dirty="0">
                <a:sym typeface="Symbol" pitchFamily="-84" charset="2"/>
              </a:rPr>
              <a:t>G &gt; 0 </a:t>
            </a:r>
            <a:r>
              <a:rPr lang="en-US" sz="2400" b="1" dirty="0">
                <a:sym typeface="Symbol" pitchFamily="-84" charset="2"/>
              </a:rPr>
              <a:t>endergonic </a:t>
            </a:r>
            <a:r>
              <a:rPr lang="en-US" sz="2400" dirty="0">
                <a:sym typeface="Symbol" pitchFamily="-84" charset="2"/>
              </a:rPr>
              <a:t>processes</a:t>
            </a:r>
            <a:r>
              <a:rPr lang="en-US" sz="2400" b="1" dirty="0">
                <a:sym typeface="Symbol" pitchFamily="-84" charset="2"/>
              </a:rPr>
              <a:t> </a:t>
            </a:r>
            <a:r>
              <a:rPr lang="en-US" sz="2400" dirty="0">
                <a:sym typeface="Symbol" pitchFamily="-84" charset="2"/>
              </a:rPr>
              <a:t>(requiring energy)</a:t>
            </a:r>
          </a:p>
          <a:p>
            <a:r>
              <a:rPr lang="en-US" sz="2400" dirty="0">
                <a:sym typeface="Symbol" pitchFamily="-84" charset="2"/>
              </a:rPr>
              <a:t>G &lt; 0 </a:t>
            </a:r>
            <a:r>
              <a:rPr lang="en-US" sz="2400" b="1" dirty="0">
                <a:sym typeface="Symbol" pitchFamily="-84" charset="2"/>
              </a:rPr>
              <a:t>exergonic </a:t>
            </a:r>
            <a:r>
              <a:rPr lang="en-US" sz="2400" dirty="0">
                <a:sym typeface="Symbol" pitchFamily="-84" charset="2"/>
              </a:rPr>
              <a:t>processes</a:t>
            </a:r>
            <a:r>
              <a:rPr lang="en-US" sz="2400" b="1" dirty="0">
                <a:sym typeface="Symbol" pitchFamily="-84" charset="2"/>
              </a:rPr>
              <a:t> </a:t>
            </a:r>
            <a:r>
              <a:rPr lang="en-US" sz="2400" dirty="0">
                <a:sym typeface="Symbol" pitchFamily="-84" charset="2"/>
              </a:rPr>
              <a:t>(releasing energy)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7125" y="1428023"/>
            <a:ext cx="8637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Changes of G determine the direction of a process: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14696" y="4509120"/>
            <a:ext cx="7508146" cy="52322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Spontaneous processes decrease their free energy</a:t>
            </a:r>
          </a:p>
        </p:txBody>
      </p:sp>
    </p:spTree>
    <p:extLst>
      <p:ext uri="{BB962C8B-B14F-4D97-AF65-F5344CB8AC3E}">
        <p14:creationId xmlns:p14="http://schemas.microsoft.com/office/powerpoint/2010/main" val="95549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885592" y="1402987"/>
            <a:ext cx="9735015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In the process of folding of a polypeptide chain the increase in entropy of the solvent compensates the loss of entropy of the macromolecule, leading to a general increase in entropy of the system as a whole.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897188" y="3258954"/>
            <a:ext cx="4799012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latin typeface="Times" charset="0"/>
                <a:sym typeface="Symbol" charset="0"/>
              </a:rPr>
              <a:t></a:t>
            </a:r>
            <a:r>
              <a:rPr lang="en-US" sz="4400" dirty="0" err="1">
                <a:latin typeface="Times" charset="0"/>
                <a:sym typeface="Symbol" charset="0"/>
              </a:rPr>
              <a:t>G</a:t>
            </a:r>
            <a:r>
              <a:rPr lang="en-US" sz="4400" baseline="-25000" dirty="0" err="1">
                <a:latin typeface="Times" charset="0"/>
                <a:sym typeface="Symbol" charset="0"/>
              </a:rPr>
              <a:t>folding</a:t>
            </a:r>
            <a:r>
              <a:rPr lang="en-US" sz="4400" dirty="0">
                <a:latin typeface="Times" charset="0"/>
                <a:sym typeface="Symbol" charset="0"/>
              </a:rPr>
              <a:t> = H - TS</a:t>
            </a:r>
            <a:endParaRPr lang="en-US" sz="2400" dirty="0">
              <a:latin typeface="Times" charset="0"/>
              <a:sym typeface="Symbol" charset="0"/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209800" y="4481328"/>
            <a:ext cx="19812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ED1C2A"/>
                </a:solidFill>
                <a:latin typeface="Times" charset="0"/>
                <a:sym typeface="Symbol" charset="0"/>
              </a:rPr>
              <a:t>H </a:t>
            </a:r>
            <a:r>
              <a:rPr lang="en-US" sz="2400" dirty="0">
                <a:solidFill>
                  <a:srgbClr val="ED1C2A"/>
                </a:solidFill>
              </a:rPr>
              <a:t>&lt; 0 </a:t>
            </a:r>
            <a:r>
              <a:rPr lang="en-US" sz="1600" dirty="0">
                <a:solidFill>
                  <a:srgbClr val="FF0000"/>
                </a:solidFill>
              </a:rPr>
              <a:t>(formation of the electrostatic or van der Waals interactions )  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400800" y="4786129"/>
            <a:ext cx="2363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hlink"/>
                </a:solidFill>
                <a:sym typeface="Symbol" charset="0"/>
              </a:rPr>
              <a:t>TS</a:t>
            </a:r>
            <a:r>
              <a:rPr lang="en-US" sz="2400" baseline="-25000" dirty="0" err="1">
                <a:solidFill>
                  <a:schemeClr val="hlink"/>
                </a:solidFill>
                <a:sym typeface="Symbol" charset="0"/>
              </a:rPr>
              <a:t>conformational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&lt; 0</a:t>
            </a:r>
            <a:endParaRPr lang="en-US" sz="4400" dirty="0">
              <a:solidFill>
                <a:schemeClr val="hlink"/>
              </a:solidFill>
              <a:latin typeface="Times" charset="0"/>
              <a:sym typeface="Symbol" charset="0"/>
            </a:endParaRP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386513" y="5341754"/>
            <a:ext cx="2609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hlink"/>
                </a:solidFill>
                <a:sym typeface="Symbol" charset="0"/>
              </a:rPr>
              <a:t>TS</a:t>
            </a:r>
            <a:r>
              <a:rPr lang="en-US" sz="2400" baseline="-25000" dirty="0" err="1">
                <a:solidFill>
                  <a:schemeClr val="hlink"/>
                </a:solidFill>
                <a:sym typeface="Symbol" charset="0"/>
              </a:rPr>
              <a:t>hydrophobic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 effect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&gt; 0</a:t>
            </a:r>
            <a:endParaRPr lang="en-US" dirty="0">
              <a:solidFill>
                <a:schemeClr val="hlink"/>
              </a:solidFill>
              <a:sym typeface="Symbol" charset="0"/>
            </a:endParaRP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5334000" y="3185928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3886200" y="3871728"/>
            <a:ext cx="1524000" cy="685800"/>
          </a:xfrm>
          <a:prstGeom prst="line">
            <a:avLst/>
          </a:prstGeom>
          <a:noFill/>
          <a:ln w="9525">
            <a:solidFill>
              <a:srgbClr val="ED1C2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187826" y="40447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6477000" y="3109728"/>
            <a:ext cx="1219200" cy="990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7162800" y="4100328"/>
            <a:ext cx="228600" cy="685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3632" y="400403"/>
            <a:ext cx="746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Example: what happens in protein folding?</a:t>
            </a:r>
          </a:p>
        </p:txBody>
      </p:sp>
    </p:spTree>
    <p:extLst>
      <p:ext uri="{BB962C8B-B14F-4D97-AF65-F5344CB8AC3E}">
        <p14:creationId xmlns:p14="http://schemas.microsoft.com/office/powerpoint/2010/main" val="368199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62100"/>
            <a:ext cx="8293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9728" y="2444162"/>
            <a:ext cx="102145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The driving force behind many events within the cell is represented by the increase in </a:t>
            </a:r>
            <a:r>
              <a:rPr lang="en-US" sz="3200" b="1" u="sng" dirty="0">
                <a:latin typeface="Calibri"/>
                <a:cs typeface="Calibri"/>
              </a:rPr>
              <a:t>entropy generated in the water molecules when a reaction occurs</a:t>
            </a:r>
          </a:p>
        </p:txBody>
      </p:sp>
    </p:spTree>
    <p:extLst>
      <p:ext uri="{BB962C8B-B14F-4D97-AF65-F5344CB8AC3E}">
        <p14:creationId xmlns:p14="http://schemas.microsoft.com/office/powerpoint/2010/main" val="66349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868513" y="113269"/>
            <a:ext cx="20065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/>
              <a:t>Entropy S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524000" y="815532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775520" y="1173966"/>
            <a:ext cx="8816280" cy="120032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number of possible states is inversely related to the order in the system. A highly ordered system can only access a few states while a disordered system can sample many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905000" y="2962385"/>
            <a:ext cx="8686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In the binding to a protein, the atoms of a ligand gradually become more confined and the </a:t>
            </a:r>
            <a:r>
              <a:rPr lang="en-US" sz="2400" b="1" dirty="0"/>
              <a:t>entropy decreases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However, the binding can occur thanks to the </a:t>
            </a:r>
            <a:r>
              <a:rPr lang="en-US" sz="2400" b="1" dirty="0"/>
              <a:t>hydrophobic effect</a:t>
            </a:r>
            <a:r>
              <a:rPr lang="en-US" sz="2400" dirty="0"/>
              <a:t>, which is accompanied by </a:t>
            </a:r>
            <a:r>
              <a:rPr lang="en-US" sz="2400" b="1" dirty="0">
                <a:solidFill>
                  <a:srgbClr val="FF0000"/>
                </a:solidFill>
              </a:rPr>
              <a:t>an increase in entropy of the solvent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87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f04-08.jpg                                                   0000728Dprojects                       B63F167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9" y="0"/>
            <a:ext cx="3648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799" y="2573189"/>
            <a:ext cx="60076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cs typeface="Calibri"/>
              </a:rPr>
              <a:t>Ligand binding is driven by the </a:t>
            </a:r>
            <a:r>
              <a:rPr lang="en-GB" sz="2400" b="1" dirty="0">
                <a:cs typeface="Calibri"/>
              </a:rPr>
              <a:t>hydrophobic effect </a:t>
            </a:r>
            <a:r>
              <a:rPr lang="en-GB" sz="2400" dirty="0">
                <a:cs typeface="Calibri"/>
              </a:rPr>
              <a:t>and </a:t>
            </a:r>
            <a:r>
              <a:rPr lang="en-GB" sz="2400" b="1" dirty="0">
                <a:cs typeface="Calibri"/>
              </a:rPr>
              <a:t>van der Waals interactions</a:t>
            </a:r>
            <a:r>
              <a:rPr lang="en-GB" sz="2400" dirty="0">
                <a:cs typeface="Calibri"/>
              </a:rPr>
              <a:t>, whereas electrostatic interactions make them specific</a:t>
            </a:r>
            <a:endParaRPr lang="en-GB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Calibri"/>
                <a:cs typeface="Calibri"/>
              </a:rPr>
              <a:t>PPI interfaces tend to be more </a:t>
            </a:r>
            <a:r>
              <a:rPr lang="en-GB" sz="2400" b="1" dirty="0">
                <a:latin typeface="Calibri"/>
                <a:cs typeface="Calibri"/>
              </a:rPr>
              <a:t>hydrophobic</a:t>
            </a:r>
            <a:r>
              <a:rPr lang="en-GB" sz="2400" dirty="0">
                <a:latin typeface="Calibri"/>
                <a:cs typeface="Calibri"/>
              </a:rPr>
              <a:t> than surfaces that do not participate in the binding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Calibri"/>
                <a:cs typeface="Calibri"/>
              </a:rPr>
              <a:t>Studies on enzymes demonstrate the importance of the hydrophobic effect also in binding non-protein substrates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6648" y="1424710"/>
            <a:ext cx="342974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latin typeface="Times" charset="0"/>
                <a:sym typeface="Symbol" charset="0"/>
              </a:rPr>
              <a:t>G = H - TS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5C81-FE93-9549-9AEA-06F1830601B6}"/>
              </a:ext>
            </a:extLst>
          </p:cNvPr>
          <p:cNvSpPr txBox="1"/>
          <p:nvPr/>
        </p:nvSpPr>
        <p:spPr>
          <a:xfrm>
            <a:off x="1009621" y="415790"/>
            <a:ext cx="568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/>
              <a:t>Protein-ligand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3760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8763"/>
            <a:ext cx="8686800" cy="6278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/>
              <a:t>Chapter 1: Introduction to Protein-ligand interactions </a:t>
            </a:r>
            <a:endParaRPr lang="it-IT" sz="2400"/>
          </a:p>
          <a:p>
            <a:pPr fontAlgn="base"/>
            <a:r>
              <a:rPr lang="it-IT" sz="2000"/>
              <a:t>Principles of protein interactions and binding site properties (lecture)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it-IT" sz="2000"/>
              <a:t>Forces at play in protein interactions (lecture)</a:t>
            </a:r>
          </a:p>
          <a:p>
            <a:pPr marL="0" indent="0">
              <a:buNone/>
            </a:pPr>
            <a:r>
              <a:rPr lang="it-IT" sz="2400" b="1"/>
              <a:t>Chapter 2: Protein-protein docking </a:t>
            </a:r>
            <a:endParaRPr lang="it-IT" sz="2400"/>
          </a:p>
          <a:p>
            <a:r>
              <a:rPr lang="en-GB" sz="2000"/>
              <a:t>General principles and challenges of docking (lecture)</a:t>
            </a:r>
          </a:p>
          <a:p>
            <a:r>
              <a:rPr lang="en-GB" sz="2000"/>
              <a:t>Protein-protein docking with ClusPro (tutorial)</a:t>
            </a:r>
          </a:p>
          <a:p>
            <a:r>
              <a:rPr lang="en-GB" sz="2000"/>
              <a:t>ClusPro results analysis (tutorial)</a:t>
            </a:r>
          </a:p>
          <a:p>
            <a:pPr marL="0" indent="0" fontAlgn="base">
              <a:buNone/>
            </a:pPr>
            <a:r>
              <a:rPr lang="it-IT" sz="2400" b="1"/>
              <a:t>Protein-protein interaction networks</a:t>
            </a:r>
            <a:endParaRPr lang="it-IT" sz="2400"/>
          </a:p>
          <a:p>
            <a:pPr fontAlgn="base"/>
            <a:r>
              <a:rPr lang="it-IT" sz="2000"/>
              <a:t>Resources (databases) to study PPI (lecture)</a:t>
            </a:r>
          </a:p>
          <a:p>
            <a:pPr fontAlgn="base"/>
            <a:r>
              <a:rPr lang="it-IT" sz="2000"/>
              <a:t>Searching IntAct and STRING (tutorials)</a:t>
            </a:r>
          </a:p>
          <a:p>
            <a:pPr fontAlgn="base"/>
            <a:r>
              <a:rPr lang="en-US" sz="2000"/>
              <a:t>Principles of graph theory and PPI networks (lecture)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it-IT" sz="2000"/>
              <a:t>Studying PPI with  Cytoscape (tutorial)</a:t>
            </a:r>
          </a:p>
          <a:p>
            <a:pPr marL="0" indent="0" fontAlgn="base">
              <a:buNone/>
            </a:pPr>
            <a:r>
              <a:rPr lang="it-IT" sz="2400" b="1"/>
              <a:t>Protein-small molecule interactions </a:t>
            </a:r>
            <a:endParaRPr lang="it-IT" sz="2400"/>
          </a:p>
          <a:p>
            <a:pPr fontAlgn="base"/>
            <a:r>
              <a:rPr lang="it-IT" sz="2000"/>
              <a:t>Drugs and drug targets (lecture)</a:t>
            </a:r>
          </a:p>
          <a:p>
            <a:pPr fontAlgn="base"/>
            <a:r>
              <a:rPr lang="it-IT" sz="2000"/>
              <a:t>The drug development process and drug design(lecture)</a:t>
            </a:r>
          </a:p>
          <a:p>
            <a:pPr fontAlgn="base"/>
            <a:r>
              <a:rPr lang="it-IT" sz="2000"/>
              <a:t>Databases and tools to study protein-small molecule interactions (tutorial)</a:t>
            </a:r>
          </a:p>
        </p:txBody>
      </p:sp>
    </p:spTree>
    <p:extLst>
      <p:ext uri="{BB962C8B-B14F-4D97-AF65-F5344CB8AC3E}">
        <p14:creationId xmlns:p14="http://schemas.microsoft.com/office/powerpoint/2010/main" val="71854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03465"/>
            <a:ext cx="8229600" cy="46530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ability of proteins to form </a:t>
            </a:r>
            <a:r>
              <a:rPr lang="en-US" b="1" dirty="0"/>
              <a:t>biologically active complexes </a:t>
            </a:r>
            <a:r>
              <a:rPr lang="en-US" dirty="0"/>
              <a:t>depends on the properties of their binding surfaces: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Geometric compatibility</a:t>
            </a:r>
          </a:p>
          <a:p>
            <a:r>
              <a:rPr lang="en-US" dirty="0"/>
              <a:t>Chemical composition</a:t>
            </a:r>
          </a:p>
          <a:p>
            <a:r>
              <a:rPr lang="en-US" dirty="0"/>
              <a:t>Polarity</a:t>
            </a:r>
          </a:p>
          <a:p>
            <a:r>
              <a:rPr lang="en-US" dirty="0"/>
              <a:t>Atom packing efficiency</a:t>
            </a:r>
          </a:p>
          <a:p>
            <a:r>
              <a:rPr lang="en-US" dirty="0"/>
              <a:t>Hydrogen bond or salt bridge frequency</a:t>
            </a:r>
          </a:p>
          <a:p>
            <a:r>
              <a:rPr lang="en-US" dirty="0"/>
              <a:t>Number of buried water molecules</a:t>
            </a:r>
          </a:p>
          <a:p>
            <a:r>
              <a:rPr lang="en-US" dirty="0"/>
              <a:t>Interaction energy</a:t>
            </a:r>
          </a:p>
          <a:p>
            <a:r>
              <a:rPr lang="en-US" dirty="0"/>
              <a:t>Residue conservation</a:t>
            </a:r>
          </a:p>
          <a:p>
            <a:r>
              <a:rPr lang="en-US" dirty="0"/>
              <a:t>Types of secondary structures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5744" y="256478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62944" y="35182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4900" dirty="0">
                <a:solidFill>
                  <a:schemeClr val="bg1"/>
                </a:solidFill>
              </a:rPr>
              <a:t>Protein-ligand interfaces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Structure-function relationship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3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5" y="0"/>
            <a:ext cx="11530013" cy="1400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32" y="128545"/>
            <a:ext cx="9205913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Forces governing </a:t>
            </a:r>
            <a:r>
              <a:rPr lang="en-US" sz="4000" b="1" dirty="0" err="1">
                <a:solidFill>
                  <a:schemeClr val="bg1"/>
                </a:solidFill>
              </a:rPr>
              <a:t>biomolecular</a:t>
            </a:r>
            <a:r>
              <a:rPr lang="en-US" sz="4000" b="1" dirty="0">
                <a:solidFill>
                  <a:schemeClr val="bg1"/>
                </a:solidFill>
              </a:rPr>
              <a:t>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775799"/>
            <a:ext cx="10558462" cy="4525963"/>
          </a:xfrm>
        </p:spPr>
        <p:txBody>
          <a:bodyPr>
            <a:normAutofit/>
          </a:bodyPr>
          <a:lstStyle/>
          <a:p>
            <a:r>
              <a:rPr lang="en-US" dirty="0"/>
              <a:t>Van der Waals</a:t>
            </a:r>
          </a:p>
          <a:p>
            <a:r>
              <a:rPr lang="en-US" dirty="0"/>
              <a:t>Electrostatics</a:t>
            </a:r>
          </a:p>
          <a:p>
            <a:r>
              <a:rPr lang="en-US" dirty="0"/>
              <a:t>Hydrophobic contacts</a:t>
            </a:r>
          </a:p>
          <a:p>
            <a:r>
              <a:rPr lang="en-US" dirty="0"/>
              <a:t>Hydrogen bonds</a:t>
            </a:r>
          </a:p>
          <a:p>
            <a:r>
              <a:rPr lang="en-US" dirty="0"/>
              <a:t>Salt bridges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interactions act at short range </a:t>
            </a:r>
            <a:r>
              <a:rPr lang="en-US" dirty="0">
                <a:sym typeface="Wingdings"/>
              </a:rPr>
              <a:t> surface complementarity is needed for tight binding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0589" y="646298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Efrat</a:t>
            </a:r>
            <a:r>
              <a:rPr lang="en-US" dirty="0"/>
              <a:t> </a:t>
            </a:r>
            <a:r>
              <a:rPr lang="en-US" dirty="0" err="1"/>
              <a:t>Mashiach</a:t>
            </a:r>
            <a:r>
              <a:rPr lang="en-US" dirty="0"/>
              <a:t>, http://bioinfo3d.cs.tau.ac.il/</a:t>
            </a:r>
          </a:p>
        </p:txBody>
      </p:sp>
    </p:spTree>
    <p:extLst>
      <p:ext uri="{BB962C8B-B14F-4D97-AF65-F5344CB8AC3E}">
        <p14:creationId xmlns:p14="http://schemas.microsoft.com/office/powerpoint/2010/main" val="417727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7C9181-49C3-CB41-93FA-AC373AE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4" y="6114"/>
            <a:ext cx="4987635" cy="68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Binding Site (BS)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alone is insufficient to </a:t>
            </a:r>
            <a:r>
              <a:rPr lang="en-US" dirty="0" err="1"/>
              <a:t>recognise</a:t>
            </a:r>
            <a:r>
              <a:rPr lang="en-US" dirty="0"/>
              <a:t> the correct ligand</a:t>
            </a:r>
          </a:p>
          <a:p>
            <a:r>
              <a:rPr lang="en-US" dirty="0"/>
              <a:t>The binding site-ligand match is based on: </a:t>
            </a:r>
            <a:r>
              <a:rPr lang="en-US" b="1" dirty="0">
                <a:solidFill>
                  <a:srgbClr val="FF0000"/>
                </a:solidFill>
              </a:rPr>
              <a:t>geometry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electrostatics</a:t>
            </a:r>
            <a:endParaRPr lang="en-US" dirty="0"/>
          </a:p>
          <a:p>
            <a:r>
              <a:rPr lang="en-US" dirty="0"/>
              <a:t>Geometric and electrostatic complementarity can be achieved using different BS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26672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complementarity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geometrical match </a:t>
            </a:r>
            <a:r>
              <a:rPr lang="en-US" dirty="0" err="1"/>
              <a:t>optimises</a:t>
            </a:r>
            <a:r>
              <a:rPr lang="en-US" dirty="0"/>
              <a:t> all non-covalent interactions that mediate the binding</a:t>
            </a:r>
          </a:p>
          <a:p>
            <a:r>
              <a:rPr lang="en-US" dirty="0"/>
              <a:t>Short range and Van der Waals</a:t>
            </a:r>
          </a:p>
        </p:txBody>
      </p:sp>
    </p:spTree>
    <p:extLst>
      <p:ext uri="{BB962C8B-B14F-4D97-AF65-F5344CB8AC3E}">
        <p14:creationId xmlns:p14="http://schemas.microsoft.com/office/powerpoint/2010/main" val="193657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Electrostatic complementarity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when ligand carries an electric charge </a:t>
            </a:r>
            <a:r>
              <a:rPr lang="en-US" dirty="0">
                <a:sym typeface="Wingdings"/>
              </a:rPr>
              <a:t> The BS tends to contain the opposite charge</a:t>
            </a:r>
          </a:p>
          <a:p>
            <a:r>
              <a:rPr lang="en-US" dirty="0">
                <a:sym typeface="Wingdings"/>
              </a:rPr>
              <a:t>Electrostatic match increases binding </a:t>
            </a:r>
            <a:r>
              <a:rPr lang="en-US" b="1" dirty="0">
                <a:sym typeface="Wingdings"/>
              </a:rPr>
              <a:t>specificity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235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4909"/>
            <a:ext cx="9180512" cy="3091921"/>
          </a:xfrm>
        </p:spPr>
        <p:txBody>
          <a:bodyPr>
            <a:normAutofit/>
          </a:bodyPr>
          <a:lstStyle/>
          <a:p>
            <a:r>
              <a:rPr lang="en-US" dirty="0"/>
              <a:t>The area of PPI interfaces is large (1000 to 4000 Å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/>
              <a:t>Standard-sized </a:t>
            </a:r>
            <a:r>
              <a:rPr lang="en-US" dirty="0"/>
              <a:t>interfaces are 1200 to 2000 Å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b="1" dirty="0"/>
              <a:t>Short-lived and low-stability complexes </a:t>
            </a:r>
            <a:r>
              <a:rPr lang="en-US" dirty="0"/>
              <a:t>-&gt; smaller interfaces (1150–1200 Å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/>
              <a:t>Protein-small molecule interaction </a:t>
            </a:r>
            <a:r>
              <a:rPr lang="en-US" dirty="0"/>
              <a:t>surfaces have a smaller area (300 - 1000 Å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PPI surface size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2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30" y="568944"/>
            <a:ext cx="7463985" cy="4606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51499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home.ku.edu.tr</a:t>
            </a:r>
            <a:r>
              <a:rPr lang="en-US" dirty="0"/>
              <a:t>/~</a:t>
            </a:r>
            <a:r>
              <a:rPr lang="en-US" dirty="0" err="1"/>
              <a:t>okeskin</a:t>
            </a:r>
            <a:r>
              <a:rPr lang="en-US" dirty="0"/>
              <a:t>/INTERFACE/</a:t>
            </a:r>
            <a:r>
              <a:rPr lang="en-US" dirty="0" err="1"/>
              <a:t>INTERFACES.html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Protein-small molecule: small and deep depressions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21" y="1498541"/>
            <a:ext cx="7690004" cy="5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90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063" y="1995688"/>
            <a:ext cx="9449874" cy="36133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Flatter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than that of other protein-ligand interfaces</a:t>
            </a:r>
          </a:p>
          <a:p>
            <a:r>
              <a:rPr lang="en-US" dirty="0"/>
              <a:t>Lack the grooves and pockets observed at the surfaces binding small molecules</a:t>
            </a:r>
          </a:p>
          <a:p>
            <a:r>
              <a:rPr lang="en-US" dirty="0"/>
              <a:t>Generally </a:t>
            </a:r>
            <a:r>
              <a:rPr lang="en-US" b="1" dirty="0">
                <a:solidFill>
                  <a:srgbClr val="FF0000"/>
                </a:solidFill>
              </a:rPr>
              <a:t>hydrophobic</a:t>
            </a:r>
            <a:endParaRPr lang="en-US" dirty="0"/>
          </a:p>
          <a:p>
            <a:r>
              <a:rPr lang="en-US" dirty="0"/>
              <a:t>Tighter atom packing</a:t>
            </a:r>
          </a:p>
          <a:p>
            <a:r>
              <a:rPr lang="en-US" dirty="0"/>
              <a:t>Lower polarity</a:t>
            </a:r>
          </a:p>
          <a:p>
            <a:r>
              <a:rPr lang="en-US" dirty="0"/>
              <a:t>Higher conservation (especially at the center of the interface)</a:t>
            </a:r>
          </a:p>
          <a:p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PPI surface features 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4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404" y="2645404"/>
            <a:ext cx="9289619" cy="1143000"/>
          </a:xfrm>
        </p:spPr>
        <p:txBody>
          <a:bodyPr>
            <a:normAutofit fontScale="90000"/>
          </a:bodyPr>
          <a:lstStyle/>
          <a:p>
            <a:r>
              <a:rPr lang="it-IT"/>
              <a:t>Forces at play in protein interactions and features of protein interaction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05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Some more facts about PPIs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3249" y="2119654"/>
            <a:ext cx="959937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Transient interfaces differ from stable interfaces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Stable interfaces: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less planar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more hydrophobic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better geometric and electrostatic complementarity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Homodimeric</a:t>
            </a:r>
            <a:r>
              <a:rPr lang="en-US" sz="2800" dirty="0"/>
              <a:t> interfaces resemble protein cores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Heterodimeric</a:t>
            </a:r>
            <a:r>
              <a:rPr lang="en-US" sz="2800" dirty="0"/>
              <a:t> interfaces are more like regular (i.e. non-binding) surfaces</a:t>
            </a:r>
          </a:p>
        </p:txBody>
      </p:sp>
    </p:spTree>
    <p:extLst>
      <p:ext uri="{BB962C8B-B14F-4D97-AF65-F5344CB8AC3E}">
        <p14:creationId xmlns:p14="http://schemas.microsoft.com/office/powerpoint/2010/main" val="3555379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Conferred by electrostatic interactions</a:t>
            </a:r>
          </a:p>
          <a:p>
            <a:r>
              <a:rPr lang="en-US" dirty="0"/>
              <a:t>Electrostatic interactions prevent aggregation (mediated by non-polar interactions)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063" y="1898698"/>
            <a:ext cx="95067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The affinity of PPI varies from </a:t>
            </a:r>
            <a:r>
              <a:rPr lang="en-US" sz="3200" dirty="0" err="1"/>
              <a:t>millimolar</a:t>
            </a:r>
            <a:r>
              <a:rPr lang="en-US" sz="3200" dirty="0"/>
              <a:t> to </a:t>
            </a:r>
            <a:r>
              <a:rPr lang="en-US" sz="3200" dirty="0" err="1"/>
              <a:t>picomolar</a:t>
            </a:r>
            <a:r>
              <a:rPr lang="en-US" sz="3200" dirty="0"/>
              <a:t>, depending on the type of interaction and signaling needed (Chen et al. Protein Sci. 2013)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Despite affinity varies over a wide range, proteins can maintain a high degree of specificity for their partners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Many proteins exhibit affinity for multiple partners (Reichmann et al. </a:t>
            </a:r>
            <a:r>
              <a:rPr lang="en-US" sz="3200" dirty="0" err="1"/>
              <a:t>Curr</a:t>
            </a:r>
            <a:r>
              <a:rPr lang="en-US" sz="3200" dirty="0"/>
              <a:t>. </a:t>
            </a:r>
            <a:r>
              <a:rPr lang="en-US" sz="3200" dirty="0" err="1"/>
              <a:t>Opin</a:t>
            </a:r>
            <a:r>
              <a:rPr lang="en-US" sz="3200" dirty="0"/>
              <a:t>. </a:t>
            </a:r>
            <a:r>
              <a:rPr lang="en-US" sz="3200" dirty="0" err="1"/>
              <a:t>Struct</a:t>
            </a:r>
            <a:r>
              <a:rPr lang="en-US" sz="3200" dirty="0"/>
              <a:t>. Biol. 2007) </a:t>
            </a:r>
            <a:r>
              <a:rPr lang="en-US" sz="3200" dirty="0">
                <a:sym typeface="Wingdings"/>
              </a:rPr>
              <a:t> hubs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828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795" y="429323"/>
            <a:ext cx="8229600" cy="1143000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795" y="1828796"/>
            <a:ext cx="8928410" cy="3456881"/>
          </a:xfrm>
        </p:spPr>
        <p:txBody>
          <a:bodyPr>
            <a:normAutofit/>
          </a:bodyPr>
          <a:lstStyle/>
          <a:p>
            <a:r>
              <a:rPr lang="en-US" dirty="0"/>
              <a:t>Fixed scaffold, change of loop structure (antibodies)</a:t>
            </a:r>
          </a:p>
          <a:p>
            <a:r>
              <a:rPr lang="en-US" dirty="0">
                <a:sym typeface="Wingdings"/>
              </a:rPr>
              <a:t>The ability to bind different partners  </a:t>
            </a:r>
            <a:r>
              <a:rPr lang="en-US" dirty="0"/>
              <a:t>Low specificity </a:t>
            </a:r>
          </a:p>
          <a:p>
            <a:r>
              <a:rPr lang="en-US" dirty="0">
                <a:sym typeface="Wingdings"/>
              </a:rPr>
              <a:t>Different proteins can bind the same interface, each interacting with a different cluster of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nonpolar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residues OR</a:t>
            </a:r>
          </a:p>
          <a:p>
            <a:r>
              <a:rPr lang="en-US" dirty="0">
                <a:sym typeface="Wingdings"/>
              </a:rPr>
              <a:t>To the same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 highly flexible </a:t>
            </a:r>
            <a:r>
              <a:rPr lang="en-US" dirty="0">
                <a:sym typeface="Wingdings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807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684"/>
            <a:ext cx="8229600" cy="820910"/>
          </a:xfrm>
        </p:spPr>
        <p:txBody>
          <a:bodyPr/>
          <a:lstStyle/>
          <a:p>
            <a:r>
              <a:rPr lang="en-US" dirty="0" err="1"/>
              <a:t>Polyproline</a:t>
            </a:r>
            <a:r>
              <a:rPr lang="en-US" dirty="0"/>
              <a:t> type II helices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4" y="1066202"/>
            <a:ext cx="7316651" cy="5687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930" y="12842"/>
            <a:ext cx="1191070" cy="25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55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Protein-ligand binding energetics</a:t>
            </a:r>
            <a:br>
              <a:rPr lang="en-US" dirty="0"/>
            </a:br>
            <a:r>
              <a:rPr lang="en-US" sz="3100" dirty="0"/>
              <a:t>Protein-ligand affinities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 energies may range from -2.5 to -22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Signal transduction networks -&gt; weak interactions</a:t>
            </a:r>
          </a:p>
          <a:p>
            <a:r>
              <a:rPr lang="en-US" dirty="0"/>
              <a:t>Cofactor binding by enzymes (reversible but strong) -&gt; -5.5 to -9.5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Antibody-antigen: -8±3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Receptor-hormone: -12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Enzyme-inhibitor: -12±3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Enzyme-transition state: -22±5 kcal/</a:t>
            </a:r>
            <a:r>
              <a:rPr lang="en-US" dirty="0" err="1"/>
              <a:t>mol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5221" y="6317871"/>
            <a:ext cx="371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Kuntz et al., 1999; </a:t>
            </a:r>
            <a:r>
              <a:rPr lang="en-US" dirty="0" err="1"/>
              <a:t>Zhang&amp;Houk</a:t>
            </a:r>
            <a:r>
              <a:rPr lang="en-US" dirty="0"/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241513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Hot spots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9544" y="1817449"/>
            <a:ext cx="8898457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The protein-protein binding interface is heterogeneous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Only certain hydrophobic spots contribute to the free energy of binding and help to hold the two proteins together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Affinity seems to result from a small number of residues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Such residues are called </a:t>
            </a:r>
            <a:r>
              <a:rPr lang="en-US" sz="2800" b="1" dirty="0">
                <a:solidFill>
                  <a:srgbClr val="FF0000"/>
                </a:solidFill>
              </a:rPr>
              <a:t>hot spots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4993353"/>
            <a:ext cx="8229600" cy="1384995"/>
          </a:xfrm>
          <a:prstGeom prst="rect">
            <a:avLst/>
          </a:prstGeom>
          <a:solidFill>
            <a:srgbClr val="FAC09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Hot spots </a:t>
            </a:r>
            <a:r>
              <a:rPr lang="en-US" sz="2800" dirty="0"/>
              <a:t>are defined as residues whose replacement by alanine leads to an affinity/free energy change of at least 2 kcal/</a:t>
            </a:r>
            <a:r>
              <a:rPr lang="en-US" sz="2800" dirty="0" err="1"/>
              <a:t>mol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42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fact about </a:t>
            </a:r>
            <a:r>
              <a:rPr lang="en-US" dirty="0">
                <a:solidFill>
                  <a:srgbClr val="FF0000"/>
                </a:solidFill>
              </a:rPr>
              <a:t>hot spots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7335" y="1956352"/>
            <a:ext cx="96173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Hot spots account for less than 50% of the contact area of PPI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Hot spots tend to be </a:t>
            </a:r>
            <a:r>
              <a:rPr lang="en-US" sz="2800" b="1" dirty="0"/>
              <a:t>evolutionary conserved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Hot spots tend to appear as clusters at the interface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Some residues are found more frequently in hot spots (e.g., </a:t>
            </a:r>
            <a:r>
              <a:rPr lang="en-US" sz="2800" dirty="0" err="1"/>
              <a:t>Phe</a:t>
            </a:r>
            <a:r>
              <a:rPr lang="en-US" sz="2800" dirty="0"/>
              <a:t>, Tyr, </a:t>
            </a:r>
            <a:r>
              <a:rPr lang="en-US" sz="2800" dirty="0" err="1"/>
              <a:t>Trp</a:t>
            </a:r>
            <a:r>
              <a:rPr lang="en-US" sz="28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 Hot spots are surrounded by energetically less important residues that probably separate/prevent bulk water from hot spots</a:t>
            </a:r>
          </a:p>
        </p:txBody>
      </p:sp>
    </p:spTree>
    <p:extLst>
      <p:ext uri="{BB962C8B-B14F-4D97-AF65-F5344CB8AC3E}">
        <p14:creationId xmlns:p14="http://schemas.microsoft.com/office/powerpoint/2010/main" val="17857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3" y="0"/>
            <a:ext cx="10515600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18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Molecular structure of stable interactions (complexes): what information?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92020"/>
            <a:ext cx="8999325" cy="4525963"/>
          </a:xfrm>
        </p:spPr>
        <p:txBody>
          <a:bodyPr>
            <a:normAutofit/>
          </a:bodyPr>
          <a:lstStyle/>
          <a:p>
            <a:r>
              <a:rPr lang="en-US" dirty="0"/>
              <a:t>identification of interface residues/hot spots</a:t>
            </a:r>
          </a:p>
          <a:p>
            <a:r>
              <a:rPr lang="en-US" dirty="0"/>
              <a:t>details about the interface </a:t>
            </a:r>
            <a:r>
              <a:rPr lang="en-US" sz="2400" dirty="0"/>
              <a:t>(solvent accessible surface area, shape, complementarity between surfaces, residue interface propensities, hydrophobicity, segmentation and secondary structure, and conformational changes on complex formation) </a:t>
            </a:r>
          </a:p>
          <a:p>
            <a:r>
              <a:rPr lang="en-US" dirty="0"/>
              <a:t>assignment of protein function</a:t>
            </a:r>
          </a:p>
          <a:p>
            <a:r>
              <a:rPr lang="en-US" dirty="0"/>
              <a:t>recognition of specific residue motifs</a:t>
            </a:r>
          </a:p>
        </p:txBody>
      </p:sp>
    </p:spTree>
    <p:extLst>
      <p:ext uri="{BB962C8B-B14F-4D97-AF65-F5344CB8AC3E}">
        <p14:creationId xmlns:p14="http://schemas.microsoft.com/office/powerpoint/2010/main" val="2635114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AAB4-6A2B-5742-83C7-C11FB8C2D7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Check-point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B303-AA13-AE4B-99F1-659DF89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Go to the GDoc</a:t>
            </a:r>
          </a:p>
          <a:p>
            <a:r>
              <a:rPr lang="it-IT"/>
              <a:t>Write a lecture summary, namely all you remember from the lecture. </a:t>
            </a:r>
          </a:p>
          <a:p>
            <a:r>
              <a:rPr lang="it-IT"/>
              <a:t>You have access to the presentation, which means you can go through the slides to better remember and organise your thoughts</a:t>
            </a:r>
          </a:p>
          <a:p>
            <a:r>
              <a:rPr lang="it-IT"/>
              <a:t>Homework: create a GDoc</a:t>
            </a:r>
          </a:p>
          <a:p>
            <a:pPr lvl="1"/>
            <a:r>
              <a:rPr lang="it-IT"/>
              <a:t>name-surname-report</a:t>
            </a:r>
          </a:p>
          <a:p>
            <a:r>
              <a:rPr lang="it-IT"/>
              <a:t>Use lecture summaries and further info you will collect from other sources to write the first part of your report</a:t>
            </a:r>
          </a:p>
          <a:p>
            <a:r>
              <a:rPr lang="it-IT"/>
              <a:t>Paste the link to your Gdoc in the shared GDoc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18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089103" y="914771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112518" y="220289"/>
            <a:ext cx="6918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Energy and work are necessary to keep order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991544" y="1815208"/>
            <a:ext cx="5588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 entropy of the universe tends to grow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91544" y="2525996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 formation of macromolecules is not an accidental </a:t>
            </a:r>
          </a:p>
          <a:p>
            <a:r>
              <a:rPr lang="en-US" sz="2400" dirty="0"/>
              <a:t> process but requires work 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991545" y="3543400"/>
            <a:ext cx="6211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 synthesis of macromolecules needs energy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775520" y="4653137"/>
            <a:ext cx="87484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measure the energy variations occurring during chemical reactions in terms of GIBBS FREE ENERGY, G.</a:t>
            </a:r>
          </a:p>
        </p:txBody>
      </p:sp>
    </p:spTree>
    <p:extLst>
      <p:ext uri="{BB962C8B-B14F-4D97-AF65-F5344CB8AC3E}">
        <p14:creationId xmlns:p14="http://schemas.microsoft.com/office/powerpoint/2010/main" val="399648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98" y="2797742"/>
            <a:ext cx="643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And now…get down to business!</a:t>
            </a:r>
          </a:p>
        </p:txBody>
      </p:sp>
    </p:spTree>
    <p:extLst>
      <p:ext uri="{BB962C8B-B14F-4D97-AF65-F5344CB8AC3E}">
        <p14:creationId xmlns:p14="http://schemas.microsoft.com/office/powerpoint/2010/main" val="306867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562970" y="95727"/>
            <a:ext cx="7066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Work and energy are necessary to keep order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828800" y="3737686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In particular, G is the thermodynamic quantity that can be used to determine the direction of a process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727848" y="2965595"/>
            <a:ext cx="2003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G = H - TS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905000" y="1988841"/>
            <a:ext cx="8583488" cy="83099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G represents the “usable” energy of a system, i.e. the energy available to carry out work</a:t>
            </a:r>
          </a:p>
        </p:txBody>
      </p:sp>
    </p:spTree>
    <p:extLst>
      <p:ext uri="{BB962C8B-B14F-4D97-AF65-F5344CB8AC3E}">
        <p14:creationId xmlns:p14="http://schemas.microsoft.com/office/powerpoint/2010/main" val="117058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912740" y="2168277"/>
            <a:ext cx="8534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Gibbs free energy is a state variable: it depends on the initial and final equilibrium states and not on the way in which the system acquired that states.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988146" y="3724291"/>
            <a:ext cx="8383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To decipher the direction of a process, we can look at its initial and final state, i.e. evaluate the free energy variation: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447928" y="4797153"/>
            <a:ext cx="10400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Arial"/>
                <a:cs typeface="Arial"/>
                <a:sym typeface="Symbol" pitchFamily="-84" charset="2"/>
              </a:rPr>
              <a:t>G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7929" y="116632"/>
            <a:ext cx="103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How?</a:t>
            </a: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B40F73B-6406-244D-B7D8-ECA23A42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40" y="889558"/>
            <a:ext cx="8375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thermodynamic quantity used to determine the direction of a process is the Gibbs free energy G</a:t>
            </a:r>
          </a:p>
        </p:txBody>
      </p:sp>
    </p:spTree>
    <p:extLst>
      <p:ext uri="{BB962C8B-B14F-4D97-AF65-F5344CB8AC3E}">
        <p14:creationId xmlns:p14="http://schemas.microsoft.com/office/powerpoint/2010/main" val="388954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152293" y="3951093"/>
            <a:ext cx="37369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G = H - TS</a:t>
            </a:r>
            <a:endParaRPr lang="en-US" sz="2400">
              <a:latin typeface="Times" pitchFamily="-84" charset="0"/>
              <a:sym typeface="Symbol" pitchFamily="-84" charset="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063552" y="5008864"/>
            <a:ext cx="79144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" pitchFamily="-84" charset="0"/>
                <a:sym typeface="Symbol" pitchFamily="-84" charset="2"/>
              </a:rPr>
              <a:t></a:t>
            </a:r>
            <a:r>
              <a:rPr lang="en-US" dirty="0"/>
              <a:t>H = Enthalpy variation. It represents the heat released or absorbed by the system in a reaction.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063552" y="5892224"/>
            <a:ext cx="82024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" pitchFamily="-84" charset="0"/>
                <a:sym typeface="Symbol" pitchFamily="-84" charset="2"/>
              </a:rPr>
              <a:t></a:t>
            </a:r>
            <a:r>
              <a:rPr lang="en-US" dirty="0"/>
              <a:t>S = Entropy variation. It represents the general tendency of a system to </a:t>
            </a:r>
            <a:r>
              <a:rPr lang="en-US" dirty="0" err="1"/>
              <a:t>maximise</a:t>
            </a:r>
            <a:r>
              <a:rPr lang="en-US" dirty="0"/>
              <a:t> its disorder.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325079" y="2863853"/>
            <a:ext cx="746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free energy variation can be written in terms of enthalpy (H) and entropy (S) change at constant temperature.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C0C868-0105-0948-BB63-B0CCB462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079" y="1653505"/>
            <a:ext cx="7391400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Biological systems are not isolated: they exist in a state of constant </a:t>
            </a:r>
            <a:r>
              <a:rPr lang="en-US" sz="2400" b="1" dirty="0"/>
              <a:t>pressure</a:t>
            </a:r>
            <a:r>
              <a:rPr lang="en-US" sz="2400" dirty="0"/>
              <a:t> and </a:t>
            </a:r>
            <a:r>
              <a:rPr lang="en-US" sz="2400" b="1" dirty="0"/>
              <a:t>temperature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A9A978-2E89-5C46-96F6-AFBCF9DF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681" y="540617"/>
            <a:ext cx="2718693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G = H - TS</a:t>
            </a:r>
            <a:endParaRPr lang="en-US" sz="2400">
              <a:latin typeface="Times" pitchFamily="-84" charset="0"/>
              <a:sym typeface="Symbol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70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015881" y="44624"/>
            <a:ext cx="1800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Enthalpy H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524000" y="692696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267200" y="1219201"/>
            <a:ext cx="249504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H = E + PV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38600" y="2362201"/>
            <a:ext cx="1936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Internal energy</a:t>
            </a:r>
          </a:p>
          <a:p>
            <a:r>
              <a:rPr lang="en-US" dirty="0"/>
              <a:t>of the system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248400" y="2514600"/>
            <a:ext cx="992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pressure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696200" y="2514600"/>
            <a:ext cx="883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volume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5029200" y="1905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6553200" y="1905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7130008" y="1879104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133600" y="3212977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Biological systems are either solid or liquid. Therefore they do not usually undergo volume or pressure changes.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800600" y="5691336"/>
            <a:ext cx="2197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H ≈ E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5638800" y="4929336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286001" y="796642"/>
            <a:ext cx="6658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Quantity of energy that a system can exchange with the environment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91544" y="4038164"/>
            <a:ext cx="8534400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Biological systems are not isolated: they exist in a state of</a:t>
            </a:r>
            <a:r>
              <a:rPr lang="en-US" sz="2400" b="1" dirty="0"/>
              <a:t> constant temperature </a:t>
            </a:r>
            <a:r>
              <a:rPr lang="en-US" sz="2400" dirty="0"/>
              <a:t>and</a:t>
            </a:r>
            <a:r>
              <a:rPr lang="en-US" sz="2400" b="1" dirty="0"/>
              <a:t> pressure.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7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511824" y="116632"/>
            <a:ext cx="2715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Internal energy E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95801" y="914401"/>
            <a:ext cx="21900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E = U + K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810000" y="22098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Potential energy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010400" y="2209800"/>
            <a:ext cx="151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Kinetic energy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5181600" y="1600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934200" y="160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209800" y="3048001"/>
            <a:ext cx="365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Position energy</a:t>
            </a:r>
            <a:r>
              <a:rPr lang="en-US" dirty="0"/>
              <a:t>: in a macromolecule the potential energy is the result of all field (electrostatic) effects of the atoms of the molecular system</a:t>
            </a: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42672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7086600" y="3352801"/>
            <a:ext cx="3081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It is the result of the molecular motions induced by the heat</a:t>
            </a: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7772400" y="2743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2333392" y="5439532"/>
            <a:ext cx="34866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Set of covalent and non-covalent interactions in a molecular system</a:t>
            </a:r>
          </a:p>
        </p:txBody>
      </p:sp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3657600" y="48768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59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2042</Words>
  <Application>Microsoft Macintosh PowerPoint</Application>
  <PresentationFormat>Widescreen</PresentationFormat>
  <Paragraphs>222</Paragraphs>
  <Slides>40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</vt:lpstr>
      <vt:lpstr>Office Theme</vt:lpstr>
      <vt:lpstr>Protein interactions and binding site properties</vt:lpstr>
      <vt:lpstr>PowerPoint Presentation</vt:lpstr>
      <vt:lpstr>Forces at play in protein interactions and features of protein interaction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Protein-ligand interfaces Structure-function relationship  </vt:lpstr>
      <vt:lpstr>Forces governing biomolecular recognition</vt:lpstr>
      <vt:lpstr>PowerPoint Presentation</vt:lpstr>
      <vt:lpstr>The Binding Site (BS)</vt:lpstr>
      <vt:lpstr>Geometric complementarity </vt:lpstr>
      <vt:lpstr>Electrostatic complementarity</vt:lpstr>
      <vt:lpstr>PPI surface size</vt:lpstr>
      <vt:lpstr>PowerPoint Presentation</vt:lpstr>
      <vt:lpstr>Protein-small molecule: small and deep depressions</vt:lpstr>
      <vt:lpstr>Other PPI surface features </vt:lpstr>
      <vt:lpstr>Some more facts about PPIs</vt:lpstr>
      <vt:lpstr>Specificity</vt:lpstr>
      <vt:lpstr>Affinity</vt:lpstr>
      <vt:lpstr>Specificity</vt:lpstr>
      <vt:lpstr>Polyproline type II helices</vt:lpstr>
      <vt:lpstr>Protein-ligand binding energetics Protein-ligand affinities</vt:lpstr>
      <vt:lpstr>Hot spots</vt:lpstr>
      <vt:lpstr>Some fact about hot spots</vt:lpstr>
      <vt:lpstr>Molecular structure of stable interactions (complexes): what information? </vt:lpstr>
      <vt:lpstr>Check-point II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interactions and binding site properties</dc:title>
  <dc:subject/>
  <dc:creator>Allegra Via</dc:creator>
  <cp:keywords/>
  <dc:description/>
  <cp:lastModifiedBy>Allegra Via</cp:lastModifiedBy>
  <cp:revision>9</cp:revision>
  <dcterms:created xsi:type="dcterms:W3CDTF">2020-04-28T11:11:12Z</dcterms:created>
  <dcterms:modified xsi:type="dcterms:W3CDTF">2020-04-30T15:06:50Z</dcterms:modified>
  <cp:category/>
</cp:coreProperties>
</file>