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1066680" y="642600"/>
            <a:ext cx="10058400" cy="6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idx="1" type="subTitle"/>
          </p:nvPr>
        </p:nvSpPr>
        <p:spPr>
          <a:xfrm>
            <a:off x="1066680" y="642600"/>
            <a:ext cx="10058400" cy="6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3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4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6"/>
          <p:cNvSpPr txBox="1"/>
          <p:nvPr>
            <p:ph idx="1" type="subTitle"/>
          </p:nvPr>
        </p:nvSpPr>
        <p:spPr>
          <a:xfrm>
            <a:off x="1066680" y="642600"/>
            <a:ext cx="10058400" cy="6359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0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1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2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5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5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6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7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4" name="Google Shape;264;p5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8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/>
          <p:nvPr>
            <p:ph idx="1" type="subTitle"/>
          </p:nvPr>
        </p:nvSpPr>
        <p:spPr>
          <a:xfrm>
            <a:off x="1066680" y="642600"/>
            <a:ext cx="10058400" cy="6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0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2" name="Google Shape;272;p6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3" name="Google Shape;273;p6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1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7" name="Google Shape;277;p6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8" name="Google Shape;278;p6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2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6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2" name="Google Shape;282;p6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3" name="Google Shape;283;p6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3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6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7" name="Google Shape;287;p6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4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6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1" name="Google Shape;291;p6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2" name="Google Shape;292;p6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3" name="Google Shape;293;p6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066680" y="642600"/>
            <a:ext cx="10058400" cy="6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5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7" name="Google Shape;297;p6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8" name="Google Shape;298;p6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9" name="Google Shape;299;p6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0" name="Google Shape;300;p6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1" name="Google Shape;301;p6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120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7" name="Google Shape;7;p1"/>
          <p:cNvSpPr/>
          <p:nvPr/>
        </p:nvSpPr>
        <p:spPr>
          <a:xfrm>
            <a:off x="1307880" y="1267560"/>
            <a:ext cx="9576360" cy="4308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>
              <a:srgbClr val="000000">
                <a:alpha val="65882"/>
              </a:srgbClr>
            </a:outerShdw>
          </a:effectLst>
        </p:spPr>
      </p:sp>
      <p:sp>
        <p:nvSpPr>
          <p:cNvPr id="8" name="Google Shape;8;p1"/>
          <p:cNvSpPr/>
          <p:nvPr/>
        </p:nvSpPr>
        <p:spPr>
          <a:xfrm>
            <a:off x="1447920" y="1411560"/>
            <a:ext cx="9296280" cy="4034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" name="Google Shape;9;p1"/>
          <p:cNvSpPr/>
          <p:nvPr/>
        </p:nvSpPr>
        <p:spPr>
          <a:xfrm>
            <a:off x="5135760" y="1267560"/>
            <a:ext cx="1920240" cy="731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7903F"/>
          </a:solidFill>
          <a:ln>
            <a:noFill/>
          </a:ln>
        </p:spPr>
      </p:sp>
      <p:grpSp>
        <p:nvGrpSpPr>
          <p:cNvPr id="10" name="Google Shape;10;p1"/>
          <p:cNvGrpSpPr/>
          <p:nvPr/>
        </p:nvGrpSpPr>
        <p:grpSpPr>
          <a:xfrm>
            <a:off x="5250240" y="1267560"/>
            <a:ext cx="1692000" cy="616320"/>
            <a:chOff x="5250240" y="1267560"/>
            <a:chExt cx="1692000" cy="616320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5250240" y="1267560"/>
              <a:ext cx="360" cy="61308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941880" y="1267560"/>
              <a:ext cx="360" cy="61308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250240" y="1883520"/>
              <a:ext cx="1692000" cy="36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629000" y="2244960"/>
            <a:ext cx="8933760" cy="243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318640" y="1341360"/>
            <a:ext cx="1554480" cy="48564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629000" y="5177520"/>
            <a:ext cx="57301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606880" y="5177520"/>
            <a:ext cx="19558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12192120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4"/>
          <p:cNvSpPr/>
          <p:nvPr/>
        </p:nvSpPr>
        <p:spPr>
          <a:xfrm>
            <a:off x="234720" y="237600"/>
            <a:ext cx="11722680" cy="6382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>
              <a:alpha val="60000"/>
            </a:srgbClr>
          </a:solidFill>
          <a:ln>
            <a:noFill/>
          </a:ln>
        </p:spPr>
      </p:sp>
      <p:sp>
        <p:nvSpPr>
          <p:cNvPr id="70" name="Google Shape;70;p14"/>
          <p:cNvSpPr/>
          <p:nvPr/>
        </p:nvSpPr>
        <p:spPr>
          <a:xfrm>
            <a:off x="371880" y="374760"/>
            <a:ext cx="11448360" cy="6108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4"/>
          <p:cNvSpPr txBox="1"/>
          <p:nvPr>
            <p:ph idx="2" type="title"/>
          </p:nvPr>
        </p:nvSpPr>
        <p:spPr>
          <a:xfrm>
            <a:off x="1066680" y="2103120"/>
            <a:ext cx="10058400" cy="38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7256880" y="6035040"/>
            <a:ext cx="2892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1066680" y="6035040"/>
            <a:ext cx="5816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0287000" y="6035040"/>
            <a:ext cx="8380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0" y="0"/>
            <a:ext cx="12192120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" name="Google Shape;127;p27"/>
          <p:cNvSpPr/>
          <p:nvPr/>
        </p:nvSpPr>
        <p:spPr>
          <a:xfrm>
            <a:off x="234720" y="237600"/>
            <a:ext cx="11722680" cy="6382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>
              <a:alpha val="60000"/>
            </a:srgbClr>
          </a:solidFill>
          <a:ln>
            <a:noFill/>
          </a:ln>
        </p:spPr>
      </p:sp>
      <p:sp>
        <p:nvSpPr>
          <p:cNvPr id="128" name="Google Shape;128;p27"/>
          <p:cNvSpPr/>
          <p:nvPr/>
        </p:nvSpPr>
        <p:spPr>
          <a:xfrm>
            <a:off x="371880" y="374760"/>
            <a:ext cx="11448360" cy="6108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1066680" y="2103120"/>
            <a:ext cx="10058400" cy="38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1" name="Google Shape;131;p27"/>
          <p:cNvSpPr txBox="1"/>
          <p:nvPr>
            <p:ph idx="10" type="dt"/>
          </p:nvPr>
        </p:nvSpPr>
        <p:spPr>
          <a:xfrm>
            <a:off x="7256880" y="6035040"/>
            <a:ext cx="2892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Google Shape;132;p27"/>
          <p:cNvSpPr txBox="1"/>
          <p:nvPr>
            <p:ph idx="11" type="ftr"/>
          </p:nvPr>
        </p:nvSpPr>
        <p:spPr>
          <a:xfrm>
            <a:off x="1066680" y="6035040"/>
            <a:ext cx="5816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10287000" y="6035040"/>
            <a:ext cx="8380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/>
          <p:nvPr/>
        </p:nvSpPr>
        <p:spPr>
          <a:xfrm>
            <a:off x="0" y="0"/>
            <a:ext cx="12192120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84" name="Google Shape;184;p40"/>
          <p:cNvSpPr/>
          <p:nvPr/>
        </p:nvSpPr>
        <p:spPr>
          <a:xfrm>
            <a:off x="1307880" y="1267560"/>
            <a:ext cx="9576360" cy="4308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>
              <a:srgbClr val="000000">
                <a:alpha val="65882"/>
              </a:srgbClr>
            </a:outerShdw>
          </a:effectLst>
        </p:spPr>
      </p:sp>
      <p:sp>
        <p:nvSpPr>
          <p:cNvPr id="185" name="Google Shape;185;p40"/>
          <p:cNvSpPr/>
          <p:nvPr/>
        </p:nvSpPr>
        <p:spPr>
          <a:xfrm>
            <a:off x="1447920" y="1411560"/>
            <a:ext cx="9296280" cy="4034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6" name="Google Shape;186;p40"/>
          <p:cNvSpPr/>
          <p:nvPr/>
        </p:nvSpPr>
        <p:spPr>
          <a:xfrm>
            <a:off x="5135760" y="1267560"/>
            <a:ext cx="1920240" cy="731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03F2B"/>
          </a:solidFill>
          <a:ln>
            <a:noFill/>
          </a:ln>
        </p:spPr>
      </p:sp>
      <p:sp>
        <p:nvSpPr>
          <p:cNvPr id="187" name="Google Shape;187;p40"/>
          <p:cNvSpPr txBox="1"/>
          <p:nvPr>
            <p:ph type="title"/>
          </p:nvPr>
        </p:nvSpPr>
        <p:spPr>
          <a:xfrm>
            <a:off x="1629000" y="2275200"/>
            <a:ext cx="8933760" cy="240696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188" name="Google Shape;188;p40"/>
          <p:cNvGrpSpPr/>
          <p:nvPr/>
        </p:nvGrpSpPr>
        <p:grpSpPr>
          <a:xfrm>
            <a:off x="5250240" y="1267560"/>
            <a:ext cx="1692000" cy="616320"/>
            <a:chOff x="5250240" y="1267560"/>
            <a:chExt cx="1692000" cy="616320"/>
          </a:xfrm>
        </p:grpSpPr>
        <p:cxnSp>
          <p:nvCxnSpPr>
            <p:cNvPr id="189" name="Google Shape;189;p40"/>
            <p:cNvCxnSpPr/>
            <p:nvPr/>
          </p:nvCxnSpPr>
          <p:spPr>
            <a:xfrm>
              <a:off x="5250240" y="1267560"/>
              <a:ext cx="360" cy="61308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0" name="Google Shape;190;p40"/>
            <p:cNvCxnSpPr/>
            <p:nvPr/>
          </p:nvCxnSpPr>
          <p:spPr>
            <a:xfrm>
              <a:off x="6941880" y="1267560"/>
              <a:ext cx="360" cy="61308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1" name="Google Shape;191;p40"/>
            <p:cNvCxnSpPr/>
            <p:nvPr/>
          </p:nvCxnSpPr>
          <p:spPr>
            <a:xfrm>
              <a:off x="5250240" y="1883520"/>
              <a:ext cx="1692000" cy="36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92" name="Google Shape;192;p40"/>
          <p:cNvSpPr txBox="1"/>
          <p:nvPr>
            <p:ph idx="1" type="body"/>
          </p:nvPr>
        </p:nvSpPr>
        <p:spPr>
          <a:xfrm>
            <a:off x="1629000" y="4682160"/>
            <a:ext cx="893988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Google Shape;193;p40"/>
          <p:cNvSpPr txBox="1"/>
          <p:nvPr>
            <p:ph idx="10" type="dt"/>
          </p:nvPr>
        </p:nvSpPr>
        <p:spPr>
          <a:xfrm>
            <a:off x="5318640" y="1344600"/>
            <a:ext cx="1554480" cy="4986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4" name="Google Shape;194;p40"/>
          <p:cNvSpPr txBox="1"/>
          <p:nvPr>
            <p:ph idx="11" type="ftr"/>
          </p:nvPr>
        </p:nvSpPr>
        <p:spPr>
          <a:xfrm>
            <a:off x="1629000" y="5177520"/>
            <a:ext cx="56602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5" name="Google Shape;195;p40"/>
          <p:cNvSpPr txBox="1"/>
          <p:nvPr>
            <p:ph idx="12" type="sldNum"/>
          </p:nvPr>
        </p:nvSpPr>
        <p:spPr>
          <a:xfrm>
            <a:off x="8604360" y="5177520"/>
            <a:ext cx="195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3"/>
          <p:cNvSpPr/>
          <p:nvPr/>
        </p:nvSpPr>
        <p:spPr>
          <a:xfrm>
            <a:off x="0" y="0"/>
            <a:ext cx="12192120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6" name="Google Shape;246;p53"/>
          <p:cNvSpPr/>
          <p:nvPr/>
        </p:nvSpPr>
        <p:spPr>
          <a:xfrm>
            <a:off x="234720" y="237600"/>
            <a:ext cx="11722680" cy="6382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>
              <a:alpha val="60000"/>
            </a:srgbClr>
          </a:solidFill>
          <a:ln>
            <a:noFill/>
          </a:ln>
        </p:spPr>
      </p:sp>
      <p:sp>
        <p:nvSpPr>
          <p:cNvPr id="247" name="Google Shape;247;p53"/>
          <p:cNvSpPr/>
          <p:nvPr/>
        </p:nvSpPr>
        <p:spPr>
          <a:xfrm>
            <a:off x="371880" y="374760"/>
            <a:ext cx="11448360" cy="6108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8" name="Google Shape;248;p53"/>
          <p:cNvSpPr txBox="1"/>
          <p:nvPr>
            <p:ph type="title"/>
          </p:nvPr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9" name="Google Shape;249;p53"/>
          <p:cNvSpPr txBox="1"/>
          <p:nvPr>
            <p:ph idx="2" type="title"/>
          </p:nvPr>
        </p:nvSpPr>
        <p:spPr>
          <a:xfrm>
            <a:off x="106668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0" name="Google Shape;250;p53"/>
          <p:cNvSpPr txBox="1"/>
          <p:nvPr>
            <p:ph idx="3" type="title"/>
          </p:nvPr>
        </p:nvSpPr>
        <p:spPr>
          <a:xfrm>
            <a:off x="646164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1" name="Google Shape;251;p53"/>
          <p:cNvSpPr txBox="1"/>
          <p:nvPr>
            <p:ph idx="10" type="dt"/>
          </p:nvPr>
        </p:nvSpPr>
        <p:spPr>
          <a:xfrm>
            <a:off x="7256880" y="6035040"/>
            <a:ext cx="2892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2" name="Google Shape;252;p53"/>
          <p:cNvSpPr txBox="1"/>
          <p:nvPr>
            <p:ph idx="11" type="ftr"/>
          </p:nvPr>
        </p:nvSpPr>
        <p:spPr>
          <a:xfrm>
            <a:off x="1066680" y="6035040"/>
            <a:ext cx="5816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3" name="Google Shape;253;p53"/>
          <p:cNvSpPr txBox="1"/>
          <p:nvPr>
            <p:ph idx="12" type="sldNum"/>
          </p:nvPr>
        </p:nvSpPr>
        <p:spPr>
          <a:xfrm>
            <a:off x="10287000" y="6035040"/>
            <a:ext cx="8380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32.jp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o piano di un logo&#10;&#10;Descrizione generata automaticamente" id="306" name="Google Shape;30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66"/>
          <p:cNvSpPr/>
          <p:nvPr/>
        </p:nvSpPr>
        <p:spPr>
          <a:xfrm>
            <a:off x="5695200" y="1808640"/>
            <a:ext cx="5452560" cy="3241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08" name="Google Shape;308;p66"/>
          <p:cNvSpPr/>
          <p:nvPr/>
        </p:nvSpPr>
        <p:spPr>
          <a:xfrm>
            <a:off x="5861160" y="1974960"/>
            <a:ext cx="5120640" cy="2907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9" name="Google Shape;309;p66"/>
          <p:cNvSpPr txBox="1"/>
          <p:nvPr/>
        </p:nvSpPr>
        <p:spPr>
          <a:xfrm>
            <a:off x="6033960" y="2355480"/>
            <a:ext cx="4775040" cy="1630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ALGORITMI E STRUTTURE DATI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6"/>
          <p:cNvSpPr txBox="1"/>
          <p:nvPr/>
        </p:nvSpPr>
        <p:spPr>
          <a:xfrm>
            <a:off x="6033960" y="3996000"/>
            <a:ext cx="4775040" cy="69048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Progetto totale 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it-IT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Michela Di Biase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5"/>
          <p:cNvSpPr txBox="1"/>
          <p:nvPr/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3.Valutare numericamente le prestazioni l’algoritmo di Nussinov-Jacobson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3200" y="2203920"/>
            <a:ext cx="5598000" cy="353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6"/>
          <p:cNvSpPr txBox="1"/>
          <p:nvPr/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Coda con priorità/Heap binario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9960" y="2311920"/>
            <a:ext cx="6712200" cy="22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7"/>
          <p:cNvSpPr txBox="1"/>
          <p:nvPr/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Metodi heap binario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6095880" y="2326680"/>
            <a:ext cx="2367360" cy="273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METODI PRINCIPALI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1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b="0" i="0" lang="it-IT" sz="1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minimum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1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b="0" i="0" lang="it-IT" sz="1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extractMinimun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1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b="0" i="0" lang="it-IT" sz="1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decreasePriority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2326680"/>
            <a:ext cx="5130000" cy="3962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ox" id="398" name="Google Shape;398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0480" y="2326680"/>
            <a:ext cx="2873880" cy="3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/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5. Grafo generico orientato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icerca Operativa Problemi di ottimizzazione su reti di flusso e algoritmi  per il problema dei cammini minimi" id="404" name="Google Shape;40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960" y="2014200"/>
            <a:ext cx="5364000" cy="307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9"/>
          <p:cNvSpPr txBox="1"/>
          <p:nvPr/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AdjacencyMatrixDirectedGraph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9"/>
          <p:cNvSpPr txBox="1"/>
          <p:nvPr/>
        </p:nvSpPr>
        <p:spPr>
          <a:xfrm>
            <a:off x="7365960" y="2103120"/>
            <a:ext cx="3759120" cy="38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METODI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it-IT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addNode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it-IT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removeNode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it-IT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getNode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it-IT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getNodeFrom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it-IT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getNodeIndexOf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it-IT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addEdge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it-IT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addWeightedEdge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it-IT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removeEdge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it-IT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getEdge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it-IT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getAdjacentNodesOf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it-IT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getPredecessorNodesOf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it-IT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getEdgesOfgetIngoingEdgesOf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it-IT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000" y="2868120"/>
            <a:ext cx="4368240" cy="231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0"/>
          <p:cNvSpPr txBox="1"/>
          <p:nvPr/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6.Algoritmo di Dijkstra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80"/>
          <p:cNvSpPr txBox="1"/>
          <p:nvPr/>
        </p:nvSpPr>
        <p:spPr>
          <a:xfrm>
            <a:off x="8622360" y="2822040"/>
            <a:ext cx="3132000" cy="121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METODI PRINCIPALI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b="0" i="0" lang="it-IT" sz="1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computeShortestPathsFrom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b="0" i="0" lang="it-IT" sz="1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getShortestPathTo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760" y="2324160"/>
            <a:ext cx="3957480" cy="301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6160" y="2324160"/>
            <a:ext cx="4066200" cy="301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7"/>
          <p:cNvSpPr txBox="1"/>
          <p:nvPr/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Contenuto slide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7"/>
          <p:cNvSpPr txBox="1"/>
          <p:nvPr/>
        </p:nvSpPr>
        <p:spPr>
          <a:xfrm>
            <a:off x="1066680" y="2103120"/>
            <a:ext cx="10058400" cy="38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Strutture secondarie di RNA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7000"/>
              </a:lnSpc>
              <a:spcBef>
                <a:spcPts val="17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Algoritmo di Nussinov-Jacobson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7000"/>
              </a:lnSpc>
              <a:spcBef>
                <a:spcPts val="17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Valutare numericamente le prestazioni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7000"/>
              </a:lnSpc>
              <a:spcBef>
                <a:spcPts val="17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</a:t>
            </a:r>
            <a:r>
              <a:rPr b="1" i="0" lang="it-IT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Coda con priorità/Heap binario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7000"/>
              </a:lnSpc>
              <a:spcBef>
                <a:spcPts val="17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Grafo generico orientato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7000"/>
              </a:lnSpc>
              <a:spcBef>
                <a:spcPts val="17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6.Algoritmo di Dijkstra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0" i="0" lang="it-IT" sz="1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8"/>
          <p:cNvSpPr txBox="1"/>
          <p:nvPr/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1.Strutture secondarie di RNA</a:t>
            </a:r>
            <a:br>
              <a:rPr b="0" i="0" lang="it-IT" sz="1800" u="none" cap="none" strike="noStrike"/>
            </a:b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8"/>
          <p:cNvSpPr txBox="1"/>
          <p:nvPr/>
        </p:nvSpPr>
        <p:spPr>
          <a:xfrm>
            <a:off x="7256880" y="6035040"/>
            <a:ext cx="2892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760" y="1875240"/>
            <a:ext cx="6222240" cy="43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9"/>
          <p:cNvSpPr txBox="1"/>
          <p:nvPr/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Determina se questa struttura contiene pseudonodi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680" y="2215080"/>
            <a:ext cx="6203160" cy="384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2800" y="2315160"/>
            <a:ext cx="3884400" cy="126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2800" y="4134960"/>
            <a:ext cx="3884400" cy="112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0"/>
          <p:cNvSpPr txBox="1"/>
          <p:nvPr/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Aggiungi un legame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680" y="1838520"/>
            <a:ext cx="5029200" cy="416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70"/>
          <p:cNvPicPr preferRelativeResize="0"/>
          <p:nvPr/>
        </p:nvPicPr>
        <p:blipFill rotWithShape="1">
          <a:blip r:embed="rId4">
            <a:alphaModFix/>
          </a:blip>
          <a:srcRect b="0" l="0" r="46584" t="1365"/>
          <a:stretch/>
        </p:blipFill>
        <p:spPr>
          <a:xfrm>
            <a:off x="7232760" y="1838520"/>
            <a:ext cx="3045600" cy="416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76440" y="3348720"/>
            <a:ext cx="498240" cy="28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2120" y="3295080"/>
            <a:ext cx="19800" cy="209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70"/>
          <p:cNvGrpSpPr/>
          <p:nvPr/>
        </p:nvGrpSpPr>
        <p:grpSpPr>
          <a:xfrm>
            <a:off x="10058040" y="4696920"/>
            <a:ext cx="154440" cy="192600"/>
            <a:chOff x="10058040" y="4696920"/>
            <a:chExt cx="154440" cy="192600"/>
          </a:xfrm>
        </p:grpSpPr>
        <p:pic>
          <p:nvPicPr>
            <p:cNvPr id="342" name="Google Shape;342;p7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058040" y="4776840"/>
              <a:ext cx="109800" cy="112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7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212120" y="4754160"/>
              <a:ext cx="360" cy="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7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193040" y="4696920"/>
              <a:ext cx="360" cy="3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1"/>
          <p:cNvSpPr txBox="1"/>
          <p:nvPr/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Notazione dot-bracket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680" y="2014200"/>
            <a:ext cx="5847840" cy="384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600" y="3124080"/>
            <a:ext cx="2752560" cy="60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2"/>
          <p:cNvSpPr txBox="1"/>
          <p:nvPr/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2.Algoritmo di Nussinov-Jacobson</a:t>
            </a:r>
            <a:br>
              <a:rPr b="0" i="0" lang="it-IT" sz="1800" u="none" cap="none" strike="noStrike"/>
            </a:b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0680" y="1662480"/>
            <a:ext cx="4370400" cy="39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6200" y="1737000"/>
            <a:ext cx="1013760" cy="11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0920" y="1809000"/>
            <a:ext cx="33480" cy="3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5280" y="1712160"/>
            <a:ext cx="863280" cy="13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84480" y="1693800"/>
            <a:ext cx="2666880" cy="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12000" y="1976760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44880" y="1684440"/>
            <a:ext cx="23040" cy="15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/>
          <p:nvPr/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Eseguire il folding sulla sequenza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360" y="2506320"/>
            <a:ext cx="5307120" cy="2793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73"/>
          <p:cNvCxnSpPr/>
          <p:nvPr/>
        </p:nvCxnSpPr>
        <p:spPr>
          <a:xfrm flipH="1">
            <a:off x="6082200" y="1589400"/>
            <a:ext cx="15480" cy="4626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371" name="Google Shape;371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4040" y="2506320"/>
            <a:ext cx="5319720" cy="279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4"/>
          <p:cNvSpPr txBox="1"/>
          <p:nvPr/>
        </p:nvSpPr>
        <p:spPr>
          <a:xfrm>
            <a:off x="1066680" y="6426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Traceback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680" y="2367720"/>
            <a:ext cx="6320160" cy="376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6240" y="2367720"/>
            <a:ext cx="3457440" cy="34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