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28" autoAdjust="0"/>
  </p:normalViewPr>
  <p:slideViewPr>
    <p:cSldViewPr snapToGrid="0" showGuides="1">
      <p:cViewPr>
        <p:scale>
          <a:sx n="40" d="100"/>
          <a:sy n="40" d="100"/>
        </p:scale>
        <p:origin x="24" y="-3461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38346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88255" y="14136795"/>
            <a:ext cx="29054323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38973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38815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604594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334093" y="15365966"/>
            <a:ext cx="12220033" cy="8203617"/>
            <a:chOff x="13153850" y="15923651"/>
            <a:chExt cx="12220033" cy="820361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153850" y="15923651"/>
              <a:ext cx="12220033" cy="5778729"/>
              <a:chOff x="6343061" y="15711863"/>
              <a:chExt cx="122200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343061" y="15969640"/>
                <a:ext cx="12220033" cy="5520952"/>
                <a:chOff x="6343061" y="15969640"/>
                <a:chExt cx="122200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30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44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480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03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4445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08566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158471" y="21880499"/>
              <a:ext cx="122154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5 </a:t>
              </a:r>
              <a:r>
                <a:rPr lang="en-US" sz="2000" noProof="0" dirty="0"/>
                <a:t>Principle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endParaRPr lang="en-US" sz="2000" noProof="0" dirty="0"/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6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6A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7A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E614A1-E572-7E36-523A-11541777E8C4}"/>
              </a:ext>
            </a:extLst>
          </p:cNvPr>
          <p:cNvGrpSpPr/>
          <p:nvPr/>
        </p:nvGrpSpPr>
        <p:grpSpPr>
          <a:xfrm>
            <a:off x="17348975" y="28251674"/>
            <a:ext cx="10674190" cy="5365423"/>
            <a:chOff x="16151120" y="29619824"/>
            <a:chExt cx="10674190" cy="53654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6FC0172-46D7-F1F1-77F1-3934AC380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300923" y="30050898"/>
              <a:ext cx="3166152" cy="31585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25E4F17-4B64-3A71-DE0E-A30348A4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1456117" y="30050898"/>
              <a:ext cx="3166152" cy="3158522"/>
            </a:xfrm>
            <a:prstGeom prst="rect">
              <a:avLst/>
            </a:prstGeom>
          </p:spPr>
        </p:pic>
        <p:sp>
          <p:nvSpPr>
            <p:cNvPr id="30" name="Textfeld 15">
              <a:extLst>
                <a:ext uri="{FF2B5EF4-FFF2-40B4-BE49-F238E27FC236}">
                  <a16:creationId xmlns:a16="http://schemas.microsoft.com/office/drawing/2014/main" id="{0285D420-A90A-7BCD-5A8D-08459E3FA847}"/>
                </a:ext>
              </a:extLst>
            </p:cNvPr>
            <p:cNvSpPr txBox="1"/>
            <p:nvPr/>
          </p:nvSpPr>
          <p:spPr>
            <a:xfrm>
              <a:off x="16176064" y="33354031"/>
              <a:ext cx="106492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8  </a:t>
              </a:r>
              <a:r>
                <a:rPr lang="en-US" sz="2000" noProof="0" dirty="0"/>
                <a:t>Selection Status of RBPs and Non-RBPs According to the RBP2GO Database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A)</a:t>
              </a:r>
              <a:r>
                <a:rPr lang="en-US" sz="2000" noProof="0" dirty="0"/>
                <a:t> Pie chart of RBP2GO-annotated RBPs in the dataset, showing selected (orange) versus not selected (red). </a:t>
              </a:r>
              <a:r>
                <a:rPr lang="en-US" sz="2000" b="1" noProof="0" dirty="0"/>
                <a:t>B)</a:t>
              </a:r>
              <a:r>
                <a:rPr lang="en-US" sz="2000" noProof="0" dirty="0"/>
                <a:t> Pie chart of RBP2GO-annotated Non-RBPs in the dataset, showing wrongly selected (purple) versus not selected (blue).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578982-B98A-7353-2302-3E6BB16381D2}"/>
                </a:ext>
              </a:extLst>
            </p:cNvPr>
            <p:cNvSpPr txBox="1"/>
            <p:nvPr/>
          </p:nvSpPr>
          <p:spPr>
            <a:xfrm>
              <a:off x="19451259" y="32454171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Not Selected RBP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254DB4-8668-8C99-36CB-726DC63B4C16}"/>
                </a:ext>
              </a:extLst>
            </p:cNvPr>
            <p:cNvSpPr txBox="1"/>
            <p:nvPr/>
          </p:nvSpPr>
          <p:spPr>
            <a:xfrm>
              <a:off x="19451259" y="32709847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Selected RBP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DFCBA7D-B5AE-F907-414F-445EA8CAC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202785" y="32475914"/>
              <a:ext cx="314369" cy="5811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6C669EF-18BC-53D2-B16D-DE5F84BDF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408250" y="32475914"/>
              <a:ext cx="323895" cy="58110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CF8E7F-9777-6BA7-9AE8-D57566F23C4D}"/>
                </a:ext>
              </a:extLst>
            </p:cNvPr>
            <p:cNvSpPr txBox="1"/>
            <p:nvPr/>
          </p:nvSpPr>
          <p:spPr>
            <a:xfrm>
              <a:off x="24651297" y="32474703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Not Selected RBP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A7E867-BAEF-6E1C-2418-E092A1526929}"/>
                </a:ext>
              </a:extLst>
            </p:cNvPr>
            <p:cNvSpPr txBox="1"/>
            <p:nvPr/>
          </p:nvSpPr>
          <p:spPr>
            <a:xfrm>
              <a:off x="24651297" y="32730379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Selected RBP</a:t>
              </a:r>
            </a:p>
          </p:txBody>
        </p:sp>
        <p:sp>
          <p:nvSpPr>
            <p:cNvPr id="45" name="Textfeld 102">
              <a:extLst>
                <a:ext uri="{FF2B5EF4-FFF2-40B4-BE49-F238E27FC236}">
                  <a16:creationId xmlns:a16="http://schemas.microsoft.com/office/drawing/2014/main" id="{700CE9E2-B925-DC16-296F-90E9B43ADBA6}"/>
                </a:ext>
              </a:extLst>
            </p:cNvPr>
            <p:cNvSpPr txBox="1"/>
            <p:nvPr/>
          </p:nvSpPr>
          <p:spPr>
            <a:xfrm>
              <a:off x="16151120" y="29640840"/>
              <a:ext cx="3428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RBP2GO-known RBPs</a:t>
              </a:r>
              <a:endParaRPr lang="en-US" sz="2000" b="1" noProof="0" dirty="0"/>
            </a:p>
          </p:txBody>
        </p:sp>
        <p:sp>
          <p:nvSpPr>
            <p:cNvPr id="46" name="Textfeld 102">
              <a:extLst>
                <a:ext uri="{FF2B5EF4-FFF2-40B4-BE49-F238E27FC236}">
                  <a16:creationId xmlns:a16="http://schemas.microsoft.com/office/drawing/2014/main" id="{899739B5-AF15-339F-7FC7-16B0F1D53A58}"/>
                </a:ext>
              </a:extLst>
            </p:cNvPr>
            <p:cNvSpPr txBox="1"/>
            <p:nvPr/>
          </p:nvSpPr>
          <p:spPr>
            <a:xfrm>
              <a:off x="21615720" y="29619824"/>
              <a:ext cx="3428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RBP2GO-known non-RBPs</a:t>
              </a:r>
              <a:endParaRPr lang="en-US" sz="2000" b="1" noProof="0" dirty="0"/>
            </a:p>
          </p:txBody>
        </p:sp>
      </p:grpSp>
      <p:grpSp>
        <p:nvGrpSpPr>
          <p:cNvPr id="47" name="Gruppieren 84">
            <a:extLst>
              <a:ext uri="{FF2B5EF4-FFF2-40B4-BE49-F238E27FC236}">
                <a16:creationId xmlns:a16="http://schemas.microsoft.com/office/drawing/2014/main" id="{B8D60569-1120-4818-7D45-E0DF2DFA9630}"/>
              </a:ext>
            </a:extLst>
          </p:cNvPr>
          <p:cNvGrpSpPr/>
          <p:nvPr/>
        </p:nvGrpSpPr>
        <p:grpSpPr>
          <a:xfrm>
            <a:off x="783598" y="15411494"/>
            <a:ext cx="7139411" cy="9355185"/>
            <a:chOff x="1469515" y="16468045"/>
            <a:chExt cx="7966203" cy="10575651"/>
          </a:xfrm>
        </p:grpSpPr>
        <p:sp>
          <p:nvSpPr>
            <p:cNvPr id="48" name="Textfeld 1">
              <a:extLst>
                <a:ext uri="{FF2B5EF4-FFF2-40B4-BE49-F238E27FC236}">
                  <a16:creationId xmlns:a16="http://schemas.microsoft.com/office/drawing/2014/main" id="{B0E70F9A-B800-5EB8-79D6-6F483F7C5C89}"/>
                </a:ext>
              </a:extLst>
            </p:cNvPr>
            <p:cNvSpPr txBox="1"/>
            <p:nvPr/>
          </p:nvSpPr>
          <p:spPr>
            <a:xfrm>
              <a:off x="1473963" y="22764172"/>
              <a:ext cx="7961755" cy="427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3 </a:t>
              </a:r>
              <a:r>
                <a:rPr lang="en-US" sz="2000" noProof="0" dirty="0"/>
                <a:t>Criteria for the classification of proteins regarding RNA-dependency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Selected (RNA-dependent):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COM shift ≥ 2 fractions </a:t>
              </a:r>
              <a:r>
                <a:rPr lang="en-US" sz="2000" i="1" noProof="0" dirty="0"/>
                <a:t>(orange)</a:t>
              </a:r>
              <a:endParaRPr lang="en-US" sz="2000" noProof="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or: no COM shift, but main peak shift ≥ 3 fractions and correlation &lt; 0.7 </a:t>
              </a:r>
              <a:r>
                <a:rPr lang="en-US" sz="2000" i="1" noProof="0" dirty="0"/>
                <a:t>(red)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Not selected (not 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No COM shift ≥ 2 and no peak shift ≥ 3 </a:t>
              </a:r>
              <a:r>
                <a:rPr lang="en-US" sz="2000" i="1" noProof="0" dirty="0"/>
                <a:t>(purple)</a:t>
              </a:r>
              <a:endParaRPr lang="en-US" sz="2000" noProof="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noProof="0" dirty="0"/>
                <a:t>or: peak shift without COM shift </a:t>
              </a:r>
              <a:r>
                <a:rPr lang="en-US" sz="2000" b="1" noProof="0" dirty="0"/>
                <a:t>and</a:t>
              </a:r>
              <a:r>
                <a:rPr lang="en-US" sz="2000" noProof="0" dirty="0"/>
                <a:t> correlation ≥ 0.7 </a:t>
              </a:r>
              <a:r>
                <a:rPr lang="en-US" sz="2000" i="1" noProof="0" dirty="0"/>
                <a:t>(dark blue)</a:t>
              </a:r>
              <a:endParaRPr lang="en-US" sz="2000" noProof="0" dirty="0"/>
            </a:p>
          </p:txBody>
        </p:sp>
        <p:pic>
          <p:nvPicPr>
            <p:cNvPr id="49" name="Grafik 59">
              <a:extLst>
                <a:ext uri="{FF2B5EF4-FFF2-40B4-BE49-F238E27FC236}">
                  <a16:creationId xmlns:a16="http://schemas.microsoft.com/office/drawing/2014/main" id="{4DC40AB0-5470-5D6D-C5E5-20579E35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5933" t="4817" r="4548" b="5155"/>
            <a:stretch>
              <a:fillRect/>
            </a:stretch>
          </p:blipFill>
          <p:spPr>
            <a:xfrm>
              <a:off x="1469515" y="16626521"/>
              <a:ext cx="7408446" cy="6030216"/>
            </a:xfrm>
            <a:prstGeom prst="rect">
              <a:avLst/>
            </a:prstGeom>
          </p:spPr>
        </p:pic>
        <p:sp>
          <p:nvSpPr>
            <p:cNvPr id="50" name="Textfeld 60">
              <a:extLst>
                <a:ext uri="{FF2B5EF4-FFF2-40B4-BE49-F238E27FC236}">
                  <a16:creationId xmlns:a16="http://schemas.microsoft.com/office/drawing/2014/main" id="{6D6B1CD8-DC8B-47AA-895A-4E72262FC551}"/>
                </a:ext>
              </a:extLst>
            </p:cNvPr>
            <p:cNvSpPr txBox="1"/>
            <p:nvPr/>
          </p:nvSpPr>
          <p:spPr>
            <a:xfrm>
              <a:off x="1571757" y="16468045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7876977" y="15386936"/>
            <a:ext cx="4005104" cy="4441341"/>
            <a:chOff x="8077058" y="15538766"/>
            <a:chExt cx="4308757" cy="4778066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538766"/>
              <a:ext cx="61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561416"/>
              <a:chOff x="8161119" y="15755416"/>
              <a:chExt cx="4224696" cy="4561416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19947500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46884" y="20082863"/>
            <a:ext cx="49987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</a:t>
            </a:r>
            <a:r>
              <a:rPr lang="en-US" sz="2000" b="1" noProof="0" dirty="0">
                <a:highlight>
                  <a:srgbClr val="FFFF00"/>
                </a:highlight>
              </a:rPr>
              <a:t>ig. 6 </a:t>
            </a:r>
            <a:r>
              <a:rPr lang="en-US" sz="2000" noProof="0" dirty="0">
                <a:highlight>
                  <a:srgbClr val="FFFF00"/>
                </a:highlight>
              </a:rPr>
              <a:t>Histogram of isoelectric points (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) for selected proteins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noProof="0" dirty="0">
                <a:highlight>
                  <a:srgbClr val="FFFF00"/>
                </a:highlight>
              </a:rPr>
              <a:t>The mean 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 (8.16) is marked by a black line. A right-sided t-test against 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 = 7.0 yielded a p-value of 2.2e-16, indicating that selected proteins have significantly higher isoelectric points.</a:t>
            </a:r>
          </a:p>
          <a:p>
            <a:r>
              <a:rPr lang="en-US" sz="2000" b="1" noProof="0" dirty="0">
                <a:highlight>
                  <a:srgbClr val="FFFF00"/>
                </a:highlight>
              </a:rPr>
              <a:t>Fig. 4 </a:t>
            </a:r>
            <a:r>
              <a:rPr lang="en-US" sz="2000" noProof="0" dirty="0">
                <a:highlight>
                  <a:srgbClr val="FFFF00"/>
                </a:highlight>
              </a:rPr>
              <a:t>COM shifts between control and RNase conditions for selected and not selected proteins</a:t>
            </a:r>
          </a:p>
          <a:p>
            <a:r>
              <a:rPr lang="en-US" sz="2000" noProof="0" dirty="0">
                <a:highlight>
                  <a:srgbClr val="FFFF00"/>
                </a:highlight>
              </a:rPr>
              <a:t>Each dot represents a protein. X-axis: COM in control, Y-axis: COM in RNase.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noProof="0" dirty="0">
                <a:highlight>
                  <a:srgbClr val="FFFF00"/>
                </a:highlight>
              </a:rPr>
              <a:t>Colors indicate subsets of selected or not selected proteins.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b="1" noProof="0" dirty="0">
                <a:highlight>
                  <a:srgbClr val="FFFF00"/>
                </a:highlight>
              </a:rPr>
              <a:t>A)</a:t>
            </a:r>
            <a:r>
              <a:rPr lang="en-US" sz="2000" noProof="0" dirty="0">
                <a:highlight>
                  <a:srgbClr val="FFFF00"/>
                </a:highlight>
              </a:rPr>
              <a:t> Selected proteins </a:t>
            </a:r>
          </a:p>
          <a:p>
            <a:r>
              <a:rPr lang="en-US" sz="2000" b="1" noProof="0" dirty="0">
                <a:highlight>
                  <a:srgbClr val="FFFF00"/>
                </a:highlight>
              </a:rPr>
              <a:t>B)</a:t>
            </a:r>
            <a:r>
              <a:rPr lang="en-US" sz="2000" noProof="0" dirty="0">
                <a:highlight>
                  <a:srgbClr val="FFFF00"/>
                </a:highlight>
              </a:rPr>
              <a:t> Not selected proteins</a:t>
            </a:r>
          </a:p>
          <a:p>
            <a:endParaRPr lang="en-US" sz="2000" noProof="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038826A-F45A-0EF6-0225-39CBD3385DF3}"/>
              </a:ext>
            </a:extLst>
          </p:cNvPr>
          <p:cNvGrpSpPr/>
          <p:nvPr/>
        </p:nvGrpSpPr>
        <p:grpSpPr>
          <a:xfrm>
            <a:off x="12195471" y="15409388"/>
            <a:ext cx="4162133" cy="4538632"/>
            <a:chOff x="11733654" y="15068115"/>
            <a:chExt cx="4316371" cy="4706823"/>
          </a:xfrm>
        </p:grpSpPr>
        <p:pic>
          <p:nvPicPr>
            <p:cNvPr id="74" name="Grafik 79">
              <a:extLst>
                <a:ext uri="{FF2B5EF4-FFF2-40B4-BE49-F238E27FC236}">
                  <a16:creationId xmlns:a16="http://schemas.microsoft.com/office/drawing/2014/main" id="{1DC05401-CCDE-33AC-AFEE-99450670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136307" y="15837822"/>
              <a:ext cx="3913718" cy="3609975"/>
            </a:xfrm>
            <a:prstGeom prst="rect">
              <a:avLst/>
            </a:prstGeom>
          </p:spPr>
        </p:pic>
        <p:sp>
          <p:nvSpPr>
            <p:cNvPr id="75" name="Textfeld 80">
              <a:extLst>
                <a:ext uri="{FF2B5EF4-FFF2-40B4-BE49-F238E27FC236}">
                  <a16:creationId xmlns:a16="http://schemas.microsoft.com/office/drawing/2014/main" id="{5CE10273-B9DA-EC4B-AFB4-43767818DB85}"/>
                </a:ext>
              </a:extLst>
            </p:cNvPr>
            <p:cNvSpPr txBox="1"/>
            <p:nvPr/>
          </p:nvSpPr>
          <p:spPr>
            <a:xfrm rot="16200000">
              <a:off x="11140398" y="17063850"/>
              <a:ext cx="155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Frequency</a:t>
              </a:r>
            </a:p>
          </p:txBody>
        </p:sp>
        <p:sp>
          <p:nvSpPr>
            <p:cNvPr id="76" name="Textfeld 81">
              <a:extLst>
                <a:ext uri="{FF2B5EF4-FFF2-40B4-BE49-F238E27FC236}">
                  <a16:creationId xmlns:a16="http://schemas.microsoft.com/office/drawing/2014/main" id="{4C636F0D-D1A1-9A42-4B80-D9B0FEB0F540}"/>
                </a:ext>
              </a:extLst>
            </p:cNvPr>
            <p:cNvSpPr txBox="1"/>
            <p:nvPr/>
          </p:nvSpPr>
          <p:spPr>
            <a:xfrm>
              <a:off x="13518016" y="19405606"/>
              <a:ext cx="1817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Isoelectric point</a:t>
              </a:r>
            </a:p>
          </p:txBody>
        </p:sp>
        <p:sp>
          <p:nvSpPr>
            <p:cNvPr id="79" name="Textfeld 97">
              <a:extLst>
                <a:ext uri="{FF2B5EF4-FFF2-40B4-BE49-F238E27FC236}">
                  <a16:creationId xmlns:a16="http://schemas.microsoft.com/office/drawing/2014/main" id="{FB937246-12EA-4E83-6D12-E15CCDEA54A3}"/>
                </a:ext>
              </a:extLst>
            </p:cNvPr>
            <p:cNvSpPr txBox="1"/>
            <p:nvPr/>
          </p:nvSpPr>
          <p:spPr>
            <a:xfrm>
              <a:off x="11733654" y="15068115"/>
              <a:ext cx="5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7955631" y="2006830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4F41FCF-E37E-336D-0DF1-E513637C4621}"/>
              </a:ext>
            </a:extLst>
          </p:cNvPr>
          <p:cNvGrpSpPr/>
          <p:nvPr/>
        </p:nvGrpSpPr>
        <p:grpSpPr>
          <a:xfrm>
            <a:off x="926673" y="7834633"/>
            <a:ext cx="28770335" cy="5226151"/>
            <a:chOff x="894433" y="7799104"/>
            <a:chExt cx="28770335" cy="5226151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8A78B26-4395-BA90-DFD7-910B738B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8944755" y="7799104"/>
              <a:ext cx="5210902" cy="3934374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BBE78E-5EAA-705F-76C4-C0414726B2D5}"/>
                </a:ext>
              </a:extLst>
            </p:cNvPr>
            <p:cNvSpPr txBox="1"/>
            <p:nvPr/>
          </p:nvSpPr>
          <p:spPr>
            <a:xfrm>
              <a:off x="894433" y="10862114"/>
              <a:ext cx="9644470" cy="18912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noProof="0" dirty="0"/>
                <a:t>Key Characteristics of Our Dataset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noProof="0" dirty="0"/>
                <a:t>Dataset was created using the R-Deep approach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noProof="0" dirty="0"/>
                <a:t>Contains 4765 proteins and their intensity values under normal (control) and RNase treated conditions in 25 sucrose density fractions, each fraction measured in triplicates 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776C85D-3BD1-5D6D-D054-CD91A6018653}"/>
                </a:ext>
              </a:extLst>
            </p:cNvPr>
            <p:cNvGrpSpPr/>
            <p:nvPr/>
          </p:nvGrpSpPr>
          <p:grpSpPr>
            <a:xfrm>
              <a:off x="18659378" y="7834298"/>
              <a:ext cx="11005390" cy="5190957"/>
              <a:chOff x="17953486" y="7860815"/>
              <a:chExt cx="11005390" cy="5190957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EAA66E9-7CD1-F199-0C9C-1C47F42F197A}"/>
                  </a:ext>
                </a:extLst>
              </p:cNvPr>
              <p:cNvSpPr txBox="1"/>
              <p:nvPr/>
            </p:nvSpPr>
            <p:spPr>
              <a:xfrm>
                <a:off x="18346399" y="7860815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2A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779D009-FA4B-E53A-85EA-4BB0C002D8F2}"/>
                  </a:ext>
                </a:extLst>
              </p:cNvPr>
              <p:cNvSpPr txBox="1"/>
              <p:nvPr/>
            </p:nvSpPr>
            <p:spPr>
              <a:xfrm>
                <a:off x="17953486" y="11728333"/>
                <a:ext cx="110053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0" dirty="0"/>
                  <a:t>Fig. 2 </a:t>
                </a:r>
                <a:r>
                  <a:rPr lang="en-US" sz="2000" noProof="0" dirty="0"/>
                  <a:t>Plot of protein in data set. The data has been cleaned and normalized beforehand.</a:t>
                </a:r>
              </a:p>
              <a:p>
                <a:endParaRPr lang="en-US" sz="2000" noProof="0" dirty="0"/>
              </a:p>
              <a:p>
                <a:r>
                  <a:rPr lang="en-US" sz="2000" b="1" noProof="0" dirty="0"/>
                  <a:t>A) </a:t>
                </a:r>
                <a:r>
                  <a:rPr lang="en-US" sz="2000" noProof="0" dirty="0"/>
                  <a:t>An </a:t>
                </a:r>
                <a:r>
                  <a:rPr lang="en-US" sz="2000" noProof="0" dirty="0" err="1"/>
                  <a:t>RNA.dependent</a:t>
                </a:r>
                <a:r>
                  <a:rPr lang="en-US" sz="2000" noProof="0" dirty="0"/>
                  <a:t> protein exhibits a shift for its intensity values between control and RNASE group. </a:t>
                </a:r>
              </a:p>
              <a:p>
                <a:r>
                  <a:rPr lang="en-US" sz="2000" b="1" noProof="0" dirty="0"/>
                  <a:t>B) </a:t>
                </a:r>
                <a:r>
                  <a:rPr lang="en-US" sz="2000" noProof="0" dirty="0"/>
                  <a:t>A nor RNA-dependent protein exhibits no such shift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8294D2-B361-B9A8-3A29-E703A40B0356}"/>
                </a:ext>
              </a:extLst>
            </p:cNvPr>
            <p:cNvSpPr txBox="1"/>
            <p:nvPr/>
          </p:nvSpPr>
          <p:spPr>
            <a:xfrm>
              <a:off x="940780" y="8181621"/>
              <a:ext cx="8971597" cy="235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noProof="0" dirty="0"/>
                <a:t>Why should we observe RNA-dependent proteins?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Key Regulators:</a:t>
              </a:r>
              <a:r>
                <a:rPr lang="en-US" sz="2000" noProof="0" dirty="0"/>
                <a:t> RBPs control RNA metabolism &amp; gene expression.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Disease Links:</a:t>
              </a:r>
              <a:r>
                <a:rPr lang="en-US" sz="2000" noProof="0" dirty="0"/>
                <a:t> </a:t>
              </a:r>
              <a:r>
                <a:rPr lang="en-US" sz="2000" noProof="0" dirty="0" err="1"/>
                <a:t>Misregulation</a:t>
              </a:r>
              <a:r>
                <a:rPr lang="en-US" sz="2000" noProof="0" dirty="0"/>
                <a:t> is tied to cancer &amp; neurodegeneration.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Functional Clues:</a:t>
              </a:r>
              <a:r>
                <a:rPr lang="en-US" sz="2000" noProof="0" dirty="0"/>
                <a:t> New RBPs hint at RNA’s role in specific pathways.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noProof="0" dirty="0"/>
                <a:t>Molecular Insights:</a:t>
              </a:r>
              <a:r>
                <a:rPr lang="en-US" sz="2000" noProof="0" dirty="0"/>
                <a:t> Deepens the understanding of cell cycle and cellular behavior</a:t>
              </a:r>
              <a:endParaRPr lang="en-US" sz="2000" b="1" noProof="0" dirty="0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6FE8BDD-7CCF-FAC2-6AC5-0A498256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4059051" y="7871410"/>
              <a:ext cx="5210902" cy="3934374"/>
            </a:xfrm>
            <a:prstGeom prst="rect">
              <a:avLst/>
            </a:prstGeom>
          </p:spPr>
        </p:pic>
        <p:grpSp>
          <p:nvGrpSpPr>
            <p:cNvPr id="119" name="Gruppieren 64">
              <a:extLst>
                <a:ext uri="{FF2B5EF4-FFF2-40B4-BE49-F238E27FC236}">
                  <a16:creationId xmlns:a16="http://schemas.microsoft.com/office/drawing/2014/main" id="{F82F879B-D7CC-F13A-2C59-903C509B0E47}"/>
                </a:ext>
              </a:extLst>
            </p:cNvPr>
            <p:cNvGrpSpPr/>
            <p:nvPr/>
          </p:nvGrpSpPr>
          <p:grpSpPr>
            <a:xfrm>
              <a:off x="10957242" y="7853349"/>
              <a:ext cx="7053033" cy="5049893"/>
              <a:chOff x="10957242" y="7853349"/>
              <a:chExt cx="7053033" cy="5049893"/>
            </a:xfrm>
          </p:grpSpPr>
          <p:pic>
            <p:nvPicPr>
              <p:cNvPr id="121" name="Grafik 112">
                <a:extLst>
                  <a:ext uri="{FF2B5EF4-FFF2-40B4-BE49-F238E27FC236}">
                    <a16:creationId xmlns:a16="http://schemas.microsoft.com/office/drawing/2014/main" id="{D63288BC-45C2-8E4B-BAA8-B1BA91C94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989388" y="8065466"/>
                <a:ext cx="6501979" cy="3150834"/>
              </a:xfrm>
              <a:prstGeom prst="rect">
                <a:avLst/>
              </a:prstGeom>
            </p:spPr>
          </p:pic>
          <p:sp>
            <p:nvSpPr>
              <p:cNvPr id="124" name="Textfeld 113">
                <a:extLst>
                  <a:ext uri="{FF2B5EF4-FFF2-40B4-BE49-F238E27FC236}">
                    <a16:creationId xmlns:a16="http://schemas.microsoft.com/office/drawing/2014/main" id="{F25ED036-DB88-7AC7-9714-9F2C059F3954}"/>
                  </a:ext>
                </a:extLst>
              </p:cNvPr>
              <p:cNvSpPr txBox="1"/>
              <p:nvPr/>
            </p:nvSpPr>
            <p:spPr>
              <a:xfrm>
                <a:off x="10957242" y="11272026"/>
                <a:ext cx="70530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0" dirty="0"/>
                  <a:t>Fig 1 </a:t>
                </a:r>
                <a:r>
                  <a:rPr lang="en-US" sz="2000" noProof="0" dirty="0"/>
                  <a:t>Schematic Illustration of RNA-dependency.</a:t>
                </a:r>
              </a:p>
              <a:p>
                <a:endParaRPr lang="en-US" sz="2000" noProof="0" dirty="0"/>
              </a:p>
              <a:p>
                <a:r>
                  <a:rPr lang="en-US" sz="2000" noProof="0" dirty="0"/>
                  <a:t>A protein is considered RNA-dependent if its interactome is dependent on RNA. It is either is directly or indirectly attached to RNA, </a:t>
                </a:r>
                <a:r>
                  <a:rPr lang="en-US" sz="2000" noProof="0" dirty="0" err="1"/>
                  <a:t>ist</a:t>
                </a:r>
                <a:r>
                  <a:rPr lang="en-US" sz="2000" noProof="0" dirty="0"/>
                  <a:t> functionality in biological context is associated with RNA</a:t>
                </a:r>
              </a:p>
            </p:txBody>
          </p:sp>
          <p:sp>
            <p:nvSpPr>
              <p:cNvPr id="125" name="Textfeld 114">
                <a:extLst>
                  <a:ext uri="{FF2B5EF4-FFF2-40B4-BE49-F238E27FC236}">
                    <a16:creationId xmlns:a16="http://schemas.microsoft.com/office/drawing/2014/main" id="{4E792D5F-4D60-7459-DF40-451D0A1EA541}"/>
                  </a:ext>
                </a:extLst>
              </p:cNvPr>
              <p:cNvSpPr txBox="1"/>
              <p:nvPr/>
            </p:nvSpPr>
            <p:spPr>
              <a:xfrm>
                <a:off x="10989388" y="7853349"/>
                <a:ext cx="6484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1</a:t>
                </a:r>
              </a:p>
            </p:txBody>
          </p:sp>
        </p:grp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7003688" y="28168244"/>
            <a:ext cx="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8A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296681" y="28168244"/>
            <a:ext cx="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971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62</cp:revision>
  <dcterms:created xsi:type="dcterms:W3CDTF">2025-05-15T11:21:40Z</dcterms:created>
  <dcterms:modified xsi:type="dcterms:W3CDTF">2025-07-06T09:36:05Z</dcterms:modified>
</cp:coreProperties>
</file>