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  <a:srgbClr val="84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5593" autoAdjust="0"/>
  </p:normalViewPr>
  <p:slideViewPr>
    <p:cSldViewPr snapToGrid="0" showGuides="1">
      <p:cViewPr>
        <p:scale>
          <a:sx n="33" d="100"/>
          <a:sy n="33" d="100"/>
        </p:scale>
        <p:origin x="1042" y="-2611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jpeg"/><Relationship Id="rId18" Type="http://schemas.openxmlformats.org/officeDocument/2006/relationships/image" Target="../media/image16.jpe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jpeg"/><Relationship Id="rId12" Type="http://schemas.openxmlformats.org/officeDocument/2006/relationships/image" Target="../media/image10.jpeg"/><Relationship Id="rId17" Type="http://schemas.openxmlformats.org/officeDocument/2006/relationships/image" Target="../media/image15.jpe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jpe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: Rounded Corners 12">
            <a:extLst>
              <a:ext uri="{FF2B5EF4-FFF2-40B4-BE49-F238E27FC236}">
                <a16:creationId xmlns:a16="http://schemas.microsoft.com/office/drawing/2014/main" id="{57E8C4AE-7046-62BB-D865-74CDE8A47503}"/>
              </a:ext>
            </a:extLst>
          </p:cNvPr>
          <p:cNvSpPr/>
          <p:nvPr/>
        </p:nvSpPr>
        <p:spPr>
          <a:xfrm>
            <a:off x="619432" y="14005644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/>
              <a:t>https://media.discordapp.net/attachments/942220665635880990/1391120974107250830/image.png?ex=686abdde&amp;is=68696c5e&amp;hm=aba124b02f32de4a0951fec1e1f4ec30cc92823908418468efea0b60f3d38706&amp;=&amp;format=webp&amp;quality=lossless</a:t>
            </a:r>
            <a:endParaRPr lang="en-GB" noProof="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DB712AA-9E89-755A-0829-4C36F321B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33474" y="7808051"/>
            <a:ext cx="5210902" cy="3934374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1194287" y="8821187"/>
            <a:ext cx="8066592" cy="3416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GB" sz="2400" b="1" dirty="0"/>
              <a:t>What is RNA-dependency?</a:t>
            </a:r>
            <a:endParaRPr lang="en-GB" sz="2400" b="1" noProof="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The proteins interactome depends on RNA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400" noProof="0" dirty="0"/>
              <a:t>„We want to extract RNA-dependent proteins from proteomic screens”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r>
              <a:rPr lang="en-GB" sz="2400" b="1" dirty="0"/>
              <a:t>Key Characteristics of Our Dataset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dataset was generated using the R-Deep approach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4765 proteins in 25 fractions, RNASE vs. CTRL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6" y="29665022"/>
            <a:ext cx="13142931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951 different </a:t>
            </a:r>
            <a:r>
              <a:rPr lang="en-GB" sz="2400" dirty="0"/>
              <a:t>RNA dependent proteins and 3814 proteins that are not RNA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selection criteria seem to work well for detecting RNA dependent proteins and they can be continued to be used in the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 and Results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Cancer 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97" name="Group 96">
            <a:extLst>
              <a:ext uri="{FF2B5EF4-FFF2-40B4-BE49-F238E27FC236}">
                <a16:creationId xmlns:a16="http://schemas.microsoft.com/office/drawing/2014/main" id="{CAC4F27D-C566-F3E2-60DD-4FDC15B3346E}"/>
              </a:ext>
            </a:extLst>
          </p:cNvPr>
          <p:cNvGrpSpPr/>
          <p:nvPr/>
        </p:nvGrpSpPr>
        <p:grpSpPr>
          <a:xfrm>
            <a:off x="13248700" y="11982917"/>
            <a:ext cx="12030333" cy="5870080"/>
            <a:chOff x="11999198" y="16210552"/>
            <a:chExt cx="17171804" cy="8336937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BD929F6-B5A7-A81C-BEB9-99F0DAA2B990}"/>
                </a:ext>
              </a:extLst>
            </p:cNvPr>
            <p:cNvSpPr txBox="1"/>
            <p:nvPr/>
          </p:nvSpPr>
          <p:spPr>
            <a:xfrm>
              <a:off x="12014188" y="22608497"/>
              <a:ext cx="17156702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GB" sz="2000" b="1" noProof="0" dirty="0"/>
                <a:t>Fig. 5 </a:t>
              </a:r>
              <a:r>
                <a:rPr lang="en-GB" sz="2000" noProof="0" dirty="0"/>
                <a:t>Principle Component Analyses and </a:t>
              </a:r>
              <a:r>
                <a:rPr lang="en-GB" sz="2000" noProof="0" dirty="0" err="1"/>
                <a:t>Elbowplots</a:t>
              </a:r>
              <a:r>
                <a:rPr lang="en-GB" sz="2000" noProof="0" dirty="0"/>
                <a:t> of the selected and the non-selected proteins. RNASE and CTRL are plotted separately for comparison.</a:t>
              </a:r>
            </a:p>
            <a:p>
              <a:pPr algn="just"/>
              <a:endParaRPr lang="en-GB" sz="2000" noProof="0" dirty="0"/>
            </a:p>
            <a:p>
              <a:pPr algn="just"/>
              <a:r>
                <a:rPr lang="en-GB" sz="2000" b="1" noProof="0" dirty="0"/>
                <a:t>A) </a:t>
              </a:r>
              <a:r>
                <a:rPr lang="en-GB" sz="2000" noProof="0" dirty="0"/>
                <a:t>PCA of the selected proteins. The data points of the RNASE compared to the CTRL </a:t>
              </a:r>
              <a:r>
                <a:rPr lang="en-GB" sz="2000" dirty="0"/>
                <a:t>make up an overall similar shape</a:t>
              </a:r>
              <a:r>
                <a:rPr lang="en-GB" sz="2000" noProof="0" dirty="0"/>
                <a:t>, but a shift is visible in the density of the points.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PCA</a:t>
              </a:r>
              <a:r>
                <a:rPr lang="en-GB" sz="2000" b="1" noProof="0" dirty="0"/>
                <a:t> </a:t>
              </a:r>
              <a:r>
                <a:rPr lang="en-GB" sz="2000" noProof="0" dirty="0"/>
                <a:t>of the non-selected proteins. The points of the RNASE and CTRL form mostly the same structure. </a:t>
              </a:r>
              <a:r>
                <a:rPr lang="en-GB" sz="2000" b="1" noProof="0" dirty="0"/>
                <a:t>C) </a:t>
              </a:r>
              <a:r>
                <a:rPr lang="en-GB" sz="2000" noProof="0" dirty="0"/>
                <a:t>Elbow-Plot of the 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at 3. </a:t>
              </a:r>
              <a:r>
                <a:rPr lang="en-GB" sz="2000" b="1" noProof="0" dirty="0"/>
                <a:t>D) </a:t>
              </a:r>
              <a:r>
                <a:rPr lang="en-GB" sz="2000" noProof="0" dirty="0"/>
                <a:t>Elbow-Plot of the non-selected proteins. The </a:t>
              </a:r>
              <a:r>
                <a:rPr lang="en-GB" sz="2000" dirty="0" err="1"/>
                <a:t>knick</a:t>
              </a:r>
              <a:r>
                <a:rPr lang="en-GB" sz="2000" noProof="0" dirty="0"/>
                <a:t> of the elbow is between 3 and 4. To compare selected and non-selected proteins, we decided to use 3 cluster in the </a:t>
              </a:r>
              <a:r>
                <a:rPr lang="en-GB" sz="2000" noProof="0" dirty="0" err="1"/>
                <a:t>kmeans</a:t>
              </a:r>
              <a:r>
                <a:rPr lang="en-GB" sz="2000" noProof="0" dirty="0"/>
                <a:t> clustering.</a:t>
              </a:r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26E31626-5BFC-00E0-2920-C6873C4A60FD}"/>
                </a:ext>
              </a:extLst>
            </p:cNvPr>
            <p:cNvGrpSpPr/>
            <p:nvPr/>
          </p:nvGrpSpPr>
          <p:grpSpPr>
            <a:xfrm>
              <a:off x="11999198" y="16210552"/>
              <a:ext cx="17171804" cy="6231538"/>
              <a:chOff x="11999198" y="16210552"/>
              <a:chExt cx="17171804" cy="6231538"/>
            </a:xfrm>
          </p:grpSpPr>
          <p:grpSp>
            <p:nvGrpSpPr>
              <p:cNvPr id="92" name="Group 91">
                <a:extLst>
                  <a:ext uri="{FF2B5EF4-FFF2-40B4-BE49-F238E27FC236}">
                    <a16:creationId xmlns:a16="http://schemas.microsoft.com/office/drawing/2014/main" id="{1C4773DC-4C2F-3A94-1195-A4CE3265522B}"/>
                  </a:ext>
                </a:extLst>
              </p:cNvPr>
              <p:cNvGrpSpPr/>
              <p:nvPr/>
            </p:nvGrpSpPr>
            <p:grpSpPr>
              <a:xfrm>
                <a:off x="11999198" y="16218869"/>
                <a:ext cx="8344258" cy="2933489"/>
                <a:chOff x="12458450" y="16216461"/>
                <a:chExt cx="8344258" cy="2933489"/>
              </a:xfrm>
            </p:grpSpPr>
            <p:pic>
              <p:nvPicPr>
                <p:cNvPr id="34" name="Picture 33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F874E4B-ABF5-E1C6-72B3-A765590BDE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2458450" y="16289018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1" name="Picture 40" descr="A diagram of a graph showing a number of dots&#10;&#10;AI-generated content may be incorrect.">
                  <a:extLst>
                    <a:ext uri="{FF2B5EF4-FFF2-40B4-BE49-F238E27FC236}">
                      <a16:creationId xmlns:a16="http://schemas.microsoft.com/office/drawing/2014/main" id="{F3319957-4CD1-3632-7671-D1837533B71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624594" y="16293705"/>
                  <a:ext cx="4178114" cy="2856245"/>
                </a:xfrm>
                <a:prstGeom prst="rect">
                  <a:avLst/>
                </a:prstGeom>
              </p:spPr>
            </p:pic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73F2A36-1B4B-C4E7-1EE9-A5B6221FDC7B}"/>
                    </a:ext>
                  </a:extLst>
                </p:cNvPr>
                <p:cNvSpPr txBox="1"/>
                <p:nvPr/>
              </p:nvSpPr>
              <p:spPr>
                <a:xfrm>
                  <a:off x="12733005" y="16216461"/>
                  <a:ext cx="55832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5A</a:t>
                  </a:r>
                </a:p>
              </p:txBody>
            </p:sp>
          </p:grpSp>
          <p:grpSp>
            <p:nvGrpSpPr>
              <p:cNvPr id="93" name="Group 92">
                <a:extLst>
                  <a:ext uri="{FF2B5EF4-FFF2-40B4-BE49-F238E27FC236}">
                    <a16:creationId xmlns:a16="http://schemas.microsoft.com/office/drawing/2014/main" id="{A2311E2E-F7A2-DD5D-FA9E-6A88BB4AA299}"/>
                  </a:ext>
                </a:extLst>
              </p:cNvPr>
              <p:cNvGrpSpPr/>
              <p:nvPr/>
            </p:nvGrpSpPr>
            <p:grpSpPr>
              <a:xfrm>
                <a:off x="20808689" y="16210552"/>
                <a:ext cx="8362201" cy="2950021"/>
                <a:chOff x="20808689" y="16210552"/>
                <a:chExt cx="8362201" cy="2950021"/>
              </a:xfrm>
            </p:grpSpPr>
            <p:pic>
              <p:nvPicPr>
                <p:cNvPr id="36" name="Picture 35" descr="A graph of a curve&#10;&#10;AI-generated content may be incorrect.">
                  <a:extLst>
                    <a:ext uri="{FF2B5EF4-FFF2-40B4-BE49-F238E27FC236}">
                      <a16:creationId xmlns:a16="http://schemas.microsoft.com/office/drawing/2014/main" id="{B10BE131-7D38-635B-20B6-412EEF3AB1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4992780" y="16304329"/>
                  <a:ext cx="4178110" cy="2856244"/>
                </a:xfrm>
                <a:prstGeom prst="rect">
                  <a:avLst/>
                </a:prstGeom>
              </p:spPr>
            </p:pic>
            <p:pic>
              <p:nvPicPr>
                <p:cNvPr id="43" name="Picture 42" descr="A diagram of a graph&#10;&#10;AI-generated content may be incorrect.">
                  <a:extLst>
                    <a:ext uri="{FF2B5EF4-FFF2-40B4-BE49-F238E27FC236}">
                      <a16:creationId xmlns:a16="http://schemas.microsoft.com/office/drawing/2014/main" id="{DB360AA0-0B5E-FE90-9020-D58F907D88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808689" y="16289018"/>
                  <a:ext cx="4178110" cy="2856245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C26822A-2883-068A-A4D7-AE40CC31B7B8}"/>
                    </a:ext>
                  </a:extLst>
                </p:cNvPr>
                <p:cNvSpPr txBox="1"/>
                <p:nvPr/>
              </p:nvSpPr>
              <p:spPr>
                <a:xfrm>
                  <a:off x="21089225" y="16210552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B</a:t>
                  </a:r>
                </a:p>
              </p:txBody>
            </p:sp>
          </p:grpSp>
          <p:grpSp>
            <p:nvGrpSpPr>
              <p:cNvPr id="95" name="Group 94">
                <a:extLst>
                  <a:ext uri="{FF2B5EF4-FFF2-40B4-BE49-F238E27FC236}">
                    <a16:creationId xmlns:a16="http://schemas.microsoft.com/office/drawing/2014/main" id="{02902CA7-24FA-26C7-5829-98876586A2A1}"/>
                  </a:ext>
                </a:extLst>
              </p:cNvPr>
              <p:cNvGrpSpPr/>
              <p:nvPr/>
            </p:nvGrpSpPr>
            <p:grpSpPr>
              <a:xfrm>
                <a:off x="20817268" y="19347627"/>
                <a:ext cx="8353734" cy="3090242"/>
                <a:chOff x="20786365" y="21519981"/>
                <a:chExt cx="8353734" cy="3090242"/>
              </a:xfrm>
            </p:grpSpPr>
            <p:pic>
              <p:nvPicPr>
                <p:cNvPr id="67" name="Picture 66" descr="A graph showing the number of patients with a number of patients&#10;&#10;AI-generated content may be incorrect.">
                  <a:extLst>
                    <a:ext uri="{FF2B5EF4-FFF2-40B4-BE49-F238E27FC236}">
                      <a16:creationId xmlns:a16="http://schemas.microsoft.com/office/drawing/2014/main" id="{B4558922-DFFC-EAA8-32BE-694A1B0826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4970541" y="21557876"/>
                  <a:ext cx="4169558" cy="3050088"/>
                </a:xfrm>
                <a:prstGeom prst="rect">
                  <a:avLst/>
                </a:prstGeom>
              </p:spPr>
            </p:pic>
            <p:pic>
              <p:nvPicPr>
                <p:cNvPr id="69" name="Picture 68" descr="A graph of a graph showing the number of points&#10;&#10;AI-generated content may be incorrect.">
                  <a:extLst>
                    <a:ext uri="{FF2B5EF4-FFF2-40B4-BE49-F238E27FC236}">
                      <a16:creationId xmlns:a16="http://schemas.microsoft.com/office/drawing/2014/main" id="{306D3F55-1C56-E5D3-1A9A-10810D3E17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0786365" y="21553879"/>
                  <a:ext cx="4178110" cy="3056344"/>
                </a:xfrm>
                <a:prstGeom prst="rect">
                  <a:avLst/>
                </a:prstGeom>
              </p:spPr>
            </p:pic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121B5EA-5406-8016-BD1A-F298029CF421}"/>
                    </a:ext>
                  </a:extLst>
                </p:cNvPr>
                <p:cNvSpPr txBox="1"/>
                <p:nvPr/>
              </p:nvSpPr>
              <p:spPr>
                <a:xfrm>
                  <a:off x="21058321" y="2151998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D</a:t>
                  </a:r>
                </a:p>
              </p:txBody>
            </p:sp>
          </p:grpSp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BC7B9367-C12B-51C6-5490-0614D5FCA4D8}"/>
                  </a:ext>
                </a:extLst>
              </p:cNvPr>
              <p:cNvGrpSpPr/>
              <p:nvPr/>
            </p:nvGrpSpPr>
            <p:grpSpPr>
              <a:xfrm>
                <a:off x="12014188" y="19347627"/>
                <a:ext cx="8367070" cy="3094463"/>
                <a:chOff x="12436207" y="21515761"/>
                <a:chExt cx="8367070" cy="3094463"/>
              </a:xfrm>
            </p:grpSpPr>
            <p:pic>
              <p:nvPicPr>
                <p:cNvPr id="66" name="Picture 65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117D43BB-88D9-7284-1863-1B683C97FA6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2436207" y="21551620"/>
                  <a:ext cx="4178110" cy="3056344"/>
                </a:xfrm>
                <a:prstGeom prst="rect">
                  <a:avLst/>
                </a:prstGeom>
              </p:spPr>
            </p:pic>
            <p:pic>
              <p:nvPicPr>
                <p:cNvPr id="68" name="Picture 67" descr="A graph of a line graph&#10;&#10;AI-generated content may be incorrect.">
                  <a:extLst>
                    <a:ext uri="{FF2B5EF4-FFF2-40B4-BE49-F238E27FC236}">
                      <a16:creationId xmlns:a16="http://schemas.microsoft.com/office/drawing/2014/main" id="{636DDF9B-F8EE-67F6-735D-E21EFECADDB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625168" y="21553879"/>
                  <a:ext cx="4178109" cy="3056345"/>
                </a:xfrm>
                <a:prstGeom prst="rect">
                  <a:avLst/>
                </a:prstGeom>
              </p:spPr>
            </p:pic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360FAC35-F7CC-B37C-AFFF-DBA70F68B1B7}"/>
                    </a:ext>
                  </a:extLst>
                </p:cNvPr>
                <p:cNvSpPr txBox="1"/>
                <p:nvPr/>
              </p:nvSpPr>
              <p:spPr>
                <a:xfrm>
                  <a:off x="12695772" y="21515761"/>
                  <a:ext cx="39062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400" b="1" noProof="0" dirty="0"/>
                    <a:t>C</a:t>
                  </a:r>
                </a:p>
              </p:txBody>
            </p:sp>
          </p:grpSp>
        </p:grp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985116" y="38511320"/>
            <a:ext cx="13893977" cy="3357855"/>
            <a:chOff x="1377910" y="38191229"/>
            <a:chExt cx="11026618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635688" y="38206469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377910" y="38191229"/>
              <a:ext cx="5067739" cy="253005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01187" y="7783368"/>
            <a:ext cx="11005390" cy="5305541"/>
            <a:chOff x="18016269" y="7768145"/>
            <a:chExt cx="11005390" cy="5305541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BEF744-BA9E-D30A-593C-00715AF3D0C6}"/>
                </a:ext>
              </a:extLst>
            </p:cNvPr>
            <p:cNvSpPr txBox="1"/>
            <p:nvPr/>
          </p:nvSpPr>
          <p:spPr>
            <a:xfrm>
              <a:off x="18366418" y="7768145"/>
              <a:ext cx="625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8016269" y="11750247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The protein DDX21_HUMAN is plotted. It is part of the selected proteins and shows a </a:t>
              </a:r>
              <a:r>
                <a:rPr lang="en-GB" sz="2000" dirty="0"/>
                <a:t>clear </a:t>
              </a:r>
              <a:r>
                <a:rPr lang="en-GB" sz="2000" noProof="0" dirty="0"/>
                <a:t>shift between RNASE and CTRL. </a:t>
              </a:r>
              <a:r>
                <a:rPr lang="en-GB" sz="2000" b="1" noProof="0" dirty="0"/>
                <a:t>B) </a:t>
              </a:r>
              <a:r>
                <a:rPr lang="en-GB" sz="2000" noProof="0" dirty="0"/>
                <a:t>The protein </a:t>
              </a:r>
              <a:r>
                <a:rPr lang="en-GB" sz="2000" dirty="0"/>
                <a:t>SPTN1</a:t>
              </a:r>
              <a:r>
                <a:rPr lang="en-GB" sz="2000" noProof="0" dirty="0"/>
                <a:t>_HUMAN </a:t>
              </a:r>
              <a:r>
                <a:rPr lang="en-GB" sz="2000" dirty="0"/>
                <a:t>from the not selected proteins</a:t>
              </a:r>
              <a:r>
                <a:rPr lang="en-GB" sz="2000" noProof="0" dirty="0"/>
                <a:t> and no shift.</a:t>
              </a: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10157658" y="8267942"/>
            <a:ext cx="786118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What Makes RNA-Dependent Proteins Worth Investigating?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Key Regulators:</a:t>
            </a:r>
            <a:r>
              <a:rPr lang="en-GB" sz="2400" dirty="0"/>
              <a:t> RBPs control RNA metabolism &amp; gene expression.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Disease Links:</a:t>
            </a:r>
            <a:r>
              <a:rPr lang="en-GB" sz="2400" dirty="0"/>
              <a:t> </a:t>
            </a:r>
            <a:r>
              <a:rPr lang="en-GB" sz="2400" dirty="0" err="1"/>
              <a:t>Misregulation</a:t>
            </a:r>
            <a:r>
              <a:rPr lang="en-GB" sz="2400" dirty="0"/>
              <a:t> is tied to cancer &amp; neurodegeneration.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Functional Clues:</a:t>
            </a:r>
            <a:r>
              <a:rPr lang="en-GB" sz="2400" dirty="0"/>
              <a:t> New RBPs hint at RNA’s role in specific pathways.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Interaction Networks:</a:t>
            </a:r>
            <a:r>
              <a:rPr lang="en-GB" sz="2400" dirty="0"/>
              <a:t> Mapping RNA-protein complexes reveals regulatory logic.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b="1" dirty="0"/>
              <a:t>Molecular Insights:</a:t>
            </a:r>
            <a:r>
              <a:rPr lang="en-GB" sz="2400" dirty="0"/>
              <a:t> Deepens our understanding of cell cycle and cellular </a:t>
            </a:r>
            <a:r>
              <a:rPr lang="en-GB" sz="2400" dirty="0" err="1"/>
              <a:t>behavior</a:t>
            </a:r>
            <a:r>
              <a:rPr lang="en-GB" sz="2400" dirty="0"/>
              <a:t>.</a:t>
            </a:r>
            <a:endParaRPr lang="en-GB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482DE-AEF0-1228-26AC-5DB54DB02E27}"/>
              </a:ext>
            </a:extLst>
          </p:cNvPr>
          <p:cNvGrpSpPr/>
          <p:nvPr/>
        </p:nvGrpSpPr>
        <p:grpSpPr>
          <a:xfrm>
            <a:off x="851766" y="29654145"/>
            <a:ext cx="14159634" cy="8554153"/>
            <a:chOff x="851766" y="29318865"/>
            <a:chExt cx="14159634" cy="85541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66F40FE-C925-3ACA-6254-644E38B9C757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982164-A01E-8CDD-4294-008F8D3C4391}"/>
                  </a:ext>
                </a:extLst>
              </p:cNvPr>
              <p:cNvGrpSpPr/>
              <p:nvPr/>
            </p:nvGrpSpPr>
            <p:grpSpPr>
              <a:xfrm>
                <a:off x="851766" y="29318865"/>
                <a:ext cx="14159634" cy="7969168"/>
                <a:chOff x="851766" y="29318865"/>
                <a:chExt cx="14159634" cy="796916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5069539-0B89-E536-6562-793A62356A61}"/>
                    </a:ext>
                  </a:extLst>
                </p:cNvPr>
                <p:cNvGrpSpPr/>
                <p:nvPr/>
              </p:nvGrpSpPr>
              <p:grpSpPr>
                <a:xfrm>
                  <a:off x="851766" y="29664767"/>
                  <a:ext cx="9603526" cy="7623266"/>
                  <a:chOff x="6487605" y="34375433"/>
                  <a:chExt cx="8062777" cy="6047084"/>
                </a:xfrm>
              </p:grpSpPr>
              <p:pic>
                <p:nvPicPr>
                  <p:cNvPr id="71" name="Picture 70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C6460AC3-C218-761B-038B-104C45983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519450" y="37398975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diagram of a diagram showing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415CD5F1-8F9E-500A-5556-894587041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6487605" y="34375433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diagram of a graph&#10;&#10;AI-generated content may be incorrect.">
                    <a:extLst>
                      <a:ext uri="{FF2B5EF4-FFF2-40B4-BE49-F238E27FC236}">
                        <a16:creationId xmlns:a16="http://schemas.microsoft.com/office/drawing/2014/main" id="{21C15B5F-B609-118A-C994-3804E4AC6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10518992" y="37398976"/>
                    <a:ext cx="4031388" cy="3023541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DDE36B41-C80F-1C08-E5FC-7F95076DC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10518993" y="34375433"/>
                    <a:ext cx="4031389" cy="30235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31886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6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not-selected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not-selected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not-selected proteins. No shift in form and location is noticeable.</a:t>
                  </a:r>
                  <a:endParaRPr lang="en-GB" sz="2000" noProof="0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897110-4AAA-BEA4-F290-D044A5F6BACE}"/>
                  </a:ext>
                </a:extLst>
              </p:cNvPr>
              <p:cNvSpPr txBox="1"/>
              <p:nvPr/>
            </p:nvSpPr>
            <p:spPr>
              <a:xfrm>
                <a:off x="889695" y="29318865"/>
                <a:ext cx="67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dirty="0"/>
                  <a:t>6</a:t>
                </a:r>
                <a:r>
                  <a:rPr lang="en-GB" sz="2400" b="1" noProof="0" dirty="0"/>
                  <a:t>A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E5C8E3-DFC8-EF90-2AE0-DF17552E161D}"/>
                  </a:ext>
                </a:extLst>
              </p:cNvPr>
              <p:cNvSpPr txBox="1"/>
              <p:nvPr/>
            </p:nvSpPr>
            <p:spPr>
              <a:xfrm>
                <a:off x="5674100" y="2931886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034F3-9635-5E89-5520-4C7728B02937}"/>
                  </a:ext>
                </a:extLst>
              </p:cNvPr>
              <p:cNvSpPr txBox="1"/>
              <p:nvPr/>
            </p:nvSpPr>
            <p:spPr>
              <a:xfrm>
                <a:off x="5691460" y="3314651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37DAB0-C266-E539-68CB-472541869189}"/>
                  </a:ext>
                </a:extLst>
              </p:cNvPr>
              <p:cNvSpPr txBox="1"/>
              <p:nvPr/>
            </p:nvSpPr>
            <p:spPr>
              <a:xfrm>
                <a:off x="851766" y="3313049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CE0904-0487-B5AB-DC63-D6DB05F5B994}"/>
                </a:ext>
              </a:extLst>
            </p:cNvPr>
            <p:cNvSpPr txBox="1"/>
            <p:nvPr/>
          </p:nvSpPr>
          <p:spPr>
            <a:xfrm>
              <a:off x="10609843" y="33471813"/>
              <a:ext cx="43732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Fig. 7 </a:t>
              </a:r>
              <a:r>
                <a:rPr lang="en-US" sz="2000" dirty="0"/>
                <a:t>Linear regression analyses between the selected proteins and the not-selected proteins each, with global maxima of the selected CTRL proteins as target variable</a:t>
              </a:r>
            </a:p>
            <a:p>
              <a:endParaRPr lang="en-US" sz="2000" dirty="0"/>
            </a:p>
            <a:p>
              <a:r>
                <a:rPr lang="en-US" sz="2000" b="1" dirty="0"/>
                <a:t>A) </a:t>
              </a:r>
              <a:r>
                <a:rPr lang="en-US" sz="2000" dirty="0"/>
                <a:t>The left regression analysis for the selected proteins describes the target variable well, the right analysis of the not-selected proteins does not. This proves, that there is a difference between the selected and not-selected proteins, and therefore, that the selection criteria worked.</a:t>
              </a:r>
              <a:endParaRPr lang="de-DE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4F80D-1676-544E-67B7-7846FEFB13FC}"/>
              </a:ext>
            </a:extLst>
          </p:cNvPr>
          <p:cNvSpPr txBox="1"/>
          <p:nvPr/>
        </p:nvSpPr>
        <p:spPr>
          <a:xfrm>
            <a:off x="889695" y="38087755"/>
            <a:ext cx="5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7A</a:t>
            </a:r>
            <a:endParaRPr lang="en-GB" sz="2400" b="1" noProof="0" dirty="0"/>
          </a:p>
        </p:txBody>
      </p:sp>
      <p:pic>
        <p:nvPicPr>
          <p:cNvPr id="35" name="Picture 34" descr="A blue circle with red and green circles&#10;&#10;AI-generated content may be incorrect.">
            <a:extLst>
              <a:ext uri="{FF2B5EF4-FFF2-40B4-BE49-F238E27FC236}">
                <a16:creationId xmlns:a16="http://schemas.microsoft.com/office/drawing/2014/main" id="{11B8F9EB-5AC4-FCB7-2531-F59FE1F23CDC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15812" t="14850" r="36306" b="8618"/>
          <a:stretch>
            <a:fillRect/>
          </a:stretch>
        </p:blipFill>
        <p:spPr>
          <a:xfrm>
            <a:off x="16472421" y="31311292"/>
            <a:ext cx="3192944" cy="3149600"/>
          </a:xfrm>
          <a:prstGeom prst="rect">
            <a:avLst/>
          </a:prstGeom>
        </p:spPr>
      </p:pic>
      <p:pic>
        <p:nvPicPr>
          <p:cNvPr id="38" name="Picture 37" descr="A blue circle with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5463A472-1C21-E178-A553-47B40777124E}"/>
              </a:ext>
            </a:extLst>
          </p:cNvPr>
          <p:cNvPicPr>
            <a:picLocks noChangeAspect="1"/>
          </p:cNvPicPr>
          <p:nvPr/>
        </p:nvPicPr>
        <p:blipFill>
          <a:blip r:embed="rId21"/>
          <a:srcRect l="15812" t="14454" r="9096" b="9014"/>
          <a:stretch>
            <a:fillRect/>
          </a:stretch>
        </p:blipFill>
        <p:spPr>
          <a:xfrm>
            <a:off x="23079698" y="31311292"/>
            <a:ext cx="5007430" cy="3149600"/>
          </a:xfrm>
          <a:prstGeom prst="rect">
            <a:avLst/>
          </a:prstGeom>
        </p:spPr>
      </p:pic>
      <p:pic>
        <p:nvPicPr>
          <p:cNvPr id="42" name="Picture 41" descr="A blue pie chart with red and green circles&#10;&#10;AI-generated content may be incorrect.">
            <a:extLst>
              <a:ext uri="{FF2B5EF4-FFF2-40B4-BE49-F238E27FC236}">
                <a16:creationId xmlns:a16="http://schemas.microsoft.com/office/drawing/2014/main" id="{81EE9FCF-780D-3734-ACF4-944385396C6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l="19350" t="12381" r="13613" b="8617"/>
          <a:stretch>
            <a:fillRect/>
          </a:stretch>
        </p:blipFill>
        <p:spPr>
          <a:xfrm>
            <a:off x="1429593" y="625036"/>
            <a:ext cx="4470400" cy="325120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B6F21E-768B-B677-BA3F-15C27FA4DA6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23959988" y="7937386"/>
            <a:ext cx="5210902" cy="393437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9945A37-4C84-B8DB-0887-72307982F33E}"/>
              </a:ext>
            </a:extLst>
          </p:cNvPr>
          <p:cNvSpPr txBox="1"/>
          <p:nvPr/>
        </p:nvSpPr>
        <p:spPr>
          <a:xfrm>
            <a:off x="24341484" y="7783369"/>
            <a:ext cx="39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noProof="0" dirty="0"/>
              <a:t>B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707B83BC-C96B-0EF1-FDF0-90EA73B0ADBC}"/>
              </a:ext>
            </a:extLst>
          </p:cNvPr>
          <p:cNvGrpSpPr/>
          <p:nvPr/>
        </p:nvGrpSpPr>
        <p:grpSpPr>
          <a:xfrm>
            <a:off x="1429593" y="16532598"/>
            <a:ext cx="10082469" cy="9115045"/>
            <a:chOff x="1429593" y="16532598"/>
            <a:chExt cx="11250087" cy="10304184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02F6548-8D92-C755-018F-1E50DA196084}"/>
                </a:ext>
              </a:extLst>
            </p:cNvPr>
            <p:cNvSpPr txBox="1"/>
            <p:nvPr/>
          </p:nvSpPr>
          <p:spPr>
            <a:xfrm>
              <a:off x="1429593" y="23666683"/>
              <a:ext cx="11250087" cy="31700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Fig. 3 </a:t>
              </a:r>
              <a:r>
                <a:rPr lang="de-DE" sz="2000" dirty="0" err="1"/>
                <a:t>Criteria</a:t>
              </a:r>
              <a:r>
                <a:rPr lang="de-DE" sz="2000" dirty="0"/>
                <a:t> </a:t>
              </a:r>
              <a:r>
                <a:rPr lang="de-DE" sz="2000" dirty="0" err="1"/>
                <a:t>used</a:t>
              </a:r>
              <a:r>
                <a:rPr lang="de-DE" sz="2000" dirty="0"/>
                <a:t> </a:t>
              </a:r>
              <a:r>
                <a:rPr lang="de-DE" sz="2000" dirty="0" err="1"/>
                <a:t>to</a:t>
              </a:r>
              <a:r>
                <a:rPr lang="de-DE" sz="2000" dirty="0"/>
                <a:t> </a:t>
              </a:r>
              <a:r>
                <a:rPr lang="de-DE" sz="2000" dirty="0" err="1"/>
                <a:t>classify</a:t>
              </a:r>
              <a:r>
                <a:rPr lang="de-DE" sz="2000" dirty="0"/>
                <a:t> </a:t>
              </a:r>
              <a:r>
                <a:rPr lang="de-DE" sz="2000" dirty="0" err="1"/>
                <a:t>proteins</a:t>
              </a:r>
              <a:r>
                <a:rPr lang="de-DE" sz="2000" dirty="0"/>
                <a:t> </a:t>
              </a:r>
              <a:r>
                <a:rPr lang="de-DE" sz="2000" dirty="0" err="1"/>
                <a:t>as</a:t>
              </a:r>
              <a:r>
                <a:rPr lang="de-DE" sz="2000" dirty="0"/>
                <a:t> RNA-</a:t>
              </a:r>
              <a:r>
                <a:rPr lang="de-DE" sz="2000" dirty="0" err="1"/>
                <a:t>dependent</a:t>
              </a:r>
              <a:r>
                <a:rPr lang="de-DE" sz="2000" dirty="0"/>
                <a:t> (</a:t>
              </a:r>
              <a:r>
                <a:rPr lang="de-DE" sz="2000" dirty="0" err="1"/>
                <a:t>selected</a:t>
              </a:r>
              <a:r>
                <a:rPr lang="de-DE" sz="2000" dirty="0"/>
                <a:t>) </a:t>
              </a:r>
              <a:r>
                <a:rPr lang="de-DE" sz="2000" dirty="0" err="1"/>
                <a:t>or</a:t>
              </a:r>
              <a:r>
                <a:rPr lang="de-DE" sz="2000" dirty="0"/>
                <a:t> non-RNA-</a:t>
              </a:r>
              <a:r>
                <a:rPr lang="de-DE" sz="2000" dirty="0" err="1"/>
                <a:t>dependent</a:t>
              </a:r>
              <a:r>
                <a:rPr lang="de-DE" sz="2000" dirty="0"/>
                <a:t> (not </a:t>
              </a:r>
              <a:r>
                <a:rPr lang="de-DE" sz="2000" dirty="0" err="1"/>
                <a:t>selected</a:t>
              </a:r>
              <a:r>
                <a:rPr lang="de-DE" sz="2000" dirty="0"/>
                <a:t>)</a:t>
              </a:r>
            </a:p>
            <a:p>
              <a:endParaRPr lang="de-DE" sz="2000" dirty="0"/>
            </a:p>
            <a:p>
              <a:r>
                <a:rPr lang="en-US" sz="2000" b="1" dirty="0"/>
                <a:t>Selected proteins</a:t>
              </a:r>
              <a:r>
                <a:rPr lang="en-US" sz="2000" dirty="0"/>
                <a:t> met one of the following conditions:</a:t>
              </a:r>
              <a:br>
                <a:rPr lang="en-US" sz="2000" dirty="0"/>
              </a:br>
              <a:r>
                <a:rPr lang="en-US" sz="2000" dirty="0"/>
                <a:t>– A center of mass (COM) shift of ≥ 2 fractions (color: orange)</a:t>
              </a:r>
              <a:br>
                <a:rPr lang="en-US" sz="2000" dirty="0"/>
              </a:br>
              <a:r>
                <a:rPr lang="en-US" sz="2000" dirty="0"/>
                <a:t>– No COM shift, but a main maximum shift of ≥ 3 fractions and a correlation value &lt; 0.7 between control (CTRL) and RNase samples (RNASE) (color: red)</a:t>
              </a:r>
            </a:p>
            <a:p>
              <a:r>
                <a:rPr lang="en-US" sz="2000" b="1" dirty="0"/>
                <a:t>Not selected proteins</a:t>
              </a:r>
              <a:r>
                <a:rPr lang="en-US" sz="2000" dirty="0"/>
                <a:t> met one of the following:</a:t>
              </a:r>
              <a:br>
                <a:rPr lang="en-US" sz="2000" dirty="0"/>
              </a:br>
              <a:r>
                <a:rPr lang="en-US" sz="2000" dirty="0"/>
                <a:t>– No COM shift ≥ 2 fractions and no main maximum shift ≥ 3 fractions (color: purple)</a:t>
              </a:r>
              <a:br>
                <a:rPr lang="en-US" sz="2000" dirty="0"/>
              </a:br>
              <a:r>
                <a:rPr lang="en-US" sz="2000" dirty="0"/>
                <a:t>– Or a main maximum shift with no COM shift, and a correlation value ≥ 0.7 between CTRL and RNASE (color: dark blue)</a:t>
              </a:r>
            </a:p>
          </p:txBody>
        </p:sp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63F1382-0DBC-3FD8-6DA5-3D88F7730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568156" y="16621751"/>
              <a:ext cx="8275902" cy="6698123"/>
            </a:xfrm>
            <a:prstGeom prst="rect">
              <a:avLst/>
            </a:prstGeom>
          </p:spPr>
        </p:pic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1896766-33B8-1218-665C-8402047C5AE2}"/>
                </a:ext>
              </a:extLst>
            </p:cNvPr>
            <p:cNvSpPr txBox="1"/>
            <p:nvPr/>
          </p:nvSpPr>
          <p:spPr>
            <a:xfrm>
              <a:off x="2640338" y="16532598"/>
              <a:ext cx="56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3</a:t>
              </a:r>
            </a:p>
          </p:txBody>
        </p:sp>
      </p:grpSp>
      <p:grpSp>
        <p:nvGrpSpPr>
          <p:cNvPr id="111" name="Gruppieren 110">
            <a:extLst>
              <a:ext uri="{FF2B5EF4-FFF2-40B4-BE49-F238E27FC236}">
                <a16:creationId xmlns:a16="http://schemas.microsoft.com/office/drawing/2014/main" id="{9C9CBD95-5602-5446-4D28-C330E2CDC2E5}"/>
              </a:ext>
            </a:extLst>
          </p:cNvPr>
          <p:cNvGrpSpPr/>
          <p:nvPr/>
        </p:nvGrpSpPr>
        <p:grpSpPr>
          <a:xfrm>
            <a:off x="15792737" y="19237043"/>
            <a:ext cx="11502103" cy="7126596"/>
            <a:chOff x="15792737" y="19237043"/>
            <a:chExt cx="11502103" cy="7126596"/>
          </a:xfrm>
        </p:grpSpPr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23C62F07-7DE6-4BE2-833A-3997C63B4C72}"/>
                </a:ext>
              </a:extLst>
            </p:cNvPr>
            <p:cNvGrpSpPr/>
            <p:nvPr/>
          </p:nvGrpSpPr>
          <p:grpSpPr>
            <a:xfrm>
              <a:off x="15792737" y="19237043"/>
              <a:ext cx="11502103" cy="7126596"/>
              <a:chOff x="15792737" y="19622701"/>
              <a:chExt cx="11502103" cy="7126596"/>
            </a:xfrm>
          </p:grpSpPr>
          <p:grpSp>
            <p:nvGrpSpPr>
              <p:cNvPr id="58" name="Gruppieren 57">
                <a:extLst>
                  <a:ext uri="{FF2B5EF4-FFF2-40B4-BE49-F238E27FC236}">
                    <a16:creationId xmlns:a16="http://schemas.microsoft.com/office/drawing/2014/main" id="{C9DAA528-66BB-4FAA-43DD-8EB3808217E5}"/>
                  </a:ext>
                </a:extLst>
              </p:cNvPr>
              <p:cNvGrpSpPr/>
              <p:nvPr/>
            </p:nvGrpSpPr>
            <p:grpSpPr>
              <a:xfrm>
                <a:off x="15792737" y="19648112"/>
                <a:ext cx="11502103" cy="7101185"/>
                <a:chOff x="11739278" y="20640668"/>
                <a:chExt cx="11094443" cy="7101185"/>
              </a:xfrm>
            </p:grpSpPr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447642A8-D5C5-97E6-FC45-3440DC69F80C}"/>
                    </a:ext>
                  </a:extLst>
                </p:cNvPr>
                <p:cNvSpPr txBox="1"/>
                <p:nvPr/>
              </p:nvSpPr>
              <p:spPr>
                <a:xfrm>
                  <a:off x="11739278" y="25433529"/>
                  <a:ext cx="11094443" cy="230832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b="1" dirty="0"/>
                    <a:t>Fig 4 </a:t>
                  </a:r>
                  <a:r>
                    <a:rPr lang="de-DE" dirty="0" err="1"/>
                    <a:t>Scatter</a:t>
                  </a:r>
                  <a:r>
                    <a:rPr lang="de-DE" dirty="0"/>
                    <a:t> Plots </a:t>
                  </a:r>
                  <a:r>
                    <a:rPr lang="de-DE" dirty="0" err="1"/>
                    <a:t>showing</a:t>
                  </a:r>
                  <a:r>
                    <a:rPr lang="de-DE" dirty="0"/>
                    <a:t> </a:t>
                  </a:r>
                  <a:r>
                    <a:rPr lang="de-DE" dirty="0" err="1"/>
                    <a:t>altered</a:t>
                  </a:r>
                  <a:r>
                    <a:rPr lang="de-DE" dirty="0"/>
                    <a:t> </a:t>
                  </a:r>
                  <a:r>
                    <a:rPr lang="de-DE" dirty="0" err="1"/>
                    <a:t>locations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center</a:t>
                  </a:r>
                  <a:r>
                    <a:rPr lang="de-DE" dirty="0"/>
                    <a:t> </a:t>
                  </a:r>
                  <a:r>
                    <a:rPr lang="de-DE" dirty="0" err="1"/>
                    <a:t>of</a:t>
                  </a:r>
                  <a:r>
                    <a:rPr lang="de-DE" dirty="0"/>
                    <a:t> </a:t>
                  </a:r>
                  <a:r>
                    <a:rPr lang="de-DE" dirty="0" err="1"/>
                    <a:t>mass</a:t>
                  </a:r>
                  <a:r>
                    <a:rPr lang="de-DE" dirty="0"/>
                    <a:t> (COM) </a:t>
                  </a:r>
                  <a:r>
                    <a:rPr lang="de-DE" dirty="0" err="1"/>
                    <a:t>values</a:t>
                  </a:r>
                  <a:r>
                    <a:rPr lang="de-DE" dirty="0"/>
                    <a:t> </a:t>
                  </a:r>
                  <a:r>
                    <a:rPr lang="de-DE" dirty="0" err="1"/>
                    <a:t>between</a:t>
                  </a:r>
                  <a:r>
                    <a:rPr lang="de-DE" dirty="0"/>
                    <a:t> </a:t>
                  </a:r>
                  <a:r>
                    <a:rPr lang="de-DE" dirty="0" err="1"/>
                    <a:t>control</a:t>
                  </a:r>
                  <a:r>
                    <a:rPr lang="de-DE" dirty="0"/>
                    <a:t> and </a:t>
                  </a:r>
                  <a:r>
                    <a:rPr lang="de-DE" dirty="0" err="1"/>
                    <a:t>rnase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and not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endParaRPr lang="de-DE" dirty="0"/>
                </a:p>
                <a:p>
                  <a:endParaRPr lang="de-DE" dirty="0"/>
                </a:p>
                <a:p>
                  <a:r>
                    <a:rPr lang="de-DE" dirty="0" err="1"/>
                    <a:t>Each</a:t>
                  </a:r>
                  <a:r>
                    <a:rPr lang="de-DE" dirty="0"/>
                    <a:t> </a:t>
                  </a:r>
                  <a:r>
                    <a:rPr lang="de-DE" dirty="0" err="1"/>
                    <a:t>dot</a:t>
                  </a:r>
                  <a:r>
                    <a:rPr lang="de-DE" dirty="0"/>
                    <a:t> </a:t>
                  </a:r>
                  <a:r>
                    <a:rPr lang="de-DE" dirty="0" err="1"/>
                    <a:t>represents</a:t>
                  </a:r>
                  <a:r>
                    <a:rPr lang="de-DE" dirty="0"/>
                    <a:t> a </a:t>
                  </a:r>
                  <a:r>
                    <a:rPr lang="de-DE" dirty="0" err="1"/>
                    <a:t>protein</a:t>
                  </a:r>
                  <a:r>
                    <a:rPr lang="de-DE" dirty="0"/>
                    <a:t>. </a:t>
                  </a:r>
                  <a:r>
                    <a:rPr lang="de-DE" b="1" dirty="0"/>
                    <a:t>A) </a:t>
                  </a:r>
                  <a:r>
                    <a:rPr lang="de-DE" dirty="0" err="1"/>
                    <a:t>Scatter</a:t>
                  </a:r>
                  <a:r>
                    <a:rPr lang="de-DE" dirty="0"/>
                    <a:t> </a:t>
                  </a:r>
                  <a:r>
                    <a:rPr lang="de-DE" dirty="0" err="1"/>
                    <a:t>plot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r>
                    <a:rPr lang="de-DE" dirty="0"/>
                    <a:t>. The COM </a:t>
                  </a:r>
                  <a:r>
                    <a:rPr lang="de-DE" dirty="0" err="1"/>
                    <a:t>values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</a:t>
                  </a:r>
                  <a:r>
                    <a:rPr lang="de-DE" dirty="0"/>
                    <a:t> in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control</a:t>
                  </a:r>
                  <a:r>
                    <a:rPr lang="de-DE" dirty="0"/>
                    <a:t> </a:t>
                  </a:r>
                  <a:r>
                    <a:rPr lang="de-DE" dirty="0" err="1"/>
                    <a:t>distributions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on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x-</a:t>
                  </a:r>
                  <a:r>
                    <a:rPr lang="de-DE" dirty="0" err="1"/>
                    <a:t>axis</a:t>
                  </a:r>
                  <a:r>
                    <a:rPr lang="de-DE" dirty="0"/>
                    <a:t>, </a:t>
                  </a:r>
                  <a:r>
                    <a:rPr lang="de-DE" dirty="0" err="1"/>
                    <a:t>those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rnase</a:t>
                  </a:r>
                  <a:r>
                    <a:rPr lang="de-DE" dirty="0"/>
                    <a:t> </a:t>
                  </a:r>
                  <a:r>
                    <a:rPr lang="de-DE" dirty="0" err="1"/>
                    <a:t>distributions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on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y-</a:t>
                  </a:r>
                  <a:r>
                    <a:rPr lang="de-DE" dirty="0" err="1"/>
                    <a:t>axis</a:t>
                  </a:r>
                  <a:r>
                    <a:rPr lang="de-DE" dirty="0"/>
                    <a:t>. The </a:t>
                  </a:r>
                  <a:r>
                    <a:rPr lang="de-DE" dirty="0" err="1"/>
                    <a:t>colors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same </a:t>
                  </a:r>
                  <a:r>
                    <a:rPr lang="de-DE" dirty="0" err="1"/>
                    <a:t>as</a:t>
                  </a:r>
                  <a:r>
                    <a:rPr lang="de-DE" dirty="0"/>
                    <a:t> in Fig 3, and </a:t>
                  </a:r>
                  <a:r>
                    <a:rPr lang="de-DE" dirty="0" err="1"/>
                    <a:t>describe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substes</a:t>
                  </a:r>
                  <a:r>
                    <a:rPr lang="de-DE" dirty="0"/>
                    <a:t> </a:t>
                  </a:r>
                  <a:r>
                    <a:rPr lang="de-DE" dirty="0" err="1"/>
                    <a:t>of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r>
                    <a:rPr lang="de-DE" dirty="0"/>
                    <a:t>. </a:t>
                  </a:r>
                  <a:r>
                    <a:rPr lang="de-DE" b="1" dirty="0"/>
                    <a:t>B) </a:t>
                  </a:r>
                  <a:r>
                    <a:rPr lang="de-DE" dirty="0" err="1"/>
                    <a:t>Scatter</a:t>
                  </a:r>
                  <a:r>
                    <a:rPr lang="de-DE" dirty="0"/>
                    <a:t> </a:t>
                  </a:r>
                  <a:r>
                    <a:rPr lang="de-DE" dirty="0" err="1"/>
                    <a:t>plot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not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r>
                    <a:rPr lang="de-DE" dirty="0"/>
                    <a:t>. The COM </a:t>
                  </a:r>
                  <a:r>
                    <a:rPr lang="de-DE" dirty="0" err="1"/>
                    <a:t>values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r>
                    <a:rPr lang="de-DE" dirty="0"/>
                    <a:t> in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control</a:t>
                  </a:r>
                  <a:r>
                    <a:rPr lang="de-DE" dirty="0"/>
                    <a:t> </a:t>
                  </a:r>
                  <a:r>
                    <a:rPr lang="de-DE" dirty="0" err="1"/>
                    <a:t>distributions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on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x-</a:t>
                  </a:r>
                  <a:r>
                    <a:rPr lang="de-DE" dirty="0" err="1"/>
                    <a:t>axis</a:t>
                  </a:r>
                  <a:r>
                    <a:rPr lang="de-DE" dirty="0"/>
                    <a:t>, </a:t>
                  </a:r>
                  <a:r>
                    <a:rPr lang="de-DE" dirty="0" err="1"/>
                    <a:t>those</a:t>
                  </a:r>
                  <a:r>
                    <a:rPr lang="de-DE" dirty="0"/>
                    <a:t> </a:t>
                  </a:r>
                  <a:r>
                    <a:rPr lang="de-DE" dirty="0" err="1"/>
                    <a:t>for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rnase</a:t>
                  </a:r>
                  <a:r>
                    <a:rPr lang="de-DE" dirty="0"/>
                    <a:t> </a:t>
                  </a:r>
                  <a:r>
                    <a:rPr lang="de-DE" dirty="0" err="1"/>
                    <a:t>distributions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on </a:t>
                  </a:r>
                  <a:r>
                    <a:rPr lang="de-DE" dirty="0" err="1"/>
                    <a:t>the</a:t>
                  </a:r>
                  <a:r>
                    <a:rPr lang="de-DE" dirty="0"/>
                    <a:t> y-</a:t>
                  </a:r>
                  <a:r>
                    <a:rPr lang="de-DE" dirty="0" err="1"/>
                    <a:t>axis</a:t>
                  </a:r>
                  <a:r>
                    <a:rPr lang="de-DE" dirty="0"/>
                    <a:t>. The </a:t>
                  </a:r>
                  <a:r>
                    <a:rPr lang="de-DE" dirty="0" err="1"/>
                    <a:t>colors</a:t>
                  </a:r>
                  <a:r>
                    <a:rPr lang="de-DE" dirty="0"/>
                    <a:t> </a:t>
                  </a:r>
                  <a:r>
                    <a:rPr lang="de-DE" dirty="0" err="1"/>
                    <a:t>are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same </a:t>
                  </a:r>
                  <a:r>
                    <a:rPr lang="de-DE" dirty="0" err="1"/>
                    <a:t>as</a:t>
                  </a:r>
                  <a:r>
                    <a:rPr lang="de-DE" dirty="0"/>
                    <a:t> in Fig 3 and </a:t>
                  </a:r>
                  <a:r>
                    <a:rPr lang="de-DE" dirty="0" err="1"/>
                    <a:t>describe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</a:t>
                  </a:r>
                  <a:r>
                    <a:rPr lang="de-DE" dirty="0" err="1"/>
                    <a:t>subsets</a:t>
                  </a:r>
                  <a:r>
                    <a:rPr lang="de-DE" dirty="0"/>
                    <a:t> </a:t>
                  </a:r>
                  <a:r>
                    <a:rPr lang="de-DE" dirty="0" err="1"/>
                    <a:t>of</a:t>
                  </a:r>
                  <a:r>
                    <a:rPr lang="de-DE" dirty="0"/>
                    <a:t> </a:t>
                  </a:r>
                  <a:r>
                    <a:rPr lang="de-DE" dirty="0" err="1"/>
                    <a:t>the</a:t>
                  </a:r>
                  <a:r>
                    <a:rPr lang="de-DE" dirty="0"/>
                    <a:t> not </a:t>
                  </a:r>
                  <a:r>
                    <a:rPr lang="de-DE" dirty="0" err="1"/>
                    <a:t>selected</a:t>
                  </a:r>
                  <a:r>
                    <a:rPr lang="de-DE" dirty="0"/>
                    <a:t> </a:t>
                  </a:r>
                  <a:r>
                    <a:rPr lang="de-DE" dirty="0" err="1"/>
                    <a:t>proteins</a:t>
                  </a:r>
                  <a:r>
                    <a:rPr lang="de-DE" dirty="0"/>
                    <a:t>.</a:t>
                  </a:r>
                </a:p>
              </p:txBody>
            </p:sp>
            <p:pic>
              <p:nvPicPr>
                <p:cNvPr id="3" name="Grafik 2">
                  <a:extLst>
                    <a:ext uri="{FF2B5EF4-FFF2-40B4-BE49-F238E27FC236}">
                      <a16:creationId xmlns:a16="http://schemas.microsoft.com/office/drawing/2014/main" id="{E350437B-ED1C-6C1F-B7B5-D62894857D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2223018" y="21360021"/>
                  <a:ext cx="7429500" cy="3581400"/>
                </a:xfrm>
                <a:prstGeom prst="rect">
                  <a:avLst/>
                </a:prstGeom>
              </p:spPr>
            </p:pic>
            <p:sp>
              <p:nvSpPr>
                <p:cNvPr id="13" name="Textfeld 12">
                  <a:extLst>
                    <a:ext uri="{FF2B5EF4-FFF2-40B4-BE49-F238E27FC236}">
                      <a16:creationId xmlns:a16="http://schemas.microsoft.com/office/drawing/2014/main" id="{F73536A9-0711-76AB-2150-D8D633ED16E4}"/>
                    </a:ext>
                  </a:extLst>
                </p:cNvPr>
                <p:cNvSpPr txBox="1"/>
                <p:nvPr/>
              </p:nvSpPr>
              <p:spPr>
                <a:xfrm>
                  <a:off x="11844917" y="20640668"/>
                  <a:ext cx="56267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de-DE" sz="2400" b="1" dirty="0"/>
                    <a:t>4A</a:t>
                  </a:r>
                </a:p>
              </p:txBody>
            </p:sp>
          </p:grpSp>
          <p:sp>
            <p:nvSpPr>
              <p:cNvPr id="86" name="Textfeld 85">
                <a:extLst>
                  <a:ext uri="{FF2B5EF4-FFF2-40B4-BE49-F238E27FC236}">
                    <a16:creationId xmlns:a16="http://schemas.microsoft.com/office/drawing/2014/main" id="{8F383064-90E6-5A65-5B94-9D70E31CEB09}"/>
                  </a:ext>
                </a:extLst>
              </p:cNvPr>
              <p:cNvSpPr txBox="1"/>
              <p:nvPr/>
            </p:nvSpPr>
            <p:spPr>
              <a:xfrm>
                <a:off x="16652542" y="19659579"/>
                <a:ext cx="319231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 err="1"/>
                  <a:t>Comparison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COM </a:t>
                </a:r>
                <a:r>
                  <a:rPr lang="de-DE" sz="2000" dirty="0" err="1"/>
                  <a:t>values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</a:t>
                </a:r>
                <a:r>
                  <a:rPr lang="de-DE" sz="2000" dirty="0" err="1"/>
                  <a:t>selected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proteins</a:t>
                </a:r>
                <a:endParaRPr lang="de-DE" sz="2000" dirty="0"/>
              </a:p>
            </p:txBody>
          </p:sp>
          <p:sp>
            <p:nvSpPr>
              <p:cNvPr id="103" name="Textfeld 102">
                <a:extLst>
                  <a:ext uri="{FF2B5EF4-FFF2-40B4-BE49-F238E27FC236}">
                    <a16:creationId xmlns:a16="http://schemas.microsoft.com/office/drawing/2014/main" id="{AB4E7CB8-A598-13F0-B9B2-D78BEC70F685}"/>
                  </a:ext>
                </a:extLst>
              </p:cNvPr>
              <p:cNvSpPr txBox="1"/>
              <p:nvPr/>
            </p:nvSpPr>
            <p:spPr>
              <a:xfrm>
                <a:off x="20852867" y="19622701"/>
                <a:ext cx="3251015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e-DE" sz="2000" dirty="0" err="1"/>
                  <a:t>Comparison</a:t>
                </a:r>
                <a:r>
                  <a:rPr lang="de-DE" sz="2000" dirty="0"/>
                  <a:t> </a:t>
                </a:r>
                <a:r>
                  <a:rPr lang="de-DE" sz="2000" dirty="0" err="1"/>
                  <a:t>of</a:t>
                </a:r>
                <a:r>
                  <a:rPr lang="de-DE" sz="2000" dirty="0"/>
                  <a:t> COM </a:t>
                </a:r>
                <a:r>
                  <a:rPr lang="de-DE" sz="2000" dirty="0" err="1"/>
                  <a:t>values</a:t>
                </a:r>
                <a:r>
                  <a:rPr lang="de-DE" sz="2000" dirty="0"/>
                  <a:t> </a:t>
                </a:r>
                <a:r>
                  <a:rPr lang="de-DE" sz="2000" dirty="0" err="1"/>
                  <a:t>among</a:t>
                </a:r>
                <a:r>
                  <a:rPr lang="de-DE" sz="2000" dirty="0"/>
                  <a:t> not </a:t>
                </a:r>
                <a:r>
                  <a:rPr lang="de-DE" sz="2000" dirty="0" err="1"/>
                  <a:t>selected</a:t>
                </a:r>
                <a:r>
                  <a:rPr lang="de-DE" sz="2000" dirty="0"/>
                  <a:t> </a:t>
                </a:r>
                <a:r>
                  <a:rPr lang="de-DE" sz="2000" dirty="0" err="1"/>
                  <a:t>proteins</a:t>
                </a:r>
                <a:r>
                  <a:rPr lang="de-DE" sz="2000" dirty="0"/>
                  <a:t> </a:t>
                </a:r>
              </a:p>
            </p:txBody>
          </p:sp>
        </p:grpSp>
        <p:sp>
          <p:nvSpPr>
            <p:cNvPr id="105" name="Textfeld 104">
              <a:extLst>
                <a:ext uri="{FF2B5EF4-FFF2-40B4-BE49-F238E27FC236}">
                  <a16:creationId xmlns:a16="http://schemas.microsoft.com/office/drawing/2014/main" id="{5F9ED2BC-0A0F-C483-4F5D-F873DE275C76}"/>
                </a:ext>
              </a:extLst>
            </p:cNvPr>
            <p:cNvSpPr txBox="1"/>
            <p:nvPr/>
          </p:nvSpPr>
          <p:spPr>
            <a:xfrm rot="16200000">
              <a:off x="14651364" y="21422911"/>
              <a:ext cx="293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 </a:t>
              </a:r>
              <a:r>
                <a:rPr lang="de-DE" dirty="0" err="1"/>
                <a:t>values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rnase</a:t>
              </a:r>
              <a:r>
                <a:rPr lang="de-DE" dirty="0"/>
                <a:t> </a:t>
              </a:r>
              <a:r>
                <a:rPr lang="de-DE" dirty="0" err="1"/>
                <a:t>subset</a:t>
              </a:r>
              <a:r>
                <a:rPr lang="de-DE" dirty="0"/>
                <a:t> </a:t>
              </a:r>
            </a:p>
          </p:txBody>
        </p:sp>
        <p:sp>
          <p:nvSpPr>
            <p:cNvPr id="106" name="Textfeld 105">
              <a:extLst>
                <a:ext uri="{FF2B5EF4-FFF2-40B4-BE49-F238E27FC236}">
                  <a16:creationId xmlns:a16="http://schemas.microsoft.com/office/drawing/2014/main" id="{8D1B04E8-EAF5-ECB8-5E63-D5FF547E5ADE}"/>
                </a:ext>
              </a:extLst>
            </p:cNvPr>
            <p:cNvSpPr txBox="1"/>
            <p:nvPr/>
          </p:nvSpPr>
          <p:spPr>
            <a:xfrm>
              <a:off x="16610403" y="23466005"/>
              <a:ext cx="336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 </a:t>
              </a:r>
              <a:r>
                <a:rPr lang="de-DE" dirty="0" err="1"/>
                <a:t>values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control</a:t>
              </a:r>
              <a:r>
                <a:rPr lang="de-DE" dirty="0"/>
                <a:t> </a:t>
              </a:r>
              <a:r>
                <a:rPr lang="de-DE" dirty="0" err="1"/>
                <a:t>subset</a:t>
              </a:r>
              <a:r>
                <a:rPr lang="de-DE" dirty="0"/>
                <a:t> </a:t>
              </a:r>
            </a:p>
          </p:txBody>
        </p:sp>
        <p:sp>
          <p:nvSpPr>
            <p:cNvPr id="108" name="Textfeld 107">
              <a:extLst>
                <a:ext uri="{FF2B5EF4-FFF2-40B4-BE49-F238E27FC236}">
                  <a16:creationId xmlns:a16="http://schemas.microsoft.com/office/drawing/2014/main" id="{AD7C890B-D8D5-6293-7F59-08EE74FCE78B}"/>
                </a:ext>
              </a:extLst>
            </p:cNvPr>
            <p:cNvSpPr txBox="1"/>
            <p:nvPr/>
          </p:nvSpPr>
          <p:spPr>
            <a:xfrm>
              <a:off x="20950227" y="23491473"/>
              <a:ext cx="33626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 </a:t>
              </a:r>
              <a:r>
                <a:rPr lang="de-DE" dirty="0" err="1"/>
                <a:t>values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control</a:t>
              </a:r>
              <a:r>
                <a:rPr lang="de-DE" dirty="0"/>
                <a:t> </a:t>
              </a:r>
              <a:r>
                <a:rPr lang="de-DE" dirty="0" err="1"/>
                <a:t>subset</a:t>
              </a:r>
              <a:r>
                <a:rPr lang="de-DE" dirty="0"/>
                <a:t> </a:t>
              </a:r>
            </a:p>
          </p:txBody>
        </p:sp>
        <p:sp>
          <p:nvSpPr>
            <p:cNvPr id="109" name="Textfeld 108">
              <a:extLst>
                <a:ext uri="{FF2B5EF4-FFF2-40B4-BE49-F238E27FC236}">
                  <a16:creationId xmlns:a16="http://schemas.microsoft.com/office/drawing/2014/main" id="{ACCC85E4-8390-BE42-D396-7298C1ADDA18}"/>
                </a:ext>
              </a:extLst>
            </p:cNvPr>
            <p:cNvSpPr txBox="1"/>
            <p:nvPr/>
          </p:nvSpPr>
          <p:spPr>
            <a:xfrm rot="16200000">
              <a:off x="18968097" y="21354922"/>
              <a:ext cx="29350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COM </a:t>
              </a:r>
              <a:r>
                <a:rPr lang="de-DE" dirty="0" err="1"/>
                <a:t>values</a:t>
              </a:r>
              <a:r>
                <a:rPr lang="de-DE" dirty="0"/>
                <a:t> </a:t>
              </a:r>
              <a:r>
                <a:rPr lang="de-DE" dirty="0" err="1"/>
                <a:t>for</a:t>
              </a:r>
              <a:r>
                <a:rPr lang="de-DE" dirty="0"/>
                <a:t> </a:t>
              </a:r>
              <a:r>
                <a:rPr lang="de-DE" dirty="0" err="1"/>
                <a:t>rnase</a:t>
              </a:r>
              <a:r>
                <a:rPr lang="de-DE" dirty="0"/>
                <a:t> </a:t>
              </a:r>
              <a:r>
                <a:rPr lang="de-DE" dirty="0" err="1"/>
                <a:t>subset</a:t>
              </a:r>
              <a:r>
                <a:rPr lang="de-DE" dirty="0"/>
                <a:t> </a:t>
              </a:r>
            </a:p>
          </p:txBody>
        </p:sp>
      </p:grpSp>
      <p:sp>
        <p:nvSpPr>
          <p:cNvPr id="112" name="Textfeld 111">
            <a:extLst>
              <a:ext uri="{FF2B5EF4-FFF2-40B4-BE49-F238E27FC236}">
                <a16:creationId xmlns:a16="http://schemas.microsoft.com/office/drawing/2014/main" id="{15B72768-09D0-DD00-EC13-1575C27200AE}"/>
              </a:ext>
            </a:extLst>
          </p:cNvPr>
          <p:cNvSpPr txBox="1"/>
          <p:nvPr/>
        </p:nvSpPr>
        <p:spPr>
          <a:xfrm>
            <a:off x="20197589" y="19179321"/>
            <a:ext cx="3693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B</a:t>
            </a:r>
          </a:p>
        </p:txBody>
      </p:sp>
      <p:pic>
        <p:nvPicPr>
          <p:cNvPr id="113" name="Grafik 112">
            <a:extLst>
              <a:ext uri="{FF2B5EF4-FFF2-40B4-BE49-F238E27FC236}">
                <a16:creationId xmlns:a16="http://schemas.microsoft.com/office/drawing/2014/main" id="{BBC23134-B231-171D-9286-617A45D01EB0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2533846" y="1742025"/>
            <a:ext cx="9423591" cy="4566636"/>
          </a:xfrm>
          <a:prstGeom prst="rect">
            <a:avLst/>
          </a:prstGeom>
        </p:spPr>
      </p:pic>
      <p:sp>
        <p:nvSpPr>
          <p:cNvPr id="114" name="Textfeld 113">
            <a:extLst>
              <a:ext uri="{FF2B5EF4-FFF2-40B4-BE49-F238E27FC236}">
                <a16:creationId xmlns:a16="http://schemas.microsoft.com/office/drawing/2014/main" id="{9602B440-6D5E-1C7B-F677-70B9F3C3BD9C}"/>
              </a:ext>
            </a:extLst>
          </p:cNvPr>
          <p:cNvSpPr txBox="1"/>
          <p:nvPr/>
        </p:nvSpPr>
        <p:spPr>
          <a:xfrm>
            <a:off x="25123036" y="20815542"/>
            <a:ext cx="43436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Fig 1 </a:t>
            </a:r>
            <a:r>
              <a:rPr lang="de-DE" dirty="0" err="1"/>
              <a:t>Schematic</a:t>
            </a:r>
            <a:r>
              <a:rPr lang="de-DE" dirty="0"/>
              <a:t> Illustration </a:t>
            </a:r>
            <a:r>
              <a:rPr lang="de-DE" dirty="0" err="1"/>
              <a:t>of</a:t>
            </a:r>
            <a:r>
              <a:rPr lang="de-DE" dirty="0"/>
              <a:t> RNA-</a:t>
            </a:r>
            <a:r>
              <a:rPr lang="de-DE" dirty="0" err="1"/>
              <a:t>dependency</a:t>
            </a:r>
            <a:endParaRPr lang="de-DE" dirty="0"/>
          </a:p>
          <a:p>
            <a:endParaRPr lang="de-DE" dirty="0"/>
          </a:p>
          <a:p>
            <a:r>
              <a:rPr lang="de-DE" dirty="0"/>
              <a:t>A </a:t>
            </a:r>
            <a:r>
              <a:rPr lang="de-DE" dirty="0" err="1"/>
              <a:t>proteins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considered</a:t>
            </a:r>
            <a:r>
              <a:rPr lang="de-DE" dirty="0"/>
              <a:t> </a:t>
            </a:r>
            <a:r>
              <a:rPr lang="de-DE" dirty="0" err="1"/>
              <a:t>if</a:t>
            </a:r>
            <a:r>
              <a:rPr lang="de-DE" dirty="0"/>
              <a:t> ist </a:t>
            </a:r>
            <a:r>
              <a:rPr lang="de-DE" dirty="0" err="1"/>
              <a:t>interactome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dependent</a:t>
            </a:r>
            <a:r>
              <a:rPr lang="de-DE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1071</Words>
  <Application>Microsoft Office PowerPoint</Application>
  <PresentationFormat>Benutzerdefiniert</PresentationFormat>
  <Paragraphs>85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Julian Baureis</cp:lastModifiedBy>
  <cp:revision>57</cp:revision>
  <dcterms:created xsi:type="dcterms:W3CDTF">2025-05-15T11:21:40Z</dcterms:created>
  <dcterms:modified xsi:type="dcterms:W3CDTF">2025-07-05T18:47:40Z</dcterms:modified>
</cp:coreProperties>
</file>