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80" r:id="rId3"/>
    <p:sldId id="281" r:id="rId4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howGuides="1">
      <p:cViewPr varScale="1">
        <p:scale>
          <a:sx n="17" d="100"/>
          <a:sy n="17" d="100"/>
        </p:scale>
        <p:origin x="3204" y="126"/>
      </p:cViewPr>
      <p:guideLst>
        <p:guide orient="horz" pos="13482"/>
        <p:guide pos="95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5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0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3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94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9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9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6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7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5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90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0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E02F3068-A796-0F28-453A-4A416DF96AC4}"/>
              </a:ext>
            </a:extLst>
          </p:cNvPr>
          <p:cNvSpPr/>
          <p:nvPr/>
        </p:nvSpPr>
        <p:spPr>
          <a:xfrm flipV="1">
            <a:off x="0" y="-21883"/>
            <a:ext cx="30275214" cy="568423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20D31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A46DB9-2450-944E-3083-27A4541D8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9617" y="35586126"/>
            <a:ext cx="5494984" cy="308970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F555CDA-FE4D-AA7F-B9C2-DBCCD31AF53C}"/>
              </a:ext>
            </a:extLst>
          </p:cNvPr>
          <p:cNvSpPr/>
          <p:nvPr/>
        </p:nvSpPr>
        <p:spPr>
          <a:xfrm>
            <a:off x="619433" y="27643718"/>
            <a:ext cx="14518173" cy="13738215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120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4BE592-AEB5-6D0D-920E-1B8FBD0068EC}"/>
              </a:ext>
            </a:extLst>
          </p:cNvPr>
          <p:cNvSpPr/>
          <p:nvPr/>
        </p:nvSpPr>
        <p:spPr>
          <a:xfrm>
            <a:off x="15747588" y="27732209"/>
            <a:ext cx="13858989" cy="7375456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006DCE0-C940-7B71-CD15-0F3B25CC3CD0}"/>
              </a:ext>
            </a:extLst>
          </p:cNvPr>
          <p:cNvSpPr/>
          <p:nvPr/>
        </p:nvSpPr>
        <p:spPr>
          <a:xfrm>
            <a:off x="15765564" y="35908635"/>
            <a:ext cx="8275536" cy="5473298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AED149C-7E4D-3AF3-73D8-AD3DD5ECF25B}"/>
              </a:ext>
            </a:extLst>
          </p:cNvPr>
          <p:cNvSpPr/>
          <p:nvPr/>
        </p:nvSpPr>
        <p:spPr>
          <a:xfrm>
            <a:off x="619433" y="13902154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120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6364C4C-DBDD-5354-E7B9-9C5837FD0167}"/>
              </a:ext>
            </a:extLst>
          </p:cNvPr>
          <p:cNvSpPr/>
          <p:nvPr/>
        </p:nvSpPr>
        <p:spPr>
          <a:xfrm>
            <a:off x="619433" y="6354752"/>
            <a:ext cx="29054323" cy="6831954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D94D9E-218E-07BC-72B5-57AECBDAFA55}"/>
              </a:ext>
            </a:extLst>
          </p:cNvPr>
          <p:cNvSpPr txBox="1"/>
          <p:nvPr/>
        </p:nvSpPr>
        <p:spPr>
          <a:xfrm>
            <a:off x="1253554" y="8328936"/>
            <a:ext cx="13893040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 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„We want to </a:t>
            </a:r>
            <a:r>
              <a:rPr lang="en-US" sz="2400" dirty="0"/>
              <a:t>extract RNA-dependent proteins from proteomic screens”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„RNA-dependency = the proteins interactome depends on RNA“</a:t>
            </a:r>
          </a:p>
          <a:p>
            <a:endParaRPr lang="en-US" sz="2400" b="1" dirty="0"/>
          </a:p>
          <a:p>
            <a:r>
              <a:rPr lang="en-US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Key Regulators:</a:t>
            </a:r>
            <a:r>
              <a:rPr lang="de-DE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Disease Links:</a:t>
            </a:r>
            <a:r>
              <a:rPr lang="de-DE" sz="24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Functional Clues:</a:t>
            </a:r>
            <a:r>
              <a:rPr lang="de-DE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Interaction Networks:</a:t>
            </a:r>
            <a:r>
              <a:rPr lang="de-DE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Molecular Insights:</a:t>
            </a:r>
            <a:r>
              <a:rPr lang="de-DE" sz="2400" dirty="0"/>
              <a:t> Deepens our understanding of cell cycle and cellular behavior. 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BC3C44-F155-BB53-7662-7C4D80E08A27}"/>
              </a:ext>
            </a:extLst>
          </p:cNvPr>
          <p:cNvSpPr txBox="1"/>
          <p:nvPr/>
        </p:nvSpPr>
        <p:spPr>
          <a:xfrm>
            <a:off x="1887734" y="16043329"/>
            <a:ext cx="24173364" cy="71096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Normalization</a:t>
            </a:r>
          </a:p>
          <a:p>
            <a:endParaRPr lang="en-US" sz="2400" b="1" dirty="0"/>
          </a:p>
          <a:p>
            <a:r>
              <a:rPr lang="de-DE" sz="2400" b="1" dirty="0"/>
              <a:t>2) Data exploration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de-DE" sz="2400" dirty="0"/>
              <a:t>Selection criteria</a:t>
            </a:r>
            <a:r>
              <a:rPr lang="en-US" sz="24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Visualization for the </a:t>
            </a:r>
            <a:r>
              <a:rPr lang="de-DE" sz="2400" dirty="0"/>
              <a:t>order of selection criteria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Pie charts for selection results</a:t>
            </a:r>
          </a:p>
          <a:p>
            <a:endParaRPr lang="en-US" sz="2400" b="1" dirty="0"/>
          </a:p>
          <a:p>
            <a:r>
              <a:rPr lang="de-DE" sz="2400" b="1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PCR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de-DE" sz="2400" b="1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Linear Regression 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3ADE24-025E-1F90-7F81-4536344B5DD1}"/>
              </a:ext>
            </a:extLst>
          </p:cNvPr>
          <p:cNvSpPr txBox="1"/>
          <p:nvPr/>
        </p:nvSpPr>
        <p:spPr>
          <a:xfrm>
            <a:off x="1253554" y="29923970"/>
            <a:ext cx="11401261" cy="111722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Why do we find fewer proteins than </a:t>
            </a:r>
            <a:r>
              <a:rPr lang="en-US" sz="2400" dirty="0" err="1"/>
              <a:t>Maïwen</a:t>
            </a:r>
            <a:r>
              <a:rPr lang="en-US" sz="24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A05010-F3B1-CCE5-48DA-5CE33B57C475}"/>
              </a:ext>
            </a:extLst>
          </p:cNvPr>
          <p:cNvSpPr txBox="1"/>
          <p:nvPr/>
        </p:nvSpPr>
        <p:spPr>
          <a:xfrm>
            <a:off x="15977907" y="37738473"/>
            <a:ext cx="7850849" cy="378565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/>
              <a:t>Sternburg et al., Global </a:t>
            </a:r>
            <a:r>
              <a:rPr lang="de-DE" sz="2000" dirty="0" err="1"/>
              <a:t>Approaches</a:t>
            </a:r>
            <a:r>
              <a:rPr lang="de-DE" sz="2000" dirty="0"/>
              <a:t> in </a:t>
            </a:r>
            <a:r>
              <a:rPr lang="de-DE" sz="2000" dirty="0" err="1"/>
              <a:t>Studying</a:t>
            </a:r>
            <a:r>
              <a:rPr lang="de-DE" sz="2000" dirty="0"/>
              <a:t> RNA-Binding Protein Interaction Networks, 2020, Trends in </a:t>
            </a:r>
            <a:r>
              <a:rPr lang="de-DE" sz="2000" dirty="0" err="1"/>
              <a:t>Biochemical</a:t>
            </a:r>
            <a:r>
              <a:rPr lang="de-DE" sz="2000" dirty="0"/>
              <a:t> Sciences.pdf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/>
              <a:t>Caudron-Herger et al., R-</a:t>
            </a:r>
            <a:r>
              <a:rPr lang="de-DE" sz="2000" dirty="0" err="1"/>
              <a:t>DeeP</a:t>
            </a:r>
            <a:r>
              <a:rPr lang="de-DE" sz="2000" dirty="0"/>
              <a:t> </a:t>
            </a:r>
            <a:r>
              <a:rPr lang="de-DE" sz="2000" dirty="0" err="1"/>
              <a:t>Proteome-wide</a:t>
            </a:r>
            <a:r>
              <a:rPr lang="de-DE" sz="2000" dirty="0"/>
              <a:t> and Quantitative </a:t>
            </a:r>
            <a:r>
              <a:rPr lang="de-DE" sz="2000" dirty="0" err="1"/>
              <a:t>Identification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RNA-</a:t>
            </a:r>
            <a:r>
              <a:rPr lang="de-DE" sz="2000" dirty="0" err="1"/>
              <a:t>Dependent</a:t>
            </a:r>
            <a:r>
              <a:rPr lang="de-DE" sz="2000" dirty="0"/>
              <a:t> Proteins </a:t>
            </a:r>
            <a:r>
              <a:rPr lang="de-DE" sz="2000" dirty="0" err="1"/>
              <a:t>by</a:t>
            </a:r>
            <a:r>
              <a:rPr lang="de-DE" sz="2000" dirty="0"/>
              <a:t> Density Gradient </a:t>
            </a:r>
            <a:r>
              <a:rPr lang="de-DE" sz="2000" dirty="0" err="1"/>
              <a:t>Ultracentrifugation</a:t>
            </a:r>
            <a:r>
              <a:rPr lang="de-DE" sz="2000" dirty="0"/>
              <a:t>, 2019, </a:t>
            </a:r>
            <a:r>
              <a:rPr lang="de-DE" sz="2000" dirty="0" err="1"/>
              <a:t>Molecular</a:t>
            </a:r>
            <a:r>
              <a:rPr lang="de-DE" sz="2000" dirty="0"/>
              <a:t> Cell.pdf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/>
              <a:t>Caudron-Herger et al., </a:t>
            </a:r>
            <a:r>
              <a:rPr lang="de-DE" sz="2000" dirty="0" err="1"/>
              <a:t>Identification</a:t>
            </a:r>
            <a:r>
              <a:rPr lang="de-DE" sz="2000" dirty="0"/>
              <a:t>, </a:t>
            </a:r>
            <a:r>
              <a:rPr lang="de-DE" sz="2000" dirty="0" err="1"/>
              <a:t>quantification</a:t>
            </a:r>
            <a:r>
              <a:rPr lang="de-DE" sz="2000" dirty="0"/>
              <a:t> and </a:t>
            </a:r>
            <a:r>
              <a:rPr lang="de-DE" sz="2000" dirty="0" err="1"/>
              <a:t>bioinformatic</a:t>
            </a:r>
            <a:r>
              <a:rPr lang="de-DE" sz="2000" dirty="0"/>
              <a:t> </a:t>
            </a:r>
            <a:r>
              <a:rPr lang="de-DE" sz="2000" dirty="0" err="1"/>
              <a:t>analysis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RNA-</a:t>
            </a:r>
            <a:r>
              <a:rPr lang="de-DE" sz="2000" dirty="0" err="1"/>
              <a:t>dependent</a:t>
            </a:r>
            <a:r>
              <a:rPr lang="de-DE" sz="2000" dirty="0"/>
              <a:t> </a:t>
            </a:r>
            <a:r>
              <a:rPr lang="de-DE" sz="2000" dirty="0" err="1"/>
              <a:t>proteins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RNase</a:t>
            </a:r>
            <a:r>
              <a:rPr lang="de-DE" sz="2000" dirty="0"/>
              <a:t> </a:t>
            </a:r>
            <a:r>
              <a:rPr lang="de-DE" sz="2000" dirty="0" err="1"/>
              <a:t>treatment</a:t>
            </a:r>
            <a:r>
              <a:rPr lang="de-DE" sz="2000" dirty="0"/>
              <a:t> and </a:t>
            </a:r>
            <a:r>
              <a:rPr lang="de-DE" sz="2000" dirty="0" err="1"/>
              <a:t>density</a:t>
            </a:r>
            <a:r>
              <a:rPr lang="de-DE" sz="2000" dirty="0"/>
              <a:t> </a:t>
            </a:r>
            <a:r>
              <a:rPr lang="de-DE" sz="2000" dirty="0" err="1"/>
              <a:t>gradient</a:t>
            </a:r>
            <a:r>
              <a:rPr lang="de-DE" sz="2000" dirty="0"/>
              <a:t> </a:t>
            </a:r>
            <a:r>
              <a:rPr lang="de-DE" sz="2000" dirty="0" err="1"/>
              <a:t>ultracentrifugation</a:t>
            </a:r>
            <a:r>
              <a:rPr lang="de-DE" sz="2000" dirty="0"/>
              <a:t> </a:t>
            </a:r>
            <a:r>
              <a:rPr lang="de-DE" sz="2000" dirty="0" err="1"/>
              <a:t>using</a:t>
            </a:r>
            <a:r>
              <a:rPr lang="de-DE" sz="2000" dirty="0"/>
              <a:t> R-DeeP-2020-Nature Protocols_1.pdf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/>
              <a:t>Corley </a:t>
            </a:r>
            <a:r>
              <a:rPr lang="de-DE" sz="2000" i="1" dirty="0"/>
              <a:t>et al.</a:t>
            </a:r>
            <a:r>
              <a:rPr lang="de-DE" sz="2000" dirty="0"/>
              <a:t>, </a:t>
            </a:r>
            <a:r>
              <a:rPr lang="de-DE" sz="2000" dirty="0" err="1"/>
              <a:t>How</a:t>
            </a:r>
            <a:r>
              <a:rPr lang="de-DE" sz="2000" dirty="0"/>
              <a:t> RNA-Binding Proteins </a:t>
            </a:r>
            <a:r>
              <a:rPr lang="de-DE" sz="2000" dirty="0" err="1"/>
              <a:t>Interact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RNA </a:t>
            </a:r>
            <a:r>
              <a:rPr lang="de-DE" sz="2000" dirty="0" err="1"/>
              <a:t>Molecules</a:t>
            </a:r>
            <a:r>
              <a:rPr lang="de-DE" sz="2000" dirty="0"/>
              <a:t> and </a:t>
            </a:r>
            <a:r>
              <a:rPr lang="de-DE" sz="2000" dirty="0" err="1"/>
              <a:t>Mechanisms</a:t>
            </a:r>
            <a:r>
              <a:rPr lang="de-DE" sz="2000" dirty="0"/>
              <a:t>, 2020, </a:t>
            </a:r>
            <a:r>
              <a:rPr lang="de-DE" sz="2000" dirty="0" err="1"/>
              <a:t>Molecular</a:t>
            </a:r>
            <a:r>
              <a:rPr lang="de-DE" sz="2000" dirty="0"/>
              <a:t> Cell.pdf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C955A8-BE9D-FEA7-D937-C5036C0D67B4}"/>
              </a:ext>
            </a:extLst>
          </p:cNvPr>
          <p:cNvSpPr txBox="1"/>
          <p:nvPr/>
        </p:nvSpPr>
        <p:spPr>
          <a:xfrm>
            <a:off x="16242587" y="29665022"/>
            <a:ext cx="829181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en-US" sz="2400" b="1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671C6CB-E26F-FC31-5189-06BD1ACFC97C}"/>
              </a:ext>
            </a:extLst>
          </p:cNvPr>
          <p:cNvSpPr/>
          <p:nvPr/>
        </p:nvSpPr>
        <p:spPr>
          <a:xfrm>
            <a:off x="619433" y="635475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84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 Identifying RNA-Dependent Proteins from Proteomic Data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E5E3B4-A071-D53B-F93B-9E1776CF96CF}"/>
              </a:ext>
            </a:extLst>
          </p:cNvPr>
          <p:cNvSpPr txBox="1"/>
          <p:nvPr/>
        </p:nvSpPr>
        <p:spPr>
          <a:xfrm>
            <a:off x="15164570" y="8328936"/>
            <a:ext cx="1389304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~5000 Proteine in 25 Fraktionen, Rnase vs. CTRL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Dimensions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59C29C1-FA94-6EF6-8F89-6F1328D91A76}"/>
              </a:ext>
            </a:extLst>
          </p:cNvPr>
          <p:cNvSpPr/>
          <p:nvPr/>
        </p:nvSpPr>
        <p:spPr>
          <a:xfrm>
            <a:off x="668635" y="1390701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120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Our Approach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17D88A9-FA33-C8DD-A685-B910ADA75AB2}"/>
              </a:ext>
            </a:extLst>
          </p:cNvPr>
          <p:cNvSpPr/>
          <p:nvPr/>
        </p:nvSpPr>
        <p:spPr>
          <a:xfrm>
            <a:off x="668636" y="27643718"/>
            <a:ext cx="14468970" cy="1430255"/>
          </a:xfrm>
          <a:prstGeom prst="roundRect">
            <a:avLst>
              <a:gd name="adj" fmla="val 10312"/>
            </a:avLst>
          </a:prstGeom>
          <a:solidFill>
            <a:srgbClr val="120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Discussion</a:t>
            </a:r>
            <a:endParaRPr lang="en-US" sz="1500" b="1" dirty="0"/>
          </a:p>
          <a:p>
            <a:endParaRPr lang="en-US" sz="10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96DE1AF-A5C6-26D3-1B9C-82EACDF12B6A}"/>
              </a:ext>
            </a:extLst>
          </p:cNvPr>
          <p:cNvSpPr/>
          <p:nvPr/>
        </p:nvSpPr>
        <p:spPr>
          <a:xfrm>
            <a:off x="15765564" y="27736897"/>
            <a:ext cx="13841013" cy="1430255"/>
          </a:xfrm>
          <a:prstGeom prst="roundRect">
            <a:avLst>
              <a:gd name="adj" fmla="val 0"/>
            </a:avLst>
          </a:prstGeom>
          <a:solidFill>
            <a:srgbClr val="84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Our Achievements</a:t>
            </a:r>
            <a:endParaRPr lang="en-US" sz="1000" b="1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5898C5B-0B5E-0A43-ED31-F39CF22769C1}"/>
              </a:ext>
            </a:extLst>
          </p:cNvPr>
          <p:cNvSpPr/>
          <p:nvPr/>
        </p:nvSpPr>
        <p:spPr>
          <a:xfrm>
            <a:off x="15841730" y="35857778"/>
            <a:ext cx="8199369" cy="1430255"/>
          </a:xfrm>
          <a:prstGeom prst="roundRect">
            <a:avLst>
              <a:gd name="adj" fmla="val 0"/>
            </a:avLst>
          </a:prstGeom>
          <a:solidFill>
            <a:srgbClr val="413D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References</a:t>
            </a:r>
            <a:endParaRPr lang="en-US" sz="1000" b="1" dirty="0"/>
          </a:p>
        </p:txBody>
      </p:sp>
      <p:sp>
        <p:nvSpPr>
          <p:cNvPr id="27" name="Titel 1">
            <a:extLst>
              <a:ext uri="{FF2B5EF4-FFF2-40B4-BE49-F238E27FC236}">
                <a16:creationId xmlns:a16="http://schemas.microsoft.com/office/drawing/2014/main" id="{A5B8F8CE-D9BA-00D8-3DBF-7A9DBF0E1515}"/>
              </a:ext>
            </a:extLst>
          </p:cNvPr>
          <p:cNvSpPr txBox="1">
            <a:spLocks/>
          </p:cNvSpPr>
          <p:nvPr/>
        </p:nvSpPr>
        <p:spPr>
          <a:xfrm>
            <a:off x="1568156" y="2264310"/>
            <a:ext cx="28358864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8000" b="1" dirty="0">
                <a:solidFill>
                  <a:schemeClr val="bg1"/>
                </a:solidFill>
              </a:rPr>
              <a:t>Hidden Alliances: </a:t>
            </a:r>
          </a:p>
          <a:p>
            <a:r>
              <a:rPr lang="de-DE" sz="8000" b="1" dirty="0">
                <a:solidFill>
                  <a:schemeClr val="bg1"/>
                </a:solidFill>
              </a:rPr>
              <a:t>RNA-Dependent Protein Interactions </a:t>
            </a:r>
          </a:p>
          <a:p>
            <a:r>
              <a:rPr lang="de-DE" sz="8000" b="1" dirty="0">
                <a:solidFill>
                  <a:schemeClr val="bg1"/>
                </a:solidFill>
              </a:rPr>
              <a:t>in Cancer Cells</a:t>
            </a:r>
            <a:endParaRPr lang="en-US" sz="8000" b="1" dirty="0">
              <a:solidFill>
                <a:schemeClr val="bg1"/>
              </a:solidFill>
            </a:endParaRPr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1D59770A-CF15-7E0F-4910-E0D0557314F8}"/>
              </a:ext>
            </a:extLst>
          </p:cNvPr>
          <p:cNvSpPr txBox="1">
            <a:spLocks/>
          </p:cNvSpPr>
          <p:nvPr/>
        </p:nvSpPr>
        <p:spPr>
          <a:xfrm>
            <a:off x="8739451" y="3780826"/>
            <a:ext cx="12850233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 err="1">
                <a:solidFill>
                  <a:schemeClr val="bg1"/>
                </a:solidFill>
              </a:rPr>
              <a:t>Baureis</a:t>
            </a:r>
            <a:r>
              <a:rPr lang="de-DE" sz="2800" dirty="0">
                <a:solidFill>
                  <a:schemeClr val="bg1"/>
                </a:solidFill>
              </a:rPr>
              <a:t>, J., </a:t>
            </a:r>
            <a:r>
              <a:rPr lang="de-DE" sz="2800" dirty="0" err="1">
                <a:solidFill>
                  <a:schemeClr val="bg1"/>
                </a:solidFill>
              </a:rPr>
              <a:t>Ferdin</a:t>
            </a:r>
            <a:r>
              <a:rPr lang="de-DE" sz="2800" dirty="0">
                <a:solidFill>
                  <a:schemeClr val="bg1"/>
                </a:solidFill>
              </a:rPr>
              <a:t>, J., Nicklas, B., </a:t>
            </a:r>
            <a:r>
              <a:rPr lang="de-DE" sz="2800" dirty="0" err="1">
                <a:solidFill>
                  <a:schemeClr val="bg1"/>
                </a:solidFill>
              </a:rPr>
              <a:t>Wintel</a:t>
            </a:r>
            <a:r>
              <a:rPr lang="de-DE" sz="2800" dirty="0">
                <a:solidFill>
                  <a:schemeClr val="bg1"/>
                </a:solidFill>
              </a:rPr>
              <a:t>, L.</a:t>
            </a:r>
          </a:p>
          <a:p>
            <a:r>
              <a:rPr lang="de-DE" sz="2800" dirty="0">
                <a:solidFill>
                  <a:schemeClr val="bg1"/>
                </a:solidFill>
              </a:rPr>
              <a:t>Data Analysis Project </a:t>
            </a:r>
            <a:r>
              <a:rPr lang="de-DE" sz="2800" dirty="0" err="1">
                <a:solidFill>
                  <a:schemeClr val="bg1"/>
                </a:solidFill>
              </a:rPr>
              <a:t>Molecular</a:t>
            </a:r>
            <a:r>
              <a:rPr lang="de-DE" sz="2800" dirty="0">
                <a:solidFill>
                  <a:schemeClr val="bg1"/>
                </a:solidFill>
              </a:rPr>
              <a:t> Biotechnology SS2025</a:t>
            </a: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C0154F1E-CE0F-6831-0041-B629EFEC8D7C}"/>
              </a:ext>
            </a:extLst>
          </p:cNvPr>
          <p:cNvSpPr/>
          <p:nvPr/>
        </p:nvSpPr>
        <p:spPr>
          <a:xfrm>
            <a:off x="1194289" y="598611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87081B"/>
                </a:solidFill>
              </a:rPr>
              <a:t>1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C54415D3-EF3E-C7DD-9E91-DE09DAC51F00}"/>
              </a:ext>
            </a:extLst>
          </p:cNvPr>
          <p:cNvSpPr/>
          <p:nvPr/>
        </p:nvSpPr>
        <p:spPr>
          <a:xfrm>
            <a:off x="1194288" y="1358469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20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20D31"/>
                </a:solidFill>
              </a:rPr>
              <a:t>2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0C356F25-E02F-70A9-E249-B410EF0B582D}"/>
              </a:ext>
            </a:extLst>
          </p:cNvPr>
          <p:cNvSpPr/>
          <p:nvPr/>
        </p:nvSpPr>
        <p:spPr>
          <a:xfrm>
            <a:off x="1194287" y="273988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20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20D31"/>
                </a:solidFill>
              </a:rPr>
              <a:t>3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75B49D98-B1DD-05D5-C717-9B148D1C7C4C}"/>
              </a:ext>
            </a:extLst>
          </p:cNvPr>
          <p:cNvSpPr/>
          <p:nvPr/>
        </p:nvSpPr>
        <p:spPr>
          <a:xfrm>
            <a:off x="16242587" y="27394687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87081B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ABA7BD49-9F77-B4CB-1D54-7FF283833820}"/>
              </a:ext>
            </a:extLst>
          </p:cNvPr>
          <p:cNvSpPr/>
          <p:nvPr/>
        </p:nvSpPr>
        <p:spPr>
          <a:xfrm>
            <a:off x="16285627" y="355861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302F4D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A6DB834-C62B-1870-477C-B580A0525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5746" y="39152451"/>
            <a:ext cx="3922235" cy="2206256"/>
          </a:xfrm>
          <a:prstGeom prst="rect">
            <a:avLst/>
          </a:prstGeom>
        </p:spPr>
      </p:pic>
      <p:sp>
        <p:nvSpPr>
          <p:cNvPr id="40" name="Rectangle: Top Corners Rounded 39">
            <a:extLst>
              <a:ext uri="{FF2B5EF4-FFF2-40B4-BE49-F238E27FC236}">
                <a16:creationId xmlns:a16="http://schemas.microsoft.com/office/drawing/2014/main" id="{AAE28F5E-21AC-0B61-CFE4-0EB3E67F1656}"/>
              </a:ext>
            </a:extLst>
          </p:cNvPr>
          <p:cNvSpPr/>
          <p:nvPr/>
        </p:nvSpPr>
        <p:spPr>
          <a:xfrm flipV="1">
            <a:off x="-1" y="41844211"/>
            <a:ext cx="30329139" cy="959548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20D31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7231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628B7-8AC2-ED9C-6275-2930D55BC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5CE0D1AF-7A7B-432E-14EE-D9EFA2EC8C02}"/>
              </a:ext>
            </a:extLst>
          </p:cNvPr>
          <p:cNvSpPr/>
          <p:nvPr/>
        </p:nvSpPr>
        <p:spPr>
          <a:xfrm flipV="1">
            <a:off x="0" y="-21883"/>
            <a:ext cx="30275214" cy="568423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F4F4F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BD5D1A-9AD4-EFE8-4603-6A7B86664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1017" y="38215026"/>
            <a:ext cx="5494984" cy="308970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D523653-7D50-14F7-9398-09E999460A77}"/>
              </a:ext>
            </a:extLst>
          </p:cNvPr>
          <p:cNvSpPr/>
          <p:nvPr/>
        </p:nvSpPr>
        <p:spPr>
          <a:xfrm>
            <a:off x="619433" y="27643718"/>
            <a:ext cx="14518173" cy="13738215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2F4F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1591B19-4AB3-49C8-5B63-445C9FCB5AA9}"/>
              </a:ext>
            </a:extLst>
          </p:cNvPr>
          <p:cNvSpPr/>
          <p:nvPr/>
        </p:nvSpPr>
        <p:spPr>
          <a:xfrm>
            <a:off x="15747588" y="27732209"/>
            <a:ext cx="13858989" cy="7375456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8B1A1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C5768DC-7A7F-CA9D-6065-3B0257C0B845}"/>
              </a:ext>
            </a:extLst>
          </p:cNvPr>
          <p:cNvSpPr/>
          <p:nvPr/>
        </p:nvSpPr>
        <p:spPr>
          <a:xfrm>
            <a:off x="15765564" y="35908635"/>
            <a:ext cx="7265887" cy="5473298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2F4F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1DF673D-5C04-D269-D143-ED973B51EDB4}"/>
              </a:ext>
            </a:extLst>
          </p:cNvPr>
          <p:cNvSpPr/>
          <p:nvPr/>
        </p:nvSpPr>
        <p:spPr>
          <a:xfrm>
            <a:off x="619433" y="13902154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668B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DF2A8C2-8D24-3049-1538-95970C62D615}"/>
              </a:ext>
            </a:extLst>
          </p:cNvPr>
          <p:cNvSpPr/>
          <p:nvPr/>
        </p:nvSpPr>
        <p:spPr>
          <a:xfrm>
            <a:off x="619433" y="6354752"/>
            <a:ext cx="29054323" cy="6831954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8B1A1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228666-4A3A-85CA-699A-43D24CD580F6}"/>
              </a:ext>
            </a:extLst>
          </p:cNvPr>
          <p:cNvSpPr txBox="1"/>
          <p:nvPr/>
        </p:nvSpPr>
        <p:spPr>
          <a:xfrm>
            <a:off x="1253554" y="8328936"/>
            <a:ext cx="13893040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 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„We want to </a:t>
            </a:r>
            <a:r>
              <a:rPr lang="en-US" sz="2400" dirty="0"/>
              <a:t>extract RNA-dependent proteins from proteomic screens”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„RNA-dependency = the proteins interactome depends on RNA“</a:t>
            </a:r>
          </a:p>
          <a:p>
            <a:endParaRPr lang="en-US" sz="2400" b="1" dirty="0"/>
          </a:p>
          <a:p>
            <a:r>
              <a:rPr lang="en-US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Key Regulators:</a:t>
            </a:r>
            <a:r>
              <a:rPr lang="de-DE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Disease Links:</a:t>
            </a:r>
            <a:r>
              <a:rPr lang="de-DE" sz="24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Functional Clues:</a:t>
            </a:r>
            <a:r>
              <a:rPr lang="de-DE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Interaction Networks:</a:t>
            </a:r>
            <a:r>
              <a:rPr lang="de-DE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Molecular Insights:</a:t>
            </a:r>
            <a:r>
              <a:rPr lang="de-DE" sz="2400" dirty="0"/>
              <a:t> Deepens our understanding of cell cycle and cellular behavior. 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D3BD63-12FC-15FD-2C7B-8004AFE74E10}"/>
              </a:ext>
            </a:extLst>
          </p:cNvPr>
          <p:cNvSpPr txBox="1"/>
          <p:nvPr/>
        </p:nvSpPr>
        <p:spPr>
          <a:xfrm>
            <a:off x="1887734" y="16043329"/>
            <a:ext cx="24173364" cy="71096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Normalization</a:t>
            </a:r>
          </a:p>
          <a:p>
            <a:endParaRPr lang="en-US" sz="2400" b="1" dirty="0"/>
          </a:p>
          <a:p>
            <a:r>
              <a:rPr lang="de-DE" sz="2400" b="1" dirty="0"/>
              <a:t>2) Data exploration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de-DE" sz="2400" dirty="0"/>
              <a:t>Selection criteria</a:t>
            </a:r>
            <a:r>
              <a:rPr lang="en-US" sz="24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Visualization for the </a:t>
            </a:r>
            <a:r>
              <a:rPr lang="de-DE" sz="2400" dirty="0"/>
              <a:t>order of selection criteria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Pie charts for selection results</a:t>
            </a:r>
          </a:p>
          <a:p>
            <a:endParaRPr lang="en-US" sz="2400" b="1" dirty="0"/>
          </a:p>
          <a:p>
            <a:r>
              <a:rPr lang="de-DE" sz="2400" b="1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PCR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de-DE" sz="2400" b="1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Linear Regression 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E50113-60F9-424E-99E1-4DCE3D61BD7A}"/>
              </a:ext>
            </a:extLst>
          </p:cNvPr>
          <p:cNvSpPr txBox="1"/>
          <p:nvPr/>
        </p:nvSpPr>
        <p:spPr>
          <a:xfrm>
            <a:off x="1253554" y="29923970"/>
            <a:ext cx="11401261" cy="111722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Why do we find fewer proteins than </a:t>
            </a:r>
            <a:r>
              <a:rPr lang="en-US" sz="2400" dirty="0" err="1"/>
              <a:t>Maïwen</a:t>
            </a:r>
            <a:r>
              <a:rPr lang="en-US" sz="24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C4C0B9-CDDC-A53A-FB16-658D072428BB}"/>
              </a:ext>
            </a:extLst>
          </p:cNvPr>
          <p:cNvSpPr txBox="1"/>
          <p:nvPr/>
        </p:nvSpPr>
        <p:spPr>
          <a:xfrm>
            <a:off x="16242587" y="37886105"/>
            <a:ext cx="5093413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https://de.wikipedia.org/wiki/Eigentliche_Schnepfen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8D421B-5927-A314-B4CF-8B6D52CFA7B5}"/>
              </a:ext>
            </a:extLst>
          </p:cNvPr>
          <p:cNvSpPr txBox="1"/>
          <p:nvPr/>
        </p:nvSpPr>
        <p:spPr>
          <a:xfrm>
            <a:off x="16242587" y="29665022"/>
            <a:ext cx="829181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en-US" sz="2400" b="1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585AF3E-5D4E-A4F6-D8A3-F5458F16AAE7}"/>
              </a:ext>
            </a:extLst>
          </p:cNvPr>
          <p:cNvSpPr/>
          <p:nvPr/>
        </p:nvSpPr>
        <p:spPr>
          <a:xfrm>
            <a:off x="619433" y="635475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8B1A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 Identifying RNA-Dependent Proteins from Proteomic Data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D08C4A-9CA1-DD6D-E1E3-900D3DA813A0}"/>
              </a:ext>
            </a:extLst>
          </p:cNvPr>
          <p:cNvSpPr txBox="1"/>
          <p:nvPr/>
        </p:nvSpPr>
        <p:spPr>
          <a:xfrm>
            <a:off x="15164570" y="8328936"/>
            <a:ext cx="1389304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~5000 Proteine in 25 Fraktionen, Rnase vs. CTRL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Dimensions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427F567-F0EB-91D6-93F2-5B937A0676AD}"/>
              </a:ext>
            </a:extLst>
          </p:cNvPr>
          <p:cNvSpPr/>
          <p:nvPr/>
        </p:nvSpPr>
        <p:spPr>
          <a:xfrm>
            <a:off x="668635" y="1390701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668B8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Our Approach</a:t>
            </a:r>
            <a:endParaRPr lang="en-US" sz="1500" b="1" dirty="0"/>
          </a:p>
          <a:p>
            <a:pPr algn="ctr"/>
            <a:r>
              <a:rPr lang="en-US" sz="1000" b="1" dirty="0"/>
              <a:t>k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AA73605-842A-93DB-525D-38F1177BF778}"/>
              </a:ext>
            </a:extLst>
          </p:cNvPr>
          <p:cNvSpPr/>
          <p:nvPr/>
        </p:nvSpPr>
        <p:spPr>
          <a:xfrm>
            <a:off x="668636" y="27643718"/>
            <a:ext cx="14468970" cy="1430255"/>
          </a:xfrm>
          <a:prstGeom prst="roundRect">
            <a:avLst>
              <a:gd name="adj" fmla="val 10312"/>
            </a:avLst>
          </a:prstGeom>
          <a:solidFill>
            <a:srgbClr val="2F4F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Discussion</a:t>
            </a:r>
            <a:endParaRPr lang="en-US" sz="1500" b="1" dirty="0"/>
          </a:p>
          <a:p>
            <a:endParaRPr lang="en-US" sz="10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F17EE58-7B58-6D1F-C378-DD0D71844636}"/>
              </a:ext>
            </a:extLst>
          </p:cNvPr>
          <p:cNvSpPr/>
          <p:nvPr/>
        </p:nvSpPr>
        <p:spPr>
          <a:xfrm>
            <a:off x="15765564" y="27736897"/>
            <a:ext cx="13841013" cy="1430255"/>
          </a:xfrm>
          <a:prstGeom prst="roundRect">
            <a:avLst>
              <a:gd name="adj" fmla="val 0"/>
            </a:avLst>
          </a:prstGeom>
          <a:solidFill>
            <a:srgbClr val="8B1A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Our Achievements</a:t>
            </a:r>
            <a:endParaRPr lang="en-US" sz="1000" b="1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456575C-AAD2-0B8F-C2BB-3FD5465D260F}"/>
              </a:ext>
            </a:extLst>
          </p:cNvPr>
          <p:cNvSpPr/>
          <p:nvPr/>
        </p:nvSpPr>
        <p:spPr>
          <a:xfrm>
            <a:off x="15841731" y="35857778"/>
            <a:ext cx="7189720" cy="1430255"/>
          </a:xfrm>
          <a:prstGeom prst="roundRect">
            <a:avLst>
              <a:gd name="adj" fmla="val 0"/>
            </a:avLst>
          </a:prstGeom>
          <a:solidFill>
            <a:srgbClr val="2F4F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References</a:t>
            </a:r>
            <a:endParaRPr lang="en-US" sz="1000" b="1" dirty="0"/>
          </a:p>
        </p:txBody>
      </p:sp>
      <p:sp>
        <p:nvSpPr>
          <p:cNvPr id="27" name="Titel 1">
            <a:extLst>
              <a:ext uri="{FF2B5EF4-FFF2-40B4-BE49-F238E27FC236}">
                <a16:creationId xmlns:a16="http://schemas.microsoft.com/office/drawing/2014/main" id="{EA0E2BCD-A389-7D2B-8017-1D4E220A61B2}"/>
              </a:ext>
            </a:extLst>
          </p:cNvPr>
          <p:cNvSpPr txBox="1">
            <a:spLocks/>
          </p:cNvSpPr>
          <p:nvPr/>
        </p:nvSpPr>
        <p:spPr>
          <a:xfrm>
            <a:off x="1016236" y="2205333"/>
            <a:ext cx="28358864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8000" b="1" dirty="0">
                <a:solidFill>
                  <a:schemeClr val="bg1"/>
                </a:solidFill>
                <a:latin typeface="+mn-lt"/>
              </a:rPr>
              <a:t>Hidden Alliances: </a:t>
            </a:r>
          </a:p>
          <a:p>
            <a:r>
              <a:rPr lang="de-DE" sz="8000" b="1" dirty="0">
                <a:solidFill>
                  <a:schemeClr val="bg1"/>
                </a:solidFill>
                <a:latin typeface="+mn-lt"/>
              </a:rPr>
              <a:t>RNA-Dependent Protein Interactions </a:t>
            </a:r>
          </a:p>
          <a:p>
            <a:r>
              <a:rPr lang="de-DE" sz="8000" b="1" dirty="0">
                <a:solidFill>
                  <a:schemeClr val="bg1"/>
                </a:solidFill>
                <a:latin typeface="+mn-lt"/>
              </a:rPr>
              <a:t>in Cancer Cells</a:t>
            </a:r>
            <a:endParaRPr lang="en-US" sz="8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6F2C1E60-5CD4-CDF2-7A0D-0E13E78D3070}"/>
              </a:ext>
            </a:extLst>
          </p:cNvPr>
          <p:cNvSpPr txBox="1">
            <a:spLocks/>
          </p:cNvSpPr>
          <p:nvPr/>
        </p:nvSpPr>
        <p:spPr>
          <a:xfrm>
            <a:off x="8712489" y="3840738"/>
            <a:ext cx="12850233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chemeClr val="bg1"/>
                </a:solidFill>
              </a:rPr>
              <a:t>Julian </a:t>
            </a:r>
            <a:r>
              <a:rPr lang="de-DE" sz="2800" dirty="0" err="1">
                <a:solidFill>
                  <a:schemeClr val="bg1"/>
                </a:solidFill>
              </a:rPr>
              <a:t>Baureis</a:t>
            </a:r>
            <a:r>
              <a:rPr lang="de-DE" sz="2800" dirty="0">
                <a:solidFill>
                  <a:schemeClr val="bg1"/>
                </a:solidFill>
              </a:rPr>
              <a:t>, Julia Ferdin, Benjamin Nicklas, Luisa </a:t>
            </a:r>
            <a:r>
              <a:rPr lang="de-DE" sz="2800" dirty="0" err="1">
                <a:solidFill>
                  <a:schemeClr val="bg1"/>
                </a:solidFill>
              </a:rPr>
              <a:t>Wintel</a:t>
            </a:r>
            <a:endParaRPr lang="de-DE" sz="2800" dirty="0">
              <a:solidFill>
                <a:schemeClr val="bg1"/>
              </a:solidFill>
            </a:endParaRPr>
          </a:p>
          <a:p>
            <a:r>
              <a:rPr lang="de-DE" sz="2800" dirty="0">
                <a:solidFill>
                  <a:schemeClr val="bg1"/>
                </a:solidFill>
              </a:rPr>
              <a:t>Data Analysis Project </a:t>
            </a:r>
            <a:r>
              <a:rPr lang="de-DE" sz="2800" dirty="0" err="1">
                <a:solidFill>
                  <a:schemeClr val="bg1"/>
                </a:solidFill>
              </a:rPr>
              <a:t>Molecular</a:t>
            </a:r>
            <a:r>
              <a:rPr lang="de-DE" sz="2800" dirty="0">
                <a:solidFill>
                  <a:schemeClr val="bg1"/>
                </a:solidFill>
              </a:rPr>
              <a:t> Biotechnology SS2025</a:t>
            </a: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C180A087-6578-126F-83B5-139A8480089C}"/>
              </a:ext>
            </a:extLst>
          </p:cNvPr>
          <p:cNvSpPr/>
          <p:nvPr/>
        </p:nvSpPr>
        <p:spPr>
          <a:xfrm>
            <a:off x="1194289" y="598611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B1A1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87081B"/>
                </a:solidFill>
              </a:rPr>
              <a:t>1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2A977D2E-0E67-5F4F-6F64-AA7D8599C86D}"/>
              </a:ext>
            </a:extLst>
          </p:cNvPr>
          <p:cNvSpPr/>
          <p:nvPr/>
        </p:nvSpPr>
        <p:spPr>
          <a:xfrm>
            <a:off x="1194288" y="1358469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668B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20D31"/>
                </a:solidFill>
              </a:rPr>
              <a:t>2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864D00BE-6CC7-8533-FEAA-59A42D915F2C}"/>
              </a:ext>
            </a:extLst>
          </p:cNvPr>
          <p:cNvSpPr/>
          <p:nvPr/>
        </p:nvSpPr>
        <p:spPr>
          <a:xfrm>
            <a:off x="1194287" y="273988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2F4F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20D31"/>
                </a:solidFill>
              </a:rPr>
              <a:t>3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1AEE4580-9DBC-DC32-66F5-8DBDCF8D7FCE}"/>
              </a:ext>
            </a:extLst>
          </p:cNvPr>
          <p:cNvSpPr/>
          <p:nvPr/>
        </p:nvSpPr>
        <p:spPr>
          <a:xfrm>
            <a:off x="16242587" y="27394687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B1A1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87081B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12DA40F7-C2A9-2371-D661-D9DF39CFA4C7}"/>
              </a:ext>
            </a:extLst>
          </p:cNvPr>
          <p:cNvSpPr/>
          <p:nvPr/>
        </p:nvSpPr>
        <p:spPr>
          <a:xfrm>
            <a:off x="16285627" y="355861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2F4F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302F4D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187B9C8-65AE-4B3D-53A8-E30FC9FDE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2496" y="35782193"/>
            <a:ext cx="4122604" cy="2318964"/>
          </a:xfrm>
          <a:prstGeom prst="rect">
            <a:avLst/>
          </a:prstGeom>
        </p:spPr>
      </p:pic>
      <p:sp>
        <p:nvSpPr>
          <p:cNvPr id="40" name="Rectangle: Top Corners Rounded 39">
            <a:extLst>
              <a:ext uri="{FF2B5EF4-FFF2-40B4-BE49-F238E27FC236}">
                <a16:creationId xmlns:a16="http://schemas.microsoft.com/office/drawing/2014/main" id="{DB39A976-82B2-3968-93F5-A02570BF86F9}"/>
              </a:ext>
            </a:extLst>
          </p:cNvPr>
          <p:cNvSpPr/>
          <p:nvPr/>
        </p:nvSpPr>
        <p:spPr>
          <a:xfrm flipV="1">
            <a:off x="-1" y="41844211"/>
            <a:ext cx="30329139" cy="959548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F4F4F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0840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F4A73-F1A5-AA63-C420-AC7D201A1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B70656AB-0174-4B67-2BA5-53E09D60482E}"/>
              </a:ext>
            </a:extLst>
          </p:cNvPr>
          <p:cNvSpPr/>
          <p:nvPr/>
        </p:nvSpPr>
        <p:spPr>
          <a:xfrm flipV="1">
            <a:off x="0" y="-21883"/>
            <a:ext cx="30275214" cy="568423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F4F4F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DC3B99-2297-F506-F3CF-FEB3BE021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1017" y="38215026"/>
            <a:ext cx="5494984" cy="308970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713A0F8-38B7-48FD-E912-57EC1A0B9F1B}"/>
              </a:ext>
            </a:extLst>
          </p:cNvPr>
          <p:cNvSpPr/>
          <p:nvPr/>
        </p:nvSpPr>
        <p:spPr>
          <a:xfrm>
            <a:off x="619433" y="27643718"/>
            <a:ext cx="14518173" cy="13738215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2F4F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EB8B356-CCBD-CD94-D233-61530E66671D}"/>
              </a:ext>
            </a:extLst>
          </p:cNvPr>
          <p:cNvSpPr/>
          <p:nvPr/>
        </p:nvSpPr>
        <p:spPr>
          <a:xfrm>
            <a:off x="15747588" y="27732209"/>
            <a:ext cx="13858989" cy="7375456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8B1A1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231AF3A-80B3-BE46-9573-971DE14958FD}"/>
              </a:ext>
            </a:extLst>
          </p:cNvPr>
          <p:cNvSpPr/>
          <p:nvPr/>
        </p:nvSpPr>
        <p:spPr>
          <a:xfrm>
            <a:off x="15765564" y="35908635"/>
            <a:ext cx="7265887" cy="5473298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2F4F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CD43AAC-ECD7-87DC-F2DE-61DA232A23BF}"/>
              </a:ext>
            </a:extLst>
          </p:cNvPr>
          <p:cNvSpPr/>
          <p:nvPr/>
        </p:nvSpPr>
        <p:spPr>
          <a:xfrm>
            <a:off x="619433" y="13902154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668B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3864006-63FB-8BB0-C870-0A7989B21338}"/>
              </a:ext>
            </a:extLst>
          </p:cNvPr>
          <p:cNvSpPr/>
          <p:nvPr/>
        </p:nvSpPr>
        <p:spPr>
          <a:xfrm>
            <a:off x="619433" y="6354752"/>
            <a:ext cx="29054323" cy="6831954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8B1A1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9E7890-A755-B17C-D9DB-6000C22C6E46}"/>
              </a:ext>
            </a:extLst>
          </p:cNvPr>
          <p:cNvSpPr txBox="1"/>
          <p:nvPr/>
        </p:nvSpPr>
        <p:spPr>
          <a:xfrm>
            <a:off x="1253554" y="8328936"/>
            <a:ext cx="13893040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 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„We want to </a:t>
            </a:r>
            <a:r>
              <a:rPr lang="en-US" sz="2400" dirty="0"/>
              <a:t>extract RNA-dependent proteins from proteomic screens”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„RNA-dependency = the proteins interactome depends on RNA“</a:t>
            </a:r>
          </a:p>
          <a:p>
            <a:endParaRPr lang="en-US" sz="2400" b="1" dirty="0"/>
          </a:p>
          <a:p>
            <a:r>
              <a:rPr lang="en-US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Key Regulators:</a:t>
            </a:r>
            <a:r>
              <a:rPr lang="de-DE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Disease Links:</a:t>
            </a:r>
            <a:r>
              <a:rPr lang="de-DE" sz="24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Functional Clues:</a:t>
            </a:r>
            <a:r>
              <a:rPr lang="de-DE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Interaction Networks:</a:t>
            </a:r>
            <a:r>
              <a:rPr lang="de-DE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Molecular Insights:</a:t>
            </a:r>
            <a:r>
              <a:rPr lang="de-DE" sz="2400" dirty="0"/>
              <a:t> Deepens our understanding of cell cycle and cellular behavior. 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1537A9-2A41-D944-75A0-E240E6F90744}"/>
              </a:ext>
            </a:extLst>
          </p:cNvPr>
          <p:cNvSpPr txBox="1"/>
          <p:nvPr/>
        </p:nvSpPr>
        <p:spPr>
          <a:xfrm>
            <a:off x="1887734" y="16043329"/>
            <a:ext cx="24173364" cy="71096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Normalization</a:t>
            </a:r>
          </a:p>
          <a:p>
            <a:endParaRPr lang="en-US" sz="2400" b="1" dirty="0"/>
          </a:p>
          <a:p>
            <a:r>
              <a:rPr lang="de-DE" sz="2400" b="1" dirty="0"/>
              <a:t>2) Data exploration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de-DE" sz="2400" dirty="0"/>
              <a:t>Selection criteria</a:t>
            </a:r>
            <a:r>
              <a:rPr lang="en-US" sz="24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Visualization for the </a:t>
            </a:r>
            <a:r>
              <a:rPr lang="de-DE" sz="2400" dirty="0"/>
              <a:t>order of selection criteria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Pie charts for selection results</a:t>
            </a:r>
          </a:p>
          <a:p>
            <a:endParaRPr lang="en-US" sz="2400" b="1" dirty="0"/>
          </a:p>
          <a:p>
            <a:r>
              <a:rPr lang="de-DE" sz="2400" b="1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PCR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de-DE" sz="2400" b="1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Linear Regression 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D08002-673C-11CD-9F45-286E0395C3C8}"/>
              </a:ext>
            </a:extLst>
          </p:cNvPr>
          <p:cNvSpPr txBox="1"/>
          <p:nvPr/>
        </p:nvSpPr>
        <p:spPr>
          <a:xfrm>
            <a:off x="1253554" y="29923970"/>
            <a:ext cx="11401261" cy="111722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Why do we find fewer proteins than </a:t>
            </a:r>
            <a:r>
              <a:rPr lang="en-US" sz="2400" dirty="0" err="1"/>
              <a:t>Maïwen</a:t>
            </a:r>
            <a:r>
              <a:rPr lang="en-US" sz="24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927134-F9F1-9A1E-8069-3017E8809594}"/>
              </a:ext>
            </a:extLst>
          </p:cNvPr>
          <p:cNvSpPr txBox="1"/>
          <p:nvPr/>
        </p:nvSpPr>
        <p:spPr>
          <a:xfrm>
            <a:off x="16242587" y="37886105"/>
            <a:ext cx="5093413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https://de.wikipedia.org/wiki/Eigentliche_Schnepfen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36DC50-D615-D90C-F0DF-436D2330C11F}"/>
              </a:ext>
            </a:extLst>
          </p:cNvPr>
          <p:cNvSpPr txBox="1"/>
          <p:nvPr/>
        </p:nvSpPr>
        <p:spPr>
          <a:xfrm>
            <a:off x="16242587" y="29665022"/>
            <a:ext cx="829181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en-US" sz="2400" b="1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E85172B-F601-2302-896B-2CCCD89D942C}"/>
              </a:ext>
            </a:extLst>
          </p:cNvPr>
          <p:cNvSpPr/>
          <p:nvPr/>
        </p:nvSpPr>
        <p:spPr>
          <a:xfrm>
            <a:off x="619433" y="635475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8B1A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 Identifying RNA-Dependent Proteins from Proteomic Data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A448B6-D330-1A0F-8F4E-2963F6F7F81E}"/>
              </a:ext>
            </a:extLst>
          </p:cNvPr>
          <p:cNvSpPr txBox="1"/>
          <p:nvPr/>
        </p:nvSpPr>
        <p:spPr>
          <a:xfrm>
            <a:off x="15164570" y="8328936"/>
            <a:ext cx="1389304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~5000 Proteine in 25 Fraktionen, Rnase vs. CTRL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Dimensions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C966E67-A902-E593-7607-B5CB1781ABA4}"/>
              </a:ext>
            </a:extLst>
          </p:cNvPr>
          <p:cNvSpPr/>
          <p:nvPr/>
        </p:nvSpPr>
        <p:spPr>
          <a:xfrm>
            <a:off x="668635" y="1390701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668B8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Our Approach</a:t>
            </a:r>
            <a:endParaRPr lang="en-US" sz="1500" b="1" dirty="0"/>
          </a:p>
          <a:p>
            <a:pPr algn="ctr"/>
            <a:r>
              <a:rPr lang="en-US" sz="1000" b="1" dirty="0"/>
              <a:t>k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0CA20C8-301E-13C4-35E1-97F4B9C7A5FE}"/>
              </a:ext>
            </a:extLst>
          </p:cNvPr>
          <p:cNvSpPr/>
          <p:nvPr/>
        </p:nvSpPr>
        <p:spPr>
          <a:xfrm>
            <a:off x="668636" y="27643718"/>
            <a:ext cx="14468970" cy="1430255"/>
          </a:xfrm>
          <a:prstGeom prst="roundRect">
            <a:avLst>
              <a:gd name="adj" fmla="val 10312"/>
            </a:avLst>
          </a:prstGeom>
          <a:solidFill>
            <a:srgbClr val="2F4F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Discussion</a:t>
            </a:r>
            <a:endParaRPr lang="en-US" sz="1500" b="1" dirty="0"/>
          </a:p>
          <a:p>
            <a:endParaRPr lang="en-US" sz="10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DFF9706-E3DB-917B-7256-7C1B22EC2F9C}"/>
              </a:ext>
            </a:extLst>
          </p:cNvPr>
          <p:cNvSpPr/>
          <p:nvPr/>
        </p:nvSpPr>
        <p:spPr>
          <a:xfrm>
            <a:off x="15765564" y="27736897"/>
            <a:ext cx="13841013" cy="1430255"/>
          </a:xfrm>
          <a:prstGeom prst="roundRect">
            <a:avLst>
              <a:gd name="adj" fmla="val 0"/>
            </a:avLst>
          </a:prstGeom>
          <a:solidFill>
            <a:srgbClr val="8B1A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Our Achievements</a:t>
            </a:r>
            <a:endParaRPr lang="en-US" sz="1000" b="1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E2A5C2F-C010-1AF0-79C4-66E911313A63}"/>
              </a:ext>
            </a:extLst>
          </p:cNvPr>
          <p:cNvSpPr/>
          <p:nvPr/>
        </p:nvSpPr>
        <p:spPr>
          <a:xfrm>
            <a:off x="15841731" y="35857778"/>
            <a:ext cx="7189720" cy="1430255"/>
          </a:xfrm>
          <a:prstGeom prst="roundRect">
            <a:avLst>
              <a:gd name="adj" fmla="val 0"/>
            </a:avLst>
          </a:prstGeom>
          <a:solidFill>
            <a:srgbClr val="2F4F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References</a:t>
            </a:r>
            <a:endParaRPr lang="en-US" sz="1000" b="1" dirty="0"/>
          </a:p>
        </p:txBody>
      </p:sp>
      <p:sp>
        <p:nvSpPr>
          <p:cNvPr id="27" name="Titel 1">
            <a:extLst>
              <a:ext uri="{FF2B5EF4-FFF2-40B4-BE49-F238E27FC236}">
                <a16:creationId xmlns:a16="http://schemas.microsoft.com/office/drawing/2014/main" id="{3A108A4B-CF62-6D99-6B52-EF110B457952}"/>
              </a:ext>
            </a:extLst>
          </p:cNvPr>
          <p:cNvSpPr txBox="1">
            <a:spLocks/>
          </p:cNvSpPr>
          <p:nvPr/>
        </p:nvSpPr>
        <p:spPr>
          <a:xfrm>
            <a:off x="1016236" y="2205333"/>
            <a:ext cx="28358864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8000" b="1" dirty="0">
                <a:solidFill>
                  <a:schemeClr val="bg1"/>
                </a:solidFill>
                <a:latin typeface="+mn-lt"/>
              </a:rPr>
              <a:t>Hidden Alliances: </a:t>
            </a:r>
          </a:p>
          <a:p>
            <a:r>
              <a:rPr lang="de-DE" sz="8000" b="1" dirty="0">
                <a:solidFill>
                  <a:schemeClr val="bg1"/>
                </a:solidFill>
                <a:latin typeface="+mn-lt"/>
              </a:rPr>
              <a:t>RNA-Dependent Protein Interactions </a:t>
            </a:r>
          </a:p>
          <a:p>
            <a:r>
              <a:rPr lang="de-DE" sz="8000" b="1" dirty="0">
                <a:solidFill>
                  <a:schemeClr val="bg1"/>
                </a:solidFill>
                <a:latin typeface="+mn-lt"/>
              </a:rPr>
              <a:t>in Cancer Cells</a:t>
            </a:r>
            <a:endParaRPr lang="en-US" sz="8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6A3A14C5-9F21-AB18-3A3A-7EBF11837C85}"/>
              </a:ext>
            </a:extLst>
          </p:cNvPr>
          <p:cNvSpPr txBox="1">
            <a:spLocks/>
          </p:cNvSpPr>
          <p:nvPr/>
        </p:nvSpPr>
        <p:spPr>
          <a:xfrm>
            <a:off x="8712489" y="3840738"/>
            <a:ext cx="12850233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chemeClr val="bg1"/>
                </a:solidFill>
              </a:rPr>
              <a:t>Julian </a:t>
            </a:r>
            <a:r>
              <a:rPr lang="de-DE" sz="2800" dirty="0" err="1">
                <a:solidFill>
                  <a:schemeClr val="bg1"/>
                </a:solidFill>
              </a:rPr>
              <a:t>Baureis</a:t>
            </a:r>
            <a:r>
              <a:rPr lang="de-DE" sz="2800" dirty="0">
                <a:solidFill>
                  <a:schemeClr val="bg1"/>
                </a:solidFill>
              </a:rPr>
              <a:t>, Julia Ferdin, Benjamin Nicklas, Luisa </a:t>
            </a:r>
            <a:r>
              <a:rPr lang="de-DE" sz="2800" dirty="0" err="1">
                <a:solidFill>
                  <a:schemeClr val="bg1"/>
                </a:solidFill>
              </a:rPr>
              <a:t>Wintel</a:t>
            </a:r>
            <a:endParaRPr lang="de-DE" sz="2800" dirty="0">
              <a:solidFill>
                <a:schemeClr val="bg1"/>
              </a:solidFill>
            </a:endParaRPr>
          </a:p>
          <a:p>
            <a:r>
              <a:rPr lang="de-DE" sz="2800" dirty="0">
                <a:solidFill>
                  <a:schemeClr val="bg1"/>
                </a:solidFill>
              </a:rPr>
              <a:t>Data Analysis Project </a:t>
            </a:r>
            <a:r>
              <a:rPr lang="de-DE" sz="2800" dirty="0" err="1">
                <a:solidFill>
                  <a:schemeClr val="bg1"/>
                </a:solidFill>
              </a:rPr>
              <a:t>Molecular</a:t>
            </a:r>
            <a:r>
              <a:rPr lang="de-DE" sz="2800" dirty="0">
                <a:solidFill>
                  <a:schemeClr val="bg1"/>
                </a:solidFill>
              </a:rPr>
              <a:t> Biotechnology SS2025</a:t>
            </a: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C097AFB3-626C-83E8-0EE3-C076B460DA1B}"/>
              </a:ext>
            </a:extLst>
          </p:cNvPr>
          <p:cNvSpPr/>
          <p:nvPr/>
        </p:nvSpPr>
        <p:spPr>
          <a:xfrm>
            <a:off x="1194289" y="598611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B1A1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87081B"/>
                </a:solidFill>
              </a:rPr>
              <a:t>1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FBE5B8CC-E1F1-9761-323F-F2F7498E8A56}"/>
              </a:ext>
            </a:extLst>
          </p:cNvPr>
          <p:cNvSpPr/>
          <p:nvPr/>
        </p:nvSpPr>
        <p:spPr>
          <a:xfrm>
            <a:off x="1194288" y="1358469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668B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20D31"/>
                </a:solidFill>
              </a:rPr>
              <a:t>2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A889CDA9-E234-93A3-78BD-8BDA557ABD43}"/>
              </a:ext>
            </a:extLst>
          </p:cNvPr>
          <p:cNvSpPr/>
          <p:nvPr/>
        </p:nvSpPr>
        <p:spPr>
          <a:xfrm>
            <a:off x="1194287" y="273988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2F4F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20D31"/>
                </a:solidFill>
              </a:rPr>
              <a:t>3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E827A66D-D691-3462-1331-62BC799FF520}"/>
              </a:ext>
            </a:extLst>
          </p:cNvPr>
          <p:cNvSpPr/>
          <p:nvPr/>
        </p:nvSpPr>
        <p:spPr>
          <a:xfrm>
            <a:off x="16242587" y="27394687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B1A1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87081B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29AD96CD-5876-71FD-5642-02D3B6AAEDAF}"/>
              </a:ext>
            </a:extLst>
          </p:cNvPr>
          <p:cNvSpPr/>
          <p:nvPr/>
        </p:nvSpPr>
        <p:spPr>
          <a:xfrm>
            <a:off x="16285627" y="355861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2F4F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302F4D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F3A951EF-26E2-8FF9-F345-2D6A24347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2496" y="35782193"/>
            <a:ext cx="4122604" cy="2318964"/>
          </a:xfrm>
          <a:prstGeom prst="rect">
            <a:avLst/>
          </a:prstGeom>
        </p:spPr>
      </p:pic>
      <p:sp>
        <p:nvSpPr>
          <p:cNvPr id="40" name="Rectangle: Top Corners Rounded 39">
            <a:extLst>
              <a:ext uri="{FF2B5EF4-FFF2-40B4-BE49-F238E27FC236}">
                <a16:creationId xmlns:a16="http://schemas.microsoft.com/office/drawing/2014/main" id="{1AF7A29F-447D-0B0A-4E28-C313166A7432}"/>
              </a:ext>
            </a:extLst>
          </p:cNvPr>
          <p:cNvSpPr/>
          <p:nvPr/>
        </p:nvSpPr>
        <p:spPr>
          <a:xfrm flipV="1">
            <a:off x="-1" y="41844211"/>
            <a:ext cx="30329139" cy="959548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F4F4F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52354460-DBC5-D9B2-7E1B-21EE7BEEA0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9567" y="18923225"/>
            <a:ext cx="23574507" cy="143025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E418858A-D82F-8C92-C5DA-D7B093A454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3339" y="24784364"/>
            <a:ext cx="22403155" cy="1157918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7AA4E004-666E-5EC9-5CD1-8199352BDE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3339" y="20292559"/>
            <a:ext cx="23170024" cy="1551803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DCEF4B36-85B1-D5D5-9656-D9D708ED29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09957" y="21677474"/>
            <a:ext cx="23088130" cy="163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028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930</Words>
  <Application>Microsoft Office PowerPoint</Application>
  <PresentationFormat>Custom</PresentationFormat>
  <Paragraphs>237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Maiwen Caudron-Herger</dc:creator>
  <cp:lastModifiedBy>Wintel, Luisa Fee</cp:lastModifiedBy>
  <cp:revision>10</cp:revision>
  <dcterms:created xsi:type="dcterms:W3CDTF">2025-05-15T11:21:40Z</dcterms:created>
  <dcterms:modified xsi:type="dcterms:W3CDTF">2025-07-02T18:51:28Z</dcterms:modified>
</cp:coreProperties>
</file>