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15"/>
  </p:notesMasterIdLst>
  <p:sldIdLst>
    <p:sldId id="257" r:id="rId2"/>
    <p:sldId id="286" r:id="rId3"/>
    <p:sldId id="281" r:id="rId4"/>
    <p:sldId id="282" r:id="rId5"/>
    <p:sldId id="284" r:id="rId6"/>
    <p:sldId id="285" r:id="rId7"/>
    <p:sldId id="279" r:id="rId8"/>
    <p:sldId id="269" r:id="rId9"/>
    <p:sldId id="283" r:id="rId10"/>
    <p:sldId id="280" r:id="rId11"/>
    <p:sldId id="277" r:id="rId12"/>
    <p:sldId id="270" r:id="rId13"/>
    <p:sldId id="272" r:id="rId14"/>
  </p:sldIdLst>
  <p:sldSz cx="30275213" cy="42803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482" userDrawn="1">
          <p15:clr>
            <a:srgbClr val="A4A3A4"/>
          </p15:clr>
        </p15:guide>
        <p15:guide id="2" pos="951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20D31"/>
    <a:srgbClr val="87081B"/>
    <a:srgbClr val="842332"/>
    <a:srgbClr val="BD0B24"/>
    <a:srgbClr val="136F63"/>
    <a:srgbClr val="B31029"/>
    <a:srgbClr val="4C9879"/>
    <a:srgbClr val="413D59"/>
    <a:srgbClr val="87C38F"/>
    <a:srgbClr val="302F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 showGuides="1">
      <p:cViewPr varScale="1">
        <p:scale>
          <a:sx n="14" d="100"/>
          <a:sy n="14" d="100"/>
        </p:scale>
        <p:origin x="2554" y="216"/>
      </p:cViewPr>
      <p:guideLst>
        <p:guide orient="horz" pos="13482"/>
        <p:guide pos="951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8594D4-18BB-4855-8505-8E8127EC2D87}" type="datetimeFigureOut">
              <a:rPr lang="de-DE" smtClean="0"/>
              <a:t>03.07.2025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38388" y="1143000"/>
            <a:ext cx="2181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DC35C7-17DA-43EC-88E4-E6E1EB5C38E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70780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7005156"/>
            <a:ext cx="25733931" cy="14902051"/>
          </a:xfrm>
        </p:spPr>
        <p:txBody>
          <a:bodyPr anchor="b"/>
          <a:lstStyle>
            <a:lvl1pPr algn="ctr">
              <a:defRPr sz="1986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22481887"/>
            <a:ext cx="22706410" cy="10334331"/>
          </a:xfrm>
        </p:spPr>
        <p:txBody>
          <a:bodyPr/>
          <a:lstStyle>
            <a:lvl1pPr marL="0" indent="0" algn="ctr">
              <a:buNone/>
              <a:defRPr sz="7946"/>
            </a:lvl1pPr>
            <a:lvl2pPr marL="1513743" indent="0" algn="ctr">
              <a:buNone/>
              <a:defRPr sz="6622"/>
            </a:lvl2pPr>
            <a:lvl3pPr marL="3027487" indent="0" algn="ctr">
              <a:buNone/>
              <a:defRPr sz="5960"/>
            </a:lvl3pPr>
            <a:lvl4pPr marL="4541230" indent="0" algn="ctr">
              <a:buNone/>
              <a:defRPr sz="5297"/>
            </a:lvl4pPr>
            <a:lvl5pPr marL="6054974" indent="0" algn="ctr">
              <a:buNone/>
              <a:defRPr sz="5297"/>
            </a:lvl5pPr>
            <a:lvl6pPr marL="7568717" indent="0" algn="ctr">
              <a:buNone/>
              <a:defRPr sz="5297"/>
            </a:lvl6pPr>
            <a:lvl7pPr marL="9082461" indent="0" algn="ctr">
              <a:buNone/>
              <a:defRPr sz="5297"/>
            </a:lvl7pPr>
            <a:lvl8pPr marL="10596204" indent="0" algn="ctr">
              <a:buNone/>
              <a:defRPr sz="5297"/>
            </a:lvl8pPr>
            <a:lvl9pPr marL="12109948" indent="0" algn="ctr">
              <a:buNone/>
              <a:defRPr sz="529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505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549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2278904"/>
            <a:ext cx="6528093" cy="3627421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2278904"/>
            <a:ext cx="19205838" cy="3627421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037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854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10671229"/>
            <a:ext cx="26112371" cy="17805173"/>
          </a:xfrm>
        </p:spPr>
        <p:txBody>
          <a:bodyPr anchor="b"/>
          <a:lstStyle>
            <a:lvl1pPr>
              <a:defRPr sz="1986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28644846"/>
            <a:ext cx="26112371" cy="9363320"/>
          </a:xfrm>
        </p:spPr>
        <p:txBody>
          <a:bodyPr/>
          <a:lstStyle>
            <a:lvl1pPr marL="0" indent="0">
              <a:buNone/>
              <a:defRPr sz="7946">
                <a:solidFill>
                  <a:schemeClr val="tx1"/>
                </a:solidFill>
              </a:defRPr>
            </a:lvl1pPr>
            <a:lvl2pPr marL="1513743" indent="0">
              <a:buNone/>
              <a:defRPr sz="6622">
                <a:solidFill>
                  <a:schemeClr val="tx1">
                    <a:tint val="75000"/>
                  </a:schemeClr>
                </a:solidFill>
              </a:defRPr>
            </a:lvl2pPr>
            <a:lvl3pPr marL="3027487" indent="0">
              <a:buNone/>
              <a:defRPr sz="5960">
                <a:solidFill>
                  <a:schemeClr val="tx1">
                    <a:tint val="75000"/>
                  </a:schemeClr>
                </a:solidFill>
              </a:defRPr>
            </a:lvl3pPr>
            <a:lvl4pPr marL="4541230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4pPr>
            <a:lvl5pPr marL="605497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5pPr>
            <a:lvl6pPr marL="7568717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6pPr>
            <a:lvl7pPr marL="9082461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7pPr>
            <a:lvl8pPr marL="1059620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8pPr>
            <a:lvl9pPr marL="12109948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550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11394520"/>
            <a:ext cx="12866966" cy="271585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11394520"/>
            <a:ext cx="12866966" cy="271585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173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278913"/>
            <a:ext cx="26112371" cy="82734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10492870"/>
            <a:ext cx="12807832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15635264"/>
            <a:ext cx="12807832" cy="229971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10492870"/>
            <a:ext cx="12870909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15635264"/>
            <a:ext cx="12870909" cy="229971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329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176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07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6162959"/>
            <a:ext cx="15326827" cy="30418415"/>
          </a:xfrm>
        </p:spPr>
        <p:txBody>
          <a:bodyPr/>
          <a:lstStyle>
            <a:lvl1pPr>
              <a:defRPr sz="10595"/>
            </a:lvl1pPr>
            <a:lvl2pPr>
              <a:defRPr sz="9271"/>
            </a:lvl2pPr>
            <a:lvl3pPr>
              <a:defRPr sz="7946"/>
            </a:lvl3pPr>
            <a:lvl4pPr>
              <a:defRPr sz="6622"/>
            </a:lvl4pPr>
            <a:lvl5pPr>
              <a:defRPr sz="6622"/>
            </a:lvl5pPr>
            <a:lvl6pPr>
              <a:defRPr sz="6622"/>
            </a:lvl6pPr>
            <a:lvl7pPr>
              <a:defRPr sz="6622"/>
            </a:lvl7pPr>
            <a:lvl8pPr>
              <a:defRPr sz="6622"/>
            </a:lvl8pPr>
            <a:lvl9pPr>
              <a:defRPr sz="662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779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6162959"/>
            <a:ext cx="15326827" cy="30418415"/>
          </a:xfrm>
        </p:spPr>
        <p:txBody>
          <a:bodyPr anchor="t"/>
          <a:lstStyle>
            <a:lvl1pPr marL="0" indent="0">
              <a:buNone/>
              <a:defRPr sz="10595"/>
            </a:lvl1pPr>
            <a:lvl2pPr marL="1513743" indent="0">
              <a:buNone/>
              <a:defRPr sz="9271"/>
            </a:lvl2pPr>
            <a:lvl3pPr marL="3027487" indent="0">
              <a:buNone/>
              <a:defRPr sz="7946"/>
            </a:lvl3pPr>
            <a:lvl4pPr marL="4541230" indent="0">
              <a:buNone/>
              <a:defRPr sz="6622"/>
            </a:lvl4pPr>
            <a:lvl5pPr marL="6054974" indent="0">
              <a:buNone/>
              <a:defRPr sz="6622"/>
            </a:lvl5pPr>
            <a:lvl6pPr marL="7568717" indent="0">
              <a:buNone/>
              <a:defRPr sz="6622"/>
            </a:lvl6pPr>
            <a:lvl7pPr marL="9082461" indent="0">
              <a:buNone/>
              <a:defRPr sz="6622"/>
            </a:lvl7pPr>
            <a:lvl8pPr marL="10596204" indent="0">
              <a:buNone/>
              <a:defRPr sz="6622"/>
            </a:lvl8pPr>
            <a:lvl9pPr marL="12109948" indent="0">
              <a:buNone/>
              <a:defRPr sz="662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940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2278913"/>
            <a:ext cx="26112371" cy="8273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11394520"/>
            <a:ext cx="26112371" cy="27158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D7E66B-7281-C246-884E-91E9A1EB29D8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39672756"/>
            <a:ext cx="10217884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ACB64B-D1A6-7D41-9BDE-3BC41FA5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397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3027487" rtl="0" eaLnBrk="1" latinLnBrk="0" hangingPunct="1">
        <a:lnSpc>
          <a:spcPct val="90000"/>
        </a:lnSpc>
        <a:spcBef>
          <a:spcPct val="0"/>
        </a:spcBef>
        <a:buNone/>
        <a:defRPr sz="145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872" indent="-756872" algn="l" defTabSz="3027487" rtl="0" eaLnBrk="1" latinLnBrk="0" hangingPunct="1">
        <a:lnSpc>
          <a:spcPct val="90000"/>
        </a:lnSpc>
        <a:spcBef>
          <a:spcPts val="3311"/>
        </a:spcBef>
        <a:buFont typeface="Arial" panose="020B0604020202020204" pitchFamily="34" charset="0"/>
        <a:buChar char="•"/>
        <a:defRPr sz="9271" kern="1200">
          <a:solidFill>
            <a:schemeClr val="tx1"/>
          </a:solidFill>
          <a:latin typeface="+mn-lt"/>
          <a:ea typeface="+mn-ea"/>
          <a:cs typeface="+mn-cs"/>
        </a:defRPr>
      </a:lvl1pPr>
      <a:lvl2pPr marL="2270615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378435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622" kern="1200">
          <a:solidFill>
            <a:schemeClr val="tx1"/>
          </a:solidFill>
          <a:latin typeface="+mn-lt"/>
          <a:ea typeface="+mn-ea"/>
          <a:cs typeface="+mn-cs"/>
        </a:defRPr>
      </a:lvl3pPr>
      <a:lvl4pPr marL="5298102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81184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832558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839333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135307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866820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1pPr>
      <a:lvl2pPr marL="1513743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302748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3pPr>
      <a:lvl4pPr marL="454123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05497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756871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082461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059620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109948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ED96A7-0140-A5F3-0614-CC08D7FF13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1ADFD99-D9E2-8D2B-FC5B-34C952D928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83" y="23020"/>
            <a:ext cx="9050209" cy="508873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1035D39-A0C8-FEC9-8922-2BD7E45513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89343" y="704131"/>
            <a:ext cx="6328620" cy="3559849"/>
          </a:xfrm>
          <a:prstGeom prst="rect">
            <a:avLst/>
          </a:prstGeom>
        </p:spPr>
      </p:pic>
      <p:sp>
        <p:nvSpPr>
          <p:cNvPr id="4" name="Titel 1">
            <a:extLst>
              <a:ext uri="{FF2B5EF4-FFF2-40B4-BE49-F238E27FC236}">
                <a16:creationId xmlns:a16="http://schemas.microsoft.com/office/drawing/2014/main" id="{9D43E585-724F-A6CB-CB3E-0BB2E9A207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82040" y="2021850"/>
            <a:ext cx="12820650" cy="1836887"/>
          </a:xfrm>
        </p:spPr>
        <p:txBody>
          <a:bodyPr>
            <a:noAutofit/>
          </a:bodyPr>
          <a:lstStyle/>
          <a:p>
            <a:r>
              <a:rPr lang="de-DE" sz="7000" b="1" dirty="0"/>
              <a:t>Hidden Alliances: RNA-Dependent Protein Interactions in Cancer Cells</a:t>
            </a:r>
            <a:endParaRPr lang="en-US" sz="7000" b="1" dirty="0"/>
          </a:p>
        </p:txBody>
      </p:sp>
      <p:sp>
        <p:nvSpPr>
          <p:cNvPr id="2" name="Untertitel 2">
            <a:extLst>
              <a:ext uri="{FF2B5EF4-FFF2-40B4-BE49-F238E27FC236}">
                <a16:creationId xmlns:a16="http://schemas.microsoft.com/office/drawing/2014/main" id="{3D00D5C1-413F-B362-0E77-224F7858BB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0100" y="5675366"/>
            <a:ext cx="28612006" cy="36424266"/>
          </a:xfrm>
          <a:noFill/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de-DE" sz="100" dirty="0"/>
              <a:t>.</a:t>
            </a:r>
          </a:p>
        </p:txBody>
      </p:sp>
      <p:sp>
        <p:nvSpPr>
          <p:cNvPr id="26" name="Titel 1">
            <a:extLst>
              <a:ext uri="{FF2B5EF4-FFF2-40B4-BE49-F238E27FC236}">
                <a16:creationId xmlns:a16="http://schemas.microsoft.com/office/drawing/2014/main" id="{41ACE29E-B73A-D8D7-B536-FCB736FEE1B7}"/>
              </a:ext>
            </a:extLst>
          </p:cNvPr>
          <p:cNvSpPr txBox="1">
            <a:spLocks/>
          </p:cNvSpPr>
          <p:nvPr/>
        </p:nvSpPr>
        <p:spPr>
          <a:xfrm>
            <a:off x="8627535" y="3602136"/>
            <a:ext cx="13675155" cy="1323687"/>
          </a:xfrm>
          <a:prstGeom prst="rect">
            <a:avLst/>
          </a:prstGeom>
        </p:spPr>
        <p:txBody>
          <a:bodyPr vert="horz" lIns="45681" tIns="22840" rIns="45681" bIns="22840" rtlCol="0" anchor="b">
            <a:noAutofit/>
          </a:bodyPr>
          <a:lstStyle>
            <a:lvl1pPr algn="ctr" defTabSz="30274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9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800" dirty="0"/>
              <a:t>Julian </a:t>
            </a:r>
            <a:r>
              <a:rPr lang="de-DE" sz="2800" dirty="0" err="1"/>
              <a:t>Baureis</a:t>
            </a:r>
            <a:r>
              <a:rPr lang="de-DE" sz="2800" dirty="0"/>
              <a:t>, Julia Ferdin, Benjamin Nicklas, Luisa </a:t>
            </a:r>
            <a:r>
              <a:rPr lang="de-DE" sz="2800" dirty="0" err="1"/>
              <a:t>Wintel</a:t>
            </a:r>
            <a:endParaRPr lang="de-DE" sz="2800" dirty="0"/>
          </a:p>
          <a:p>
            <a:r>
              <a:rPr lang="de-DE" sz="2800" dirty="0"/>
              <a:t>Data Analysis Project </a:t>
            </a:r>
            <a:r>
              <a:rPr lang="de-DE" sz="2800" dirty="0" err="1"/>
              <a:t>Molecular</a:t>
            </a:r>
            <a:r>
              <a:rPr lang="de-DE" sz="2800" dirty="0"/>
              <a:t> Biotechnology SS2025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8C57AC9-7B7C-C502-DBF6-FF10415CDFB1}"/>
              </a:ext>
            </a:extLst>
          </p:cNvPr>
          <p:cNvSpPr txBox="1"/>
          <p:nvPr/>
        </p:nvSpPr>
        <p:spPr>
          <a:xfrm>
            <a:off x="1488829" y="6928379"/>
            <a:ext cx="12910645" cy="34563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 err="1"/>
              <a:t>Titelideen</a:t>
            </a:r>
            <a:endParaRPr lang="en-US" sz="4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4000" dirty="0"/>
              <a:t>Mass spectrometry of non-synchronized HeLa Cells</a:t>
            </a:r>
            <a:endParaRPr lang="en-US" sz="4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4000" dirty="0"/>
              <a:t>Hidden Alliances: RNA-Dependent Protein Interactions in Cancer Cells</a:t>
            </a:r>
            <a:endParaRPr lang="en-US" sz="4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4000" dirty="0"/>
              <a:t>Uncovering RNA-Dependent Protein Complexes in Asynchronous HeLa Cells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4000" dirty="0"/>
              <a:t>Dynamic RNP Landscapes: RNA-Dependent Interactions Across the Cell Cycle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4000" dirty="0"/>
              <a:t>Proteins Under RNA Control: Exploring Cell Cycle-Dependent Interactions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4000" dirty="0"/>
          </a:p>
          <a:p>
            <a:r>
              <a:rPr lang="de-DE" sz="4000" b="1" dirty="0"/>
              <a:t>Noch kürzere Ideen, falls nötig: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4000" dirty="0"/>
              <a:t>RNA-Dependent Proteins in Cancer Cells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4000" dirty="0"/>
              <a:t>RNA Shapes the Proteome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4000" dirty="0"/>
              <a:t>RNP Dynamics Across the Cell Cycle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4000" dirty="0"/>
              <a:t>Unmasking RNA-Driven Complexes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4000" dirty="0"/>
              <a:t>The RNA Factor in Protein Interactions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4000" dirty="0"/>
              <a:t>HeLa Proteins Under RNA Influence</a:t>
            </a:r>
            <a:endParaRPr lang="en-US" sz="4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4000" dirty="0"/>
          </a:p>
          <a:p>
            <a:br>
              <a:rPr lang="de-DE" sz="4000" b="1" dirty="0"/>
            </a:br>
            <a:r>
              <a:rPr lang="de-DE" sz="4000" b="1" dirty="0"/>
              <a:t>Anforderungen an das Poster – Maïwen</a:t>
            </a:r>
          </a:p>
          <a:p>
            <a:endParaRPr lang="de-DE" sz="4000" dirty="0"/>
          </a:p>
          <a:p>
            <a:pPr marL="457200" indent="-457200">
              <a:buFontTx/>
              <a:buChar char="-"/>
            </a:pPr>
            <a:r>
              <a:rPr lang="de-DE" sz="4000" dirty="0"/>
              <a:t>Titel soll Interesse wecken: kurz, aussagekräftig</a:t>
            </a:r>
          </a:p>
          <a:p>
            <a:pPr marL="457200" indent="-457200">
              <a:buFontTx/>
              <a:buChar char="-"/>
            </a:pPr>
            <a:r>
              <a:rPr lang="en-US" sz="4000" dirty="0" err="1"/>
              <a:t>Reihenfolge</a:t>
            </a:r>
            <a:r>
              <a:rPr lang="en-US" sz="4000" dirty="0"/>
              <a:t> </a:t>
            </a:r>
            <a:r>
              <a:rPr lang="en-US" sz="4000" dirty="0" err="1"/>
              <a:t>durch</a:t>
            </a:r>
            <a:r>
              <a:rPr lang="en-US" sz="4000" dirty="0"/>
              <a:t> </a:t>
            </a:r>
            <a:r>
              <a:rPr lang="en-US" sz="4000" dirty="0" err="1"/>
              <a:t>Nummerierung</a:t>
            </a:r>
            <a:r>
              <a:rPr lang="en-US" sz="4000" dirty="0"/>
              <a:t> </a:t>
            </a:r>
            <a:r>
              <a:rPr lang="en-US" sz="4000" dirty="0" err="1"/>
              <a:t>erkennbar</a:t>
            </a:r>
            <a:r>
              <a:rPr lang="en-US" sz="4000" dirty="0"/>
              <a:t> (</a:t>
            </a:r>
            <a:r>
              <a:rPr lang="en-US" sz="4000" dirty="0" err="1"/>
              <a:t>keine</a:t>
            </a:r>
            <a:r>
              <a:rPr lang="en-US" sz="4000" dirty="0"/>
              <a:t> </a:t>
            </a:r>
            <a:r>
              <a:rPr lang="en-US" sz="4000" dirty="0" err="1"/>
              <a:t>Pfeile</a:t>
            </a:r>
            <a:r>
              <a:rPr lang="en-US" sz="4000" dirty="0"/>
              <a:t>)</a:t>
            </a:r>
          </a:p>
          <a:p>
            <a:pPr marL="457200" indent="-457200">
              <a:buFontTx/>
              <a:buChar char="-"/>
            </a:pPr>
            <a:r>
              <a:rPr lang="en-US" sz="4000" dirty="0" err="1"/>
              <a:t>Stichpunkte</a:t>
            </a:r>
            <a:r>
              <a:rPr lang="en-US" sz="4000" dirty="0"/>
              <a:t>, </a:t>
            </a:r>
            <a:r>
              <a:rPr lang="en-US" sz="4000" dirty="0" err="1"/>
              <a:t>kein</a:t>
            </a:r>
            <a:r>
              <a:rPr lang="en-US" sz="4000" dirty="0"/>
              <a:t> </a:t>
            </a:r>
            <a:r>
              <a:rPr lang="en-US" sz="4000" dirty="0" err="1"/>
              <a:t>Fließtext</a:t>
            </a:r>
            <a:endParaRPr lang="en-US" sz="4000" dirty="0"/>
          </a:p>
          <a:p>
            <a:pPr marL="457200" indent="-457200">
              <a:buFontTx/>
              <a:buChar char="-"/>
            </a:pPr>
            <a:r>
              <a:rPr lang="de-DE" sz="4000" dirty="0"/>
              <a:t>Pflichtteile der Analyse sollen ins Poster</a:t>
            </a:r>
          </a:p>
          <a:p>
            <a:pPr marL="457200" indent="-457200">
              <a:buFontTx/>
              <a:buChar char="-"/>
            </a:pPr>
            <a:r>
              <a:rPr lang="en-US" sz="4000" dirty="0" err="1"/>
              <a:t>Hautptfrage</a:t>
            </a:r>
            <a:r>
              <a:rPr lang="en-US" sz="4000" dirty="0"/>
              <a:t> </a:t>
            </a:r>
            <a:r>
              <a:rPr lang="en-US" sz="4000" dirty="0" err="1"/>
              <a:t>sollen</a:t>
            </a:r>
            <a:r>
              <a:rPr lang="en-US" sz="4000" dirty="0"/>
              <a:t> </a:t>
            </a:r>
            <a:r>
              <a:rPr lang="en-US" sz="4000" dirty="0" err="1"/>
              <a:t>sofort</a:t>
            </a:r>
            <a:r>
              <a:rPr lang="en-US" sz="4000" dirty="0"/>
              <a:t> </a:t>
            </a:r>
            <a:r>
              <a:rPr lang="en-US" sz="4000" dirty="0" err="1"/>
              <a:t>erkennbar</a:t>
            </a:r>
            <a:r>
              <a:rPr lang="en-US" sz="4000" dirty="0"/>
              <a:t> sein.</a:t>
            </a:r>
          </a:p>
          <a:p>
            <a:pPr marL="1371600" lvl="2" indent="-457200">
              <a:buFontTx/>
              <a:buChar char="-"/>
            </a:pPr>
            <a:r>
              <a:rPr lang="en-US" sz="4000" dirty="0"/>
              <a:t>Wie </a:t>
            </a:r>
            <a:r>
              <a:rPr lang="en-US" sz="4000" dirty="0" err="1"/>
              <a:t>können</a:t>
            </a:r>
            <a:r>
              <a:rPr lang="en-US" sz="4000" dirty="0"/>
              <a:t> </a:t>
            </a:r>
            <a:r>
              <a:rPr lang="en-US" sz="4000" dirty="0" err="1"/>
              <a:t>wir</a:t>
            </a:r>
            <a:r>
              <a:rPr lang="en-US" sz="4000" dirty="0"/>
              <a:t> RNA-</a:t>
            </a:r>
            <a:r>
              <a:rPr lang="en-US" sz="4000" dirty="0" err="1"/>
              <a:t>abhängige</a:t>
            </a:r>
            <a:r>
              <a:rPr lang="en-US" sz="4000" dirty="0"/>
              <a:t> </a:t>
            </a:r>
            <a:r>
              <a:rPr lang="en-US" sz="4000" dirty="0" err="1"/>
              <a:t>Proteine</a:t>
            </a:r>
            <a:r>
              <a:rPr lang="en-US" sz="4000" dirty="0"/>
              <a:t> </a:t>
            </a:r>
            <a:r>
              <a:rPr lang="en-US" sz="4000" dirty="0" err="1"/>
              <a:t>identifizieren</a:t>
            </a:r>
            <a:r>
              <a:rPr lang="en-US" sz="4000" dirty="0"/>
              <a:t>?</a:t>
            </a:r>
          </a:p>
          <a:p>
            <a:pPr lvl="2"/>
            <a:endParaRPr lang="de-DE" sz="4000" dirty="0"/>
          </a:p>
          <a:p>
            <a:pPr marL="457200" indent="-457200">
              <a:buFontTx/>
              <a:buChar char="-"/>
            </a:pPr>
            <a:r>
              <a:rPr lang="de-DE" sz="4000" b="1" dirty="0"/>
              <a:t>Introduction</a:t>
            </a:r>
            <a:r>
              <a:rPr lang="de-DE" sz="4000" dirty="0"/>
              <a:t> enthält: Warum ist das Thema wichtig? Was ist die Fragestellung?</a:t>
            </a:r>
          </a:p>
          <a:p>
            <a:pPr marL="1371600" lvl="2" indent="-457200">
              <a:buFontTx/>
              <a:buChar char="-"/>
            </a:pPr>
            <a:r>
              <a:rPr lang="de-DE" sz="4000" dirty="0"/>
              <a:t>Was ist RNA-Abhängigkeit?</a:t>
            </a:r>
          </a:p>
          <a:p>
            <a:pPr marL="1371600" lvl="2" indent="-457200">
              <a:buFontTx/>
              <a:buChar char="-"/>
            </a:pPr>
            <a:r>
              <a:rPr lang="de-DE" sz="4000" dirty="0"/>
              <a:t>Was ist R-Deep? </a:t>
            </a:r>
          </a:p>
          <a:p>
            <a:pPr marL="1371600" lvl="2" indent="-457200">
              <a:buFontTx/>
              <a:buChar char="-"/>
            </a:pPr>
            <a:r>
              <a:rPr lang="de-DE" sz="4000" dirty="0"/>
              <a:t>Warum wollen wir RNA-abhängige Proteine finden?</a:t>
            </a:r>
          </a:p>
          <a:p>
            <a:pPr marL="457200" indent="-457200">
              <a:buFontTx/>
              <a:buChar char="-"/>
            </a:pPr>
            <a:r>
              <a:rPr lang="de-DE" sz="4000" dirty="0"/>
              <a:t>Zentrale Charakteristika unseres Datensatzes nennen </a:t>
            </a:r>
          </a:p>
          <a:p>
            <a:pPr marL="1371600" lvl="2" indent="-457200">
              <a:buFontTx/>
              <a:buChar char="-"/>
            </a:pPr>
            <a:r>
              <a:rPr lang="de-DE" sz="4000" dirty="0"/>
              <a:t>Dimensionen , ~5000 Proteine in 25 Fraktionen, Rnase vs. CTRL</a:t>
            </a:r>
          </a:p>
          <a:p>
            <a:pPr marL="457200" indent="-457200">
              <a:buFontTx/>
              <a:buChar char="-"/>
            </a:pPr>
            <a:r>
              <a:rPr lang="de-DE" sz="4000" dirty="0"/>
              <a:t>Hauptbefunde sollen sofort erkennbar sein</a:t>
            </a:r>
          </a:p>
          <a:p>
            <a:pPr marL="1371600" lvl="2" indent="-457200">
              <a:buFontTx/>
              <a:buChar char="-"/>
            </a:pPr>
            <a:r>
              <a:rPr lang="en-US" sz="4000" dirty="0"/>
              <a:t>Wie </a:t>
            </a:r>
            <a:r>
              <a:rPr lang="en-US" sz="4000" dirty="0" err="1"/>
              <a:t>viele</a:t>
            </a:r>
            <a:r>
              <a:rPr lang="en-US" sz="4000" dirty="0"/>
              <a:t> </a:t>
            </a:r>
            <a:r>
              <a:rPr lang="en-US" sz="4000" dirty="0" err="1"/>
              <a:t>Proteine</a:t>
            </a:r>
            <a:r>
              <a:rPr lang="en-US" sz="4000" dirty="0"/>
              <a:t> </a:t>
            </a:r>
            <a:r>
              <a:rPr lang="en-US" sz="4000" dirty="0" err="1"/>
              <a:t>werden</a:t>
            </a:r>
            <a:r>
              <a:rPr lang="en-US" sz="4000" dirty="0"/>
              <a:t> </a:t>
            </a:r>
            <a:r>
              <a:rPr lang="en-US" sz="4000" dirty="0" err="1"/>
              <a:t>durch</a:t>
            </a:r>
            <a:r>
              <a:rPr lang="en-US" sz="4000" dirty="0"/>
              <a:t> die </a:t>
            </a:r>
            <a:r>
              <a:rPr lang="en-US" sz="4000" dirty="0" err="1"/>
              <a:t>Kriterien</a:t>
            </a:r>
            <a:r>
              <a:rPr lang="en-US" sz="4000" dirty="0"/>
              <a:t> </a:t>
            </a:r>
            <a:r>
              <a:rPr lang="en-US" sz="4000" dirty="0" err="1"/>
              <a:t>ausgewählt</a:t>
            </a:r>
            <a:r>
              <a:rPr lang="en-US" sz="4000" dirty="0"/>
              <a:t> (</a:t>
            </a:r>
            <a:r>
              <a:rPr lang="en-US" sz="4000" dirty="0" err="1"/>
              <a:t>Tortendiagramme</a:t>
            </a:r>
            <a:r>
              <a:rPr lang="en-US" sz="4000" dirty="0"/>
              <a:t> </a:t>
            </a:r>
            <a:r>
              <a:rPr lang="en-US" sz="4000" dirty="0" err="1"/>
              <a:t>wie</a:t>
            </a:r>
            <a:r>
              <a:rPr lang="en-US" sz="4000" dirty="0"/>
              <a:t> Maiwen)</a:t>
            </a:r>
          </a:p>
          <a:p>
            <a:pPr marL="1371600" lvl="2" indent="-457200">
              <a:buFontTx/>
              <a:buChar char="-"/>
            </a:pPr>
            <a:r>
              <a:rPr lang="en-US" sz="4000" dirty="0" err="1"/>
              <a:t>Hauptbefunde</a:t>
            </a:r>
            <a:r>
              <a:rPr lang="en-US" sz="4000" dirty="0"/>
              <a:t> PCA, LR</a:t>
            </a:r>
            <a:endParaRPr lang="de-DE" sz="4000" dirty="0"/>
          </a:p>
          <a:p>
            <a:pPr marL="457200" indent="-457200">
              <a:buFontTx/>
              <a:buChar char="-"/>
            </a:pPr>
            <a:r>
              <a:rPr lang="de-DE" sz="4000" b="1" dirty="0"/>
              <a:t>Diskussion</a:t>
            </a:r>
            <a:r>
              <a:rPr lang="de-DE" sz="4000" dirty="0"/>
              <a:t>: Weshalb finden wir weniger Proteine als Maïwen? Kritischen Blick auf eigene Ergebnisse und Methoden (z.B. Parameter) zeigen</a:t>
            </a:r>
          </a:p>
          <a:p>
            <a:endParaRPr lang="de-DE" sz="4000" dirty="0"/>
          </a:p>
          <a:p>
            <a:pPr marL="457200" indent="-457200">
              <a:buFontTx/>
              <a:buChar char="-"/>
            </a:pPr>
            <a:r>
              <a:rPr lang="de-DE" sz="4000" dirty="0"/>
              <a:t>Wichtige Quellen/Paper sollten zitiert werden, besonders wenn Abbildungen übernommen oder stark inspiriert wurden.</a:t>
            </a:r>
          </a:p>
          <a:p>
            <a:pPr marL="457200" indent="-457200">
              <a:buFontTx/>
              <a:buChar char="-"/>
            </a:pPr>
            <a:r>
              <a:rPr lang="de-DE" sz="4000" dirty="0"/>
              <a:t>Nicht zu viele Referenzen auf dem Poster, damit es übersichtlich bleibt. Referenzliste am besten nummeriert und klein in der Fußzeile (Schriftgröße z.B. 20).</a:t>
            </a:r>
          </a:p>
          <a:p>
            <a:br>
              <a:rPr lang="en-US" sz="4000" b="1" dirty="0"/>
            </a:br>
            <a:endParaRPr lang="en-US" sz="4000" b="1" dirty="0"/>
          </a:p>
          <a:p>
            <a:pPr marL="457200" indent="-457200">
              <a:buFontTx/>
              <a:buChar char="-"/>
            </a:pPr>
            <a:endParaRPr lang="en-US" sz="4000" b="1" dirty="0"/>
          </a:p>
          <a:p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0947807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5D5C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7681CCB-5FF6-BE5F-2829-11CDBFD0A9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: Top Corners Rounded 14">
            <a:extLst>
              <a:ext uri="{FF2B5EF4-FFF2-40B4-BE49-F238E27FC236}">
                <a16:creationId xmlns:a16="http://schemas.microsoft.com/office/drawing/2014/main" id="{049157CD-ADAB-9A07-64CB-70FA600DE01C}"/>
              </a:ext>
            </a:extLst>
          </p:cNvPr>
          <p:cNvSpPr/>
          <p:nvPr/>
        </p:nvSpPr>
        <p:spPr>
          <a:xfrm flipV="1">
            <a:off x="0" y="-21883"/>
            <a:ext cx="30275214" cy="5684230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031E20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Flowchart: Off-page Connector 1">
            <a:extLst>
              <a:ext uri="{FF2B5EF4-FFF2-40B4-BE49-F238E27FC236}">
                <a16:creationId xmlns:a16="http://schemas.microsoft.com/office/drawing/2014/main" id="{6CF2CB19-0B47-19BE-13E4-A557736BE912}"/>
              </a:ext>
            </a:extLst>
          </p:cNvPr>
          <p:cNvSpPr/>
          <p:nvPr/>
        </p:nvSpPr>
        <p:spPr>
          <a:xfrm>
            <a:off x="19143406" y="-286836"/>
            <a:ext cx="9932181" cy="5235034"/>
          </a:xfrm>
          <a:prstGeom prst="flowChartOffpageConnector">
            <a:avLst/>
          </a:prstGeom>
          <a:solidFill>
            <a:schemeClr val="bg1"/>
          </a:solidFill>
          <a:ln w="254000">
            <a:solidFill>
              <a:srgbClr val="0D474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CB298C1B-A52C-B756-FA55-4B4FEBA49C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87659" y="450340"/>
            <a:ext cx="5494984" cy="3089708"/>
          </a:xfrm>
          <a:prstGeom prst="rect">
            <a:avLst/>
          </a:prstGeom>
        </p:spPr>
      </p:pic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8064354F-0DCC-B798-41A3-577957F351C1}"/>
              </a:ext>
            </a:extLst>
          </p:cNvPr>
          <p:cNvSpPr/>
          <p:nvPr/>
        </p:nvSpPr>
        <p:spPr>
          <a:xfrm>
            <a:off x="619433" y="27643718"/>
            <a:ext cx="14518173" cy="13738215"/>
          </a:xfrm>
          <a:prstGeom prst="roundRect">
            <a:avLst>
              <a:gd name="adj" fmla="val 3189"/>
            </a:avLst>
          </a:prstGeom>
          <a:solidFill>
            <a:schemeClr val="bg1"/>
          </a:solidFill>
          <a:ln w="254000">
            <a:solidFill>
              <a:srgbClr val="18474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C77353A5-BA73-BBE3-CEBC-E1B782C65043}"/>
              </a:ext>
            </a:extLst>
          </p:cNvPr>
          <p:cNvSpPr/>
          <p:nvPr/>
        </p:nvSpPr>
        <p:spPr>
          <a:xfrm>
            <a:off x="15747588" y="27791203"/>
            <a:ext cx="13858989" cy="7375456"/>
          </a:xfrm>
          <a:prstGeom prst="roundRect">
            <a:avLst>
              <a:gd name="adj" fmla="val 2683"/>
            </a:avLst>
          </a:prstGeom>
          <a:solidFill>
            <a:schemeClr val="bg1"/>
          </a:solidFill>
          <a:ln w="254000">
            <a:solidFill>
              <a:srgbClr val="26908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F3E213D-1579-0691-43E9-EE0699922A34}"/>
              </a:ext>
            </a:extLst>
          </p:cNvPr>
          <p:cNvSpPr/>
          <p:nvPr/>
        </p:nvSpPr>
        <p:spPr>
          <a:xfrm>
            <a:off x="15765564" y="35908635"/>
            <a:ext cx="13908192" cy="5244457"/>
          </a:xfrm>
          <a:prstGeom prst="roundRect">
            <a:avLst>
              <a:gd name="adj" fmla="val 2154"/>
            </a:avLst>
          </a:prstGeom>
          <a:solidFill>
            <a:schemeClr val="bg1"/>
          </a:solidFill>
          <a:ln w="254000">
            <a:solidFill>
              <a:srgbClr val="56C2A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5FD65E1C-3FA0-D78D-E4D4-175CBC574837}"/>
              </a:ext>
            </a:extLst>
          </p:cNvPr>
          <p:cNvSpPr/>
          <p:nvPr/>
        </p:nvSpPr>
        <p:spPr>
          <a:xfrm>
            <a:off x="619433" y="13902154"/>
            <a:ext cx="29054323" cy="13032673"/>
          </a:xfrm>
          <a:prstGeom prst="roundRect">
            <a:avLst>
              <a:gd name="adj" fmla="val 1883"/>
            </a:avLst>
          </a:prstGeom>
          <a:solidFill>
            <a:schemeClr val="bg1"/>
          </a:solidFill>
          <a:ln w="254000">
            <a:solidFill>
              <a:srgbClr val="0F353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41C68CB-23E4-3069-8439-F69D36ACED92}"/>
              </a:ext>
            </a:extLst>
          </p:cNvPr>
          <p:cNvSpPr/>
          <p:nvPr/>
        </p:nvSpPr>
        <p:spPr>
          <a:xfrm>
            <a:off x="619433" y="6354752"/>
            <a:ext cx="29054323" cy="6831954"/>
          </a:xfrm>
          <a:prstGeom prst="roundRect">
            <a:avLst>
              <a:gd name="adj" fmla="val 4408"/>
            </a:avLst>
          </a:prstGeom>
          <a:solidFill>
            <a:schemeClr val="bg1"/>
          </a:solidFill>
          <a:ln w="254000">
            <a:solidFill>
              <a:srgbClr val="031E2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de-DE" dirty="0"/>
              <a:t>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165F25F-7B42-3CF1-6097-86F2544A8B59}"/>
              </a:ext>
            </a:extLst>
          </p:cNvPr>
          <p:cNvSpPr txBox="1"/>
          <p:nvPr/>
        </p:nvSpPr>
        <p:spPr>
          <a:xfrm>
            <a:off x="1253554" y="8328936"/>
            <a:ext cx="13893040" cy="452431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2400" b="1" dirty="0"/>
              <a:t>  </a:t>
            </a: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/>
              <a:t>„We want to </a:t>
            </a:r>
            <a:r>
              <a:rPr lang="en-US" sz="2400" dirty="0"/>
              <a:t>extract RNA-dependent proteins from proteomic screens”</a:t>
            </a:r>
            <a:endParaRPr lang="de-DE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/>
              <a:t>„RNA-dependency = the proteins interactome depends on RNA“</a:t>
            </a:r>
          </a:p>
          <a:p>
            <a:endParaRPr lang="en-US" sz="2400" b="1" dirty="0"/>
          </a:p>
          <a:p>
            <a:r>
              <a:rPr lang="en-US" sz="2400" b="1" dirty="0"/>
              <a:t>What Makes RNA-Dependent Proteins Worth Investigating?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b="1" dirty="0"/>
              <a:t>Key Regulators:</a:t>
            </a:r>
            <a:r>
              <a:rPr lang="de-DE" sz="2400" dirty="0"/>
              <a:t> RBPs control RNA metabolism &amp; gene expression.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b="1" dirty="0"/>
              <a:t>Disease Links:</a:t>
            </a:r>
            <a:r>
              <a:rPr lang="de-DE" sz="2400" dirty="0"/>
              <a:t> Misregulation is tied to cancer &amp; neurodegeneration.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b="1" dirty="0"/>
              <a:t>Functional Clues:</a:t>
            </a:r>
            <a:r>
              <a:rPr lang="de-DE" sz="2400" dirty="0"/>
              <a:t> New RBPs hint at RNA’s role in specific pathways.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b="1" dirty="0"/>
              <a:t>Interaction Networks:</a:t>
            </a:r>
            <a:r>
              <a:rPr lang="de-DE" sz="2400" dirty="0"/>
              <a:t> Mapping RNA-protein complexes reveals regulatory logic.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b="1" dirty="0"/>
              <a:t>Molecular Insights:</a:t>
            </a:r>
            <a:r>
              <a:rPr lang="de-DE" sz="2400" dirty="0"/>
              <a:t> Deepens our understanding of cell cycle and cellular behavior. </a:t>
            </a:r>
            <a:endParaRPr lang="en-US" sz="24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69AAEA-8FC8-812A-7FDC-3E1024C14171}"/>
              </a:ext>
            </a:extLst>
          </p:cNvPr>
          <p:cNvSpPr txBox="1"/>
          <p:nvPr/>
        </p:nvSpPr>
        <p:spPr>
          <a:xfrm>
            <a:off x="1887734" y="16043329"/>
            <a:ext cx="24173364" cy="710963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2400" b="1" dirty="0"/>
              <a:t>1) Data preparation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Data cleanup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“Rearrange and reorder the columns to their treatment, replicate and fraction”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Normalization</a:t>
            </a:r>
          </a:p>
          <a:p>
            <a:endParaRPr lang="en-US" sz="2400" b="1" dirty="0"/>
          </a:p>
          <a:p>
            <a:r>
              <a:rPr lang="de-DE" sz="2400" b="1" dirty="0"/>
              <a:t>2) Data exploration</a:t>
            </a:r>
            <a:endParaRPr lang="de-DE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 Identification of maxima and shoulders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de-DE" sz="2400" dirty="0"/>
              <a:t>Selection criteria</a:t>
            </a:r>
            <a:r>
              <a:rPr lang="en-US" sz="2400" dirty="0"/>
              <a:t> &amp; Wilcoxon Test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Visualization for the </a:t>
            </a:r>
            <a:r>
              <a:rPr lang="de-DE" sz="2400" dirty="0"/>
              <a:t>order of selection criteria</a:t>
            </a: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Pie charts for selection results</a:t>
            </a:r>
          </a:p>
          <a:p>
            <a:endParaRPr lang="en-US" sz="2400" b="1" dirty="0"/>
          </a:p>
          <a:p>
            <a:r>
              <a:rPr lang="de-DE" sz="2400" b="1" dirty="0"/>
              <a:t>3) Data reduction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/>
              <a:t>PCR </a:t>
            </a: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 k-means clustering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r>
              <a:rPr lang="de-DE" sz="2400" b="1" dirty="0"/>
              <a:t>4) Data modelling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 Linear Regression </a:t>
            </a:r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9A2755-F156-D891-BD58-8C1D097A8504}"/>
              </a:ext>
            </a:extLst>
          </p:cNvPr>
          <p:cNvSpPr txBox="1"/>
          <p:nvPr/>
        </p:nvSpPr>
        <p:spPr>
          <a:xfrm>
            <a:off x="1253554" y="29923970"/>
            <a:ext cx="11401261" cy="1117228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Critical review of our own results and methods (e.g., Selection criteria made us delete some RBPs. Why? What were their properties?)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Why do we find fewer proteins than </a:t>
            </a:r>
            <a:r>
              <a:rPr lang="en-US" sz="2400" dirty="0" err="1"/>
              <a:t>Maïwen</a:t>
            </a:r>
            <a:r>
              <a:rPr lang="en-US" sz="2400" dirty="0"/>
              <a:t>?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endParaRPr lang="en-US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A48AA1-538C-2A8E-FC9C-BB58C04CA4FD}"/>
              </a:ext>
            </a:extLst>
          </p:cNvPr>
          <p:cNvSpPr txBox="1"/>
          <p:nvPr/>
        </p:nvSpPr>
        <p:spPr>
          <a:xfrm>
            <a:off x="16242587" y="37886105"/>
            <a:ext cx="5093413" cy="156966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https://de.wikipedia.org/wiki/Eigentliche_Schnepfen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67FE62-5D83-5B65-E183-4F0908828DCD}"/>
              </a:ext>
            </a:extLst>
          </p:cNvPr>
          <p:cNvSpPr txBox="1"/>
          <p:nvPr/>
        </p:nvSpPr>
        <p:spPr>
          <a:xfrm>
            <a:off x="16242587" y="29724016"/>
            <a:ext cx="8291810" cy="120032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/>
              <a:t>We found X proteins that ...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400" dirty="0"/>
          </a:p>
          <a:p>
            <a:endParaRPr lang="en-US" sz="2400" b="1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4A5A37DA-828D-ADBC-53D7-0A29666F7477}"/>
              </a:ext>
            </a:extLst>
          </p:cNvPr>
          <p:cNvSpPr/>
          <p:nvPr/>
        </p:nvSpPr>
        <p:spPr>
          <a:xfrm>
            <a:off x="619433" y="6354751"/>
            <a:ext cx="29036347" cy="1430255"/>
          </a:xfrm>
          <a:prstGeom prst="roundRect">
            <a:avLst>
              <a:gd name="adj" fmla="val 0"/>
            </a:avLst>
          </a:prstGeom>
          <a:solidFill>
            <a:srgbClr val="031E2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1" dirty="0"/>
              <a:t>                   Identifying RNA-Dependent Proteins from Proteomic Data</a:t>
            </a:r>
            <a:endParaRPr lang="en-US" sz="1500" b="1" dirty="0"/>
          </a:p>
          <a:p>
            <a:pPr algn="ctr"/>
            <a:endParaRPr lang="en-US" sz="10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7EF1DED-DF59-4F52-5981-3E59C7A07F69}"/>
              </a:ext>
            </a:extLst>
          </p:cNvPr>
          <p:cNvSpPr txBox="1"/>
          <p:nvPr/>
        </p:nvSpPr>
        <p:spPr>
          <a:xfrm>
            <a:off x="15164570" y="8328936"/>
            <a:ext cx="13893040" cy="230832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2400" b="1" dirty="0"/>
              <a:t>Key Characteristics of Our Dataset</a:t>
            </a:r>
            <a:endParaRPr lang="de-DE" sz="24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Our dataset was generated using the R-Deep approach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/>
              <a:t>~5000 Proteine in 25 Fraktionen, Rnase vs. CTRL</a:t>
            </a: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Dimensions</a:t>
            </a:r>
            <a:endParaRPr lang="en-US" sz="24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400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BDAB639B-B1A2-3839-E337-EE9E7B9C1341}"/>
              </a:ext>
            </a:extLst>
          </p:cNvPr>
          <p:cNvSpPr/>
          <p:nvPr/>
        </p:nvSpPr>
        <p:spPr>
          <a:xfrm>
            <a:off x="668635" y="13907015"/>
            <a:ext cx="28937944" cy="1430255"/>
          </a:xfrm>
          <a:prstGeom prst="roundRect">
            <a:avLst>
              <a:gd name="adj" fmla="val 0"/>
            </a:avLst>
          </a:prstGeom>
          <a:solidFill>
            <a:srgbClr val="0F353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1" dirty="0"/>
              <a:t>                  Our Approach</a:t>
            </a:r>
            <a:endParaRPr lang="en-US" sz="1500" b="1" dirty="0"/>
          </a:p>
          <a:p>
            <a:pPr algn="ctr"/>
            <a:endParaRPr lang="en-US" sz="1000" b="1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282884BB-13BC-1B1C-3E35-5C6C2DBD17B1}"/>
              </a:ext>
            </a:extLst>
          </p:cNvPr>
          <p:cNvSpPr/>
          <p:nvPr/>
        </p:nvSpPr>
        <p:spPr>
          <a:xfrm>
            <a:off x="668636" y="27643718"/>
            <a:ext cx="14468970" cy="1430255"/>
          </a:xfrm>
          <a:prstGeom prst="roundRect">
            <a:avLst>
              <a:gd name="adj" fmla="val 10312"/>
            </a:avLst>
          </a:prstGeom>
          <a:solidFill>
            <a:srgbClr val="18474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1" dirty="0"/>
              <a:t>                  Discussion</a:t>
            </a:r>
            <a:endParaRPr lang="en-US" sz="1500" b="1" dirty="0"/>
          </a:p>
          <a:p>
            <a:endParaRPr lang="en-US" sz="1000" b="1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8336DF6C-DAAD-E115-5E98-BFA884E22E4A}"/>
              </a:ext>
            </a:extLst>
          </p:cNvPr>
          <p:cNvSpPr/>
          <p:nvPr/>
        </p:nvSpPr>
        <p:spPr>
          <a:xfrm>
            <a:off x="15765564" y="27795891"/>
            <a:ext cx="13841013" cy="1430255"/>
          </a:xfrm>
          <a:prstGeom prst="roundRect">
            <a:avLst>
              <a:gd name="adj" fmla="val 0"/>
            </a:avLst>
          </a:prstGeom>
          <a:solidFill>
            <a:srgbClr val="26908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     Our Achievements</a:t>
            </a:r>
            <a:endParaRPr lang="en-US" sz="1000" b="1" dirty="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0062F7B3-6FE4-F8CB-5BB2-C1441EC7BEB4}"/>
              </a:ext>
            </a:extLst>
          </p:cNvPr>
          <p:cNvSpPr/>
          <p:nvPr/>
        </p:nvSpPr>
        <p:spPr>
          <a:xfrm>
            <a:off x="15841730" y="35857778"/>
            <a:ext cx="13764847" cy="1430255"/>
          </a:xfrm>
          <a:prstGeom prst="roundRect">
            <a:avLst>
              <a:gd name="adj" fmla="val 0"/>
            </a:avLst>
          </a:prstGeom>
          <a:solidFill>
            <a:srgbClr val="56C2A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1" dirty="0"/>
              <a:t>                 References</a:t>
            </a:r>
            <a:endParaRPr lang="en-US" sz="1000" b="1" dirty="0"/>
          </a:p>
        </p:txBody>
      </p:sp>
      <p:sp>
        <p:nvSpPr>
          <p:cNvPr id="23" name="Titel 1">
            <a:extLst>
              <a:ext uri="{FF2B5EF4-FFF2-40B4-BE49-F238E27FC236}">
                <a16:creationId xmlns:a16="http://schemas.microsoft.com/office/drawing/2014/main" id="{C78C4FC7-DBC5-B434-3F22-3BADBDF09BBB}"/>
              </a:ext>
            </a:extLst>
          </p:cNvPr>
          <p:cNvSpPr txBox="1">
            <a:spLocks/>
          </p:cNvSpPr>
          <p:nvPr/>
        </p:nvSpPr>
        <p:spPr>
          <a:xfrm>
            <a:off x="1125836" y="1454851"/>
            <a:ext cx="16136912" cy="183688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30274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9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8000" b="1" dirty="0">
                <a:solidFill>
                  <a:schemeClr val="bg1"/>
                </a:solidFill>
              </a:rPr>
              <a:t>Hidden Alliances: RNA-Dependent Protein Interactions in Cancer Cells</a:t>
            </a:r>
            <a:endParaRPr lang="en-US" sz="8000" b="1" dirty="0">
              <a:solidFill>
                <a:schemeClr val="bg1"/>
              </a:solidFill>
            </a:endParaRPr>
          </a:p>
        </p:txBody>
      </p:sp>
      <p:sp>
        <p:nvSpPr>
          <p:cNvPr id="31" name="Titel 1">
            <a:extLst>
              <a:ext uri="{FF2B5EF4-FFF2-40B4-BE49-F238E27FC236}">
                <a16:creationId xmlns:a16="http://schemas.microsoft.com/office/drawing/2014/main" id="{ACC6238C-6DAE-3805-DE55-CB27656A73BA}"/>
              </a:ext>
            </a:extLst>
          </p:cNvPr>
          <p:cNvSpPr txBox="1">
            <a:spLocks/>
          </p:cNvSpPr>
          <p:nvPr/>
        </p:nvSpPr>
        <p:spPr>
          <a:xfrm>
            <a:off x="1076633" y="3092172"/>
            <a:ext cx="12850233" cy="1323687"/>
          </a:xfrm>
          <a:prstGeom prst="rect">
            <a:avLst/>
          </a:prstGeom>
        </p:spPr>
        <p:txBody>
          <a:bodyPr vert="horz" lIns="45681" tIns="22840" rIns="45681" bIns="22840" rtlCol="0" anchor="b">
            <a:noAutofit/>
          </a:bodyPr>
          <a:lstStyle>
            <a:lvl1pPr algn="ctr" defTabSz="30274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9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2800" dirty="0">
                <a:solidFill>
                  <a:schemeClr val="bg1"/>
                </a:solidFill>
              </a:rPr>
              <a:t>Julian </a:t>
            </a:r>
            <a:r>
              <a:rPr lang="de-DE" sz="2800" dirty="0" err="1">
                <a:solidFill>
                  <a:schemeClr val="bg1"/>
                </a:solidFill>
              </a:rPr>
              <a:t>Baureis</a:t>
            </a:r>
            <a:r>
              <a:rPr lang="de-DE" sz="2800" dirty="0">
                <a:solidFill>
                  <a:schemeClr val="bg1"/>
                </a:solidFill>
              </a:rPr>
              <a:t>, Julia Ferdin, Benjamin Nicklas, Luisa </a:t>
            </a:r>
            <a:r>
              <a:rPr lang="de-DE" sz="2800" dirty="0" err="1">
                <a:solidFill>
                  <a:schemeClr val="bg1"/>
                </a:solidFill>
              </a:rPr>
              <a:t>Wintel</a:t>
            </a:r>
            <a:endParaRPr lang="de-DE" sz="2800" dirty="0">
              <a:solidFill>
                <a:schemeClr val="bg1"/>
              </a:solidFill>
            </a:endParaRPr>
          </a:p>
          <a:p>
            <a:pPr algn="l"/>
            <a:r>
              <a:rPr lang="de-DE" sz="2800" dirty="0">
                <a:solidFill>
                  <a:schemeClr val="bg1"/>
                </a:solidFill>
              </a:rPr>
              <a:t>Data Analysis Project </a:t>
            </a:r>
            <a:r>
              <a:rPr lang="de-DE" sz="2800" dirty="0" err="1">
                <a:solidFill>
                  <a:schemeClr val="bg1"/>
                </a:solidFill>
              </a:rPr>
              <a:t>Molecular</a:t>
            </a:r>
            <a:r>
              <a:rPr lang="de-DE" sz="2800" dirty="0">
                <a:solidFill>
                  <a:schemeClr val="bg1"/>
                </a:solidFill>
              </a:rPr>
              <a:t> Biotechnology SS2025</a:t>
            </a:r>
          </a:p>
        </p:txBody>
      </p:sp>
      <p:sp>
        <p:nvSpPr>
          <p:cNvPr id="32" name="Flowchart: Connector 31">
            <a:extLst>
              <a:ext uri="{FF2B5EF4-FFF2-40B4-BE49-F238E27FC236}">
                <a16:creationId xmlns:a16="http://schemas.microsoft.com/office/drawing/2014/main" id="{A240B424-AA58-87FD-A4ED-A8093E02FDE4}"/>
              </a:ext>
            </a:extLst>
          </p:cNvPr>
          <p:cNvSpPr/>
          <p:nvPr/>
        </p:nvSpPr>
        <p:spPr>
          <a:xfrm>
            <a:off x="1194289" y="5986115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031E2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0" b="1" dirty="0">
                <a:solidFill>
                  <a:srgbClr val="07363B"/>
                </a:solidFill>
              </a:rPr>
              <a:t>1</a:t>
            </a:r>
          </a:p>
        </p:txBody>
      </p:sp>
      <p:sp>
        <p:nvSpPr>
          <p:cNvPr id="34" name="Flowchart: Connector 33">
            <a:extLst>
              <a:ext uri="{FF2B5EF4-FFF2-40B4-BE49-F238E27FC236}">
                <a16:creationId xmlns:a16="http://schemas.microsoft.com/office/drawing/2014/main" id="{F288F007-BFDC-0F76-5480-54CD9130917C}"/>
              </a:ext>
            </a:extLst>
          </p:cNvPr>
          <p:cNvSpPr/>
          <p:nvPr/>
        </p:nvSpPr>
        <p:spPr>
          <a:xfrm>
            <a:off x="1194288" y="13584696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0F353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0" b="1" dirty="0">
                <a:solidFill>
                  <a:srgbClr val="0D474A"/>
                </a:solidFill>
              </a:rPr>
              <a:t>2</a:t>
            </a:r>
          </a:p>
        </p:txBody>
      </p:sp>
      <p:sp>
        <p:nvSpPr>
          <p:cNvPr id="35" name="Flowchart: Connector 34">
            <a:extLst>
              <a:ext uri="{FF2B5EF4-FFF2-40B4-BE49-F238E27FC236}">
                <a16:creationId xmlns:a16="http://schemas.microsoft.com/office/drawing/2014/main" id="{F69548A5-1EAE-1612-3661-7AA6C4C2E1DF}"/>
              </a:ext>
            </a:extLst>
          </p:cNvPr>
          <p:cNvSpPr/>
          <p:nvPr/>
        </p:nvSpPr>
        <p:spPr>
          <a:xfrm>
            <a:off x="1194287" y="27398826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18474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0" b="1" dirty="0">
                <a:solidFill>
                  <a:srgbClr val="196B68"/>
                </a:solidFill>
              </a:rPr>
              <a:t>3</a:t>
            </a:r>
          </a:p>
        </p:txBody>
      </p:sp>
      <p:sp>
        <p:nvSpPr>
          <p:cNvPr id="36" name="Flowchart: Connector 35">
            <a:extLst>
              <a:ext uri="{FF2B5EF4-FFF2-40B4-BE49-F238E27FC236}">
                <a16:creationId xmlns:a16="http://schemas.microsoft.com/office/drawing/2014/main" id="{75528C9E-87A9-874E-13AF-F092197ED5B0}"/>
              </a:ext>
            </a:extLst>
          </p:cNvPr>
          <p:cNvSpPr/>
          <p:nvPr/>
        </p:nvSpPr>
        <p:spPr>
          <a:xfrm>
            <a:off x="16242587" y="27453681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26908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0" b="1" dirty="0">
                <a:solidFill>
                  <a:srgbClr val="269088"/>
                </a:solidFill>
              </a:rPr>
              <a:t>4</a:t>
            </a:r>
          </a:p>
        </p:txBody>
      </p:sp>
      <p:sp>
        <p:nvSpPr>
          <p:cNvPr id="37" name="Flowchart: Connector 36">
            <a:extLst>
              <a:ext uri="{FF2B5EF4-FFF2-40B4-BE49-F238E27FC236}">
                <a16:creationId xmlns:a16="http://schemas.microsoft.com/office/drawing/2014/main" id="{8BECB1FB-826B-E507-A53F-4C89EC6FC29F}"/>
              </a:ext>
            </a:extLst>
          </p:cNvPr>
          <p:cNvSpPr/>
          <p:nvPr/>
        </p:nvSpPr>
        <p:spPr>
          <a:xfrm>
            <a:off x="16285627" y="35586126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56C2A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0" b="1" dirty="0">
                <a:solidFill>
                  <a:srgbClr val="2EA99D"/>
                </a:solidFill>
              </a:rPr>
              <a:t>5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8C1D2777-278F-B90D-8F02-98A64B7582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44542" y="1129290"/>
            <a:ext cx="3922235" cy="2206256"/>
          </a:xfrm>
          <a:prstGeom prst="rect">
            <a:avLst/>
          </a:prstGeom>
        </p:spPr>
      </p:pic>
      <p:sp>
        <p:nvSpPr>
          <p:cNvPr id="62" name="Rectangle: Top Corners Rounded 61">
            <a:extLst>
              <a:ext uri="{FF2B5EF4-FFF2-40B4-BE49-F238E27FC236}">
                <a16:creationId xmlns:a16="http://schemas.microsoft.com/office/drawing/2014/main" id="{DEF95930-3E67-66EF-B838-DDA57F37F74D}"/>
              </a:ext>
            </a:extLst>
          </p:cNvPr>
          <p:cNvSpPr/>
          <p:nvPr/>
        </p:nvSpPr>
        <p:spPr>
          <a:xfrm flipV="1">
            <a:off x="-1" y="41844211"/>
            <a:ext cx="30329139" cy="959548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07363B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51947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CC3C93F-3158-267C-D195-4E6BDF6BF3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11AE498E-77D4-8C32-7053-7BEA953339D9}"/>
              </a:ext>
            </a:extLst>
          </p:cNvPr>
          <p:cNvSpPr/>
          <p:nvPr/>
        </p:nvSpPr>
        <p:spPr>
          <a:xfrm flipV="1">
            <a:off x="-1" y="-21301"/>
            <a:ext cx="30275214" cy="4467776"/>
          </a:xfrm>
          <a:prstGeom prst="rect">
            <a:avLst/>
          </a:prstGeom>
          <a:solidFill>
            <a:srgbClr val="FC9A64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Rectangle: Top Corners Rounded 42">
            <a:extLst>
              <a:ext uri="{FF2B5EF4-FFF2-40B4-BE49-F238E27FC236}">
                <a16:creationId xmlns:a16="http://schemas.microsoft.com/office/drawing/2014/main" id="{212BAF29-849C-AC8F-8C10-AE802C59AD01}"/>
              </a:ext>
            </a:extLst>
          </p:cNvPr>
          <p:cNvSpPr/>
          <p:nvPr/>
        </p:nvSpPr>
        <p:spPr>
          <a:xfrm flipV="1">
            <a:off x="856746" y="-21302"/>
            <a:ext cx="28404556" cy="4468351"/>
          </a:xfrm>
          <a:prstGeom prst="round2SameRect">
            <a:avLst/>
          </a:prstGeom>
          <a:solidFill>
            <a:srgbClr val="B57F56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Rectangle: Top Corners Rounded 43">
            <a:extLst>
              <a:ext uri="{FF2B5EF4-FFF2-40B4-BE49-F238E27FC236}">
                <a16:creationId xmlns:a16="http://schemas.microsoft.com/office/drawing/2014/main" id="{D540D14C-49A6-13CB-CE47-3FA660C5309D}"/>
              </a:ext>
            </a:extLst>
          </p:cNvPr>
          <p:cNvSpPr/>
          <p:nvPr/>
        </p:nvSpPr>
        <p:spPr>
          <a:xfrm flipV="1">
            <a:off x="2245466" y="-19077"/>
            <a:ext cx="25838205" cy="4468351"/>
          </a:xfrm>
          <a:prstGeom prst="round2SameRect">
            <a:avLst/>
          </a:prstGeom>
          <a:solidFill>
            <a:srgbClr val="76644D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Rectangle: Top Corners Rounded 44">
            <a:extLst>
              <a:ext uri="{FF2B5EF4-FFF2-40B4-BE49-F238E27FC236}">
                <a16:creationId xmlns:a16="http://schemas.microsoft.com/office/drawing/2014/main" id="{BA8B4A71-F90F-DD22-DF1A-D8ABBAC4403D}"/>
              </a:ext>
            </a:extLst>
          </p:cNvPr>
          <p:cNvSpPr/>
          <p:nvPr/>
        </p:nvSpPr>
        <p:spPr>
          <a:xfrm flipV="1">
            <a:off x="3593302" y="-21303"/>
            <a:ext cx="23088601" cy="4470577"/>
          </a:xfrm>
          <a:prstGeom prst="round2SameRect">
            <a:avLst/>
          </a:prstGeom>
          <a:solidFill>
            <a:srgbClr val="465045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45EAA66C-C596-DA88-1363-77C29B84D4C2}"/>
              </a:ext>
            </a:extLst>
          </p:cNvPr>
          <p:cNvSpPr/>
          <p:nvPr/>
        </p:nvSpPr>
        <p:spPr>
          <a:xfrm>
            <a:off x="619433" y="26557868"/>
            <a:ext cx="14518173" cy="13738215"/>
          </a:xfrm>
          <a:prstGeom prst="roundRect">
            <a:avLst>
              <a:gd name="adj" fmla="val 3189"/>
            </a:avLst>
          </a:prstGeom>
          <a:solidFill>
            <a:schemeClr val="bg1"/>
          </a:solidFill>
          <a:ln w="254000">
            <a:solidFill>
              <a:srgbClr val="76644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47B7AE2-AEDF-F885-DBB4-D0E4815BCBC9}"/>
              </a:ext>
            </a:extLst>
          </p:cNvPr>
          <p:cNvSpPr/>
          <p:nvPr/>
        </p:nvSpPr>
        <p:spPr>
          <a:xfrm>
            <a:off x="15747588" y="26705353"/>
            <a:ext cx="13858989" cy="5808341"/>
          </a:xfrm>
          <a:prstGeom prst="roundRect">
            <a:avLst>
              <a:gd name="adj" fmla="val 2683"/>
            </a:avLst>
          </a:prstGeom>
          <a:solidFill>
            <a:schemeClr val="bg1"/>
          </a:solidFill>
          <a:ln w="254000">
            <a:solidFill>
              <a:srgbClr val="B57F5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281F6EBD-6302-B2C1-1500-CF8EE43A9111}"/>
              </a:ext>
            </a:extLst>
          </p:cNvPr>
          <p:cNvSpPr/>
          <p:nvPr/>
        </p:nvSpPr>
        <p:spPr>
          <a:xfrm>
            <a:off x="15765564" y="33222585"/>
            <a:ext cx="7194683" cy="7073498"/>
          </a:xfrm>
          <a:prstGeom prst="roundRect">
            <a:avLst>
              <a:gd name="adj" fmla="val 2154"/>
            </a:avLst>
          </a:prstGeom>
          <a:solidFill>
            <a:schemeClr val="bg1"/>
          </a:solidFill>
          <a:ln w="254000">
            <a:solidFill>
              <a:srgbClr val="E7945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9027CD85-0FF0-C1FD-841F-8CDC2D5B04F9}"/>
              </a:ext>
            </a:extLst>
          </p:cNvPr>
          <p:cNvSpPr/>
          <p:nvPr/>
        </p:nvSpPr>
        <p:spPr>
          <a:xfrm>
            <a:off x="619433" y="12816304"/>
            <a:ext cx="29054323" cy="13032673"/>
          </a:xfrm>
          <a:prstGeom prst="roundRect">
            <a:avLst>
              <a:gd name="adj" fmla="val 1883"/>
            </a:avLst>
          </a:prstGeom>
          <a:solidFill>
            <a:schemeClr val="bg1"/>
          </a:solidFill>
          <a:ln w="254000">
            <a:solidFill>
              <a:srgbClr val="46504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1B359590-00F7-E739-9F09-271557A63FFF}"/>
              </a:ext>
            </a:extLst>
          </p:cNvPr>
          <p:cNvSpPr/>
          <p:nvPr/>
        </p:nvSpPr>
        <p:spPr>
          <a:xfrm>
            <a:off x="619433" y="5268902"/>
            <a:ext cx="29054323" cy="6831954"/>
          </a:xfrm>
          <a:prstGeom prst="roundRect">
            <a:avLst>
              <a:gd name="adj" fmla="val 4408"/>
            </a:avLst>
          </a:prstGeom>
          <a:solidFill>
            <a:schemeClr val="bg1"/>
          </a:solidFill>
          <a:ln w="254000">
            <a:solidFill>
              <a:srgbClr val="07363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de-DE" dirty="0"/>
              <a:t>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3409DA9-CE78-7736-D1D1-BC25D45DB29B}"/>
              </a:ext>
            </a:extLst>
          </p:cNvPr>
          <p:cNvSpPr txBox="1"/>
          <p:nvPr/>
        </p:nvSpPr>
        <p:spPr>
          <a:xfrm>
            <a:off x="1253554" y="7243086"/>
            <a:ext cx="13893040" cy="452431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2400" b="1" dirty="0"/>
              <a:t>  </a:t>
            </a: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/>
              <a:t>„We want to </a:t>
            </a:r>
            <a:r>
              <a:rPr lang="en-US" sz="2400" dirty="0"/>
              <a:t>extract RNA-dependent proteins from proteomic screens”</a:t>
            </a:r>
            <a:endParaRPr lang="de-DE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/>
              <a:t>„RNA-dependency = the proteins interactome depends on RNA“</a:t>
            </a:r>
          </a:p>
          <a:p>
            <a:endParaRPr lang="en-US" sz="2400" b="1" dirty="0"/>
          </a:p>
          <a:p>
            <a:r>
              <a:rPr lang="en-US" sz="2400" b="1" dirty="0"/>
              <a:t>What Makes RNA-Dependent Proteins Worth Investigating?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b="1" dirty="0"/>
              <a:t>Key Regulators:</a:t>
            </a:r>
            <a:r>
              <a:rPr lang="de-DE" sz="2400" dirty="0"/>
              <a:t> RBPs control RNA metabolism &amp; gene expression.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b="1" dirty="0"/>
              <a:t>Disease Links:</a:t>
            </a:r>
            <a:r>
              <a:rPr lang="de-DE" sz="2400" dirty="0"/>
              <a:t> Misregulation is tied to cancer &amp; neurodegeneration.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b="1" dirty="0"/>
              <a:t>Functional Clues:</a:t>
            </a:r>
            <a:r>
              <a:rPr lang="de-DE" sz="2400" dirty="0"/>
              <a:t> New RBPs hint at RNA’s role in specific pathways.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b="1" dirty="0"/>
              <a:t>Interaction Networks:</a:t>
            </a:r>
            <a:r>
              <a:rPr lang="de-DE" sz="2400" dirty="0"/>
              <a:t> Mapping RNA-protein complexes reveals regulatory logic.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b="1" dirty="0"/>
              <a:t>Molecular Insights:</a:t>
            </a:r>
            <a:r>
              <a:rPr lang="de-DE" sz="2400" dirty="0"/>
              <a:t> Deepens our understanding of cell cycle and cellular behavior. </a:t>
            </a:r>
            <a:endParaRPr lang="en-US" sz="24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337DBA-1B1A-03AE-EEDE-1AF9310B91EB}"/>
              </a:ext>
            </a:extLst>
          </p:cNvPr>
          <p:cNvSpPr txBox="1"/>
          <p:nvPr/>
        </p:nvSpPr>
        <p:spPr>
          <a:xfrm>
            <a:off x="1887734" y="14957479"/>
            <a:ext cx="24173364" cy="710963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2400" b="1" dirty="0"/>
              <a:t>1) Data preparation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Data cleanup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“Rearrange and reorder the columns to their treatment, replicate and fraction”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Normalization</a:t>
            </a:r>
          </a:p>
          <a:p>
            <a:endParaRPr lang="en-US" sz="2400" b="1" dirty="0"/>
          </a:p>
          <a:p>
            <a:r>
              <a:rPr lang="de-DE" sz="2400" b="1" dirty="0"/>
              <a:t>2) Data exploration</a:t>
            </a:r>
            <a:endParaRPr lang="de-DE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 Identification of maxima and shoulders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de-DE" sz="2400" dirty="0"/>
              <a:t>Selection criteria</a:t>
            </a:r>
            <a:r>
              <a:rPr lang="en-US" sz="2400" dirty="0"/>
              <a:t> &amp; Wilcoxon Test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Visualization for the </a:t>
            </a:r>
            <a:r>
              <a:rPr lang="de-DE" sz="2400" dirty="0"/>
              <a:t>order of selection criteria</a:t>
            </a: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Pie charts for selection results</a:t>
            </a:r>
          </a:p>
          <a:p>
            <a:endParaRPr lang="en-US" sz="2400" b="1" dirty="0"/>
          </a:p>
          <a:p>
            <a:r>
              <a:rPr lang="de-DE" sz="2400" b="1" dirty="0"/>
              <a:t>3) Data reduction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/>
              <a:t>PCR </a:t>
            </a: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 k-means clustering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r>
              <a:rPr lang="de-DE" sz="2400" b="1" dirty="0"/>
              <a:t>4) Data modelling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 Linear Regression </a:t>
            </a:r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7D02AF-3838-6613-C231-160D448AE5E9}"/>
              </a:ext>
            </a:extLst>
          </p:cNvPr>
          <p:cNvSpPr txBox="1"/>
          <p:nvPr/>
        </p:nvSpPr>
        <p:spPr>
          <a:xfrm>
            <a:off x="1253554" y="28838120"/>
            <a:ext cx="11401261" cy="1117228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Critical review of our own results and methods (e.g., Selection criteria made us delete some RBPs. Why? What were their properties?)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Why do we find fewer proteins than </a:t>
            </a:r>
            <a:r>
              <a:rPr lang="en-US" sz="2400" dirty="0" err="1"/>
              <a:t>Maïwen</a:t>
            </a:r>
            <a:r>
              <a:rPr lang="en-US" sz="2400" dirty="0"/>
              <a:t>?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endParaRPr lang="en-US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6AB9FA-1D4E-05D8-2E69-CADD1628B580}"/>
              </a:ext>
            </a:extLst>
          </p:cNvPr>
          <p:cNvSpPr txBox="1"/>
          <p:nvPr/>
        </p:nvSpPr>
        <p:spPr>
          <a:xfrm>
            <a:off x="16242587" y="35200055"/>
            <a:ext cx="5093413" cy="156966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https://de.wikipedia.org/wiki/Eigentliche_Schnepfen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A8C2BF-042F-B101-645D-5B52C939C1FD}"/>
              </a:ext>
            </a:extLst>
          </p:cNvPr>
          <p:cNvSpPr txBox="1"/>
          <p:nvPr/>
        </p:nvSpPr>
        <p:spPr>
          <a:xfrm>
            <a:off x="16242587" y="28638166"/>
            <a:ext cx="8291810" cy="120032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/>
              <a:t>We found X proteins that ...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400" dirty="0"/>
          </a:p>
          <a:p>
            <a:endParaRPr lang="en-US" sz="2400" b="1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686442BE-95C7-9E2E-34FB-E3B3DB4CE185}"/>
              </a:ext>
            </a:extLst>
          </p:cNvPr>
          <p:cNvSpPr/>
          <p:nvPr/>
        </p:nvSpPr>
        <p:spPr>
          <a:xfrm>
            <a:off x="619433" y="5268901"/>
            <a:ext cx="29036347" cy="1430255"/>
          </a:xfrm>
          <a:prstGeom prst="roundRect">
            <a:avLst>
              <a:gd name="adj" fmla="val 0"/>
            </a:avLst>
          </a:prstGeom>
          <a:solidFill>
            <a:srgbClr val="07363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1" dirty="0"/>
              <a:t>                   Identifying RNA-Dependent Proteins from Proteomic Data</a:t>
            </a:r>
            <a:endParaRPr lang="en-US" sz="1500" b="1" dirty="0"/>
          </a:p>
          <a:p>
            <a:pPr algn="ctr"/>
            <a:endParaRPr lang="en-US" sz="10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DC30370-A77B-403C-B44E-9B20BF1DA80E}"/>
              </a:ext>
            </a:extLst>
          </p:cNvPr>
          <p:cNvSpPr txBox="1"/>
          <p:nvPr/>
        </p:nvSpPr>
        <p:spPr>
          <a:xfrm>
            <a:off x="15164570" y="7243086"/>
            <a:ext cx="13893040" cy="230832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2400" b="1" dirty="0"/>
              <a:t>Key Characteristics of Our Dataset</a:t>
            </a:r>
            <a:endParaRPr lang="de-DE" sz="24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Our dataset was generated using the R-Deep approach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/>
              <a:t>~5000 Proteine in 25 Fraktionen, Rnase vs. CTRL</a:t>
            </a: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Dimensions</a:t>
            </a:r>
            <a:endParaRPr lang="en-US" sz="24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400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1C44B38A-245F-145B-44CC-375CB16B3D7C}"/>
              </a:ext>
            </a:extLst>
          </p:cNvPr>
          <p:cNvSpPr/>
          <p:nvPr/>
        </p:nvSpPr>
        <p:spPr>
          <a:xfrm>
            <a:off x="668635" y="12821165"/>
            <a:ext cx="28937944" cy="1430255"/>
          </a:xfrm>
          <a:prstGeom prst="roundRect">
            <a:avLst>
              <a:gd name="adj" fmla="val 0"/>
            </a:avLst>
          </a:prstGeom>
          <a:solidFill>
            <a:srgbClr val="465045"/>
          </a:solidFill>
          <a:ln>
            <a:solidFill>
              <a:srgbClr val="46504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1" dirty="0"/>
              <a:t>                  Our Approach</a:t>
            </a:r>
            <a:endParaRPr lang="en-US" sz="1500" b="1" dirty="0"/>
          </a:p>
          <a:p>
            <a:pPr algn="ctr"/>
            <a:endParaRPr lang="en-US" sz="1000" b="1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C023AB46-77DD-CE36-49C2-6FAEFFDD0883}"/>
              </a:ext>
            </a:extLst>
          </p:cNvPr>
          <p:cNvSpPr/>
          <p:nvPr/>
        </p:nvSpPr>
        <p:spPr>
          <a:xfrm>
            <a:off x="668636" y="26557868"/>
            <a:ext cx="14468970" cy="1430255"/>
          </a:xfrm>
          <a:prstGeom prst="roundRect">
            <a:avLst>
              <a:gd name="adj" fmla="val 0"/>
            </a:avLst>
          </a:prstGeom>
          <a:solidFill>
            <a:srgbClr val="76644D"/>
          </a:solidFill>
          <a:ln>
            <a:solidFill>
              <a:srgbClr val="76644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1" dirty="0"/>
              <a:t>                  Discussion</a:t>
            </a:r>
            <a:endParaRPr lang="en-US" sz="1500" b="1" dirty="0"/>
          </a:p>
          <a:p>
            <a:endParaRPr lang="en-US" sz="1000" b="1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BBBC38AC-9181-F69E-C144-4FF77A95C9B5}"/>
              </a:ext>
            </a:extLst>
          </p:cNvPr>
          <p:cNvSpPr/>
          <p:nvPr/>
        </p:nvSpPr>
        <p:spPr>
          <a:xfrm>
            <a:off x="15765564" y="26710041"/>
            <a:ext cx="13841013" cy="1430255"/>
          </a:xfrm>
          <a:prstGeom prst="roundRect">
            <a:avLst>
              <a:gd name="adj" fmla="val 0"/>
            </a:avLst>
          </a:prstGeom>
          <a:solidFill>
            <a:srgbClr val="B57F5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     Our Achievements</a:t>
            </a:r>
            <a:endParaRPr lang="en-US" sz="1000" b="1" dirty="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FB4A0585-B6BE-B4E3-1F6A-2D511DA70DC1}"/>
              </a:ext>
            </a:extLst>
          </p:cNvPr>
          <p:cNvSpPr/>
          <p:nvPr/>
        </p:nvSpPr>
        <p:spPr>
          <a:xfrm>
            <a:off x="15841730" y="33171728"/>
            <a:ext cx="7118517" cy="1430255"/>
          </a:xfrm>
          <a:prstGeom prst="roundRect">
            <a:avLst>
              <a:gd name="adj" fmla="val 0"/>
            </a:avLst>
          </a:prstGeom>
          <a:solidFill>
            <a:srgbClr val="E7945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1" dirty="0"/>
              <a:t>                 References</a:t>
            </a:r>
            <a:endParaRPr lang="en-US" sz="1000" b="1" dirty="0"/>
          </a:p>
        </p:txBody>
      </p:sp>
      <p:sp>
        <p:nvSpPr>
          <p:cNvPr id="15" name="Rectangle: Top Corners Rounded 14">
            <a:extLst>
              <a:ext uri="{FF2B5EF4-FFF2-40B4-BE49-F238E27FC236}">
                <a16:creationId xmlns:a16="http://schemas.microsoft.com/office/drawing/2014/main" id="{E0AFC1EF-6204-FF7B-C950-38426C0C1692}"/>
              </a:ext>
            </a:extLst>
          </p:cNvPr>
          <p:cNvSpPr/>
          <p:nvPr/>
        </p:nvSpPr>
        <p:spPr>
          <a:xfrm flipV="1">
            <a:off x="4914900" y="-21880"/>
            <a:ext cx="20288249" cy="4463665"/>
          </a:xfrm>
          <a:prstGeom prst="round2SameRect">
            <a:avLst/>
          </a:prstGeom>
          <a:solidFill>
            <a:srgbClr val="13393A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3" name="Titel 1">
            <a:extLst>
              <a:ext uri="{FF2B5EF4-FFF2-40B4-BE49-F238E27FC236}">
                <a16:creationId xmlns:a16="http://schemas.microsoft.com/office/drawing/2014/main" id="{1505C738-27BC-2CED-14E3-322FA2B64446}"/>
              </a:ext>
            </a:extLst>
          </p:cNvPr>
          <p:cNvSpPr txBox="1">
            <a:spLocks/>
          </p:cNvSpPr>
          <p:nvPr/>
        </p:nvSpPr>
        <p:spPr>
          <a:xfrm>
            <a:off x="8664242" y="959551"/>
            <a:ext cx="13000655" cy="183688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30274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9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7000" b="1" dirty="0">
                <a:solidFill>
                  <a:schemeClr val="bg1"/>
                </a:solidFill>
              </a:rPr>
              <a:t>Hidden Alliances: RNA-Dependent Protein Interactions in Cancer Cells</a:t>
            </a:r>
            <a:endParaRPr lang="en-US" sz="7000" b="1" dirty="0">
              <a:solidFill>
                <a:schemeClr val="bg1"/>
              </a:solidFill>
            </a:endParaRPr>
          </a:p>
        </p:txBody>
      </p:sp>
      <p:sp>
        <p:nvSpPr>
          <p:cNvPr id="31" name="Titel 1">
            <a:extLst>
              <a:ext uri="{FF2B5EF4-FFF2-40B4-BE49-F238E27FC236}">
                <a16:creationId xmlns:a16="http://schemas.microsoft.com/office/drawing/2014/main" id="{4D4A9688-B9A4-7047-2AF5-FA95B61D02C3}"/>
              </a:ext>
            </a:extLst>
          </p:cNvPr>
          <p:cNvSpPr txBox="1">
            <a:spLocks/>
          </p:cNvSpPr>
          <p:nvPr/>
        </p:nvSpPr>
        <p:spPr>
          <a:xfrm>
            <a:off x="9650865" y="2528719"/>
            <a:ext cx="10973477" cy="1323687"/>
          </a:xfrm>
          <a:prstGeom prst="rect">
            <a:avLst/>
          </a:prstGeom>
        </p:spPr>
        <p:txBody>
          <a:bodyPr vert="horz" lIns="45681" tIns="22840" rIns="45681" bIns="22840" rtlCol="0" anchor="b">
            <a:noAutofit/>
          </a:bodyPr>
          <a:lstStyle>
            <a:lvl1pPr algn="ctr" defTabSz="30274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9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800" dirty="0">
                <a:solidFill>
                  <a:schemeClr val="bg1"/>
                </a:solidFill>
              </a:rPr>
              <a:t>Julian </a:t>
            </a:r>
            <a:r>
              <a:rPr lang="de-DE" sz="2800" dirty="0" err="1">
                <a:solidFill>
                  <a:schemeClr val="bg1"/>
                </a:solidFill>
              </a:rPr>
              <a:t>Baureis</a:t>
            </a:r>
            <a:r>
              <a:rPr lang="de-DE" sz="2800" dirty="0">
                <a:solidFill>
                  <a:schemeClr val="bg1"/>
                </a:solidFill>
              </a:rPr>
              <a:t>, Julia Ferdin, Benjamin Nicklas, Luisa </a:t>
            </a:r>
            <a:r>
              <a:rPr lang="de-DE" sz="2800" dirty="0" err="1">
                <a:solidFill>
                  <a:schemeClr val="bg1"/>
                </a:solidFill>
              </a:rPr>
              <a:t>Wintel</a:t>
            </a:r>
            <a:endParaRPr lang="de-DE" sz="2800" dirty="0">
              <a:solidFill>
                <a:schemeClr val="bg1"/>
              </a:solidFill>
            </a:endParaRPr>
          </a:p>
          <a:p>
            <a:r>
              <a:rPr lang="de-DE" sz="2800" dirty="0">
                <a:solidFill>
                  <a:schemeClr val="bg1"/>
                </a:solidFill>
              </a:rPr>
              <a:t>Data Analysis Project </a:t>
            </a:r>
            <a:r>
              <a:rPr lang="de-DE" sz="2800" dirty="0" err="1">
                <a:solidFill>
                  <a:schemeClr val="bg1"/>
                </a:solidFill>
              </a:rPr>
              <a:t>Molecular</a:t>
            </a:r>
            <a:r>
              <a:rPr lang="de-DE" sz="2800" dirty="0">
                <a:solidFill>
                  <a:schemeClr val="bg1"/>
                </a:solidFill>
              </a:rPr>
              <a:t> Biotechnology SS2025</a:t>
            </a:r>
          </a:p>
        </p:txBody>
      </p:sp>
      <p:sp>
        <p:nvSpPr>
          <p:cNvPr id="32" name="Flowchart: Connector 31">
            <a:extLst>
              <a:ext uri="{FF2B5EF4-FFF2-40B4-BE49-F238E27FC236}">
                <a16:creationId xmlns:a16="http://schemas.microsoft.com/office/drawing/2014/main" id="{09B24F1E-7E83-2768-5388-BA0B49A8A6F3}"/>
              </a:ext>
            </a:extLst>
          </p:cNvPr>
          <p:cNvSpPr/>
          <p:nvPr/>
        </p:nvSpPr>
        <p:spPr>
          <a:xfrm>
            <a:off x="1194289" y="4900265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07363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0" b="1" dirty="0">
                <a:solidFill>
                  <a:srgbClr val="07363B"/>
                </a:solidFill>
              </a:rPr>
              <a:t>1</a:t>
            </a:r>
          </a:p>
        </p:txBody>
      </p:sp>
      <p:sp>
        <p:nvSpPr>
          <p:cNvPr id="34" name="Flowchart: Connector 33">
            <a:extLst>
              <a:ext uri="{FF2B5EF4-FFF2-40B4-BE49-F238E27FC236}">
                <a16:creationId xmlns:a16="http://schemas.microsoft.com/office/drawing/2014/main" id="{3467F276-DD1D-51AA-FACD-6D93E6077122}"/>
              </a:ext>
            </a:extLst>
          </p:cNvPr>
          <p:cNvSpPr/>
          <p:nvPr/>
        </p:nvSpPr>
        <p:spPr>
          <a:xfrm>
            <a:off x="1194288" y="12498846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46504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0" b="1" dirty="0">
                <a:solidFill>
                  <a:srgbClr val="465045"/>
                </a:solidFill>
              </a:rPr>
              <a:t>2</a:t>
            </a:r>
          </a:p>
        </p:txBody>
      </p:sp>
      <p:sp>
        <p:nvSpPr>
          <p:cNvPr id="35" name="Flowchart: Connector 34">
            <a:extLst>
              <a:ext uri="{FF2B5EF4-FFF2-40B4-BE49-F238E27FC236}">
                <a16:creationId xmlns:a16="http://schemas.microsoft.com/office/drawing/2014/main" id="{3D9D72EB-445E-6E8A-416C-7CCDC4EB6C2A}"/>
              </a:ext>
            </a:extLst>
          </p:cNvPr>
          <p:cNvSpPr/>
          <p:nvPr/>
        </p:nvSpPr>
        <p:spPr>
          <a:xfrm>
            <a:off x="1194287" y="26312976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76644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0" b="1" dirty="0">
                <a:solidFill>
                  <a:srgbClr val="76644D"/>
                </a:solidFill>
              </a:rPr>
              <a:t>3</a:t>
            </a:r>
          </a:p>
        </p:txBody>
      </p:sp>
      <p:sp>
        <p:nvSpPr>
          <p:cNvPr id="36" name="Flowchart: Connector 35">
            <a:extLst>
              <a:ext uri="{FF2B5EF4-FFF2-40B4-BE49-F238E27FC236}">
                <a16:creationId xmlns:a16="http://schemas.microsoft.com/office/drawing/2014/main" id="{78299EB4-0F69-F458-926B-0954DF9AC71E}"/>
              </a:ext>
            </a:extLst>
          </p:cNvPr>
          <p:cNvSpPr/>
          <p:nvPr/>
        </p:nvSpPr>
        <p:spPr>
          <a:xfrm>
            <a:off x="16242587" y="26367831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B57F5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0" b="1" dirty="0">
                <a:solidFill>
                  <a:srgbClr val="B57F56"/>
                </a:solidFill>
              </a:rPr>
              <a:t>4</a:t>
            </a:r>
          </a:p>
        </p:txBody>
      </p:sp>
      <p:sp>
        <p:nvSpPr>
          <p:cNvPr id="37" name="Flowchart: Connector 36">
            <a:extLst>
              <a:ext uri="{FF2B5EF4-FFF2-40B4-BE49-F238E27FC236}">
                <a16:creationId xmlns:a16="http://schemas.microsoft.com/office/drawing/2014/main" id="{32FB5203-465C-A2BF-9005-BB4EAF2E1BF6}"/>
              </a:ext>
            </a:extLst>
          </p:cNvPr>
          <p:cNvSpPr/>
          <p:nvPr/>
        </p:nvSpPr>
        <p:spPr>
          <a:xfrm>
            <a:off x="16285627" y="32900076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E7945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0" b="1" dirty="0">
                <a:solidFill>
                  <a:srgbClr val="E7945E"/>
                </a:solidFill>
              </a:rPr>
              <a:t>5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E7C4691D-1FF9-5BCB-E2E0-AF44B480EE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37270" y="36759334"/>
            <a:ext cx="6538913" cy="367813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081EA93D-CDD5-C559-08B5-96C380939B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29394" y="32942169"/>
            <a:ext cx="6643297" cy="3735379"/>
          </a:xfrm>
          <a:prstGeom prst="rect">
            <a:avLst/>
          </a:prstGeom>
        </p:spPr>
      </p:pic>
      <p:sp>
        <p:nvSpPr>
          <p:cNvPr id="58" name="Rectangle 57">
            <a:extLst>
              <a:ext uri="{FF2B5EF4-FFF2-40B4-BE49-F238E27FC236}">
                <a16:creationId xmlns:a16="http://schemas.microsoft.com/office/drawing/2014/main" id="{E2961703-9EE3-D9AF-1523-F3F6558C8FA0}"/>
              </a:ext>
            </a:extLst>
          </p:cNvPr>
          <p:cNvSpPr/>
          <p:nvPr/>
        </p:nvSpPr>
        <p:spPr>
          <a:xfrm flipV="1">
            <a:off x="-1" y="40883037"/>
            <a:ext cx="30275214" cy="1920726"/>
          </a:xfrm>
          <a:prstGeom prst="rect">
            <a:avLst/>
          </a:prstGeom>
          <a:solidFill>
            <a:srgbClr val="E7945E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Rectangle: Top Corners Rounded 58">
            <a:extLst>
              <a:ext uri="{FF2B5EF4-FFF2-40B4-BE49-F238E27FC236}">
                <a16:creationId xmlns:a16="http://schemas.microsoft.com/office/drawing/2014/main" id="{E4EB8E5F-C89A-9D8A-E9C5-F9EC425F11A0}"/>
              </a:ext>
            </a:extLst>
          </p:cNvPr>
          <p:cNvSpPr/>
          <p:nvPr/>
        </p:nvSpPr>
        <p:spPr>
          <a:xfrm flipV="1">
            <a:off x="856746" y="40880241"/>
            <a:ext cx="28404556" cy="1921842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B57F56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Rectangle: Top Corners Rounded 59">
            <a:extLst>
              <a:ext uri="{FF2B5EF4-FFF2-40B4-BE49-F238E27FC236}">
                <a16:creationId xmlns:a16="http://schemas.microsoft.com/office/drawing/2014/main" id="{65FE023E-7831-4461-05B8-93061A0378C8}"/>
              </a:ext>
            </a:extLst>
          </p:cNvPr>
          <p:cNvSpPr/>
          <p:nvPr/>
        </p:nvSpPr>
        <p:spPr>
          <a:xfrm flipV="1">
            <a:off x="2245466" y="40878015"/>
            <a:ext cx="25838205" cy="1923314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76644D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Rectangle: Top Corners Rounded 60">
            <a:extLst>
              <a:ext uri="{FF2B5EF4-FFF2-40B4-BE49-F238E27FC236}">
                <a16:creationId xmlns:a16="http://schemas.microsoft.com/office/drawing/2014/main" id="{F7A9B5CB-E829-1FC6-A04E-A7F91EA5A92D}"/>
              </a:ext>
            </a:extLst>
          </p:cNvPr>
          <p:cNvSpPr/>
          <p:nvPr/>
        </p:nvSpPr>
        <p:spPr>
          <a:xfrm flipV="1">
            <a:off x="3593302" y="40878014"/>
            <a:ext cx="23088601" cy="1923315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465045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Rectangle: Top Corners Rounded 61">
            <a:extLst>
              <a:ext uri="{FF2B5EF4-FFF2-40B4-BE49-F238E27FC236}">
                <a16:creationId xmlns:a16="http://schemas.microsoft.com/office/drawing/2014/main" id="{6D8262C6-CFE3-2680-62A9-E618D382FEB6}"/>
              </a:ext>
            </a:extLst>
          </p:cNvPr>
          <p:cNvSpPr/>
          <p:nvPr/>
        </p:nvSpPr>
        <p:spPr>
          <a:xfrm flipV="1">
            <a:off x="4914900" y="40877437"/>
            <a:ext cx="20288249" cy="1926325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152C2C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65857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629236B-6729-3A0C-1261-78E0B3A62E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DED9593A-7C0E-310F-0CDE-18E212240256}"/>
              </a:ext>
            </a:extLst>
          </p:cNvPr>
          <p:cNvSpPr/>
          <p:nvPr/>
        </p:nvSpPr>
        <p:spPr>
          <a:xfrm flipV="1">
            <a:off x="-1" y="-21301"/>
            <a:ext cx="30275214" cy="4467776"/>
          </a:xfrm>
          <a:prstGeom prst="rect">
            <a:avLst/>
          </a:prstGeom>
          <a:solidFill>
            <a:srgbClr val="F0A202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Rectangle: Top Corners Rounded 42">
            <a:extLst>
              <a:ext uri="{FF2B5EF4-FFF2-40B4-BE49-F238E27FC236}">
                <a16:creationId xmlns:a16="http://schemas.microsoft.com/office/drawing/2014/main" id="{39681D21-5E86-2D9D-E992-202E14F31845}"/>
              </a:ext>
            </a:extLst>
          </p:cNvPr>
          <p:cNvSpPr/>
          <p:nvPr/>
        </p:nvSpPr>
        <p:spPr>
          <a:xfrm flipV="1">
            <a:off x="856746" y="-21302"/>
            <a:ext cx="28404556" cy="4468351"/>
          </a:xfrm>
          <a:prstGeom prst="round2SameRect">
            <a:avLst/>
          </a:prstGeom>
          <a:solidFill>
            <a:srgbClr val="F18805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Rectangle: Top Corners Rounded 43">
            <a:extLst>
              <a:ext uri="{FF2B5EF4-FFF2-40B4-BE49-F238E27FC236}">
                <a16:creationId xmlns:a16="http://schemas.microsoft.com/office/drawing/2014/main" id="{CDE8215E-A084-38A2-6F5B-E135AF7B2AA0}"/>
              </a:ext>
            </a:extLst>
          </p:cNvPr>
          <p:cNvSpPr/>
          <p:nvPr/>
        </p:nvSpPr>
        <p:spPr>
          <a:xfrm flipV="1">
            <a:off x="2245466" y="-19077"/>
            <a:ext cx="25838205" cy="4468351"/>
          </a:xfrm>
          <a:prstGeom prst="round2SameRect">
            <a:avLst/>
          </a:prstGeom>
          <a:solidFill>
            <a:srgbClr val="D95D39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Rectangle: Top Corners Rounded 44">
            <a:extLst>
              <a:ext uri="{FF2B5EF4-FFF2-40B4-BE49-F238E27FC236}">
                <a16:creationId xmlns:a16="http://schemas.microsoft.com/office/drawing/2014/main" id="{4F8F4D63-CA86-B94D-CF54-EDA5D6019186}"/>
              </a:ext>
            </a:extLst>
          </p:cNvPr>
          <p:cNvSpPr/>
          <p:nvPr/>
        </p:nvSpPr>
        <p:spPr>
          <a:xfrm flipV="1">
            <a:off x="3593302" y="-21303"/>
            <a:ext cx="23088601" cy="4470577"/>
          </a:xfrm>
          <a:prstGeom prst="round2SameRect">
            <a:avLst/>
          </a:prstGeom>
          <a:solidFill>
            <a:srgbClr val="136F63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95BDD3BC-13DC-1434-BFBE-8769F6BE88EF}"/>
              </a:ext>
            </a:extLst>
          </p:cNvPr>
          <p:cNvSpPr/>
          <p:nvPr/>
        </p:nvSpPr>
        <p:spPr>
          <a:xfrm>
            <a:off x="619433" y="26557868"/>
            <a:ext cx="14518173" cy="13738215"/>
          </a:xfrm>
          <a:prstGeom prst="roundRect">
            <a:avLst>
              <a:gd name="adj" fmla="val 3189"/>
            </a:avLst>
          </a:prstGeom>
          <a:solidFill>
            <a:schemeClr val="bg1"/>
          </a:solidFill>
          <a:ln w="254000">
            <a:solidFill>
              <a:srgbClr val="D95D3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5EBC1F86-6A94-AA3E-45BC-B3911A61A7F0}"/>
              </a:ext>
            </a:extLst>
          </p:cNvPr>
          <p:cNvSpPr/>
          <p:nvPr/>
        </p:nvSpPr>
        <p:spPr>
          <a:xfrm>
            <a:off x="15747588" y="26705353"/>
            <a:ext cx="13858989" cy="5808341"/>
          </a:xfrm>
          <a:prstGeom prst="roundRect">
            <a:avLst>
              <a:gd name="adj" fmla="val 2683"/>
            </a:avLst>
          </a:prstGeom>
          <a:solidFill>
            <a:schemeClr val="bg1"/>
          </a:solidFill>
          <a:ln w="254000">
            <a:solidFill>
              <a:srgbClr val="F1880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46E9F73F-BB6F-B057-680F-635E9ACAFB6A}"/>
              </a:ext>
            </a:extLst>
          </p:cNvPr>
          <p:cNvSpPr/>
          <p:nvPr/>
        </p:nvSpPr>
        <p:spPr>
          <a:xfrm>
            <a:off x="15765564" y="33222585"/>
            <a:ext cx="7194683" cy="7073498"/>
          </a:xfrm>
          <a:prstGeom prst="roundRect">
            <a:avLst>
              <a:gd name="adj" fmla="val 2154"/>
            </a:avLst>
          </a:prstGeom>
          <a:solidFill>
            <a:schemeClr val="bg1"/>
          </a:solidFill>
          <a:ln w="254000">
            <a:solidFill>
              <a:srgbClr val="F0A20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61615D35-F92B-4546-044D-F236478A25D3}"/>
              </a:ext>
            </a:extLst>
          </p:cNvPr>
          <p:cNvSpPr/>
          <p:nvPr/>
        </p:nvSpPr>
        <p:spPr>
          <a:xfrm>
            <a:off x="619433" y="12816304"/>
            <a:ext cx="29054323" cy="13032673"/>
          </a:xfrm>
          <a:prstGeom prst="roundRect">
            <a:avLst>
              <a:gd name="adj" fmla="val 1883"/>
            </a:avLst>
          </a:prstGeom>
          <a:solidFill>
            <a:schemeClr val="bg1"/>
          </a:solidFill>
          <a:ln w="254000">
            <a:solidFill>
              <a:srgbClr val="136F6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56137CB-E2E4-88E7-8D59-4572F3639BBF}"/>
              </a:ext>
            </a:extLst>
          </p:cNvPr>
          <p:cNvSpPr/>
          <p:nvPr/>
        </p:nvSpPr>
        <p:spPr>
          <a:xfrm>
            <a:off x="619433" y="5268902"/>
            <a:ext cx="29054323" cy="6831954"/>
          </a:xfrm>
          <a:prstGeom prst="roundRect">
            <a:avLst>
              <a:gd name="adj" fmla="val 4408"/>
            </a:avLst>
          </a:prstGeom>
          <a:solidFill>
            <a:schemeClr val="bg1"/>
          </a:solidFill>
          <a:ln w="254000">
            <a:solidFill>
              <a:srgbClr val="0E142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de-DE" dirty="0"/>
              <a:t>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787338B-07CE-5094-F866-75C58454B7B6}"/>
              </a:ext>
            </a:extLst>
          </p:cNvPr>
          <p:cNvSpPr txBox="1"/>
          <p:nvPr/>
        </p:nvSpPr>
        <p:spPr>
          <a:xfrm>
            <a:off x="1253554" y="7243086"/>
            <a:ext cx="13893040" cy="452431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2400" b="1" dirty="0"/>
              <a:t>  </a:t>
            </a: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/>
              <a:t>„We want to </a:t>
            </a:r>
            <a:r>
              <a:rPr lang="en-US" sz="2400" dirty="0"/>
              <a:t>extract RNA-dependent proteins from proteomic screens”</a:t>
            </a:r>
            <a:endParaRPr lang="de-DE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/>
              <a:t>„RNA-dependency = the proteins interactome depends on RNA“</a:t>
            </a:r>
          </a:p>
          <a:p>
            <a:endParaRPr lang="en-US" sz="2400" b="1" dirty="0"/>
          </a:p>
          <a:p>
            <a:r>
              <a:rPr lang="en-US" sz="2400" b="1" dirty="0"/>
              <a:t>What Makes RNA-Dependent Proteins Worth Investigating?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b="1" dirty="0"/>
              <a:t>Key Regulators:</a:t>
            </a:r>
            <a:r>
              <a:rPr lang="de-DE" sz="2400" dirty="0"/>
              <a:t> RBPs control RNA metabolism &amp; gene expression.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b="1" dirty="0"/>
              <a:t>Disease Links:</a:t>
            </a:r>
            <a:r>
              <a:rPr lang="de-DE" sz="2400" dirty="0"/>
              <a:t> Misregulation is tied to cancer &amp; neurodegeneration.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b="1" dirty="0"/>
              <a:t>Functional Clues:</a:t>
            </a:r>
            <a:r>
              <a:rPr lang="de-DE" sz="2400" dirty="0"/>
              <a:t> New RBPs hint at RNA’s role in specific pathways.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b="1" dirty="0"/>
              <a:t>Interaction Networks:</a:t>
            </a:r>
            <a:r>
              <a:rPr lang="de-DE" sz="2400" dirty="0"/>
              <a:t> Mapping RNA-protein complexes reveals regulatory logic.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b="1" dirty="0"/>
              <a:t>Molecular Insights:</a:t>
            </a:r>
            <a:r>
              <a:rPr lang="de-DE" sz="2400" dirty="0"/>
              <a:t> Deepens our understanding of cell cycle and cellular behavior. </a:t>
            </a:r>
            <a:endParaRPr lang="en-US" sz="24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7463F6B-82DA-A30E-72CB-860AD8724EA8}"/>
              </a:ext>
            </a:extLst>
          </p:cNvPr>
          <p:cNvSpPr txBox="1"/>
          <p:nvPr/>
        </p:nvSpPr>
        <p:spPr>
          <a:xfrm>
            <a:off x="1887734" y="14957479"/>
            <a:ext cx="24173364" cy="710963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2400" b="1" dirty="0"/>
              <a:t>1) Data preparation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Data cleanup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“Rearrange and reorder the columns to their treatment, replicate and fraction”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Normalization</a:t>
            </a:r>
          </a:p>
          <a:p>
            <a:endParaRPr lang="en-US" sz="2400" b="1" dirty="0"/>
          </a:p>
          <a:p>
            <a:r>
              <a:rPr lang="de-DE" sz="2400" b="1" dirty="0"/>
              <a:t>2) Data exploration</a:t>
            </a:r>
            <a:endParaRPr lang="de-DE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 Identification of maxima and shoulders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de-DE" sz="2400" dirty="0"/>
              <a:t>Selection criteria</a:t>
            </a:r>
            <a:r>
              <a:rPr lang="en-US" sz="2400" dirty="0"/>
              <a:t> &amp; Wilcoxon Test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Visualization for the </a:t>
            </a:r>
            <a:r>
              <a:rPr lang="de-DE" sz="2400" dirty="0"/>
              <a:t>order of selection criteria</a:t>
            </a: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Pie charts for selection results</a:t>
            </a:r>
          </a:p>
          <a:p>
            <a:endParaRPr lang="en-US" sz="2400" b="1" dirty="0"/>
          </a:p>
          <a:p>
            <a:r>
              <a:rPr lang="de-DE" sz="2400" b="1" dirty="0"/>
              <a:t>3) Data reduction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/>
              <a:t>PCR </a:t>
            </a: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 k-means clustering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r>
              <a:rPr lang="de-DE" sz="2400" b="1" dirty="0"/>
              <a:t>4) Data modelling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 Linear Regression </a:t>
            </a:r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9ED653-945F-568F-7F13-00A89218EEA3}"/>
              </a:ext>
            </a:extLst>
          </p:cNvPr>
          <p:cNvSpPr txBox="1"/>
          <p:nvPr/>
        </p:nvSpPr>
        <p:spPr>
          <a:xfrm>
            <a:off x="1253554" y="28838120"/>
            <a:ext cx="11401261" cy="1117228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Critical review of our own results and methods (e.g., Selection criteria made us delete some RBPs. Why? What were their properties?)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Why do we find fewer proteins than </a:t>
            </a:r>
            <a:r>
              <a:rPr lang="en-US" sz="2400" dirty="0" err="1"/>
              <a:t>Maïwen</a:t>
            </a:r>
            <a:r>
              <a:rPr lang="en-US" sz="2400" dirty="0"/>
              <a:t>?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endParaRPr lang="en-US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43C25D-6CBA-B204-E690-E9470437BB8A}"/>
              </a:ext>
            </a:extLst>
          </p:cNvPr>
          <p:cNvSpPr txBox="1"/>
          <p:nvPr/>
        </p:nvSpPr>
        <p:spPr>
          <a:xfrm>
            <a:off x="16242587" y="35200055"/>
            <a:ext cx="5093413" cy="156966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https://de.wikipedia.org/wiki/Eigentliche_Schnepfen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27A95F-F88E-D2F6-8B24-E1328FD18198}"/>
              </a:ext>
            </a:extLst>
          </p:cNvPr>
          <p:cNvSpPr txBox="1"/>
          <p:nvPr/>
        </p:nvSpPr>
        <p:spPr>
          <a:xfrm>
            <a:off x="16242587" y="28466716"/>
            <a:ext cx="8291810" cy="120032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/>
              <a:t>We found X proteins that ...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400" dirty="0"/>
          </a:p>
          <a:p>
            <a:endParaRPr lang="en-US" sz="2400" b="1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4066A896-A18F-2A64-1B9B-0102F11DA578}"/>
              </a:ext>
            </a:extLst>
          </p:cNvPr>
          <p:cNvSpPr/>
          <p:nvPr/>
        </p:nvSpPr>
        <p:spPr>
          <a:xfrm>
            <a:off x="619433" y="5268901"/>
            <a:ext cx="29036347" cy="1430255"/>
          </a:xfrm>
          <a:prstGeom prst="roundRect">
            <a:avLst>
              <a:gd name="adj" fmla="val 0"/>
            </a:avLst>
          </a:prstGeom>
          <a:solidFill>
            <a:srgbClr val="0E142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1" dirty="0"/>
              <a:t>                   Identifying RNA-Dependent Proteins from Proteomic Data</a:t>
            </a:r>
            <a:endParaRPr lang="en-US" sz="1500" b="1" dirty="0"/>
          </a:p>
          <a:p>
            <a:pPr algn="ctr"/>
            <a:endParaRPr lang="en-US" sz="10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5A2F420-A499-C489-DD0B-47AB8038B054}"/>
              </a:ext>
            </a:extLst>
          </p:cNvPr>
          <p:cNvSpPr txBox="1"/>
          <p:nvPr/>
        </p:nvSpPr>
        <p:spPr>
          <a:xfrm>
            <a:off x="15164570" y="7243086"/>
            <a:ext cx="13893040" cy="230832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2400" b="1" dirty="0"/>
              <a:t>Key Characteristics of Our Dataset</a:t>
            </a:r>
            <a:endParaRPr lang="de-DE" sz="24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Our dataset was generated using the R-Deep approach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/>
              <a:t>~5000 Proteine in 25 Fraktionen, Rnase vs. CTRL</a:t>
            </a: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Dimensions</a:t>
            </a:r>
            <a:endParaRPr lang="en-US" sz="24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400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EF435AB1-B1CB-441A-132D-B8B5BDDAE19F}"/>
              </a:ext>
            </a:extLst>
          </p:cNvPr>
          <p:cNvSpPr/>
          <p:nvPr/>
        </p:nvSpPr>
        <p:spPr>
          <a:xfrm>
            <a:off x="668635" y="12821165"/>
            <a:ext cx="28937944" cy="1430255"/>
          </a:xfrm>
          <a:prstGeom prst="roundRect">
            <a:avLst>
              <a:gd name="adj" fmla="val 0"/>
            </a:avLst>
          </a:prstGeom>
          <a:solidFill>
            <a:srgbClr val="136F6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1" dirty="0"/>
              <a:t>                  Our Approach</a:t>
            </a:r>
            <a:endParaRPr lang="en-US" sz="1500" b="1" dirty="0"/>
          </a:p>
          <a:p>
            <a:pPr algn="ctr"/>
            <a:endParaRPr lang="en-US" sz="1000" b="1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44EB8290-2995-E5BD-F209-94C77125CA24}"/>
              </a:ext>
            </a:extLst>
          </p:cNvPr>
          <p:cNvSpPr/>
          <p:nvPr/>
        </p:nvSpPr>
        <p:spPr>
          <a:xfrm>
            <a:off x="668636" y="26557868"/>
            <a:ext cx="14468970" cy="1430255"/>
          </a:xfrm>
          <a:prstGeom prst="roundRect">
            <a:avLst>
              <a:gd name="adj" fmla="val 0"/>
            </a:avLst>
          </a:prstGeom>
          <a:solidFill>
            <a:srgbClr val="D95D3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1" dirty="0"/>
              <a:t>                  Discussion</a:t>
            </a:r>
            <a:endParaRPr lang="en-US" sz="1500" b="1" dirty="0"/>
          </a:p>
          <a:p>
            <a:endParaRPr lang="en-US" sz="1000" b="1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BB387050-6C46-9F01-D215-1ACAD7D313FD}"/>
              </a:ext>
            </a:extLst>
          </p:cNvPr>
          <p:cNvSpPr/>
          <p:nvPr/>
        </p:nvSpPr>
        <p:spPr>
          <a:xfrm>
            <a:off x="15765564" y="26710041"/>
            <a:ext cx="13841013" cy="1430255"/>
          </a:xfrm>
          <a:prstGeom prst="roundRect">
            <a:avLst>
              <a:gd name="adj" fmla="val 0"/>
            </a:avLst>
          </a:prstGeom>
          <a:solidFill>
            <a:srgbClr val="F1880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     Our Achievements</a:t>
            </a:r>
            <a:endParaRPr lang="en-US" sz="1000" b="1" dirty="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CD265224-973D-08A5-585B-1338E6269483}"/>
              </a:ext>
            </a:extLst>
          </p:cNvPr>
          <p:cNvSpPr/>
          <p:nvPr/>
        </p:nvSpPr>
        <p:spPr>
          <a:xfrm>
            <a:off x="15841730" y="33171728"/>
            <a:ext cx="7118517" cy="1430255"/>
          </a:xfrm>
          <a:prstGeom prst="roundRect">
            <a:avLst>
              <a:gd name="adj" fmla="val 0"/>
            </a:avLst>
          </a:prstGeom>
          <a:solidFill>
            <a:srgbClr val="F0A20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1" dirty="0"/>
              <a:t>                 References</a:t>
            </a:r>
            <a:endParaRPr lang="en-US" sz="1000" b="1" dirty="0"/>
          </a:p>
        </p:txBody>
      </p:sp>
      <p:sp>
        <p:nvSpPr>
          <p:cNvPr id="15" name="Rectangle: Top Corners Rounded 14">
            <a:extLst>
              <a:ext uri="{FF2B5EF4-FFF2-40B4-BE49-F238E27FC236}">
                <a16:creationId xmlns:a16="http://schemas.microsoft.com/office/drawing/2014/main" id="{97411D5A-E8D1-9ADF-805B-3059B4A286FA}"/>
              </a:ext>
            </a:extLst>
          </p:cNvPr>
          <p:cNvSpPr/>
          <p:nvPr/>
        </p:nvSpPr>
        <p:spPr>
          <a:xfrm flipV="1">
            <a:off x="4914900" y="-21880"/>
            <a:ext cx="20288249" cy="4463665"/>
          </a:xfrm>
          <a:prstGeom prst="round2SameRect">
            <a:avLst/>
          </a:prstGeom>
          <a:solidFill>
            <a:srgbClr val="0E1428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Titel 1">
            <a:extLst>
              <a:ext uri="{FF2B5EF4-FFF2-40B4-BE49-F238E27FC236}">
                <a16:creationId xmlns:a16="http://schemas.microsoft.com/office/drawing/2014/main" id="{DF53525B-A080-B156-DE05-A9293F02E613}"/>
              </a:ext>
            </a:extLst>
          </p:cNvPr>
          <p:cNvSpPr txBox="1">
            <a:spLocks/>
          </p:cNvSpPr>
          <p:nvPr/>
        </p:nvSpPr>
        <p:spPr>
          <a:xfrm>
            <a:off x="8664242" y="959551"/>
            <a:ext cx="13000655" cy="183688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30274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9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7000" b="1" dirty="0">
                <a:solidFill>
                  <a:schemeClr val="bg1"/>
                </a:solidFill>
              </a:rPr>
              <a:t>Hidden Alliances: RNA-Dependent Protein Interactions in Cancer Cells</a:t>
            </a:r>
            <a:endParaRPr lang="en-US" sz="7000" b="1" dirty="0">
              <a:solidFill>
                <a:schemeClr val="bg1"/>
              </a:solidFill>
            </a:endParaRPr>
          </a:p>
        </p:txBody>
      </p:sp>
      <p:sp>
        <p:nvSpPr>
          <p:cNvPr id="31" name="Titel 1">
            <a:extLst>
              <a:ext uri="{FF2B5EF4-FFF2-40B4-BE49-F238E27FC236}">
                <a16:creationId xmlns:a16="http://schemas.microsoft.com/office/drawing/2014/main" id="{FA9618EF-8C91-74C1-8D76-119AAE19A4E0}"/>
              </a:ext>
            </a:extLst>
          </p:cNvPr>
          <p:cNvSpPr txBox="1">
            <a:spLocks/>
          </p:cNvSpPr>
          <p:nvPr/>
        </p:nvSpPr>
        <p:spPr>
          <a:xfrm>
            <a:off x="9650865" y="2528719"/>
            <a:ext cx="10973477" cy="1323687"/>
          </a:xfrm>
          <a:prstGeom prst="rect">
            <a:avLst/>
          </a:prstGeom>
        </p:spPr>
        <p:txBody>
          <a:bodyPr vert="horz" lIns="45681" tIns="22840" rIns="45681" bIns="22840" rtlCol="0" anchor="b">
            <a:noAutofit/>
          </a:bodyPr>
          <a:lstStyle>
            <a:lvl1pPr algn="ctr" defTabSz="30274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9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800" dirty="0">
                <a:solidFill>
                  <a:schemeClr val="bg1"/>
                </a:solidFill>
              </a:rPr>
              <a:t>Julian </a:t>
            </a:r>
            <a:r>
              <a:rPr lang="de-DE" sz="2800" dirty="0" err="1">
                <a:solidFill>
                  <a:schemeClr val="bg1"/>
                </a:solidFill>
              </a:rPr>
              <a:t>Baureis</a:t>
            </a:r>
            <a:r>
              <a:rPr lang="de-DE" sz="2800" dirty="0">
                <a:solidFill>
                  <a:schemeClr val="bg1"/>
                </a:solidFill>
              </a:rPr>
              <a:t>, Julia Ferdin, Benjamin Nicklas, Luisa </a:t>
            </a:r>
            <a:r>
              <a:rPr lang="de-DE" sz="2800" dirty="0" err="1">
                <a:solidFill>
                  <a:schemeClr val="bg1"/>
                </a:solidFill>
              </a:rPr>
              <a:t>Wintel</a:t>
            </a:r>
            <a:endParaRPr lang="de-DE" sz="2800" dirty="0">
              <a:solidFill>
                <a:schemeClr val="bg1"/>
              </a:solidFill>
            </a:endParaRPr>
          </a:p>
          <a:p>
            <a:r>
              <a:rPr lang="de-DE" sz="2800" dirty="0">
                <a:solidFill>
                  <a:schemeClr val="bg1"/>
                </a:solidFill>
              </a:rPr>
              <a:t>Data Analysis Project </a:t>
            </a:r>
            <a:r>
              <a:rPr lang="de-DE" sz="2800" dirty="0" err="1">
                <a:solidFill>
                  <a:schemeClr val="bg1"/>
                </a:solidFill>
              </a:rPr>
              <a:t>Molecular</a:t>
            </a:r>
            <a:r>
              <a:rPr lang="de-DE" sz="2800" dirty="0">
                <a:solidFill>
                  <a:schemeClr val="bg1"/>
                </a:solidFill>
              </a:rPr>
              <a:t> Biotechnology SS2025</a:t>
            </a:r>
          </a:p>
        </p:txBody>
      </p:sp>
      <p:sp>
        <p:nvSpPr>
          <p:cNvPr id="32" name="Flowchart: Connector 31">
            <a:extLst>
              <a:ext uri="{FF2B5EF4-FFF2-40B4-BE49-F238E27FC236}">
                <a16:creationId xmlns:a16="http://schemas.microsoft.com/office/drawing/2014/main" id="{586D493F-5AB9-FE47-EA9C-12C19805F77C}"/>
              </a:ext>
            </a:extLst>
          </p:cNvPr>
          <p:cNvSpPr/>
          <p:nvPr/>
        </p:nvSpPr>
        <p:spPr>
          <a:xfrm>
            <a:off x="1194289" y="4900265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0E142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0" b="1" dirty="0">
                <a:solidFill>
                  <a:srgbClr val="120D31"/>
                </a:solidFill>
              </a:rPr>
              <a:t>1</a:t>
            </a:r>
          </a:p>
        </p:txBody>
      </p:sp>
      <p:sp>
        <p:nvSpPr>
          <p:cNvPr id="34" name="Flowchart: Connector 33">
            <a:extLst>
              <a:ext uri="{FF2B5EF4-FFF2-40B4-BE49-F238E27FC236}">
                <a16:creationId xmlns:a16="http://schemas.microsoft.com/office/drawing/2014/main" id="{4A3544FE-1A71-EED6-274E-963F00365C94}"/>
              </a:ext>
            </a:extLst>
          </p:cNvPr>
          <p:cNvSpPr/>
          <p:nvPr/>
        </p:nvSpPr>
        <p:spPr>
          <a:xfrm>
            <a:off x="1194288" y="12498846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136F6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0" b="1" dirty="0">
                <a:solidFill>
                  <a:srgbClr val="136F63"/>
                </a:solidFill>
              </a:rPr>
              <a:t>2</a:t>
            </a:r>
          </a:p>
        </p:txBody>
      </p:sp>
      <p:sp>
        <p:nvSpPr>
          <p:cNvPr id="35" name="Flowchart: Connector 34">
            <a:extLst>
              <a:ext uri="{FF2B5EF4-FFF2-40B4-BE49-F238E27FC236}">
                <a16:creationId xmlns:a16="http://schemas.microsoft.com/office/drawing/2014/main" id="{5FD91CD0-4213-2494-BC13-A60F70FEDA12}"/>
              </a:ext>
            </a:extLst>
          </p:cNvPr>
          <p:cNvSpPr/>
          <p:nvPr/>
        </p:nvSpPr>
        <p:spPr>
          <a:xfrm>
            <a:off x="1194287" y="26312976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D95D3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0" b="1" dirty="0">
                <a:solidFill>
                  <a:srgbClr val="D95D39"/>
                </a:solidFill>
              </a:rPr>
              <a:t>3</a:t>
            </a:r>
          </a:p>
        </p:txBody>
      </p:sp>
      <p:sp>
        <p:nvSpPr>
          <p:cNvPr id="36" name="Flowchart: Connector 35">
            <a:extLst>
              <a:ext uri="{FF2B5EF4-FFF2-40B4-BE49-F238E27FC236}">
                <a16:creationId xmlns:a16="http://schemas.microsoft.com/office/drawing/2014/main" id="{B430D6BC-DB5A-9EEB-8DF4-DA978DF1293E}"/>
              </a:ext>
            </a:extLst>
          </p:cNvPr>
          <p:cNvSpPr/>
          <p:nvPr/>
        </p:nvSpPr>
        <p:spPr>
          <a:xfrm>
            <a:off x="16242587" y="26367831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F1880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0" b="1" dirty="0">
                <a:solidFill>
                  <a:srgbClr val="F18805"/>
                </a:solidFill>
              </a:rPr>
              <a:t>4</a:t>
            </a:r>
          </a:p>
        </p:txBody>
      </p:sp>
      <p:sp>
        <p:nvSpPr>
          <p:cNvPr id="37" name="Flowchart: Connector 36">
            <a:extLst>
              <a:ext uri="{FF2B5EF4-FFF2-40B4-BE49-F238E27FC236}">
                <a16:creationId xmlns:a16="http://schemas.microsoft.com/office/drawing/2014/main" id="{C512A144-AE6D-041C-5877-C581B7FEC1D4}"/>
              </a:ext>
            </a:extLst>
          </p:cNvPr>
          <p:cNvSpPr/>
          <p:nvPr/>
        </p:nvSpPr>
        <p:spPr>
          <a:xfrm>
            <a:off x="16285627" y="32900076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F0A20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0" b="1" dirty="0">
                <a:solidFill>
                  <a:srgbClr val="F0A202"/>
                </a:solidFill>
              </a:rPr>
              <a:t>5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1CAB1DF6-38E2-8B29-104E-4C1D83F007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37270" y="36759334"/>
            <a:ext cx="6538913" cy="367813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3F2521DF-8B88-E027-D348-24E76D21F1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29394" y="32942169"/>
            <a:ext cx="6643297" cy="3735379"/>
          </a:xfrm>
          <a:prstGeom prst="rect">
            <a:avLst/>
          </a:prstGeom>
        </p:spPr>
      </p:pic>
      <p:sp>
        <p:nvSpPr>
          <p:cNvPr id="58" name="Rectangle 57">
            <a:extLst>
              <a:ext uri="{FF2B5EF4-FFF2-40B4-BE49-F238E27FC236}">
                <a16:creationId xmlns:a16="http://schemas.microsoft.com/office/drawing/2014/main" id="{A7D62F7B-579B-8AFD-A7B2-C5FBD1934D4A}"/>
              </a:ext>
            </a:extLst>
          </p:cNvPr>
          <p:cNvSpPr/>
          <p:nvPr/>
        </p:nvSpPr>
        <p:spPr>
          <a:xfrm flipV="1">
            <a:off x="-1" y="40883037"/>
            <a:ext cx="30275214" cy="1920726"/>
          </a:xfrm>
          <a:prstGeom prst="rect">
            <a:avLst/>
          </a:prstGeom>
          <a:solidFill>
            <a:srgbClr val="F0A202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Rectangle: Top Corners Rounded 58">
            <a:extLst>
              <a:ext uri="{FF2B5EF4-FFF2-40B4-BE49-F238E27FC236}">
                <a16:creationId xmlns:a16="http://schemas.microsoft.com/office/drawing/2014/main" id="{3E76E19B-644E-41A8-C4F0-3A07350D70F6}"/>
              </a:ext>
            </a:extLst>
          </p:cNvPr>
          <p:cNvSpPr/>
          <p:nvPr/>
        </p:nvSpPr>
        <p:spPr>
          <a:xfrm flipV="1">
            <a:off x="856746" y="40880241"/>
            <a:ext cx="28404556" cy="1921842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F18805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Rectangle: Top Corners Rounded 59">
            <a:extLst>
              <a:ext uri="{FF2B5EF4-FFF2-40B4-BE49-F238E27FC236}">
                <a16:creationId xmlns:a16="http://schemas.microsoft.com/office/drawing/2014/main" id="{C8E00717-6C69-DBCF-5E22-B1855224443A}"/>
              </a:ext>
            </a:extLst>
          </p:cNvPr>
          <p:cNvSpPr/>
          <p:nvPr/>
        </p:nvSpPr>
        <p:spPr>
          <a:xfrm flipV="1">
            <a:off x="2245466" y="40878015"/>
            <a:ext cx="25838205" cy="1923314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D95D39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Rectangle: Top Corners Rounded 60">
            <a:extLst>
              <a:ext uri="{FF2B5EF4-FFF2-40B4-BE49-F238E27FC236}">
                <a16:creationId xmlns:a16="http://schemas.microsoft.com/office/drawing/2014/main" id="{30DFB7BB-7417-5C00-10BD-1DDCFDB7B262}"/>
              </a:ext>
            </a:extLst>
          </p:cNvPr>
          <p:cNvSpPr/>
          <p:nvPr/>
        </p:nvSpPr>
        <p:spPr>
          <a:xfrm flipV="1">
            <a:off x="3593302" y="40878014"/>
            <a:ext cx="23088601" cy="1923315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136F63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Rectangle: Top Corners Rounded 61">
            <a:extLst>
              <a:ext uri="{FF2B5EF4-FFF2-40B4-BE49-F238E27FC236}">
                <a16:creationId xmlns:a16="http://schemas.microsoft.com/office/drawing/2014/main" id="{DDB449C9-5F94-AB45-47EB-CA37449C79CE}"/>
              </a:ext>
            </a:extLst>
          </p:cNvPr>
          <p:cNvSpPr/>
          <p:nvPr/>
        </p:nvSpPr>
        <p:spPr>
          <a:xfrm flipV="1">
            <a:off x="4914900" y="40877437"/>
            <a:ext cx="20288249" cy="1926325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0E1428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07824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21AB06-D2B6-1F73-B48C-749D10BDA3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5015D91B-DE91-DF68-784F-D17E04D10BAE}"/>
              </a:ext>
            </a:extLst>
          </p:cNvPr>
          <p:cNvSpPr/>
          <p:nvPr/>
        </p:nvSpPr>
        <p:spPr>
          <a:xfrm flipV="1">
            <a:off x="-1" y="-21301"/>
            <a:ext cx="30275214" cy="4467776"/>
          </a:xfrm>
          <a:prstGeom prst="rect">
            <a:avLst/>
          </a:prstGeom>
          <a:solidFill>
            <a:srgbClr val="2EA99D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Rectangle: Top Corners Rounded 42">
            <a:extLst>
              <a:ext uri="{FF2B5EF4-FFF2-40B4-BE49-F238E27FC236}">
                <a16:creationId xmlns:a16="http://schemas.microsoft.com/office/drawing/2014/main" id="{4AAB2466-D300-19A8-CB32-9B6ACDE47E5E}"/>
              </a:ext>
            </a:extLst>
          </p:cNvPr>
          <p:cNvSpPr/>
          <p:nvPr/>
        </p:nvSpPr>
        <p:spPr>
          <a:xfrm flipV="1">
            <a:off x="856746" y="-21302"/>
            <a:ext cx="28404556" cy="4468351"/>
          </a:xfrm>
          <a:prstGeom prst="round2SameRect">
            <a:avLst/>
          </a:prstGeom>
          <a:solidFill>
            <a:srgbClr val="269088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Rectangle: Top Corners Rounded 43">
            <a:extLst>
              <a:ext uri="{FF2B5EF4-FFF2-40B4-BE49-F238E27FC236}">
                <a16:creationId xmlns:a16="http://schemas.microsoft.com/office/drawing/2014/main" id="{F9A98D13-49F6-4A26-2BAD-6453AD295CD9}"/>
              </a:ext>
            </a:extLst>
          </p:cNvPr>
          <p:cNvSpPr/>
          <p:nvPr/>
        </p:nvSpPr>
        <p:spPr>
          <a:xfrm flipV="1">
            <a:off x="2245466" y="-19077"/>
            <a:ext cx="25838205" cy="4468351"/>
          </a:xfrm>
          <a:prstGeom prst="round2SameRect">
            <a:avLst/>
          </a:prstGeom>
          <a:solidFill>
            <a:srgbClr val="196B68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Rectangle: Top Corners Rounded 44">
            <a:extLst>
              <a:ext uri="{FF2B5EF4-FFF2-40B4-BE49-F238E27FC236}">
                <a16:creationId xmlns:a16="http://schemas.microsoft.com/office/drawing/2014/main" id="{A9CCADDE-3EBC-42C2-C5F8-3DC484904BEF}"/>
              </a:ext>
            </a:extLst>
          </p:cNvPr>
          <p:cNvSpPr/>
          <p:nvPr/>
        </p:nvSpPr>
        <p:spPr>
          <a:xfrm flipV="1">
            <a:off x="3593302" y="-21303"/>
            <a:ext cx="23088601" cy="4470577"/>
          </a:xfrm>
          <a:prstGeom prst="round2SameRect">
            <a:avLst/>
          </a:prstGeom>
          <a:solidFill>
            <a:srgbClr val="0D474A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85B0A668-0153-6FAB-AF90-9BD4A997759B}"/>
              </a:ext>
            </a:extLst>
          </p:cNvPr>
          <p:cNvSpPr/>
          <p:nvPr/>
        </p:nvSpPr>
        <p:spPr>
          <a:xfrm>
            <a:off x="619433" y="26557868"/>
            <a:ext cx="14518173" cy="13738215"/>
          </a:xfrm>
          <a:prstGeom prst="roundRect">
            <a:avLst>
              <a:gd name="adj" fmla="val 3189"/>
            </a:avLst>
          </a:prstGeom>
          <a:solidFill>
            <a:schemeClr val="bg1"/>
          </a:solidFill>
          <a:ln w="254000">
            <a:solidFill>
              <a:srgbClr val="196B6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25E1EF3-554D-00BD-33D8-A27ECF91375D}"/>
              </a:ext>
            </a:extLst>
          </p:cNvPr>
          <p:cNvSpPr/>
          <p:nvPr/>
        </p:nvSpPr>
        <p:spPr>
          <a:xfrm>
            <a:off x="15747588" y="26705353"/>
            <a:ext cx="13858989" cy="5808341"/>
          </a:xfrm>
          <a:prstGeom prst="roundRect">
            <a:avLst>
              <a:gd name="adj" fmla="val 2683"/>
            </a:avLst>
          </a:prstGeom>
          <a:solidFill>
            <a:schemeClr val="bg1"/>
          </a:solidFill>
          <a:ln w="254000">
            <a:solidFill>
              <a:srgbClr val="26908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9B125454-9A8E-D154-8093-849F18AC0B2B}"/>
              </a:ext>
            </a:extLst>
          </p:cNvPr>
          <p:cNvSpPr/>
          <p:nvPr/>
        </p:nvSpPr>
        <p:spPr>
          <a:xfrm>
            <a:off x="15765564" y="33222585"/>
            <a:ext cx="7194683" cy="7073498"/>
          </a:xfrm>
          <a:prstGeom prst="roundRect">
            <a:avLst>
              <a:gd name="adj" fmla="val 2154"/>
            </a:avLst>
          </a:prstGeom>
          <a:solidFill>
            <a:schemeClr val="bg1"/>
          </a:solidFill>
          <a:ln w="254000">
            <a:solidFill>
              <a:srgbClr val="2EA99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44EAFBA0-F679-92C8-F63C-E17276C52E27}"/>
              </a:ext>
            </a:extLst>
          </p:cNvPr>
          <p:cNvSpPr/>
          <p:nvPr/>
        </p:nvSpPr>
        <p:spPr>
          <a:xfrm>
            <a:off x="619433" y="12816304"/>
            <a:ext cx="29054323" cy="13032673"/>
          </a:xfrm>
          <a:prstGeom prst="roundRect">
            <a:avLst>
              <a:gd name="adj" fmla="val 1883"/>
            </a:avLst>
          </a:prstGeom>
          <a:solidFill>
            <a:schemeClr val="bg1"/>
          </a:solidFill>
          <a:ln w="254000">
            <a:solidFill>
              <a:srgbClr val="0D474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064896C-6D70-05DF-DF81-B8AC7DA12649}"/>
              </a:ext>
            </a:extLst>
          </p:cNvPr>
          <p:cNvSpPr/>
          <p:nvPr/>
        </p:nvSpPr>
        <p:spPr>
          <a:xfrm>
            <a:off x="619433" y="5268902"/>
            <a:ext cx="29054323" cy="6831954"/>
          </a:xfrm>
          <a:prstGeom prst="roundRect">
            <a:avLst>
              <a:gd name="adj" fmla="val 4408"/>
            </a:avLst>
          </a:prstGeom>
          <a:solidFill>
            <a:schemeClr val="bg1"/>
          </a:solidFill>
          <a:ln w="254000">
            <a:solidFill>
              <a:srgbClr val="07363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de-DE" dirty="0"/>
              <a:t>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92D73E0-9472-8C2D-DFC0-50501F9CD19E}"/>
              </a:ext>
            </a:extLst>
          </p:cNvPr>
          <p:cNvSpPr txBox="1"/>
          <p:nvPr/>
        </p:nvSpPr>
        <p:spPr>
          <a:xfrm>
            <a:off x="1253554" y="7243086"/>
            <a:ext cx="13893040" cy="452431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2400" b="1" dirty="0"/>
              <a:t>  </a:t>
            </a: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/>
              <a:t>„We want to </a:t>
            </a:r>
            <a:r>
              <a:rPr lang="en-US" sz="2400" dirty="0"/>
              <a:t>extract RNA-dependent proteins from proteomic screens”</a:t>
            </a:r>
            <a:endParaRPr lang="de-DE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/>
              <a:t>„RNA-dependency = the proteins interactome depends on RNA“</a:t>
            </a:r>
          </a:p>
          <a:p>
            <a:endParaRPr lang="en-US" sz="2400" b="1" dirty="0"/>
          </a:p>
          <a:p>
            <a:r>
              <a:rPr lang="en-US" sz="2400" b="1" dirty="0"/>
              <a:t>What Makes RNA-Dependent Proteins Worth Investigating?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b="1" dirty="0"/>
              <a:t>Key Regulators:</a:t>
            </a:r>
            <a:r>
              <a:rPr lang="de-DE" sz="2400" dirty="0"/>
              <a:t> RBPs control RNA metabolism &amp; gene expression.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b="1" dirty="0"/>
              <a:t>Disease Links:</a:t>
            </a:r>
            <a:r>
              <a:rPr lang="de-DE" sz="2400" dirty="0"/>
              <a:t> Misregulation is tied to cancer &amp; neurodegeneration.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b="1" dirty="0"/>
              <a:t>Functional Clues:</a:t>
            </a:r>
            <a:r>
              <a:rPr lang="de-DE" sz="2400" dirty="0"/>
              <a:t> New RBPs hint at RNA’s role in specific pathways.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b="1" dirty="0"/>
              <a:t>Interaction Networks:</a:t>
            </a:r>
            <a:r>
              <a:rPr lang="de-DE" sz="2400" dirty="0"/>
              <a:t> Mapping RNA-protein complexes reveals regulatory logic.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b="1" dirty="0"/>
              <a:t>Molecular Insights:</a:t>
            </a:r>
            <a:r>
              <a:rPr lang="de-DE" sz="2400" dirty="0"/>
              <a:t> Deepens our understanding of cell cycle and cellular behavior. </a:t>
            </a:r>
            <a:endParaRPr lang="en-US" sz="24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C0437E-7AB6-3564-1878-46FD74336B01}"/>
              </a:ext>
            </a:extLst>
          </p:cNvPr>
          <p:cNvSpPr txBox="1"/>
          <p:nvPr/>
        </p:nvSpPr>
        <p:spPr>
          <a:xfrm>
            <a:off x="1887734" y="14957479"/>
            <a:ext cx="24173364" cy="710963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2400" b="1" dirty="0"/>
              <a:t>1) Data preparation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Data cleanup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“Rearrange and reorder the columns to their treatment, replicate and fraction”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Normalization</a:t>
            </a:r>
          </a:p>
          <a:p>
            <a:endParaRPr lang="en-US" sz="2400" b="1" dirty="0"/>
          </a:p>
          <a:p>
            <a:r>
              <a:rPr lang="de-DE" sz="2400" b="1" dirty="0"/>
              <a:t>2) Data exploration</a:t>
            </a:r>
            <a:endParaRPr lang="de-DE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 Identification of maxima and shoulders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de-DE" sz="2400" dirty="0"/>
              <a:t>Selection criteria</a:t>
            </a:r>
            <a:r>
              <a:rPr lang="en-US" sz="2400" dirty="0"/>
              <a:t> &amp; Wilcoxon Test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Visualization for the </a:t>
            </a:r>
            <a:r>
              <a:rPr lang="de-DE" sz="2400" dirty="0"/>
              <a:t>order of selection criteria</a:t>
            </a: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Pie charts for selection results</a:t>
            </a:r>
          </a:p>
          <a:p>
            <a:endParaRPr lang="en-US" sz="2400" b="1" dirty="0"/>
          </a:p>
          <a:p>
            <a:r>
              <a:rPr lang="de-DE" sz="2400" b="1" dirty="0"/>
              <a:t>3) Data reduction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/>
              <a:t>PCR </a:t>
            </a: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 k-means clustering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r>
              <a:rPr lang="de-DE" sz="2400" b="1" dirty="0"/>
              <a:t>4) Data modelling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 Linear Regression </a:t>
            </a:r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AFCE74-9448-8CEC-F1C4-9D7B1BDC695B}"/>
              </a:ext>
            </a:extLst>
          </p:cNvPr>
          <p:cNvSpPr txBox="1"/>
          <p:nvPr/>
        </p:nvSpPr>
        <p:spPr>
          <a:xfrm>
            <a:off x="1253554" y="28838120"/>
            <a:ext cx="11401261" cy="1117228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Critical review of our own results and methods (e.g., Selection criteria made us delete some RBPs. Why? What were their properties?)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Why do we find fewer proteins than </a:t>
            </a:r>
            <a:r>
              <a:rPr lang="en-US" sz="2400" dirty="0" err="1"/>
              <a:t>Maïwen</a:t>
            </a:r>
            <a:r>
              <a:rPr lang="en-US" sz="2400" dirty="0"/>
              <a:t>?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endParaRPr lang="en-US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CC599A-78AE-A666-6B2E-D5EE3C7E793A}"/>
              </a:ext>
            </a:extLst>
          </p:cNvPr>
          <p:cNvSpPr txBox="1"/>
          <p:nvPr/>
        </p:nvSpPr>
        <p:spPr>
          <a:xfrm>
            <a:off x="16242587" y="35200055"/>
            <a:ext cx="5093413" cy="156966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https://de.wikipedia.org/wiki/Eigentliche_Schnepfen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4127EC-B498-64F5-0E86-8A40B644EA51}"/>
              </a:ext>
            </a:extLst>
          </p:cNvPr>
          <p:cNvSpPr txBox="1"/>
          <p:nvPr/>
        </p:nvSpPr>
        <p:spPr>
          <a:xfrm>
            <a:off x="16242587" y="28638166"/>
            <a:ext cx="8291810" cy="120032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/>
              <a:t>We found X proteins that ...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400" dirty="0"/>
          </a:p>
          <a:p>
            <a:endParaRPr lang="en-US" sz="2400" b="1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CCE8E4F7-394D-786B-A70D-DCC44E46936E}"/>
              </a:ext>
            </a:extLst>
          </p:cNvPr>
          <p:cNvSpPr/>
          <p:nvPr/>
        </p:nvSpPr>
        <p:spPr>
          <a:xfrm>
            <a:off x="619433" y="5268901"/>
            <a:ext cx="29036347" cy="1430255"/>
          </a:xfrm>
          <a:prstGeom prst="roundRect">
            <a:avLst>
              <a:gd name="adj" fmla="val 0"/>
            </a:avLst>
          </a:prstGeom>
          <a:solidFill>
            <a:srgbClr val="07363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1" dirty="0"/>
              <a:t>                   Identifying RNA-Dependent Proteins from Proteomic Data</a:t>
            </a:r>
            <a:endParaRPr lang="en-US" sz="1500" b="1" dirty="0"/>
          </a:p>
          <a:p>
            <a:pPr algn="ctr"/>
            <a:endParaRPr lang="en-US" sz="10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6AB73EE-801E-6989-8B1E-0F9B1E687FFE}"/>
              </a:ext>
            </a:extLst>
          </p:cNvPr>
          <p:cNvSpPr txBox="1"/>
          <p:nvPr/>
        </p:nvSpPr>
        <p:spPr>
          <a:xfrm>
            <a:off x="15164570" y="7243086"/>
            <a:ext cx="13893040" cy="230832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2400" b="1" dirty="0"/>
              <a:t>Key Characteristics of Our Dataset</a:t>
            </a:r>
            <a:endParaRPr lang="de-DE" sz="24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Our dataset was generated using the R-Deep approach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/>
              <a:t>~5000 Proteine in 25 Fraktionen, Rnase vs. CTRL</a:t>
            </a: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Dimensions</a:t>
            </a:r>
            <a:endParaRPr lang="en-US" sz="24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400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9A8474ED-90DD-C56A-7F26-C5E743148A1B}"/>
              </a:ext>
            </a:extLst>
          </p:cNvPr>
          <p:cNvSpPr/>
          <p:nvPr/>
        </p:nvSpPr>
        <p:spPr>
          <a:xfrm>
            <a:off x="668635" y="12821165"/>
            <a:ext cx="28937944" cy="1430255"/>
          </a:xfrm>
          <a:prstGeom prst="roundRect">
            <a:avLst>
              <a:gd name="adj" fmla="val 0"/>
            </a:avLst>
          </a:prstGeom>
          <a:solidFill>
            <a:srgbClr val="0D474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1" dirty="0"/>
              <a:t>                  Our Approach</a:t>
            </a:r>
            <a:endParaRPr lang="en-US" sz="1500" b="1" dirty="0"/>
          </a:p>
          <a:p>
            <a:pPr algn="ctr"/>
            <a:endParaRPr lang="en-US" sz="1000" b="1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073CBE13-7997-A8AD-E701-DF6A9FE6552D}"/>
              </a:ext>
            </a:extLst>
          </p:cNvPr>
          <p:cNvSpPr/>
          <p:nvPr/>
        </p:nvSpPr>
        <p:spPr>
          <a:xfrm>
            <a:off x="668636" y="26557868"/>
            <a:ext cx="14468970" cy="1430255"/>
          </a:xfrm>
          <a:prstGeom prst="roundRect">
            <a:avLst>
              <a:gd name="adj" fmla="val 0"/>
            </a:avLst>
          </a:prstGeom>
          <a:solidFill>
            <a:srgbClr val="196B68"/>
          </a:solidFill>
          <a:ln>
            <a:solidFill>
              <a:srgbClr val="196B6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1" dirty="0"/>
              <a:t>                  Discussion</a:t>
            </a:r>
            <a:endParaRPr lang="en-US" sz="1500" b="1" dirty="0"/>
          </a:p>
          <a:p>
            <a:endParaRPr lang="en-US" sz="1000" b="1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3DF66084-943A-6C97-679F-9A5CBC13E93A}"/>
              </a:ext>
            </a:extLst>
          </p:cNvPr>
          <p:cNvSpPr/>
          <p:nvPr/>
        </p:nvSpPr>
        <p:spPr>
          <a:xfrm>
            <a:off x="15765564" y="26710041"/>
            <a:ext cx="13841013" cy="1430255"/>
          </a:xfrm>
          <a:prstGeom prst="roundRect">
            <a:avLst>
              <a:gd name="adj" fmla="val 0"/>
            </a:avLst>
          </a:prstGeom>
          <a:solidFill>
            <a:srgbClr val="26908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     Our Achievements</a:t>
            </a:r>
            <a:endParaRPr lang="en-US" sz="1000" b="1" dirty="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B052651E-3906-2FC1-AD23-2492883D9F62}"/>
              </a:ext>
            </a:extLst>
          </p:cNvPr>
          <p:cNvSpPr/>
          <p:nvPr/>
        </p:nvSpPr>
        <p:spPr>
          <a:xfrm>
            <a:off x="15841730" y="33171728"/>
            <a:ext cx="7118517" cy="1430255"/>
          </a:xfrm>
          <a:prstGeom prst="roundRect">
            <a:avLst>
              <a:gd name="adj" fmla="val 0"/>
            </a:avLst>
          </a:prstGeom>
          <a:solidFill>
            <a:srgbClr val="2EA99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1" dirty="0"/>
              <a:t>                 References</a:t>
            </a:r>
            <a:endParaRPr lang="en-US" sz="1000" b="1" dirty="0"/>
          </a:p>
        </p:txBody>
      </p:sp>
      <p:sp>
        <p:nvSpPr>
          <p:cNvPr id="15" name="Rectangle: Top Corners Rounded 14">
            <a:extLst>
              <a:ext uri="{FF2B5EF4-FFF2-40B4-BE49-F238E27FC236}">
                <a16:creationId xmlns:a16="http://schemas.microsoft.com/office/drawing/2014/main" id="{DA6D66D2-0432-32AA-D176-22B1B1E7BE2D}"/>
              </a:ext>
            </a:extLst>
          </p:cNvPr>
          <p:cNvSpPr/>
          <p:nvPr/>
        </p:nvSpPr>
        <p:spPr>
          <a:xfrm flipV="1">
            <a:off x="4914900" y="-21880"/>
            <a:ext cx="20288249" cy="4463665"/>
          </a:xfrm>
          <a:prstGeom prst="round2SameRect">
            <a:avLst/>
          </a:prstGeom>
          <a:solidFill>
            <a:srgbClr val="07363B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3" name="Titel 1">
            <a:extLst>
              <a:ext uri="{FF2B5EF4-FFF2-40B4-BE49-F238E27FC236}">
                <a16:creationId xmlns:a16="http://schemas.microsoft.com/office/drawing/2014/main" id="{656503F2-9366-B84C-90E9-DB75EB260470}"/>
              </a:ext>
            </a:extLst>
          </p:cNvPr>
          <p:cNvSpPr txBox="1">
            <a:spLocks/>
          </p:cNvSpPr>
          <p:nvPr/>
        </p:nvSpPr>
        <p:spPr>
          <a:xfrm>
            <a:off x="8664242" y="959551"/>
            <a:ext cx="13000655" cy="183688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30274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9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7000" b="1" dirty="0">
                <a:solidFill>
                  <a:schemeClr val="bg1"/>
                </a:solidFill>
              </a:rPr>
              <a:t>Hidden Alliances: RNA-Dependent Protein Interactions in Cancer Cells</a:t>
            </a:r>
            <a:endParaRPr lang="en-US" sz="7000" b="1" dirty="0">
              <a:solidFill>
                <a:schemeClr val="bg1"/>
              </a:solidFill>
            </a:endParaRPr>
          </a:p>
        </p:txBody>
      </p:sp>
      <p:sp>
        <p:nvSpPr>
          <p:cNvPr id="31" name="Titel 1">
            <a:extLst>
              <a:ext uri="{FF2B5EF4-FFF2-40B4-BE49-F238E27FC236}">
                <a16:creationId xmlns:a16="http://schemas.microsoft.com/office/drawing/2014/main" id="{826188FA-930C-B99F-C862-DF6D3D24FDCB}"/>
              </a:ext>
            </a:extLst>
          </p:cNvPr>
          <p:cNvSpPr txBox="1">
            <a:spLocks/>
          </p:cNvSpPr>
          <p:nvPr/>
        </p:nvSpPr>
        <p:spPr>
          <a:xfrm>
            <a:off x="9650865" y="2528719"/>
            <a:ext cx="10973477" cy="1323687"/>
          </a:xfrm>
          <a:prstGeom prst="rect">
            <a:avLst/>
          </a:prstGeom>
        </p:spPr>
        <p:txBody>
          <a:bodyPr vert="horz" lIns="45681" tIns="22840" rIns="45681" bIns="22840" rtlCol="0" anchor="b">
            <a:noAutofit/>
          </a:bodyPr>
          <a:lstStyle>
            <a:lvl1pPr algn="ctr" defTabSz="30274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9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800" dirty="0">
                <a:solidFill>
                  <a:schemeClr val="bg1"/>
                </a:solidFill>
              </a:rPr>
              <a:t>Julian </a:t>
            </a:r>
            <a:r>
              <a:rPr lang="de-DE" sz="2800" dirty="0" err="1">
                <a:solidFill>
                  <a:schemeClr val="bg1"/>
                </a:solidFill>
              </a:rPr>
              <a:t>Baureis</a:t>
            </a:r>
            <a:r>
              <a:rPr lang="de-DE" sz="2800" dirty="0">
                <a:solidFill>
                  <a:schemeClr val="bg1"/>
                </a:solidFill>
              </a:rPr>
              <a:t>, Julia Ferdin, Benjamin Nicklas, Luisa </a:t>
            </a:r>
            <a:r>
              <a:rPr lang="de-DE" sz="2800" dirty="0" err="1">
                <a:solidFill>
                  <a:schemeClr val="bg1"/>
                </a:solidFill>
              </a:rPr>
              <a:t>Wintel</a:t>
            </a:r>
            <a:endParaRPr lang="de-DE" sz="2800" dirty="0">
              <a:solidFill>
                <a:schemeClr val="bg1"/>
              </a:solidFill>
            </a:endParaRPr>
          </a:p>
          <a:p>
            <a:r>
              <a:rPr lang="de-DE" sz="2800" dirty="0">
                <a:solidFill>
                  <a:schemeClr val="bg1"/>
                </a:solidFill>
              </a:rPr>
              <a:t>Data Analysis Project </a:t>
            </a:r>
            <a:r>
              <a:rPr lang="de-DE" sz="2800" dirty="0" err="1">
                <a:solidFill>
                  <a:schemeClr val="bg1"/>
                </a:solidFill>
              </a:rPr>
              <a:t>Molecular</a:t>
            </a:r>
            <a:r>
              <a:rPr lang="de-DE" sz="2800" dirty="0">
                <a:solidFill>
                  <a:schemeClr val="bg1"/>
                </a:solidFill>
              </a:rPr>
              <a:t> Biotechnology SS2025</a:t>
            </a:r>
          </a:p>
        </p:txBody>
      </p:sp>
      <p:sp>
        <p:nvSpPr>
          <p:cNvPr id="32" name="Flowchart: Connector 31">
            <a:extLst>
              <a:ext uri="{FF2B5EF4-FFF2-40B4-BE49-F238E27FC236}">
                <a16:creationId xmlns:a16="http://schemas.microsoft.com/office/drawing/2014/main" id="{759C7E9F-D453-0134-B809-CBEAD93099D8}"/>
              </a:ext>
            </a:extLst>
          </p:cNvPr>
          <p:cNvSpPr/>
          <p:nvPr/>
        </p:nvSpPr>
        <p:spPr>
          <a:xfrm>
            <a:off x="1194289" y="4900265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07363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0" b="1" dirty="0">
                <a:solidFill>
                  <a:srgbClr val="07363B"/>
                </a:solidFill>
              </a:rPr>
              <a:t>1</a:t>
            </a:r>
          </a:p>
        </p:txBody>
      </p:sp>
      <p:sp>
        <p:nvSpPr>
          <p:cNvPr id="34" name="Flowchart: Connector 33">
            <a:extLst>
              <a:ext uri="{FF2B5EF4-FFF2-40B4-BE49-F238E27FC236}">
                <a16:creationId xmlns:a16="http://schemas.microsoft.com/office/drawing/2014/main" id="{76D691FE-6BCF-58A8-0969-2610B8D43366}"/>
              </a:ext>
            </a:extLst>
          </p:cNvPr>
          <p:cNvSpPr/>
          <p:nvPr/>
        </p:nvSpPr>
        <p:spPr>
          <a:xfrm>
            <a:off x="1194288" y="12498846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0D474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0" b="1" dirty="0">
                <a:solidFill>
                  <a:srgbClr val="0D474A"/>
                </a:solidFill>
              </a:rPr>
              <a:t>2</a:t>
            </a:r>
          </a:p>
        </p:txBody>
      </p:sp>
      <p:sp>
        <p:nvSpPr>
          <p:cNvPr id="35" name="Flowchart: Connector 34">
            <a:extLst>
              <a:ext uri="{FF2B5EF4-FFF2-40B4-BE49-F238E27FC236}">
                <a16:creationId xmlns:a16="http://schemas.microsoft.com/office/drawing/2014/main" id="{EF227488-CB41-89FB-B715-77B6EC0FAE15}"/>
              </a:ext>
            </a:extLst>
          </p:cNvPr>
          <p:cNvSpPr/>
          <p:nvPr/>
        </p:nvSpPr>
        <p:spPr>
          <a:xfrm>
            <a:off x="1194287" y="26312976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196B6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0" b="1" dirty="0">
                <a:solidFill>
                  <a:srgbClr val="196B68"/>
                </a:solidFill>
              </a:rPr>
              <a:t>3</a:t>
            </a:r>
          </a:p>
        </p:txBody>
      </p:sp>
      <p:sp>
        <p:nvSpPr>
          <p:cNvPr id="36" name="Flowchart: Connector 35">
            <a:extLst>
              <a:ext uri="{FF2B5EF4-FFF2-40B4-BE49-F238E27FC236}">
                <a16:creationId xmlns:a16="http://schemas.microsoft.com/office/drawing/2014/main" id="{30FF58C4-3943-F93E-97A0-5150959911BE}"/>
              </a:ext>
            </a:extLst>
          </p:cNvPr>
          <p:cNvSpPr/>
          <p:nvPr/>
        </p:nvSpPr>
        <p:spPr>
          <a:xfrm>
            <a:off x="16242587" y="26367831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26908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0" b="1" dirty="0">
                <a:solidFill>
                  <a:srgbClr val="269088"/>
                </a:solidFill>
              </a:rPr>
              <a:t>4</a:t>
            </a:r>
          </a:p>
        </p:txBody>
      </p:sp>
      <p:sp>
        <p:nvSpPr>
          <p:cNvPr id="37" name="Flowchart: Connector 36">
            <a:extLst>
              <a:ext uri="{FF2B5EF4-FFF2-40B4-BE49-F238E27FC236}">
                <a16:creationId xmlns:a16="http://schemas.microsoft.com/office/drawing/2014/main" id="{4137CFF7-2128-040E-DEAE-DA6FE997977B}"/>
              </a:ext>
            </a:extLst>
          </p:cNvPr>
          <p:cNvSpPr/>
          <p:nvPr/>
        </p:nvSpPr>
        <p:spPr>
          <a:xfrm>
            <a:off x="16285627" y="32900076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2EA99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0" b="1" dirty="0">
                <a:solidFill>
                  <a:srgbClr val="2EA99D"/>
                </a:solidFill>
              </a:rPr>
              <a:t>5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87652607-089F-25B5-1035-03292BE9E2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37270" y="36759334"/>
            <a:ext cx="6538913" cy="367813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477DEE3E-3E81-4F70-43DF-5336E1C894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29394" y="32942169"/>
            <a:ext cx="6643297" cy="3735379"/>
          </a:xfrm>
          <a:prstGeom prst="rect">
            <a:avLst/>
          </a:prstGeom>
        </p:spPr>
      </p:pic>
      <p:sp>
        <p:nvSpPr>
          <p:cNvPr id="58" name="Rectangle 57">
            <a:extLst>
              <a:ext uri="{FF2B5EF4-FFF2-40B4-BE49-F238E27FC236}">
                <a16:creationId xmlns:a16="http://schemas.microsoft.com/office/drawing/2014/main" id="{F50030DA-7B9A-45F2-024A-C1938F1AD435}"/>
              </a:ext>
            </a:extLst>
          </p:cNvPr>
          <p:cNvSpPr/>
          <p:nvPr/>
        </p:nvSpPr>
        <p:spPr>
          <a:xfrm flipV="1">
            <a:off x="-1" y="40883037"/>
            <a:ext cx="30275214" cy="1920726"/>
          </a:xfrm>
          <a:prstGeom prst="rect">
            <a:avLst/>
          </a:prstGeom>
          <a:solidFill>
            <a:srgbClr val="2EA99D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Rectangle: Top Corners Rounded 58">
            <a:extLst>
              <a:ext uri="{FF2B5EF4-FFF2-40B4-BE49-F238E27FC236}">
                <a16:creationId xmlns:a16="http://schemas.microsoft.com/office/drawing/2014/main" id="{150E5B49-9A52-C06A-3A5E-3A61475ACA72}"/>
              </a:ext>
            </a:extLst>
          </p:cNvPr>
          <p:cNvSpPr/>
          <p:nvPr/>
        </p:nvSpPr>
        <p:spPr>
          <a:xfrm flipV="1">
            <a:off x="856746" y="40880241"/>
            <a:ext cx="28404556" cy="1921842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269088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Rectangle: Top Corners Rounded 59">
            <a:extLst>
              <a:ext uri="{FF2B5EF4-FFF2-40B4-BE49-F238E27FC236}">
                <a16:creationId xmlns:a16="http://schemas.microsoft.com/office/drawing/2014/main" id="{FFD7C7ED-1EAB-0B5F-E8AE-0A0147DA3D3C}"/>
              </a:ext>
            </a:extLst>
          </p:cNvPr>
          <p:cNvSpPr/>
          <p:nvPr/>
        </p:nvSpPr>
        <p:spPr>
          <a:xfrm flipV="1">
            <a:off x="2245466" y="40878015"/>
            <a:ext cx="25838205" cy="1923314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196B68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Rectangle: Top Corners Rounded 60">
            <a:extLst>
              <a:ext uri="{FF2B5EF4-FFF2-40B4-BE49-F238E27FC236}">
                <a16:creationId xmlns:a16="http://schemas.microsoft.com/office/drawing/2014/main" id="{1B65CE1D-1002-DD82-04E3-996011D578D5}"/>
              </a:ext>
            </a:extLst>
          </p:cNvPr>
          <p:cNvSpPr/>
          <p:nvPr/>
        </p:nvSpPr>
        <p:spPr>
          <a:xfrm flipV="1">
            <a:off x="3593302" y="40878014"/>
            <a:ext cx="23088601" cy="1923315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0D474A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Rectangle: Top Corners Rounded 61">
            <a:extLst>
              <a:ext uri="{FF2B5EF4-FFF2-40B4-BE49-F238E27FC236}">
                <a16:creationId xmlns:a16="http://schemas.microsoft.com/office/drawing/2014/main" id="{C450FEB8-AD8B-B279-B7DA-1BD38B4F1AAB}"/>
              </a:ext>
            </a:extLst>
          </p:cNvPr>
          <p:cNvSpPr/>
          <p:nvPr/>
        </p:nvSpPr>
        <p:spPr>
          <a:xfrm flipV="1">
            <a:off x="4914900" y="40877437"/>
            <a:ext cx="20288249" cy="1926325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07363B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0995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D628B7-8AC2-ED9C-6275-2930D55BC0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Top Corners Rounded 5">
            <a:extLst>
              <a:ext uri="{FF2B5EF4-FFF2-40B4-BE49-F238E27FC236}">
                <a16:creationId xmlns:a16="http://schemas.microsoft.com/office/drawing/2014/main" id="{5CE0D1AF-7A7B-432E-14EE-D9EFA2EC8C02}"/>
              </a:ext>
            </a:extLst>
          </p:cNvPr>
          <p:cNvSpPr/>
          <p:nvPr/>
        </p:nvSpPr>
        <p:spPr>
          <a:xfrm flipV="1">
            <a:off x="0" y="-21883"/>
            <a:ext cx="30275214" cy="5684230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2F4F4F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k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1BD5D1A-9AD4-EFE8-4603-6A7B866640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01017" y="38215026"/>
            <a:ext cx="5494984" cy="3089708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D523653-7D50-14F7-9398-09E999460A77}"/>
              </a:ext>
            </a:extLst>
          </p:cNvPr>
          <p:cNvSpPr/>
          <p:nvPr/>
        </p:nvSpPr>
        <p:spPr>
          <a:xfrm>
            <a:off x="619433" y="27643718"/>
            <a:ext cx="14518173" cy="13738215"/>
          </a:xfrm>
          <a:prstGeom prst="roundRect">
            <a:avLst>
              <a:gd name="adj" fmla="val 3189"/>
            </a:avLst>
          </a:prstGeom>
          <a:solidFill>
            <a:schemeClr val="bg1"/>
          </a:solidFill>
          <a:ln w="254000">
            <a:solidFill>
              <a:srgbClr val="2F4F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1591B19-4AB3-49C8-5B63-445C9FCB5AA9}"/>
              </a:ext>
            </a:extLst>
          </p:cNvPr>
          <p:cNvSpPr/>
          <p:nvPr/>
        </p:nvSpPr>
        <p:spPr>
          <a:xfrm>
            <a:off x="15747588" y="27732209"/>
            <a:ext cx="13858989" cy="7375456"/>
          </a:xfrm>
          <a:prstGeom prst="roundRect">
            <a:avLst>
              <a:gd name="adj" fmla="val 2683"/>
            </a:avLst>
          </a:prstGeom>
          <a:solidFill>
            <a:schemeClr val="bg1"/>
          </a:solidFill>
          <a:ln w="254000">
            <a:solidFill>
              <a:srgbClr val="8B1A1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C5768DC-7A7F-CA9D-6065-3B0257C0B845}"/>
              </a:ext>
            </a:extLst>
          </p:cNvPr>
          <p:cNvSpPr/>
          <p:nvPr/>
        </p:nvSpPr>
        <p:spPr>
          <a:xfrm>
            <a:off x="15765564" y="35908635"/>
            <a:ext cx="7265887" cy="5473298"/>
          </a:xfrm>
          <a:prstGeom prst="roundRect">
            <a:avLst>
              <a:gd name="adj" fmla="val 2154"/>
            </a:avLst>
          </a:prstGeom>
          <a:solidFill>
            <a:schemeClr val="bg1"/>
          </a:solidFill>
          <a:ln w="254000">
            <a:solidFill>
              <a:srgbClr val="2F4F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1DF673D-5C04-D269-D143-ED973B51EDB4}"/>
              </a:ext>
            </a:extLst>
          </p:cNvPr>
          <p:cNvSpPr/>
          <p:nvPr/>
        </p:nvSpPr>
        <p:spPr>
          <a:xfrm>
            <a:off x="619433" y="13902154"/>
            <a:ext cx="29054323" cy="13032673"/>
          </a:xfrm>
          <a:prstGeom prst="roundRect">
            <a:avLst>
              <a:gd name="adj" fmla="val 1883"/>
            </a:avLst>
          </a:prstGeom>
          <a:solidFill>
            <a:schemeClr val="bg1"/>
          </a:solidFill>
          <a:ln w="254000">
            <a:solidFill>
              <a:srgbClr val="668B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v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DF2A8C2-8D24-3049-1538-95970C62D615}"/>
              </a:ext>
            </a:extLst>
          </p:cNvPr>
          <p:cNvSpPr/>
          <p:nvPr/>
        </p:nvSpPr>
        <p:spPr>
          <a:xfrm>
            <a:off x="619433" y="6354752"/>
            <a:ext cx="29054323" cy="6831954"/>
          </a:xfrm>
          <a:prstGeom prst="roundRect">
            <a:avLst>
              <a:gd name="adj" fmla="val 4408"/>
            </a:avLst>
          </a:prstGeom>
          <a:solidFill>
            <a:schemeClr val="bg1"/>
          </a:solidFill>
          <a:ln w="254000">
            <a:solidFill>
              <a:srgbClr val="8B1A1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de-DE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4228666-4A3A-85CA-699A-43D24CD580F6}"/>
              </a:ext>
            </a:extLst>
          </p:cNvPr>
          <p:cNvSpPr txBox="1"/>
          <p:nvPr/>
        </p:nvSpPr>
        <p:spPr>
          <a:xfrm>
            <a:off x="1253554" y="8328936"/>
            <a:ext cx="13893040" cy="452431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2400" b="1" dirty="0"/>
              <a:t>  </a:t>
            </a: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/>
              <a:t>„We want to </a:t>
            </a:r>
            <a:r>
              <a:rPr lang="en-US" sz="2400" dirty="0"/>
              <a:t>extract RNA-dependent proteins from proteomic screens”</a:t>
            </a:r>
            <a:endParaRPr lang="de-DE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/>
              <a:t>„RNA-dependency = the proteins interactome depends on RNA“</a:t>
            </a:r>
          </a:p>
          <a:p>
            <a:endParaRPr lang="en-US" sz="2400" b="1" dirty="0"/>
          </a:p>
          <a:p>
            <a:r>
              <a:rPr lang="en-US" sz="2400" b="1" dirty="0"/>
              <a:t>What Makes RNA-Dependent Proteins Worth Investigating?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b="1" dirty="0"/>
              <a:t>Key Regulators:</a:t>
            </a:r>
            <a:r>
              <a:rPr lang="de-DE" sz="2400" dirty="0"/>
              <a:t> RBPs control RNA metabolism &amp; gene expression.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b="1" dirty="0"/>
              <a:t>Disease Links:</a:t>
            </a:r>
            <a:r>
              <a:rPr lang="de-DE" sz="2400" dirty="0"/>
              <a:t> Misregulation is tied to cancer &amp; neurodegeneration.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b="1" dirty="0"/>
              <a:t>Functional Clues:</a:t>
            </a:r>
            <a:r>
              <a:rPr lang="de-DE" sz="2400" dirty="0"/>
              <a:t> New RBPs hint at RNA’s role in specific pathways.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b="1" dirty="0"/>
              <a:t>Interaction Networks:</a:t>
            </a:r>
            <a:r>
              <a:rPr lang="de-DE" sz="2400" dirty="0"/>
              <a:t> Mapping RNA-protein complexes reveals regulatory logic.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b="1" dirty="0"/>
              <a:t>Molecular Insights:</a:t>
            </a:r>
            <a:r>
              <a:rPr lang="de-DE" sz="2400" dirty="0"/>
              <a:t> Deepens our understanding of cell cycle and cellular behavior. </a:t>
            </a:r>
            <a:endParaRPr lang="en-US" sz="24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D3BD63-12FC-15FD-2C7B-8004AFE74E10}"/>
              </a:ext>
            </a:extLst>
          </p:cNvPr>
          <p:cNvSpPr txBox="1"/>
          <p:nvPr/>
        </p:nvSpPr>
        <p:spPr>
          <a:xfrm>
            <a:off x="1887734" y="16043329"/>
            <a:ext cx="24173364" cy="710963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2400" b="1" dirty="0"/>
              <a:t>1) Data preparation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Data cleanup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“Rearrange and reorder the columns to their treatment, replicate and fraction”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Normalization</a:t>
            </a:r>
          </a:p>
          <a:p>
            <a:endParaRPr lang="en-US" sz="2400" b="1" dirty="0"/>
          </a:p>
          <a:p>
            <a:r>
              <a:rPr lang="de-DE" sz="2400" b="1" dirty="0"/>
              <a:t>2) Data exploration</a:t>
            </a:r>
            <a:endParaRPr lang="de-DE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 Identification of maxima and shoulders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de-DE" sz="2400" dirty="0"/>
              <a:t>Selection criteria</a:t>
            </a:r>
            <a:r>
              <a:rPr lang="en-US" sz="2400" dirty="0"/>
              <a:t> &amp; Wilcoxon Test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Visualization for the </a:t>
            </a:r>
            <a:r>
              <a:rPr lang="de-DE" sz="2400" dirty="0"/>
              <a:t>order of selection criteria</a:t>
            </a: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Pie charts for selection results</a:t>
            </a:r>
          </a:p>
          <a:p>
            <a:endParaRPr lang="en-US" sz="2400" b="1" dirty="0"/>
          </a:p>
          <a:p>
            <a:r>
              <a:rPr lang="de-DE" sz="2400" b="1" dirty="0"/>
              <a:t>3) Data reduction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/>
              <a:t>PCR </a:t>
            </a: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 k-means clustering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r>
              <a:rPr lang="de-DE" sz="2400" b="1" dirty="0"/>
              <a:t>4) Data modelling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 Linear Regression </a:t>
            </a:r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AE50113-60F9-424E-99E1-4DCE3D61BD7A}"/>
              </a:ext>
            </a:extLst>
          </p:cNvPr>
          <p:cNvSpPr txBox="1"/>
          <p:nvPr/>
        </p:nvSpPr>
        <p:spPr>
          <a:xfrm>
            <a:off x="1253554" y="29923970"/>
            <a:ext cx="11401261" cy="1117228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Critical review of our own results and methods (e.g., Selection criteria made us delete some RBPs. Why? What were their properties?)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Why do we find fewer proteins than </a:t>
            </a:r>
            <a:r>
              <a:rPr lang="en-US" sz="2400" dirty="0" err="1"/>
              <a:t>Maïwen</a:t>
            </a:r>
            <a:r>
              <a:rPr lang="en-US" sz="2400" dirty="0"/>
              <a:t>?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endParaRPr lang="en-US" sz="24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5C4C0B9-CDDC-A53A-FB16-658D072428BB}"/>
              </a:ext>
            </a:extLst>
          </p:cNvPr>
          <p:cNvSpPr txBox="1"/>
          <p:nvPr/>
        </p:nvSpPr>
        <p:spPr>
          <a:xfrm>
            <a:off x="16242587" y="37886105"/>
            <a:ext cx="5093413" cy="156966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https://de.wikipedia.org/wiki/Eigentliche_Schnepfen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48D421B-5927-A314-B4CF-8B6D52CFA7B5}"/>
              </a:ext>
            </a:extLst>
          </p:cNvPr>
          <p:cNvSpPr txBox="1"/>
          <p:nvPr/>
        </p:nvSpPr>
        <p:spPr>
          <a:xfrm>
            <a:off x="16242587" y="29665022"/>
            <a:ext cx="8291810" cy="120032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/>
              <a:t>We found X proteins that ...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400" dirty="0"/>
          </a:p>
          <a:p>
            <a:endParaRPr lang="en-US" sz="2400" b="1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D585AF3E-5D4E-A4F6-D8A3-F5458F16AAE7}"/>
              </a:ext>
            </a:extLst>
          </p:cNvPr>
          <p:cNvSpPr/>
          <p:nvPr/>
        </p:nvSpPr>
        <p:spPr>
          <a:xfrm>
            <a:off x="619433" y="6354751"/>
            <a:ext cx="29036347" cy="1430255"/>
          </a:xfrm>
          <a:prstGeom prst="roundRect">
            <a:avLst>
              <a:gd name="adj" fmla="val 0"/>
            </a:avLst>
          </a:prstGeom>
          <a:solidFill>
            <a:srgbClr val="8B1A1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1" dirty="0"/>
              <a:t>                   Identifying RNA-Dependent Proteins from Proteomic Data</a:t>
            </a:r>
            <a:endParaRPr lang="en-US" sz="1500" b="1" dirty="0"/>
          </a:p>
          <a:p>
            <a:pPr algn="ctr"/>
            <a:endParaRPr lang="en-US" sz="10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ED08C4A-9CA1-DD6D-E1E3-900D3DA813A0}"/>
              </a:ext>
            </a:extLst>
          </p:cNvPr>
          <p:cNvSpPr txBox="1"/>
          <p:nvPr/>
        </p:nvSpPr>
        <p:spPr>
          <a:xfrm>
            <a:off x="15164570" y="8328936"/>
            <a:ext cx="13893040" cy="230832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2400" b="1" dirty="0"/>
              <a:t>Key Characteristics of Our Dataset</a:t>
            </a:r>
            <a:endParaRPr lang="de-DE" sz="24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Our dataset was generated using the R-Deep approach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/>
              <a:t>~5000 Proteine in 25 Fraktionen, Rnase vs. CTRL</a:t>
            </a: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Dimensions</a:t>
            </a:r>
            <a:endParaRPr lang="en-US" sz="24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400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6427F567-F0EB-91D6-93F2-5B937A0676AD}"/>
              </a:ext>
            </a:extLst>
          </p:cNvPr>
          <p:cNvSpPr/>
          <p:nvPr/>
        </p:nvSpPr>
        <p:spPr>
          <a:xfrm>
            <a:off x="668635" y="13907015"/>
            <a:ext cx="28937944" cy="1430255"/>
          </a:xfrm>
          <a:prstGeom prst="roundRect">
            <a:avLst>
              <a:gd name="adj" fmla="val 0"/>
            </a:avLst>
          </a:prstGeom>
          <a:solidFill>
            <a:srgbClr val="668B8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1" dirty="0"/>
              <a:t>                  Our Approach</a:t>
            </a:r>
            <a:endParaRPr lang="en-US" sz="1500" b="1" dirty="0"/>
          </a:p>
          <a:p>
            <a:pPr algn="ctr"/>
            <a:r>
              <a:rPr lang="en-US" sz="1000" b="1" dirty="0"/>
              <a:t>k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1AA73605-842A-93DB-525D-38F1177BF778}"/>
              </a:ext>
            </a:extLst>
          </p:cNvPr>
          <p:cNvSpPr/>
          <p:nvPr/>
        </p:nvSpPr>
        <p:spPr>
          <a:xfrm>
            <a:off x="668636" y="27643718"/>
            <a:ext cx="14468970" cy="1430255"/>
          </a:xfrm>
          <a:prstGeom prst="roundRect">
            <a:avLst>
              <a:gd name="adj" fmla="val 10312"/>
            </a:avLst>
          </a:prstGeom>
          <a:solidFill>
            <a:srgbClr val="2F4F4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1" dirty="0"/>
              <a:t>                  Discussion</a:t>
            </a:r>
            <a:endParaRPr lang="en-US" sz="1500" b="1" dirty="0"/>
          </a:p>
          <a:p>
            <a:endParaRPr lang="en-US" sz="1000" b="1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AF17EE58-7B58-6D1F-C378-DD0D71844636}"/>
              </a:ext>
            </a:extLst>
          </p:cNvPr>
          <p:cNvSpPr/>
          <p:nvPr/>
        </p:nvSpPr>
        <p:spPr>
          <a:xfrm>
            <a:off x="15765564" y="27736897"/>
            <a:ext cx="13841013" cy="1430255"/>
          </a:xfrm>
          <a:prstGeom prst="roundRect">
            <a:avLst>
              <a:gd name="adj" fmla="val 0"/>
            </a:avLst>
          </a:prstGeom>
          <a:solidFill>
            <a:srgbClr val="8B1A1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1" dirty="0"/>
              <a:t>                 Our Achievements</a:t>
            </a:r>
            <a:endParaRPr lang="en-US" sz="1000" b="1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F456575C-AAD2-0B8F-C2BB-3FD5465D260F}"/>
              </a:ext>
            </a:extLst>
          </p:cNvPr>
          <p:cNvSpPr/>
          <p:nvPr/>
        </p:nvSpPr>
        <p:spPr>
          <a:xfrm>
            <a:off x="15841731" y="35857778"/>
            <a:ext cx="7189720" cy="1430255"/>
          </a:xfrm>
          <a:prstGeom prst="roundRect">
            <a:avLst>
              <a:gd name="adj" fmla="val 0"/>
            </a:avLst>
          </a:prstGeom>
          <a:solidFill>
            <a:srgbClr val="2F4F4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1" dirty="0"/>
              <a:t>                 References</a:t>
            </a:r>
            <a:endParaRPr lang="en-US" sz="1000" b="1" dirty="0"/>
          </a:p>
        </p:txBody>
      </p:sp>
      <p:sp>
        <p:nvSpPr>
          <p:cNvPr id="27" name="Titel 1">
            <a:extLst>
              <a:ext uri="{FF2B5EF4-FFF2-40B4-BE49-F238E27FC236}">
                <a16:creationId xmlns:a16="http://schemas.microsoft.com/office/drawing/2014/main" id="{EA0E2BCD-A389-7D2B-8017-1D4E220A61B2}"/>
              </a:ext>
            </a:extLst>
          </p:cNvPr>
          <p:cNvSpPr txBox="1">
            <a:spLocks/>
          </p:cNvSpPr>
          <p:nvPr/>
        </p:nvSpPr>
        <p:spPr>
          <a:xfrm>
            <a:off x="1016236" y="2205333"/>
            <a:ext cx="28358864" cy="183688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30274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9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8000" b="1" dirty="0">
                <a:solidFill>
                  <a:schemeClr val="bg1"/>
                </a:solidFill>
                <a:latin typeface="+mn-lt"/>
              </a:rPr>
              <a:t>Hidden Alliances: </a:t>
            </a:r>
          </a:p>
          <a:p>
            <a:r>
              <a:rPr lang="de-DE" sz="8000" b="1" dirty="0">
                <a:solidFill>
                  <a:schemeClr val="bg1"/>
                </a:solidFill>
                <a:latin typeface="+mn-lt"/>
              </a:rPr>
              <a:t>RNA-Dependent Protein Interactions </a:t>
            </a:r>
          </a:p>
          <a:p>
            <a:r>
              <a:rPr lang="de-DE" sz="8000" b="1" dirty="0">
                <a:solidFill>
                  <a:schemeClr val="bg1"/>
                </a:solidFill>
                <a:latin typeface="+mn-lt"/>
              </a:rPr>
              <a:t>in Cancer Cells</a:t>
            </a:r>
            <a:endParaRPr lang="en-US" sz="80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8" name="Titel 1">
            <a:extLst>
              <a:ext uri="{FF2B5EF4-FFF2-40B4-BE49-F238E27FC236}">
                <a16:creationId xmlns:a16="http://schemas.microsoft.com/office/drawing/2014/main" id="{6F2C1E60-5CD4-CDF2-7A0D-0E13E78D3070}"/>
              </a:ext>
            </a:extLst>
          </p:cNvPr>
          <p:cNvSpPr txBox="1">
            <a:spLocks/>
          </p:cNvSpPr>
          <p:nvPr/>
        </p:nvSpPr>
        <p:spPr>
          <a:xfrm>
            <a:off x="8712489" y="3840738"/>
            <a:ext cx="12850233" cy="1323687"/>
          </a:xfrm>
          <a:prstGeom prst="rect">
            <a:avLst/>
          </a:prstGeom>
        </p:spPr>
        <p:txBody>
          <a:bodyPr vert="horz" lIns="45681" tIns="22840" rIns="45681" bIns="22840" rtlCol="0" anchor="b">
            <a:noAutofit/>
          </a:bodyPr>
          <a:lstStyle>
            <a:lvl1pPr algn="ctr" defTabSz="30274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9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800" dirty="0">
                <a:solidFill>
                  <a:schemeClr val="bg1"/>
                </a:solidFill>
              </a:rPr>
              <a:t>Julian </a:t>
            </a:r>
            <a:r>
              <a:rPr lang="de-DE" sz="2800" dirty="0" err="1">
                <a:solidFill>
                  <a:schemeClr val="bg1"/>
                </a:solidFill>
              </a:rPr>
              <a:t>Baureis</a:t>
            </a:r>
            <a:r>
              <a:rPr lang="de-DE" sz="2800" dirty="0">
                <a:solidFill>
                  <a:schemeClr val="bg1"/>
                </a:solidFill>
              </a:rPr>
              <a:t>, Julia Ferdin, Benjamin Nicklas, Luisa </a:t>
            </a:r>
            <a:r>
              <a:rPr lang="de-DE" sz="2800" dirty="0" err="1">
                <a:solidFill>
                  <a:schemeClr val="bg1"/>
                </a:solidFill>
              </a:rPr>
              <a:t>Wintel</a:t>
            </a:r>
            <a:endParaRPr lang="de-DE" sz="2800" dirty="0">
              <a:solidFill>
                <a:schemeClr val="bg1"/>
              </a:solidFill>
            </a:endParaRPr>
          </a:p>
          <a:p>
            <a:r>
              <a:rPr lang="de-DE" sz="2800" dirty="0">
                <a:solidFill>
                  <a:schemeClr val="bg1"/>
                </a:solidFill>
              </a:rPr>
              <a:t>Data Analysis Project </a:t>
            </a:r>
            <a:r>
              <a:rPr lang="de-DE" sz="2800" dirty="0" err="1">
                <a:solidFill>
                  <a:schemeClr val="bg1"/>
                </a:solidFill>
              </a:rPr>
              <a:t>Molecular</a:t>
            </a:r>
            <a:r>
              <a:rPr lang="de-DE" sz="2800" dirty="0">
                <a:solidFill>
                  <a:schemeClr val="bg1"/>
                </a:solidFill>
              </a:rPr>
              <a:t> Biotechnology SS2025</a:t>
            </a:r>
          </a:p>
        </p:txBody>
      </p:sp>
      <p:sp>
        <p:nvSpPr>
          <p:cNvPr id="29" name="Flowchart: Connector 28">
            <a:extLst>
              <a:ext uri="{FF2B5EF4-FFF2-40B4-BE49-F238E27FC236}">
                <a16:creationId xmlns:a16="http://schemas.microsoft.com/office/drawing/2014/main" id="{C180A087-6578-126F-83B5-139A8480089C}"/>
              </a:ext>
            </a:extLst>
          </p:cNvPr>
          <p:cNvSpPr/>
          <p:nvPr/>
        </p:nvSpPr>
        <p:spPr>
          <a:xfrm>
            <a:off x="1194289" y="5986115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8B1A1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0" b="1" dirty="0">
                <a:solidFill>
                  <a:srgbClr val="87081B"/>
                </a:solidFill>
              </a:rPr>
              <a:t>1</a:t>
            </a:r>
          </a:p>
        </p:txBody>
      </p:sp>
      <p:sp>
        <p:nvSpPr>
          <p:cNvPr id="31" name="Flowchart: Connector 30">
            <a:extLst>
              <a:ext uri="{FF2B5EF4-FFF2-40B4-BE49-F238E27FC236}">
                <a16:creationId xmlns:a16="http://schemas.microsoft.com/office/drawing/2014/main" id="{2A977D2E-0E67-5F4F-6F64-AA7D8599C86D}"/>
              </a:ext>
            </a:extLst>
          </p:cNvPr>
          <p:cNvSpPr/>
          <p:nvPr/>
        </p:nvSpPr>
        <p:spPr>
          <a:xfrm>
            <a:off x="1194288" y="13584696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668B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0" b="1" dirty="0">
                <a:solidFill>
                  <a:srgbClr val="120D31"/>
                </a:solidFill>
              </a:rPr>
              <a:t>2</a:t>
            </a:r>
          </a:p>
        </p:txBody>
      </p:sp>
      <p:sp>
        <p:nvSpPr>
          <p:cNvPr id="32" name="Flowchart: Connector 31">
            <a:extLst>
              <a:ext uri="{FF2B5EF4-FFF2-40B4-BE49-F238E27FC236}">
                <a16:creationId xmlns:a16="http://schemas.microsoft.com/office/drawing/2014/main" id="{864D00BE-6CC7-8533-FEAA-59A42D915F2C}"/>
              </a:ext>
            </a:extLst>
          </p:cNvPr>
          <p:cNvSpPr/>
          <p:nvPr/>
        </p:nvSpPr>
        <p:spPr>
          <a:xfrm>
            <a:off x="1194287" y="27398826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2F4F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0" b="1" dirty="0">
                <a:solidFill>
                  <a:srgbClr val="120D31"/>
                </a:solidFill>
              </a:rPr>
              <a:t>3</a:t>
            </a:r>
          </a:p>
        </p:txBody>
      </p:sp>
      <p:sp>
        <p:nvSpPr>
          <p:cNvPr id="33" name="Flowchart: Connector 32">
            <a:extLst>
              <a:ext uri="{FF2B5EF4-FFF2-40B4-BE49-F238E27FC236}">
                <a16:creationId xmlns:a16="http://schemas.microsoft.com/office/drawing/2014/main" id="{1AEE4580-9DBC-DC32-66F5-8DBDCF8D7FCE}"/>
              </a:ext>
            </a:extLst>
          </p:cNvPr>
          <p:cNvSpPr/>
          <p:nvPr/>
        </p:nvSpPr>
        <p:spPr>
          <a:xfrm>
            <a:off x="16242587" y="27394687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8B1A1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0" b="1" dirty="0">
                <a:solidFill>
                  <a:srgbClr val="87081B"/>
                </a:solidFill>
              </a:rPr>
              <a:t>4</a:t>
            </a:r>
          </a:p>
        </p:txBody>
      </p:sp>
      <p:sp>
        <p:nvSpPr>
          <p:cNvPr id="37" name="Flowchart: Connector 36">
            <a:extLst>
              <a:ext uri="{FF2B5EF4-FFF2-40B4-BE49-F238E27FC236}">
                <a16:creationId xmlns:a16="http://schemas.microsoft.com/office/drawing/2014/main" id="{12DA40F7-C2A9-2371-D661-D9DF39CFA4C7}"/>
              </a:ext>
            </a:extLst>
          </p:cNvPr>
          <p:cNvSpPr/>
          <p:nvPr/>
        </p:nvSpPr>
        <p:spPr>
          <a:xfrm>
            <a:off x="16285627" y="35586126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2F4F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0" b="1" dirty="0">
                <a:solidFill>
                  <a:srgbClr val="302F4D"/>
                </a:solidFill>
              </a:rPr>
              <a:t>5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3187B9C8-65AE-4B3D-53A8-E30FC9FDEB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52496" y="35782193"/>
            <a:ext cx="4122604" cy="2318964"/>
          </a:xfrm>
          <a:prstGeom prst="rect">
            <a:avLst/>
          </a:prstGeom>
        </p:spPr>
      </p:pic>
      <p:sp>
        <p:nvSpPr>
          <p:cNvPr id="40" name="Rectangle: Top Corners Rounded 39">
            <a:extLst>
              <a:ext uri="{FF2B5EF4-FFF2-40B4-BE49-F238E27FC236}">
                <a16:creationId xmlns:a16="http://schemas.microsoft.com/office/drawing/2014/main" id="{DB39A976-82B2-3968-93F5-A02570BF86F9}"/>
              </a:ext>
            </a:extLst>
          </p:cNvPr>
          <p:cNvSpPr/>
          <p:nvPr/>
        </p:nvSpPr>
        <p:spPr>
          <a:xfrm flipV="1">
            <a:off x="-1" y="41844211"/>
            <a:ext cx="30329139" cy="959548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2F4F4F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3922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DF4A73-F1A5-AA63-C420-AC7D201A1A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Top Corners Rounded 5">
            <a:extLst>
              <a:ext uri="{FF2B5EF4-FFF2-40B4-BE49-F238E27FC236}">
                <a16:creationId xmlns:a16="http://schemas.microsoft.com/office/drawing/2014/main" id="{B70656AB-0174-4B67-2BA5-53E09D60482E}"/>
              </a:ext>
            </a:extLst>
          </p:cNvPr>
          <p:cNvSpPr/>
          <p:nvPr/>
        </p:nvSpPr>
        <p:spPr>
          <a:xfrm flipV="1">
            <a:off x="0" y="-21883"/>
            <a:ext cx="30275214" cy="5684230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2F4F4F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k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BDC3B99-2297-F506-F3CF-FEB3BE0217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01017" y="38215026"/>
            <a:ext cx="5494984" cy="3089708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713A0F8-38B7-48FD-E912-57EC1A0B9F1B}"/>
              </a:ext>
            </a:extLst>
          </p:cNvPr>
          <p:cNvSpPr/>
          <p:nvPr/>
        </p:nvSpPr>
        <p:spPr>
          <a:xfrm>
            <a:off x="619433" y="27643718"/>
            <a:ext cx="14518173" cy="13738215"/>
          </a:xfrm>
          <a:prstGeom prst="roundRect">
            <a:avLst>
              <a:gd name="adj" fmla="val 3189"/>
            </a:avLst>
          </a:prstGeom>
          <a:solidFill>
            <a:schemeClr val="bg1"/>
          </a:solidFill>
          <a:ln w="254000">
            <a:solidFill>
              <a:srgbClr val="2F4F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EB8B356-CCBD-CD94-D233-61530E66671D}"/>
              </a:ext>
            </a:extLst>
          </p:cNvPr>
          <p:cNvSpPr/>
          <p:nvPr/>
        </p:nvSpPr>
        <p:spPr>
          <a:xfrm>
            <a:off x="15747588" y="27732209"/>
            <a:ext cx="13858989" cy="7375456"/>
          </a:xfrm>
          <a:prstGeom prst="roundRect">
            <a:avLst>
              <a:gd name="adj" fmla="val 2683"/>
            </a:avLst>
          </a:prstGeom>
          <a:solidFill>
            <a:schemeClr val="bg1"/>
          </a:solidFill>
          <a:ln w="254000">
            <a:solidFill>
              <a:srgbClr val="8B1A1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231AF3A-80B3-BE46-9573-971DE14958FD}"/>
              </a:ext>
            </a:extLst>
          </p:cNvPr>
          <p:cNvSpPr/>
          <p:nvPr/>
        </p:nvSpPr>
        <p:spPr>
          <a:xfrm>
            <a:off x="15765564" y="35908635"/>
            <a:ext cx="7265887" cy="5473298"/>
          </a:xfrm>
          <a:prstGeom prst="roundRect">
            <a:avLst>
              <a:gd name="adj" fmla="val 2154"/>
            </a:avLst>
          </a:prstGeom>
          <a:solidFill>
            <a:schemeClr val="bg1"/>
          </a:solidFill>
          <a:ln w="254000">
            <a:solidFill>
              <a:srgbClr val="2F4F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CD43AAC-ECD7-87DC-F2DE-61DA232A23BF}"/>
              </a:ext>
            </a:extLst>
          </p:cNvPr>
          <p:cNvSpPr/>
          <p:nvPr/>
        </p:nvSpPr>
        <p:spPr>
          <a:xfrm>
            <a:off x="619433" y="13902154"/>
            <a:ext cx="29054323" cy="13032673"/>
          </a:xfrm>
          <a:prstGeom prst="roundRect">
            <a:avLst>
              <a:gd name="adj" fmla="val 1883"/>
            </a:avLst>
          </a:prstGeom>
          <a:solidFill>
            <a:schemeClr val="bg1"/>
          </a:solidFill>
          <a:ln w="254000">
            <a:solidFill>
              <a:srgbClr val="668B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v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3864006-63FB-8BB0-C870-0A7989B21338}"/>
              </a:ext>
            </a:extLst>
          </p:cNvPr>
          <p:cNvSpPr/>
          <p:nvPr/>
        </p:nvSpPr>
        <p:spPr>
          <a:xfrm>
            <a:off x="619433" y="6354752"/>
            <a:ext cx="29054323" cy="6831954"/>
          </a:xfrm>
          <a:prstGeom prst="roundRect">
            <a:avLst>
              <a:gd name="adj" fmla="val 4408"/>
            </a:avLst>
          </a:prstGeom>
          <a:solidFill>
            <a:schemeClr val="bg1"/>
          </a:solidFill>
          <a:ln w="254000">
            <a:solidFill>
              <a:srgbClr val="8B1A1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de-DE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19E7890-A755-B17C-D9DB-6000C22C6E46}"/>
              </a:ext>
            </a:extLst>
          </p:cNvPr>
          <p:cNvSpPr txBox="1"/>
          <p:nvPr/>
        </p:nvSpPr>
        <p:spPr>
          <a:xfrm>
            <a:off x="1253554" y="8328936"/>
            <a:ext cx="13893040" cy="452431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2400" b="1" dirty="0"/>
              <a:t>  </a:t>
            </a: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/>
              <a:t>„We want to </a:t>
            </a:r>
            <a:r>
              <a:rPr lang="en-US" sz="2400" dirty="0"/>
              <a:t>extract RNA-dependent proteins from proteomic screens”</a:t>
            </a:r>
            <a:endParaRPr lang="de-DE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/>
              <a:t>„RNA-dependency = the proteins interactome depends on RNA“</a:t>
            </a:r>
          </a:p>
          <a:p>
            <a:endParaRPr lang="en-US" sz="2400" b="1" dirty="0"/>
          </a:p>
          <a:p>
            <a:r>
              <a:rPr lang="en-US" sz="2400" b="1" dirty="0"/>
              <a:t>What Makes RNA-Dependent Proteins Worth Investigating?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b="1" dirty="0"/>
              <a:t>Key Regulators:</a:t>
            </a:r>
            <a:r>
              <a:rPr lang="de-DE" sz="2400" dirty="0"/>
              <a:t> RBPs control RNA metabolism &amp; gene expression.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b="1" dirty="0"/>
              <a:t>Disease Links:</a:t>
            </a:r>
            <a:r>
              <a:rPr lang="de-DE" sz="2400" dirty="0"/>
              <a:t> Misregulation is tied to cancer &amp; neurodegeneration.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b="1" dirty="0"/>
              <a:t>Functional Clues:</a:t>
            </a:r>
            <a:r>
              <a:rPr lang="de-DE" sz="2400" dirty="0"/>
              <a:t> New RBPs hint at RNA’s role in specific pathways.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b="1" dirty="0"/>
              <a:t>Interaction Networks:</a:t>
            </a:r>
            <a:r>
              <a:rPr lang="de-DE" sz="2400" dirty="0"/>
              <a:t> Mapping RNA-protein complexes reveals regulatory logic.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b="1" dirty="0"/>
              <a:t>Molecular Insights:</a:t>
            </a:r>
            <a:r>
              <a:rPr lang="de-DE" sz="2400" dirty="0"/>
              <a:t> Deepens our understanding of cell cycle and cellular behavior. </a:t>
            </a:r>
            <a:endParaRPr lang="en-US" sz="24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2D08002-673C-11CD-9F45-286E0395C3C8}"/>
              </a:ext>
            </a:extLst>
          </p:cNvPr>
          <p:cNvSpPr txBox="1"/>
          <p:nvPr/>
        </p:nvSpPr>
        <p:spPr>
          <a:xfrm>
            <a:off x="1253554" y="29923970"/>
            <a:ext cx="11401261" cy="1117228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Critical review of our own results and methods (e.g., Selection criteria made us delete some RBPs. Why? What were their properties?)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Why do we find fewer proteins than </a:t>
            </a:r>
            <a:r>
              <a:rPr lang="en-US" sz="2400" dirty="0" err="1"/>
              <a:t>Maïwen</a:t>
            </a:r>
            <a:r>
              <a:rPr lang="en-US" sz="2400" dirty="0"/>
              <a:t>?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endParaRPr lang="en-US" sz="24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1927134-F9F1-9A1E-8069-3017E8809594}"/>
              </a:ext>
            </a:extLst>
          </p:cNvPr>
          <p:cNvSpPr txBox="1"/>
          <p:nvPr/>
        </p:nvSpPr>
        <p:spPr>
          <a:xfrm>
            <a:off x="16242587" y="37886105"/>
            <a:ext cx="5093413" cy="156966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https://de.wikipedia.org/wiki/Eigentliche_Schnepfen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736DC50-D615-D90C-F0DF-436D2330C11F}"/>
              </a:ext>
            </a:extLst>
          </p:cNvPr>
          <p:cNvSpPr txBox="1"/>
          <p:nvPr/>
        </p:nvSpPr>
        <p:spPr>
          <a:xfrm>
            <a:off x="16242587" y="29665022"/>
            <a:ext cx="8291810" cy="120032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/>
              <a:t>We found X proteins that ...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400" dirty="0"/>
          </a:p>
          <a:p>
            <a:endParaRPr lang="en-US" sz="2400" b="1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8E85172B-F601-2302-896B-2CCCD89D942C}"/>
              </a:ext>
            </a:extLst>
          </p:cNvPr>
          <p:cNvSpPr/>
          <p:nvPr/>
        </p:nvSpPr>
        <p:spPr>
          <a:xfrm>
            <a:off x="619433" y="6354751"/>
            <a:ext cx="29036347" cy="1430255"/>
          </a:xfrm>
          <a:prstGeom prst="roundRect">
            <a:avLst>
              <a:gd name="adj" fmla="val 0"/>
            </a:avLst>
          </a:prstGeom>
          <a:solidFill>
            <a:srgbClr val="8B1A1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1" dirty="0"/>
              <a:t>                   Identifying RNA-Dependent Proteins from Proteomic Data</a:t>
            </a:r>
            <a:endParaRPr lang="en-US" sz="1500" b="1" dirty="0"/>
          </a:p>
          <a:p>
            <a:pPr algn="ctr"/>
            <a:endParaRPr lang="en-US" sz="10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5A448B6-D330-1A0F-8F4E-2963F6F7F81E}"/>
              </a:ext>
            </a:extLst>
          </p:cNvPr>
          <p:cNvSpPr txBox="1"/>
          <p:nvPr/>
        </p:nvSpPr>
        <p:spPr>
          <a:xfrm>
            <a:off x="15164570" y="8328936"/>
            <a:ext cx="13893040" cy="230832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2400" b="1" dirty="0"/>
              <a:t>Key Characteristics of Our Dataset</a:t>
            </a:r>
            <a:endParaRPr lang="de-DE" sz="24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Our dataset was generated using the R-Deep approach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/>
              <a:t>~5000 Proteine in 25 Fraktionen, Rnase vs. CTRL</a:t>
            </a: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Dimensions</a:t>
            </a:r>
            <a:endParaRPr lang="en-US" sz="24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400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8C966E67-A902-E593-7607-B5CB1781ABA4}"/>
              </a:ext>
            </a:extLst>
          </p:cNvPr>
          <p:cNvSpPr/>
          <p:nvPr/>
        </p:nvSpPr>
        <p:spPr>
          <a:xfrm>
            <a:off x="668635" y="13907015"/>
            <a:ext cx="28937944" cy="1430255"/>
          </a:xfrm>
          <a:prstGeom prst="roundRect">
            <a:avLst>
              <a:gd name="adj" fmla="val 0"/>
            </a:avLst>
          </a:prstGeom>
          <a:solidFill>
            <a:srgbClr val="668B8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1" dirty="0"/>
              <a:t>                  Our Approach</a:t>
            </a:r>
            <a:endParaRPr lang="en-US" sz="1500" b="1" dirty="0"/>
          </a:p>
          <a:p>
            <a:pPr algn="ctr"/>
            <a:r>
              <a:rPr lang="en-US" sz="1000" b="1" dirty="0"/>
              <a:t>k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20CA20C8-301E-13C4-35E1-97F4B9C7A5FE}"/>
              </a:ext>
            </a:extLst>
          </p:cNvPr>
          <p:cNvSpPr/>
          <p:nvPr/>
        </p:nvSpPr>
        <p:spPr>
          <a:xfrm>
            <a:off x="668636" y="27643718"/>
            <a:ext cx="14468970" cy="1430255"/>
          </a:xfrm>
          <a:prstGeom prst="roundRect">
            <a:avLst>
              <a:gd name="adj" fmla="val 10312"/>
            </a:avLst>
          </a:prstGeom>
          <a:solidFill>
            <a:srgbClr val="2F4F4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1" dirty="0"/>
              <a:t>                  Discussion</a:t>
            </a:r>
            <a:endParaRPr lang="en-US" sz="1500" b="1" dirty="0"/>
          </a:p>
          <a:p>
            <a:endParaRPr lang="en-US" sz="1000" b="1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0DFF9706-E3DB-917B-7256-7C1B22EC2F9C}"/>
              </a:ext>
            </a:extLst>
          </p:cNvPr>
          <p:cNvSpPr/>
          <p:nvPr/>
        </p:nvSpPr>
        <p:spPr>
          <a:xfrm>
            <a:off x="15765564" y="27736897"/>
            <a:ext cx="13841013" cy="1430255"/>
          </a:xfrm>
          <a:prstGeom prst="roundRect">
            <a:avLst>
              <a:gd name="adj" fmla="val 0"/>
            </a:avLst>
          </a:prstGeom>
          <a:solidFill>
            <a:srgbClr val="8B1A1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1" dirty="0"/>
              <a:t>                 Our Achievements</a:t>
            </a:r>
            <a:endParaRPr lang="en-US" sz="1000" b="1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6E2A5C2F-C010-1AF0-79C4-66E911313A63}"/>
              </a:ext>
            </a:extLst>
          </p:cNvPr>
          <p:cNvSpPr/>
          <p:nvPr/>
        </p:nvSpPr>
        <p:spPr>
          <a:xfrm>
            <a:off x="15841731" y="35857778"/>
            <a:ext cx="7189720" cy="1430255"/>
          </a:xfrm>
          <a:prstGeom prst="roundRect">
            <a:avLst>
              <a:gd name="adj" fmla="val 0"/>
            </a:avLst>
          </a:prstGeom>
          <a:solidFill>
            <a:srgbClr val="2F4F4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1" dirty="0"/>
              <a:t>                 References</a:t>
            </a:r>
            <a:endParaRPr lang="en-US" sz="1000" b="1" dirty="0"/>
          </a:p>
        </p:txBody>
      </p:sp>
      <p:sp>
        <p:nvSpPr>
          <p:cNvPr id="27" name="Titel 1">
            <a:extLst>
              <a:ext uri="{FF2B5EF4-FFF2-40B4-BE49-F238E27FC236}">
                <a16:creationId xmlns:a16="http://schemas.microsoft.com/office/drawing/2014/main" id="{3A108A4B-CF62-6D99-6B52-EF110B457952}"/>
              </a:ext>
            </a:extLst>
          </p:cNvPr>
          <p:cNvSpPr txBox="1">
            <a:spLocks/>
          </p:cNvSpPr>
          <p:nvPr/>
        </p:nvSpPr>
        <p:spPr>
          <a:xfrm>
            <a:off x="1016236" y="2205333"/>
            <a:ext cx="28358864" cy="183688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30274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9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8000" b="1" dirty="0">
                <a:solidFill>
                  <a:schemeClr val="bg1"/>
                </a:solidFill>
                <a:latin typeface="+mn-lt"/>
              </a:rPr>
              <a:t>Hidden Alliances: </a:t>
            </a:r>
          </a:p>
          <a:p>
            <a:r>
              <a:rPr lang="de-DE" sz="8000" b="1" dirty="0">
                <a:solidFill>
                  <a:schemeClr val="bg1"/>
                </a:solidFill>
                <a:latin typeface="+mn-lt"/>
              </a:rPr>
              <a:t>RNA-Dependent Protein Interactions </a:t>
            </a:r>
          </a:p>
          <a:p>
            <a:r>
              <a:rPr lang="de-DE" sz="8000" b="1" dirty="0">
                <a:solidFill>
                  <a:schemeClr val="bg1"/>
                </a:solidFill>
                <a:latin typeface="+mn-lt"/>
              </a:rPr>
              <a:t>in Cancer Cells</a:t>
            </a:r>
            <a:endParaRPr lang="en-US" sz="80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8" name="Titel 1">
            <a:extLst>
              <a:ext uri="{FF2B5EF4-FFF2-40B4-BE49-F238E27FC236}">
                <a16:creationId xmlns:a16="http://schemas.microsoft.com/office/drawing/2014/main" id="{6A3A14C5-9F21-AB18-3A3A-7EBF11837C85}"/>
              </a:ext>
            </a:extLst>
          </p:cNvPr>
          <p:cNvSpPr txBox="1">
            <a:spLocks/>
          </p:cNvSpPr>
          <p:nvPr/>
        </p:nvSpPr>
        <p:spPr>
          <a:xfrm>
            <a:off x="8712489" y="3840738"/>
            <a:ext cx="12850233" cy="1323687"/>
          </a:xfrm>
          <a:prstGeom prst="rect">
            <a:avLst/>
          </a:prstGeom>
        </p:spPr>
        <p:txBody>
          <a:bodyPr vert="horz" lIns="45681" tIns="22840" rIns="45681" bIns="22840" rtlCol="0" anchor="b">
            <a:noAutofit/>
          </a:bodyPr>
          <a:lstStyle>
            <a:lvl1pPr algn="ctr" defTabSz="30274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9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800" dirty="0">
                <a:solidFill>
                  <a:schemeClr val="bg1"/>
                </a:solidFill>
              </a:rPr>
              <a:t>Julian </a:t>
            </a:r>
            <a:r>
              <a:rPr lang="de-DE" sz="2800" dirty="0" err="1">
                <a:solidFill>
                  <a:schemeClr val="bg1"/>
                </a:solidFill>
              </a:rPr>
              <a:t>Baureis</a:t>
            </a:r>
            <a:r>
              <a:rPr lang="de-DE" sz="2800" dirty="0">
                <a:solidFill>
                  <a:schemeClr val="bg1"/>
                </a:solidFill>
              </a:rPr>
              <a:t>, Julia Ferdin, Benjamin Nicklas, Luisa </a:t>
            </a:r>
            <a:r>
              <a:rPr lang="de-DE" sz="2800" dirty="0" err="1">
                <a:solidFill>
                  <a:schemeClr val="bg1"/>
                </a:solidFill>
              </a:rPr>
              <a:t>Wintel</a:t>
            </a:r>
            <a:endParaRPr lang="de-DE" sz="2800" dirty="0">
              <a:solidFill>
                <a:schemeClr val="bg1"/>
              </a:solidFill>
            </a:endParaRPr>
          </a:p>
          <a:p>
            <a:r>
              <a:rPr lang="de-DE" sz="2800" dirty="0">
                <a:solidFill>
                  <a:schemeClr val="bg1"/>
                </a:solidFill>
              </a:rPr>
              <a:t>Data Analysis Project </a:t>
            </a:r>
            <a:r>
              <a:rPr lang="de-DE" sz="2800" dirty="0" err="1">
                <a:solidFill>
                  <a:schemeClr val="bg1"/>
                </a:solidFill>
              </a:rPr>
              <a:t>Molecular</a:t>
            </a:r>
            <a:r>
              <a:rPr lang="de-DE" sz="2800" dirty="0">
                <a:solidFill>
                  <a:schemeClr val="bg1"/>
                </a:solidFill>
              </a:rPr>
              <a:t> Biotechnology SS2025</a:t>
            </a:r>
          </a:p>
        </p:txBody>
      </p:sp>
      <p:sp>
        <p:nvSpPr>
          <p:cNvPr id="29" name="Flowchart: Connector 28">
            <a:extLst>
              <a:ext uri="{FF2B5EF4-FFF2-40B4-BE49-F238E27FC236}">
                <a16:creationId xmlns:a16="http://schemas.microsoft.com/office/drawing/2014/main" id="{C097AFB3-626C-83E8-0EE3-C076B460DA1B}"/>
              </a:ext>
            </a:extLst>
          </p:cNvPr>
          <p:cNvSpPr/>
          <p:nvPr/>
        </p:nvSpPr>
        <p:spPr>
          <a:xfrm>
            <a:off x="1194289" y="5986115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8B1A1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0" b="1" dirty="0">
                <a:solidFill>
                  <a:srgbClr val="87081B"/>
                </a:solidFill>
              </a:rPr>
              <a:t>1</a:t>
            </a:r>
          </a:p>
        </p:txBody>
      </p:sp>
      <p:sp>
        <p:nvSpPr>
          <p:cNvPr id="31" name="Flowchart: Connector 30">
            <a:extLst>
              <a:ext uri="{FF2B5EF4-FFF2-40B4-BE49-F238E27FC236}">
                <a16:creationId xmlns:a16="http://schemas.microsoft.com/office/drawing/2014/main" id="{FBE5B8CC-E1F1-9761-323F-F2F7498E8A56}"/>
              </a:ext>
            </a:extLst>
          </p:cNvPr>
          <p:cNvSpPr/>
          <p:nvPr/>
        </p:nvSpPr>
        <p:spPr>
          <a:xfrm>
            <a:off x="1194288" y="13584696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668B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0" b="1" dirty="0">
                <a:solidFill>
                  <a:srgbClr val="120D31"/>
                </a:solidFill>
              </a:rPr>
              <a:t>2</a:t>
            </a:r>
          </a:p>
        </p:txBody>
      </p:sp>
      <p:sp>
        <p:nvSpPr>
          <p:cNvPr id="32" name="Flowchart: Connector 31">
            <a:extLst>
              <a:ext uri="{FF2B5EF4-FFF2-40B4-BE49-F238E27FC236}">
                <a16:creationId xmlns:a16="http://schemas.microsoft.com/office/drawing/2014/main" id="{A889CDA9-E234-93A3-78BD-8BDA557ABD43}"/>
              </a:ext>
            </a:extLst>
          </p:cNvPr>
          <p:cNvSpPr/>
          <p:nvPr/>
        </p:nvSpPr>
        <p:spPr>
          <a:xfrm>
            <a:off x="1194287" y="27398826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2F4F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0" b="1" dirty="0">
                <a:solidFill>
                  <a:srgbClr val="120D31"/>
                </a:solidFill>
              </a:rPr>
              <a:t>3</a:t>
            </a:r>
          </a:p>
        </p:txBody>
      </p:sp>
      <p:sp>
        <p:nvSpPr>
          <p:cNvPr id="33" name="Flowchart: Connector 32">
            <a:extLst>
              <a:ext uri="{FF2B5EF4-FFF2-40B4-BE49-F238E27FC236}">
                <a16:creationId xmlns:a16="http://schemas.microsoft.com/office/drawing/2014/main" id="{E827A66D-D691-3462-1331-62BC799FF520}"/>
              </a:ext>
            </a:extLst>
          </p:cNvPr>
          <p:cNvSpPr/>
          <p:nvPr/>
        </p:nvSpPr>
        <p:spPr>
          <a:xfrm>
            <a:off x="16242587" y="27394687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8B1A1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0" b="1" dirty="0">
                <a:solidFill>
                  <a:srgbClr val="87081B"/>
                </a:solidFill>
              </a:rPr>
              <a:t>4</a:t>
            </a:r>
          </a:p>
        </p:txBody>
      </p:sp>
      <p:sp>
        <p:nvSpPr>
          <p:cNvPr id="37" name="Flowchart: Connector 36">
            <a:extLst>
              <a:ext uri="{FF2B5EF4-FFF2-40B4-BE49-F238E27FC236}">
                <a16:creationId xmlns:a16="http://schemas.microsoft.com/office/drawing/2014/main" id="{29AD96CD-5876-71FD-5642-02D3B6AAEDAF}"/>
              </a:ext>
            </a:extLst>
          </p:cNvPr>
          <p:cNvSpPr/>
          <p:nvPr/>
        </p:nvSpPr>
        <p:spPr>
          <a:xfrm>
            <a:off x="16285627" y="35586126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2F4F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0" b="1" dirty="0">
                <a:solidFill>
                  <a:srgbClr val="302F4D"/>
                </a:solidFill>
              </a:rPr>
              <a:t>5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F3A951EF-26E2-8FF9-F345-2D6A243475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52496" y="35782193"/>
            <a:ext cx="4122604" cy="2318964"/>
          </a:xfrm>
          <a:prstGeom prst="rect">
            <a:avLst/>
          </a:prstGeom>
        </p:spPr>
      </p:pic>
      <p:sp>
        <p:nvSpPr>
          <p:cNvPr id="40" name="Rectangle: Top Corners Rounded 39">
            <a:extLst>
              <a:ext uri="{FF2B5EF4-FFF2-40B4-BE49-F238E27FC236}">
                <a16:creationId xmlns:a16="http://schemas.microsoft.com/office/drawing/2014/main" id="{1AF7A29F-447D-0B0A-4E28-C313166A7432}"/>
              </a:ext>
            </a:extLst>
          </p:cNvPr>
          <p:cNvSpPr/>
          <p:nvPr/>
        </p:nvSpPr>
        <p:spPr>
          <a:xfrm flipV="1">
            <a:off x="-1" y="41844211"/>
            <a:ext cx="30329139" cy="959548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2F4F4F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52354460-DBC5-D9B2-7E1B-21EE7BEEA0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7578" y="16739852"/>
            <a:ext cx="23574507" cy="1430255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E418858A-D82F-8C92-C5DA-D7B093A454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97968" y="23129408"/>
            <a:ext cx="22403155" cy="1157918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7AA4E004-666E-5EC9-5CD1-8199352BDE0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31350" y="18109186"/>
            <a:ext cx="23170024" cy="1551803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DCEF4B36-85B1-D5D5-9656-D9D708ED290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97968" y="19494101"/>
            <a:ext cx="23088130" cy="1636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028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4000">
              <a:schemeClr val="bg1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46EC2E4-4F21-E8FD-71C6-8DF27011FF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: Top Corners Rounded 14">
            <a:extLst>
              <a:ext uri="{FF2B5EF4-FFF2-40B4-BE49-F238E27FC236}">
                <a16:creationId xmlns:a16="http://schemas.microsoft.com/office/drawing/2014/main" id="{5BF4AB2D-91D1-5AAE-8DFF-7F67260BD99D}"/>
              </a:ext>
            </a:extLst>
          </p:cNvPr>
          <p:cNvSpPr/>
          <p:nvPr/>
        </p:nvSpPr>
        <p:spPr>
          <a:xfrm flipV="1">
            <a:off x="0" y="-21883"/>
            <a:ext cx="30275214" cy="5684230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120D31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42A65E77-06A4-5DA8-099C-F3C5324D6C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58167" y="35586126"/>
            <a:ext cx="5494984" cy="3089708"/>
          </a:xfrm>
          <a:prstGeom prst="rect">
            <a:avLst/>
          </a:prstGeom>
        </p:spPr>
      </p:pic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1C091D79-6CBA-474B-CA30-013F76271F00}"/>
              </a:ext>
            </a:extLst>
          </p:cNvPr>
          <p:cNvSpPr/>
          <p:nvPr/>
        </p:nvSpPr>
        <p:spPr>
          <a:xfrm>
            <a:off x="619433" y="27643718"/>
            <a:ext cx="14518173" cy="13738215"/>
          </a:xfrm>
          <a:prstGeom prst="roundRect">
            <a:avLst>
              <a:gd name="adj" fmla="val 3189"/>
            </a:avLst>
          </a:prstGeom>
          <a:solidFill>
            <a:schemeClr val="bg1"/>
          </a:solidFill>
          <a:ln w="254000">
            <a:solidFill>
              <a:srgbClr val="120D3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6CA1A0B1-4777-F728-B8D7-91FA7857E6E6}"/>
              </a:ext>
            </a:extLst>
          </p:cNvPr>
          <p:cNvSpPr/>
          <p:nvPr/>
        </p:nvSpPr>
        <p:spPr>
          <a:xfrm>
            <a:off x="15747588" y="27791203"/>
            <a:ext cx="13858989" cy="7375456"/>
          </a:xfrm>
          <a:prstGeom prst="roundRect">
            <a:avLst>
              <a:gd name="adj" fmla="val 2683"/>
            </a:avLst>
          </a:prstGeom>
          <a:solidFill>
            <a:schemeClr val="bg1"/>
          </a:solidFill>
          <a:ln w="254000">
            <a:solidFill>
              <a:srgbClr val="84233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C376624D-AF00-081E-1606-2C9CEC226543}"/>
              </a:ext>
            </a:extLst>
          </p:cNvPr>
          <p:cNvSpPr/>
          <p:nvPr/>
        </p:nvSpPr>
        <p:spPr>
          <a:xfrm>
            <a:off x="15765564" y="35908635"/>
            <a:ext cx="7265887" cy="5244457"/>
          </a:xfrm>
          <a:prstGeom prst="roundRect">
            <a:avLst>
              <a:gd name="adj" fmla="val 2154"/>
            </a:avLst>
          </a:prstGeom>
          <a:solidFill>
            <a:schemeClr val="bg1"/>
          </a:solidFill>
          <a:ln w="254000">
            <a:solidFill>
              <a:srgbClr val="413D5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B197BFFC-8266-C279-2ABE-4583112B152D}"/>
              </a:ext>
            </a:extLst>
          </p:cNvPr>
          <p:cNvSpPr/>
          <p:nvPr/>
        </p:nvSpPr>
        <p:spPr>
          <a:xfrm>
            <a:off x="619433" y="13902154"/>
            <a:ext cx="29054323" cy="13032673"/>
          </a:xfrm>
          <a:prstGeom prst="roundRect">
            <a:avLst>
              <a:gd name="adj" fmla="val 1883"/>
            </a:avLst>
          </a:prstGeom>
          <a:solidFill>
            <a:schemeClr val="bg1"/>
          </a:solidFill>
          <a:ln w="254000">
            <a:solidFill>
              <a:srgbClr val="120D3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B2E71FF-C10E-B511-97F1-E6047194029B}"/>
              </a:ext>
            </a:extLst>
          </p:cNvPr>
          <p:cNvSpPr/>
          <p:nvPr/>
        </p:nvSpPr>
        <p:spPr>
          <a:xfrm>
            <a:off x="619433" y="6354752"/>
            <a:ext cx="29054323" cy="6831954"/>
          </a:xfrm>
          <a:prstGeom prst="roundRect">
            <a:avLst>
              <a:gd name="adj" fmla="val 4408"/>
            </a:avLst>
          </a:prstGeom>
          <a:solidFill>
            <a:schemeClr val="bg1"/>
          </a:solidFill>
          <a:ln w="254000">
            <a:solidFill>
              <a:srgbClr val="84233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de-DE" dirty="0"/>
              <a:t>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B54CDB3-6AEF-0AC7-B7BD-E031A73455B1}"/>
              </a:ext>
            </a:extLst>
          </p:cNvPr>
          <p:cNvSpPr txBox="1"/>
          <p:nvPr/>
        </p:nvSpPr>
        <p:spPr>
          <a:xfrm>
            <a:off x="1253554" y="8328936"/>
            <a:ext cx="13893040" cy="452431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2400" b="1" dirty="0"/>
              <a:t>  </a:t>
            </a: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/>
              <a:t>„We want to </a:t>
            </a:r>
            <a:r>
              <a:rPr lang="en-US" sz="2400" dirty="0"/>
              <a:t>extract RNA-dependent proteins from proteomic screens”</a:t>
            </a:r>
            <a:endParaRPr lang="de-DE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/>
              <a:t>„RNA-dependency = the proteins interactome depends on RNA“</a:t>
            </a:r>
          </a:p>
          <a:p>
            <a:endParaRPr lang="en-US" sz="2400" b="1" dirty="0"/>
          </a:p>
          <a:p>
            <a:r>
              <a:rPr lang="en-US" sz="2400" b="1" dirty="0"/>
              <a:t>What Makes RNA-Dependent Proteins Worth Investigating?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b="1" dirty="0"/>
              <a:t>Key Regulators:</a:t>
            </a:r>
            <a:r>
              <a:rPr lang="de-DE" sz="2400" dirty="0"/>
              <a:t> RBPs control RNA metabolism &amp; gene expression.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b="1" dirty="0"/>
              <a:t>Disease Links:</a:t>
            </a:r>
            <a:r>
              <a:rPr lang="de-DE" sz="2400" dirty="0"/>
              <a:t> Misregulation is tied to cancer &amp; neurodegeneration.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b="1" dirty="0"/>
              <a:t>Functional Clues:</a:t>
            </a:r>
            <a:r>
              <a:rPr lang="de-DE" sz="2400" dirty="0"/>
              <a:t> New RBPs hint at RNA’s role in specific pathways.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b="1" dirty="0"/>
              <a:t>Interaction Networks:</a:t>
            </a:r>
            <a:r>
              <a:rPr lang="de-DE" sz="2400" dirty="0"/>
              <a:t> Mapping RNA-protein complexes reveals regulatory logic.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b="1" dirty="0"/>
              <a:t>Molecular Insights:</a:t>
            </a:r>
            <a:r>
              <a:rPr lang="de-DE" sz="2400" dirty="0"/>
              <a:t> Deepens our understanding of cell cycle and cellular behavior. </a:t>
            </a:r>
            <a:endParaRPr lang="en-US" sz="24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8D76DA-9346-6B5C-F12F-2EAD6C643C7A}"/>
              </a:ext>
            </a:extLst>
          </p:cNvPr>
          <p:cNvSpPr txBox="1"/>
          <p:nvPr/>
        </p:nvSpPr>
        <p:spPr>
          <a:xfrm>
            <a:off x="1887734" y="16043329"/>
            <a:ext cx="24173364" cy="710963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2400" b="1" dirty="0"/>
              <a:t>1) Data preparation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Data cleanup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“Rearrange and reorder the columns to their treatment, replicate and fraction”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Normalization</a:t>
            </a:r>
          </a:p>
          <a:p>
            <a:endParaRPr lang="en-US" sz="2400" b="1" dirty="0"/>
          </a:p>
          <a:p>
            <a:r>
              <a:rPr lang="de-DE" sz="2400" b="1" dirty="0"/>
              <a:t>2) Data exploration</a:t>
            </a:r>
            <a:endParaRPr lang="de-DE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 Identification of maxima and shoulders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de-DE" sz="2400" dirty="0"/>
              <a:t>Selection criteria</a:t>
            </a:r>
            <a:r>
              <a:rPr lang="en-US" sz="2400" dirty="0"/>
              <a:t> &amp; Wilcoxon Test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Visualization for the </a:t>
            </a:r>
            <a:r>
              <a:rPr lang="de-DE" sz="2400" dirty="0"/>
              <a:t>order of selection criteria</a:t>
            </a: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Pie charts for selection results</a:t>
            </a:r>
          </a:p>
          <a:p>
            <a:endParaRPr lang="en-US" sz="2400" b="1" dirty="0"/>
          </a:p>
          <a:p>
            <a:r>
              <a:rPr lang="de-DE" sz="2400" b="1" dirty="0"/>
              <a:t>3) Data reduction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/>
              <a:t>PCR </a:t>
            </a: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 k-means clustering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r>
              <a:rPr lang="de-DE" sz="2400" b="1" dirty="0"/>
              <a:t>4) Data modelling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 Linear Regression </a:t>
            </a:r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4D71FD-7735-EE83-46A5-208D4D915F9C}"/>
              </a:ext>
            </a:extLst>
          </p:cNvPr>
          <p:cNvSpPr txBox="1"/>
          <p:nvPr/>
        </p:nvSpPr>
        <p:spPr>
          <a:xfrm>
            <a:off x="1253554" y="29923970"/>
            <a:ext cx="11401261" cy="1117228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Critical review of our own results and methods (e.g., Selection criteria made us delete some RBPs. Why? What were their properties?)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Why do we find fewer proteins than </a:t>
            </a:r>
            <a:r>
              <a:rPr lang="en-US" sz="2400" dirty="0" err="1"/>
              <a:t>Maïwen</a:t>
            </a:r>
            <a:r>
              <a:rPr lang="en-US" sz="2400" dirty="0"/>
              <a:t>?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endParaRPr lang="en-US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5C5F4D-56DB-FE8C-9261-1744BB411644}"/>
              </a:ext>
            </a:extLst>
          </p:cNvPr>
          <p:cNvSpPr txBox="1"/>
          <p:nvPr/>
        </p:nvSpPr>
        <p:spPr>
          <a:xfrm>
            <a:off x="16242587" y="37886105"/>
            <a:ext cx="5093413" cy="156966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https://de.wikipedia.org/wiki/Eigentliche_Schnepfen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CF1513-FC52-33B5-9C1A-E546A009DE99}"/>
              </a:ext>
            </a:extLst>
          </p:cNvPr>
          <p:cNvSpPr txBox="1"/>
          <p:nvPr/>
        </p:nvSpPr>
        <p:spPr>
          <a:xfrm>
            <a:off x="16242587" y="29724016"/>
            <a:ext cx="8291810" cy="120032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/>
              <a:t>We found X proteins that ...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400" dirty="0"/>
          </a:p>
          <a:p>
            <a:endParaRPr lang="en-US" sz="2400" b="1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90BE9414-429D-2E76-6ED9-DE37F6D462E9}"/>
              </a:ext>
            </a:extLst>
          </p:cNvPr>
          <p:cNvSpPr/>
          <p:nvPr/>
        </p:nvSpPr>
        <p:spPr>
          <a:xfrm>
            <a:off x="619433" y="6354751"/>
            <a:ext cx="29036347" cy="1430255"/>
          </a:xfrm>
          <a:prstGeom prst="roundRect">
            <a:avLst>
              <a:gd name="adj" fmla="val 0"/>
            </a:avLst>
          </a:prstGeom>
          <a:solidFill>
            <a:srgbClr val="84233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1" dirty="0"/>
              <a:t>                   Identifying RNA-Dependent Proteins from Proteomic Data</a:t>
            </a:r>
            <a:endParaRPr lang="en-US" sz="1500" b="1" dirty="0"/>
          </a:p>
          <a:p>
            <a:pPr algn="ctr"/>
            <a:endParaRPr lang="en-US" sz="10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1B33026-211B-0BA5-ED44-A400DC271358}"/>
              </a:ext>
            </a:extLst>
          </p:cNvPr>
          <p:cNvSpPr txBox="1"/>
          <p:nvPr/>
        </p:nvSpPr>
        <p:spPr>
          <a:xfrm>
            <a:off x="15164570" y="8328936"/>
            <a:ext cx="13893040" cy="230832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2400" b="1" dirty="0"/>
              <a:t>Key Characteristics of Our Dataset</a:t>
            </a:r>
            <a:endParaRPr lang="de-DE" sz="24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Our dataset was generated using the R-Deep approach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/>
              <a:t>~5000 Proteine in 25 Fraktionen, Rnase vs. CTRL</a:t>
            </a: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Dimensions</a:t>
            </a:r>
            <a:endParaRPr lang="en-US" sz="24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400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FDD0CA12-23A9-FCA7-F0B7-F6487CAD5B4C}"/>
              </a:ext>
            </a:extLst>
          </p:cNvPr>
          <p:cNvSpPr/>
          <p:nvPr/>
        </p:nvSpPr>
        <p:spPr>
          <a:xfrm>
            <a:off x="668635" y="13907015"/>
            <a:ext cx="28937944" cy="1430255"/>
          </a:xfrm>
          <a:prstGeom prst="roundRect">
            <a:avLst>
              <a:gd name="adj" fmla="val 0"/>
            </a:avLst>
          </a:prstGeom>
          <a:solidFill>
            <a:srgbClr val="120D3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1" dirty="0"/>
              <a:t>                  Our Approach</a:t>
            </a:r>
            <a:endParaRPr lang="en-US" sz="1500" b="1" dirty="0"/>
          </a:p>
          <a:p>
            <a:pPr algn="ctr"/>
            <a:endParaRPr lang="en-US" sz="1000" b="1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0C67B87C-CCBD-BF4D-7441-69D1793D2707}"/>
              </a:ext>
            </a:extLst>
          </p:cNvPr>
          <p:cNvSpPr/>
          <p:nvPr/>
        </p:nvSpPr>
        <p:spPr>
          <a:xfrm>
            <a:off x="668636" y="27643718"/>
            <a:ext cx="14468970" cy="1430255"/>
          </a:xfrm>
          <a:prstGeom prst="roundRect">
            <a:avLst>
              <a:gd name="adj" fmla="val 10312"/>
            </a:avLst>
          </a:prstGeom>
          <a:solidFill>
            <a:srgbClr val="120D3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1" dirty="0"/>
              <a:t>                  Discussion</a:t>
            </a:r>
            <a:endParaRPr lang="en-US" sz="1500" b="1" dirty="0"/>
          </a:p>
          <a:p>
            <a:endParaRPr lang="en-US" sz="1000" b="1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031C29F5-EBDB-C72E-AA26-1A191AA02E1D}"/>
              </a:ext>
            </a:extLst>
          </p:cNvPr>
          <p:cNvSpPr/>
          <p:nvPr/>
        </p:nvSpPr>
        <p:spPr>
          <a:xfrm>
            <a:off x="15765564" y="27795891"/>
            <a:ext cx="13841013" cy="1430255"/>
          </a:xfrm>
          <a:prstGeom prst="roundRect">
            <a:avLst>
              <a:gd name="adj" fmla="val 0"/>
            </a:avLst>
          </a:prstGeom>
          <a:solidFill>
            <a:srgbClr val="84233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     Our Achievements</a:t>
            </a:r>
            <a:endParaRPr lang="en-US" sz="1000" b="1" dirty="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8F32F1E9-206A-63C2-732D-01C081973D55}"/>
              </a:ext>
            </a:extLst>
          </p:cNvPr>
          <p:cNvSpPr/>
          <p:nvPr/>
        </p:nvSpPr>
        <p:spPr>
          <a:xfrm>
            <a:off x="15841731" y="35857778"/>
            <a:ext cx="7189720" cy="1430255"/>
          </a:xfrm>
          <a:prstGeom prst="roundRect">
            <a:avLst>
              <a:gd name="adj" fmla="val 0"/>
            </a:avLst>
          </a:prstGeom>
          <a:solidFill>
            <a:srgbClr val="413D5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1" dirty="0"/>
              <a:t>                 References</a:t>
            </a:r>
            <a:endParaRPr lang="en-US" sz="1000" b="1" dirty="0"/>
          </a:p>
        </p:txBody>
      </p:sp>
      <p:sp>
        <p:nvSpPr>
          <p:cNvPr id="23" name="Titel 1">
            <a:extLst>
              <a:ext uri="{FF2B5EF4-FFF2-40B4-BE49-F238E27FC236}">
                <a16:creationId xmlns:a16="http://schemas.microsoft.com/office/drawing/2014/main" id="{3C5FCA01-810D-E2DA-5B8A-63BF3942C20F}"/>
              </a:ext>
            </a:extLst>
          </p:cNvPr>
          <p:cNvSpPr txBox="1">
            <a:spLocks/>
          </p:cNvSpPr>
          <p:nvPr/>
        </p:nvSpPr>
        <p:spPr>
          <a:xfrm>
            <a:off x="1568156" y="2258104"/>
            <a:ext cx="28358864" cy="183688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30274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9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8000" b="1" dirty="0">
                <a:solidFill>
                  <a:schemeClr val="bg1"/>
                </a:solidFill>
              </a:rPr>
              <a:t>Hidden Alliances: </a:t>
            </a:r>
          </a:p>
          <a:p>
            <a:r>
              <a:rPr lang="de-DE" sz="8000" b="1" dirty="0">
                <a:solidFill>
                  <a:schemeClr val="bg1"/>
                </a:solidFill>
              </a:rPr>
              <a:t>RNA-Dependent Protein Interactions </a:t>
            </a:r>
          </a:p>
          <a:p>
            <a:r>
              <a:rPr lang="de-DE" sz="8000" b="1" dirty="0">
                <a:solidFill>
                  <a:schemeClr val="bg1"/>
                </a:solidFill>
              </a:rPr>
              <a:t>in Cancer Cells</a:t>
            </a:r>
            <a:endParaRPr lang="en-US" sz="8000" b="1" dirty="0">
              <a:solidFill>
                <a:schemeClr val="bg1"/>
              </a:solidFill>
            </a:endParaRPr>
          </a:p>
        </p:txBody>
      </p:sp>
      <p:sp>
        <p:nvSpPr>
          <p:cNvPr id="31" name="Titel 1">
            <a:extLst>
              <a:ext uri="{FF2B5EF4-FFF2-40B4-BE49-F238E27FC236}">
                <a16:creationId xmlns:a16="http://schemas.microsoft.com/office/drawing/2014/main" id="{EF2CFC4B-7CA1-52E3-161A-94AB0CFCE400}"/>
              </a:ext>
            </a:extLst>
          </p:cNvPr>
          <p:cNvSpPr txBox="1">
            <a:spLocks/>
          </p:cNvSpPr>
          <p:nvPr/>
        </p:nvSpPr>
        <p:spPr>
          <a:xfrm>
            <a:off x="8712489" y="3780826"/>
            <a:ext cx="12850233" cy="1323687"/>
          </a:xfrm>
          <a:prstGeom prst="rect">
            <a:avLst/>
          </a:prstGeom>
        </p:spPr>
        <p:txBody>
          <a:bodyPr vert="horz" lIns="45681" tIns="22840" rIns="45681" bIns="22840" rtlCol="0" anchor="b">
            <a:noAutofit/>
          </a:bodyPr>
          <a:lstStyle>
            <a:lvl1pPr algn="ctr" defTabSz="30274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9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800" dirty="0">
                <a:solidFill>
                  <a:schemeClr val="bg1"/>
                </a:solidFill>
              </a:rPr>
              <a:t>Julian </a:t>
            </a:r>
            <a:r>
              <a:rPr lang="de-DE" sz="2800" dirty="0" err="1">
                <a:solidFill>
                  <a:schemeClr val="bg1"/>
                </a:solidFill>
              </a:rPr>
              <a:t>Baureis</a:t>
            </a:r>
            <a:r>
              <a:rPr lang="de-DE" sz="2800" dirty="0">
                <a:solidFill>
                  <a:schemeClr val="bg1"/>
                </a:solidFill>
              </a:rPr>
              <a:t>, Julia Ferdin, Benjamin Nicklas, Luisa </a:t>
            </a:r>
            <a:r>
              <a:rPr lang="de-DE" sz="2800" dirty="0" err="1">
                <a:solidFill>
                  <a:schemeClr val="bg1"/>
                </a:solidFill>
              </a:rPr>
              <a:t>Wintel</a:t>
            </a:r>
            <a:endParaRPr lang="de-DE" sz="2800" dirty="0">
              <a:solidFill>
                <a:schemeClr val="bg1"/>
              </a:solidFill>
            </a:endParaRPr>
          </a:p>
          <a:p>
            <a:r>
              <a:rPr lang="de-DE" sz="2800" dirty="0">
                <a:solidFill>
                  <a:schemeClr val="bg1"/>
                </a:solidFill>
              </a:rPr>
              <a:t>Data Analysis Project </a:t>
            </a:r>
            <a:r>
              <a:rPr lang="de-DE" sz="2800" dirty="0" err="1">
                <a:solidFill>
                  <a:schemeClr val="bg1"/>
                </a:solidFill>
              </a:rPr>
              <a:t>Molecular</a:t>
            </a:r>
            <a:r>
              <a:rPr lang="de-DE" sz="2800" dirty="0">
                <a:solidFill>
                  <a:schemeClr val="bg1"/>
                </a:solidFill>
              </a:rPr>
              <a:t> Biotechnology SS2025</a:t>
            </a:r>
          </a:p>
        </p:txBody>
      </p:sp>
      <p:sp>
        <p:nvSpPr>
          <p:cNvPr id="32" name="Flowchart: Connector 31">
            <a:extLst>
              <a:ext uri="{FF2B5EF4-FFF2-40B4-BE49-F238E27FC236}">
                <a16:creationId xmlns:a16="http://schemas.microsoft.com/office/drawing/2014/main" id="{0423B671-E53C-C484-2D20-54A6F4CC2FC6}"/>
              </a:ext>
            </a:extLst>
          </p:cNvPr>
          <p:cNvSpPr/>
          <p:nvPr/>
        </p:nvSpPr>
        <p:spPr>
          <a:xfrm>
            <a:off x="1194289" y="5986115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84233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0" b="1" dirty="0">
                <a:solidFill>
                  <a:srgbClr val="87081B"/>
                </a:solidFill>
              </a:rPr>
              <a:t>1</a:t>
            </a:r>
          </a:p>
        </p:txBody>
      </p:sp>
      <p:sp>
        <p:nvSpPr>
          <p:cNvPr id="34" name="Flowchart: Connector 33">
            <a:extLst>
              <a:ext uri="{FF2B5EF4-FFF2-40B4-BE49-F238E27FC236}">
                <a16:creationId xmlns:a16="http://schemas.microsoft.com/office/drawing/2014/main" id="{ED6064F2-94FA-6419-E257-06999C2157AB}"/>
              </a:ext>
            </a:extLst>
          </p:cNvPr>
          <p:cNvSpPr/>
          <p:nvPr/>
        </p:nvSpPr>
        <p:spPr>
          <a:xfrm>
            <a:off x="1194288" y="13584696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120D3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0" b="1" dirty="0">
                <a:solidFill>
                  <a:srgbClr val="120D31"/>
                </a:solidFill>
              </a:rPr>
              <a:t>2</a:t>
            </a:r>
          </a:p>
        </p:txBody>
      </p:sp>
      <p:sp>
        <p:nvSpPr>
          <p:cNvPr id="35" name="Flowchart: Connector 34">
            <a:extLst>
              <a:ext uri="{FF2B5EF4-FFF2-40B4-BE49-F238E27FC236}">
                <a16:creationId xmlns:a16="http://schemas.microsoft.com/office/drawing/2014/main" id="{CAEDC417-CB21-40BE-33C1-3F559753F3EB}"/>
              </a:ext>
            </a:extLst>
          </p:cNvPr>
          <p:cNvSpPr/>
          <p:nvPr/>
        </p:nvSpPr>
        <p:spPr>
          <a:xfrm>
            <a:off x="1194287" y="27398826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120D3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0" b="1" dirty="0">
                <a:solidFill>
                  <a:srgbClr val="120D31"/>
                </a:solidFill>
              </a:rPr>
              <a:t>3</a:t>
            </a:r>
          </a:p>
        </p:txBody>
      </p:sp>
      <p:sp>
        <p:nvSpPr>
          <p:cNvPr id="36" name="Flowchart: Connector 35">
            <a:extLst>
              <a:ext uri="{FF2B5EF4-FFF2-40B4-BE49-F238E27FC236}">
                <a16:creationId xmlns:a16="http://schemas.microsoft.com/office/drawing/2014/main" id="{8432D7F1-DB54-5033-4C07-49F8C762DE33}"/>
              </a:ext>
            </a:extLst>
          </p:cNvPr>
          <p:cNvSpPr/>
          <p:nvPr/>
        </p:nvSpPr>
        <p:spPr>
          <a:xfrm>
            <a:off x="16242587" y="27453681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84233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0" b="1" dirty="0">
                <a:solidFill>
                  <a:srgbClr val="87081B"/>
                </a:solidFill>
              </a:rPr>
              <a:t>4</a:t>
            </a:r>
          </a:p>
        </p:txBody>
      </p:sp>
      <p:sp>
        <p:nvSpPr>
          <p:cNvPr id="37" name="Flowchart: Connector 36">
            <a:extLst>
              <a:ext uri="{FF2B5EF4-FFF2-40B4-BE49-F238E27FC236}">
                <a16:creationId xmlns:a16="http://schemas.microsoft.com/office/drawing/2014/main" id="{573618B4-EE0F-EDC8-B3A2-4054E9C1E648}"/>
              </a:ext>
            </a:extLst>
          </p:cNvPr>
          <p:cNvSpPr/>
          <p:nvPr/>
        </p:nvSpPr>
        <p:spPr>
          <a:xfrm>
            <a:off x="16285627" y="35586126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413D5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0" b="1" dirty="0">
                <a:solidFill>
                  <a:srgbClr val="302F4D"/>
                </a:solidFill>
              </a:rPr>
              <a:t>5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B2F6D31C-69A2-0E05-718C-CB2BE180CD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09496" y="39095301"/>
            <a:ext cx="3922235" cy="2206256"/>
          </a:xfrm>
          <a:prstGeom prst="rect">
            <a:avLst/>
          </a:prstGeom>
        </p:spPr>
      </p:pic>
      <p:sp>
        <p:nvSpPr>
          <p:cNvPr id="62" name="Rectangle: Top Corners Rounded 61">
            <a:extLst>
              <a:ext uri="{FF2B5EF4-FFF2-40B4-BE49-F238E27FC236}">
                <a16:creationId xmlns:a16="http://schemas.microsoft.com/office/drawing/2014/main" id="{23848C0F-AAD5-84B3-032F-AF95E7131570}"/>
              </a:ext>
            </a:extLst>
          </p:cNvPr>
          <p:cNvSpPr/>
          <p:nvPr/>
        </p:nvSpPr>
        <p:spPr>
          <a:xfrm flipV="1">
            <a:off x="-1" y="41844211"/>
            <a:ext cx="30329139" cy="959548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120D31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79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D628B7-8AC2-ED9C-6275-2930D55BC0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Top Corners Rounded 5">
            <a:extLst>
              <a:ext uri="{FF2B5EF4-FFF2-40B4-BE49-F238E27FC236}">
                <a16:creationId xmlns:a16="http://schemas.microsoft.com/office/drawing/2014/main" id="{5CE0D1AF-7A7B-432E-14EE-D9EFA2EC8C02}"/>
              </a:ext>
            </a:extLst>
          </p:cNvPr>
          <p:cNvSpPr/>
          <p:nvPr/>
        </p:nvSpPr>
        <p:spPr>
          <a:xfrm flipV="1">
            <a:off x="0" y="-21883"/>
            <a:ext cx="30275214" cy="5684230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2F4F4F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k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1BD5D1A-9AD4-EFE8-4603-6A7B866640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01017" y="38215026"/>
            <a:ext cx="5494984" cy="3089708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D523653-7D50-14F7-9398-09E999460A77}"/>
              </a:ext>
            </a:extLst>
          </p:cNvPr>
          <p:cNvSpPr/>
          <p:nvPr/>
        </p:nvSpPr>
        <p:spPr>
          <a:xfrm>
            <a:off x="619433" y="27643718"/>
            <a:ext cx="14518173" cy="13738215"/>
          </a:xfrm>
          <a:prstGeom prst="roundRect">
            <a:avLst>
              <a:gd name="adj" fmla="val 3189"/>
            </a:avLst>
          </a:prstGeom>
          <a:solidFill>
            <a:schemeClr val="bg1"/>
          </a:solidFill>
          <a:ln w="254000">
            <a:solidFill>
              <a:srgbClr val="2F4F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1591B19-4AB3-49C8-5B63-445C9FCB5AA9}"/>
              </a:ext>
            </a:extLst>
          </p:cNvPr>
          <p:cNvSpPr/>
          <p:nvPr/>
        </p:nvSpPr>
        <p:spPr>
          <a:xfrm>
            <a:off x="15747588" y="27732209"/>
            <a:ext cx="13858989" cy="7375456"/>
          </a:xfrm>
          <a:prstGeom prst="roundRect">
            <a:avLst>
              <a:gd name="adj" fmla="val 2683"/>
            </a:avLst>
          </a:prstGeom>
          <a:solidFill>
            <a:schemeClr val="bg1"/>
          </a:solidFill>
          <a:ln w="254000">
            <a:solidFill>
              <a:srgbClr val="8B1A1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C5768DC-7A7F-CA9D-6065-3B0257C0B845}"/>
              </a:ext>
            </a:extLst>
          </p:cNvPr>
          <p:cNvSpPr/>
          <p:nvPr/>
        </p:nvSpPr>
        <p:spPr>
          <a:xfrm>
            <a:off x="15765564" y="35908635"/>
            <a:ext cx="7265887" cy="5473298"/>
          </a:xfrm>
          <a:prstGeom prst="roundRect">
            <a:avLst>
              <a:gd name="adj" fmla="val 2154"/>
            </a:avLst>
          </a:prstGeom>
          <a:solidFill>
            <a:schemeClr val="bg1"/>
          </a:solidFill>
          <a:ln w="254000">
            <a:solidFill>
              <a:srgbClr val="2F4F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1DF673D-5C04-D269-D143-ED973B51EDB4}"/>
              </a:ext>
            </a:extLst>
          </p:cNvPr>
          <p:cNvSpPr/>
          <p:nvPr/>
        </p:nvSpPr>
        <p:spPr>
          <a:xfrm>
            <a:off x="619433" y="13902154"/>
            <a:ext cx="29054323" cy="13032673"/>
          </a:xfrm>
          <a:prstGeom prst="roundRect">
            <a:avLst>
              <a:gd name="adj" fmla="val 1883"/>
            </a:avLst>
          </a:prstGeom>
          <a:solidFill>
            <a:schemeClr val="bg1"/>
          </a:solidFill>
          <a:ln w="254000">
            <a:solidFill>
              <a:srgbClr val="668B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v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DF2A8C2-8D24-3049-1538-95970C62D615}"/>
              </a:ext>
            </a:extLst>
          </p:cNvPr>
          <p:cNvSpPr/>
          <p:nvPr/>
        </p:nvSpPr>
        <p:spPr>
          <a:xfrm>
            <a:off x="619433" y="6354752"/>
            <a:ext cx="29054323" cy="6831954"/>
          </a:xfrm>
          <a:prstGeom prst="roundRect">
            <a:avLst>
              <a:gd name="adj" fmla="val 4408"/>
            </a:avLst>
          </a:prstGeom>
          <a:solidFill>
            <a:schemeClr val="bg1"/>
          </a:solidFill>
          <a:ln w="254000">
            <a:solidFill>
              <a:srgbClr val="8B1A1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de-DE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4228666-4A3A-85CA-699A-43D24CD580F6}"/>
              </a:ext>
            </a:extLst>
          </p:cNvPr>
          <p:cNvSpPr txBox="1"/>
          <p:nvPr/>
        </p:nvSpPr>
        <p:spPr>
          <a:xfrm>
            <a:off x="1253554" y="8328936"/>
            <a:ext cx="13893040" cy="452431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2400" b="1" dirty="0"/>
              <a:t>  </a:t>
            </a: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/>
              <a:t>„We want to </a:t>
            </a:r>
            <a:r>
              <a:rPr lang="en-US" sz="2400" dirty="0"/>
              <a:t>extract RNA-dependent proteins from proteomic screens”</a:t>
            </a:r>
            <a:endParaRPr lang="de-DE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/>
              <a:t>„RNA-dependency = the proteins interactome depends on RNA“</a:t>
            </a:r>
          </a:p>
          <a:p>
            <a:endParaRPr lang="en-US" sz="2400" b="1" dirty="0"/>
          </a:p>
          <a:p>
            <a:r>
              <a:rPr lang="en-US" sz="2400" b="1" dirty="0"/>
              <a:t>What Makes RNA-Dependent Proteins Worth Investigating?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b="1" dirty="0"/>
              <a:t>Key Regulators:</a:t>
            </a:r>
            <a:r>
              <a:rPr lang="de-DE" sz="2400" dirty="0"/>
              <a:t> RBPs control RNA metabolism &amp; gene expression.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b="1" dirty="0"/>
              <a:t>Disease Links:</a:t>
            </a:r>
            <a:r>
              <a:rPr lang="de-DE" sz="2400" dirty="0"/>
              <a:t> Misregulation is tied to cancer &amp; neurodegeneration.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b="1" dirty="0"/>
              <a:t>Functional Clues:</a:t>
            </a:r>
            <a:r>
              <a:rPr lang="de-DE" sz="2400" dirty="0"/>
              <a:t> New RBPs hint at RNA’s role in specific pathways.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b="1" dirty="0"/>
              <a:t>Interaction Networks:</a:t>
            </a:r>
            <a:r>
              <a:rPr lang="de-DE" sz="2400" dirty="0"/>
              <a:t> Mapping RNA-protein complexes reveals regulatory logic.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b="1" dirty="0"/>
              <a:t>Molecular Insights:</a:t>
            </a:r>
            <a:r>
              <a:rPr lang="de-DE" sz="2400" dirty="0"/>
              <a:t> Deepens our understanding of cell cycle and cellular behavior. </a:t>
            </a:r>
            <a:endParaRPr lang="en-US" sz="24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D3BD63-12FC-15FD-2C7B-8004AFE74E10}"/>
              </a:ext>
            </a:extLst>
          </p:cNvPr>
          <p:cNvSpPr txBox="1"/>
          <p:nvPr/>
        </p:nvSpPr>
        <p:spPr>
          <a:xfrm>
            <a:off x="1887734" y="16043329"/>
            <a:ext cx="24173364" cy="710963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2400" b="1" dirty="0"/>
              <a:t>1) Data preparation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Data cleanup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“Rearrange and reorder the columns to their treatment, replicate and fraction”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Normalization</a:t>
            </a:r>
          </a:p>
          <a:p>
            <a:endParaRPr lang="en-US" sz="2400" b="1" dirty="0"/>
          </a:p>
          <a:p>
            <a:r>
              <a:rPr lang="de-DE" sz="2400" b="1" dirty="0"/>
              <a:t>2) Data exploration</a:t>
            </a:r>
            <a:endParaRPr lang="de-DE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 Identification of maxima and shoulders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de-DE" sz="2400" dirty="0"/>
              <a:t>Selection criteria</a:t>
            </a:r>
            <a:r>
              <a:rPr lang="en-US" sz="2400" dirty="0"/>
              <a:t> &amp; Wilcoxon Test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Visualization for the </a:t>
            </a:r>
            <a:r>
              <a:rPr lang="de-DE" sz="2400" dirty="0"/>
              <a:t>order of selection criteria</a:t>
            </a: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Pie charts for selection results</a:t>
            </a:r>
          </a:p>
          <a:p>
            <a:endParaRPr lang="en-US" sz="2400" b="1" dirty="0"/>
          </a:p>
          <a:p>
            <a:r>
              <a:rPr lang="de-DE" sz="2400" b="1" dirty="0"/>
              <a:t>3) Data reduction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/>
              <a:t>PCR </a:t>
            </a: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 k-means clustering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r>
              <a:rPr lang="de-DE" sz="2400" b="1" dirty="0"/>
              <a:t>4) Data modelling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 Linear Regression </a:t>
            </a:r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AE50113-60F9-424E-99E1-4DCE3D61BD7A}"/>
              </a:ext>
            </a:extLst>
          </p:cNvPr>
          <p:cNvSpPr txBox="1"/>
          <p:nvPr/>
        </p:nvSpPr>
        <p:spPr>
          <a:xfrm>
            <a:off x="1253554" y="29923970"/>
            <a:ext cx="11401261" cy="1117228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Critical review of our own results and methods (e.g., Selection criteria made us delete some RBPs. Why? What were their properties?)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Why do we find fewer proteins than </a:t>
            </a:r>
            <a:r>
              <a:rPr lang="en-US" sz="2400" dirty="0" err="1"/>
              <a:t>Maïwen</a:t>
            </a:r>
            <a:r>
              <a:rPr lang="en-US" sz="2400" dirty="0"/>
              <a:t>?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endParaRPr lang="en-US" sz="24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5C4C0B9-CDDC-A53A-FB16-658D072428BB}"/>
              </a:ext>
            </a:extLst>
          </p:cNvPr>
          <p:cNvSpPr txBox="1"/>
          <p:nvPr/>
        </p:nvSpPr>
        <p:spPr>
          <a:xfrm>
            <a:off x="16242587" y="37886105"/>
            <a:ext cx="5093413" cy="156966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https://de.wikipedia.org/wiki/Eigentliche_Schnepfen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48D421B-5927-A314-B4CF-8B6D52CFA7B5}"/>
              </a:ext>
            </a:extLst>
          </p:cNvPr>
          <p:cNvSpPr txBox="1"/>
          <p:nvPr/>
        </p:nvSpPr>
        <p:spPr>
          <a:xfrm>
            <a:off x="16242587" y="29665022"/>
            <a:ext cx="8291810" cy="120032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/>
              <a:t>We found X proteins that ...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400" dirty="0"/>
          </a:p>
          <a:p>
            <a:endParaRPr lang="en-US" sz="2400" b="1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D585AF3E-5D4E-A4F6-D8A3-F5458F16AAE7}"/>
              </a:ext>
            </a:extLst>
          </p:cNvPr>
          <p:cNvSpPr/>
          <p:nvPr/>
        </p:nvSpPr>
        <p:spPr>
          <a:xfrm>
            <a:off x="619433" y="6354751"/>
            <a:ext cx="29036347" cy="1430255"/>
          </a:xfrm>
          <a:prstGeom prst="roundRect">
            <a:avLst>
              <a:gd name="adj" fmla="val 0"/>
            </a:avLst>
          </a:prstGeom>
          <a:solidFill>
            <a:srgbClr val="8B1A1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1" dirty="0"/>
              <a:t>                   Identifying RNA-Dependent Proteins from Proteomic Data</a:t>
            </a:r>
            <a:endParaRPr lang="en-US" sz="1500" b="1" dirty="0"/>
          </a:p>
          <a:p>
            <a:pPr algn="ctr"/>
            <a:endParaRPr lang="en-US" sz="10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ED08C4A-9CA1-DD6D-E1E3-900D3DA813A0}"/>
              </a:ext>
            </a:extLst>
          </p:cNvPr>
          <p:cNvSpPr txBox="1"/>
          <p:nvPr/>
        </p:nvSpPr>
        <p:spPr>
          <a:xfrm>
            <a:off x="15164570" y="8328936"/>
            <a:ext cx="13893040" cy="230832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2400" b="1" dirty="0"/>
              <a:t>Key Characteristics of Our Dataset</a:t>
            </a:r>
            <a:endParaRPr lang="de-DE" sz="24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Our dataset was generated using the R-Deep approach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/>
              <a:t>~5000 Proteine in 25 Fraktionen, Rnase vs. CTRL</a:t>
            </a: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Dimensions</a:t>
            </a:r>
            <a:endParaRPr lang="en-US" sz="24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400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6427F567-F0EB-91D6-93F2-5B937A0676AD}"/>
              </a:ext>
            </a:extLst>
          </p:cNvPr>
          <p:cNvSpPr/>
          <p:nvPr/>
        </p:nvSpPr>
        <p:spPr>
          <a:xfrm>
            <a:off x="668635" y="13907015"/>
            <a:ext cx="28937944" cy="1430255"/>
          </a:xfrm>
          <a:prstGeom prst="roundRect">
            <a:avLst>
              <a:gd name="adj" fmla="val 0"/>
            </a:avLst>
          </a:prstGeom>
          <a:solidFill>
            <a:srgbClr val="668B8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1" dirty="0"/>
              <a:t>                  Our Approach</a:t>
            </a:r>
            <a:endParaRPr lang="en-US" sz="1500" b="1" dirty="0"/>
          </a:p>
          <a:p>
            <a:pPr algn="ctr"/>
            <a:r>
              <a:rPr lang="en-US" sz="1000" b="1" dirty="0"/>
              <a:t>k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1AA73605-842A-93DB-525D-38F1177BF778}"/>
              </a:ext>
            </a:extLst>
          </p:cNvPr>
          <p:cNvSpPr/>
          <p:nvPr/>
        </p:nvSpPr>
        <p:spPr>
          <a:xfrm>
            <a:off x="668636" y="27643718"/>
            <a:ext cx="14468970" cy="1430255"/>
          </a:xfrm>
          <a:prstGeom prst="roundRect">
            <a:avLst>
              <a:gd name="adj" fmla="val 10312"/>
            </a:avLst>
          </a:prstGeom>
          <a:solidFill>
            <a:srgbClr val="2F4F4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1" dirty="0"/>
              <a:t>                  Discussion</a:t>
            </a:r>
            <a:endParaRPr lang="en-US" sz="1500" b="1" dirty="0"/>
          </a:p>
          <a:p>
            <a:endParaRPr lang="en-US" sz="1000" b="1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AF17EE58-7B58-6D1F-C378-DD0D71844636}"/>
              </a:ext>
            </a:extLst>
          </p:cNvPr>
          <p:cNvSpPr/>
          <p:nvPr/>
        </p:nvSpPr>
        <p:spPr>
          <a:xfrm>
            <a:off x="15765564" y="27736897"/>
            <a:ext cx="13841013" cy="1430255"/>
          </a:xfrm>
          <a:prstGeom prst="roundRect">
            <a:avLst>
              <a:gd name="adj" fmla="val 0"/>
            </a:avLst>
          </a:prstGeom>
          <a:solidFill>
            <a:srgbClr val="8B1A1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1" dirty="0"/>
              <a:t>                 Our Achievements</a:t>
            </a:r>
            <a:endParaRPr lang="en-US" sz="1000" b="1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F456575C-AAD2-0B8F-C2BB-3FD5465D260F}"/>
              </a:ext>
            </a:extLst>
          </p:cNvPr>
          <p:cNvSpPr/>
          <p:nvPr/>
        </p:nvSpPr>
        <p:spPr>
          <a:xfrm>
            <a:off x="15841731" y="35857778"/>
            <a:ext cx="7189720" cy="1430255"/>
          </a:xfrm>
          <a:prstGeom prst="roundRect">
            <a:avLst>
              <a:gd name="adj" fmla="val 0"/>
            </a:avLst>
          </a:prstGeom>
          <a:solidFill>
            <a:srgbClr val="2F4F4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1" dirty="0"/>
              <a:t>                 References</a:t>
            </a:r>
            <a:endParaRPr lang="en-US" sz="1000" b="1" dirty="0"/>
          </a:p>
        </p:txBody>
      </p:sp>
      <p:sp>
        <p:nvSpPr>
          <p:cNvPr id="27" name="Titel 1">
            <a:extLst>
              <a:ext uri="{FF2B5EF4-FFF2-40B4-BE49-F238E27FC236}">
                <a16:creationId xmlns:a16="http://schemas.microsoft.com/office/drawing/2014/main" id="{EA0E2BCD-A389-7D2B-8017-1D4E220A61B2}"/>
              </a:ext>
            </a:extLst>
          </p:cNvPr>
          <p:cNvSpPr txBox="1">
            <a:spLocks/>
          </p:cNvSpPr>
          <p:nvPr/>
        </p:nvSpPr>
        <p:spPr>
          <a:xfrm>
            <a:off x="1016236" y="2205333"/>
            <a:ext cx="28358864" cy="183688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30274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9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8000" b="1" dirty="0">
                <a:solidFill>
                  <a:schemeClr val="bg1"/>
                </a:solidFill>
                <a:latin typeface="+mn-lt"/>
              </a:rPr>
              <a:t>Hidden Alliances: </a:t>
            </a:r>
          </a:p>
          <a:p>
            <a:r>
              <a:rPr lang="de-DE" sz="8000" b="1" dirty="0">
                <a:solidFill>
                  <a:schemeClr val="bg1"/>
                </a:solidFill>
                <a:latin typeface="+mn-lt"/>
              </a:rPr>
              <a:t>RNA-Dependent Protein Interactions </a:t>
            </a:r>
          </a:p>
          <a:p>
            <a:r>
              <a:rPr lang="de-DE" sz="8000" b="1" dirty="0">
                <a:solidFill>
                  <a:schemeClr val="bg1"/>
                </a:solidFill>
                <a:latin typeface="+mn-lt"/>
              </a:rPr>
              <a:t>in Cancer Cells</a:t>
            </a:r>
            <a:endParaRPr lang="en-US" sz="80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8" name="Titel 1">
            <a:extLst>
              <a:ext uri="{FF2B5EF4-FFF2-40B4-BE49-F238E27FC236}">
                <a16:creationId xmlns:a16="http://schemas.microsoft.com/office/drawing/2014/main" id="{6F2C1E60-5CD4-CDF2-7A0D-0E13E78D3070}"/>
              </a:ext>
            </a:extLst>
          </p:cNvPr>
          <p:cNvSpPr txBox="1">
            <a:spLocks/>
          </p:cNvSpPr>
          <p:nvPr/>
        </p:nvSpPr>
        <p:spPr>
          <a:xfrm>
            <a:off x="8712489" y="3840738"/>
            <a:ext cx="12850233" cy="1323687"/>
          </a:xfrm>
          <a:prstGeom prst="rect">
            <a:avLst/>
          </a:prstGeom>
        </p:spPr>
        <p:txBody>
          <a:bodyPr vert="horz" lIns="45681" tIns="22840" rIns="45681" bIns="22840" rtlCol="0" anchor="b">
            <a:noAutofit/>
          </a:bodyPr>
          <a:lstStyle>
            <a:lvl1pPr algn="ctr" defTabSz="30274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9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800" dirty="0">
                <a:solidFill>
                  <a:schemeClr val="bg1"/>
                </a:solidFill>
              </a:rPr>
              <a:t>Julian </a:t>
            </a:r>
            <a:r>
              <a:rPr lang="de-DE" sz="2800" dirty="0" err="1">
                <a:solidFill>
                  <a:schemeClr val="bg1"/>
                </a:solidFill>
              </a:rPr>
              <a:t>Baureis</a:t>
            </a:r>
            <a:r>
              <a:rPr lang="de-DE" sz="2800" dirty="0">
                <a:solidFill>
                  <a:schemeClr val="bg1"/>
                </a:solidFill>
              </a:rPr>
              <a:t>, Julia Ferdin, Benjamin Nicklas, Luisa </a:t>
            </a:r>
            <a:r>
              <a:rPr lang="de-DE" sz="2800" dirty="0" err="1">
                <a:solidFill>
                  <a:schemeClr val="bg1"/>
                </a:solidFill>
              </a:rPr>
              <a:t>Wintel</a:t>
            </a:r>
            <a:endParaRPr lang="de-DE" sz="2800" dirty="0">
              <a:solidFill>
                <a:schemeClr val="bg1"/>
              </a:solidFill>
            </a:endParaRPr>
          </a:p>
          <a:p>
            <a:r>
              <a:rPr lang="de-DE" sz="2800" dirty="0">
                <a:solidFill>
                  <a:schemeClr val="bg1"/>
                </a:solidFill>
              </a:rPr>
              <a:t>Data Analysis Project </a:t>
            </a:r>
            <a:r>
              <a:rPr lang="de-DE" sz="2800" dirty="0" err="1">
                <a:solidFill>
                  <a:schemeClr val="bg1"/>
                </a:solidFill>
              </a:rPr>
              <a:t>Molecular</a:t>
            </a:r>
            <a:r>
              <a:rPr lang="de-DE" sz="2800" dirty="0">
                <a:solidFill>
                  <a:schemeClr val="bg1"/>
                </a:solidFill>
              </a:rPr>
              <a:t> Biotechnology SS2025</a:t>
            </a:r>
          </a:p>
        </p:txBody>
      </p:sp>
      <p:sp>
        <p:nvSpPr>
          <p:cNvPr id="29" name="Flowchart: Connector 28">
            <a:extLst>
              <a:ext uri="{FF2B5EF4-FFF2-40B4-BE49-F238E27FC236}">
                <a16:creationId xmlns:a16="http://schemas.microsoft.com/office/drawing/2014/main" id="{C180A087-6578-126F-83B5-139A8480089C}"/>
              </a:ext>
            </a:extLst>
          </p:cNvPr>
          <p:cNvSpPr/>
          <p:nvPr/>
        </p:nvSpPr>
        <p:spPr>
          <a:xfrm>
            <a:off x="1194289" y="5986115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8B1A1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0" b="1" dirty="0">
                <a:solidFill>
                  <a:srgbClr val="87081B"/>
                </a:solidFill>
              </a:rPr>
              <a:t>1</a:t>
            </a:r>
          </a:p>
        </p:txBody>
      </p:sp>
      <p:sp>
        <p:nvSpPr>
          <p:cNvPr id="31" name="Flowchart: Connector 30">
            <a:extLst>
              <a:ext uri="{FF2B5EF4-FFF2-40B4-BE49-F238E27FC236}">
                <a16:creationId xmlns:a16="http://schemas.microsoft.com/office/drawing/2014/main" id="{2A977D2E-0E67-5F4F-6F64-AA7D8599C86D}"/>
              </a:ext>
            </a:extLst>
          </p:cNvPr>
          <p:cNvSpPr/>
          <p:nvPr/>
        </p:nvSpPr>
        <p:spPr>
          <a:xfrm>
            <a:off x="1194288" y="13584696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668B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0" b="1" dirty="0">
                <a:solidFill>
                  <a:srgbClr val="120D31"/>
                </a:solidFill>
              </a:rPr>
              <a:t>2</a:t>
            </a:r>
          </a:p>
        </p:txBody>
      </p:sp>
      <p:sp>
        <p:nvSpPr>
          <p:cNvPr id="32" name="Flowchart: Connector 31">
            <a:extLst>
              <a:ext uri="{FF2B5EF4-FFF2-40B4-BE49-F238E27FC236}">
                <a16:creationId xmlns:a16="http://schemas.microsoft.com/office/drawing/2014/main" id="{864D00BE-6CC7-8533-FEAA-59A42D915F2C}"/>
              </a:ext>
            </a:extLst>
          </p:cNvPr>
          <p:cNvSpPr/>
          <p:nvPr/>
        </p:nvSpPr>
        <p:spPr>
          <a:xfrm>
            <a:off x="1194287" y="27398826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2F4F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0" b="1" dirty="0">
                <a:solidFill>
                  <a:srgbClr val="120D31"/>
                </a:solidFill>
              </a:rPr>
              <a:t>3</a:t>
            </a:r>
          </a:p>
        </p:txBody>
      </p:sp>
      <p:sp>
        <p:nvSpPr>
          <p:cNvPr id="33" name="Flowchart: Connector 32">
            <a:extLst>
              <a:ext uri="{FF2B5EF4-FFF2-40B4-BE49-F238E27FC236}">
                <a16:creationId xmlns:a16="http://schemas.microsoft.com/office/drawing/2014/main" id="{1AEE4580-9DBC-DC32-66F5-8DBDCF8D7FCE}"/>
              </a:ext>
            </a:extLst>
          </p:cNvPr>
          <p:cNvSpPr/>
          <p:nvPr/>
        </p:nvSpPr>
        <p:spPr>
          <a:xfrm>
            <a:off x="16242587" y="27394687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8B1A1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0" b="1" dirty="0">
                <a:solidFill>
                  <a:srgbClr val="87081B"/>
                </a:solidFill>
              </a:rPr>
              <a:t>4</a:t>
            </a:r>
          </a:p>
        </p:txBody>
      </p:sp>
      <p:sp>
        <p:nvSpPr>
          <p:cNvPr id="37" name="Flowchart: Connector 36">
            <a:extLst>
              <a:ext uri="{FF2B5EF4-FFF2-40B4-BE49-F238E27FC236}">
                <a16:creationId xmlns:a16="http://schemas.microsoft.com/office/drawing/2014/main" id="{12DA40F7-C2A9-2371-D661-D9DF39CFA4C7}"/>
              </a:ext>
            </a:extLst>
          </p:cNvPr>
          <p:cNvSpPr/>
          <p:nvPr/>
        </p:nvSpPr>
        <p:spPr>
          <a:xfrm>
            <a:off x="16285627" y="35586126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2F4F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0" b="1" dirty="0">
                <a:solidFill>
                  <a:srgbClr val="302F4D"/>
                </a:solidFill>
              </a:rPr>
              <a:t>5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3187B9C8-65AE-4B3D-53A8-E30FC9FDEB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52496" y="35782193"/>
            <a:ext cx="4122604" cy="2318964"/>
          </a:xfrm>
          <a:prstGeom prst="rect">
            <a:avLst/>
          </a:prstGeom>
        </p:spPr>
      </p:pic>
      <p:sp>
        <p:nvSpPr>
          <p:cNvPr id="40" name="Rectangle: Top Corners Rounded 39">
            <a:extLst>
              <a:ext uri="{FF2B5EF4-FFF2-40B4-BE49-F238E27FC236}">
                <a16:creationId xmlns:a16="http://schemas.microsoft.com/office/drawing/2014/main" id="{DB39A976-82B2-3968-93F5-A02570BF86F9}"/>
              </a:ext>
            </a:extLst>
          </p:cNvPr>
          <p:cNvSpPr/>
          <p:nvPr/>
        </p:nvSpPr>
        <p:spPr>
          <a:xfrm flipV="1">
            <a:off x="-1" y="41844211"/>
            <a:ext cx="30329139" cy="959548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2F4F4F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AE9C0F08-60E5-B8EB-B6D2-60A1815674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9567" y="18923225"/>
            <a:ext cx="23574507" cy="1430255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A02632DD-5AD3-7D8E-060C-6921DC1E6F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43339" y="24784364"/>
            <a:ext cx="22403155" cy="1157918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4C3ECEA7-C0B8-830C-5B68-2292BD28ED3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43339" y="20292559"/>
            <a:ext cx="23170024" cy="1551803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17B4AC61-239C-EDA0-503D-7EF69699856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09957" y="21677474"/>
            <a:ext cx="23088130" cy="1636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840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8874C3-394D-B535-287D-CEB654FEB4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Top Corners Rounded 5">
            <a:extLst>
              <a:ext uri="{FF2B5EF4-FFF2-40B4-BE49-F238E27FC236}">
                <a16:creationId xmlns:a16="http://schemas.microsoft.com/office/drawing/2014/main" id="{406FB9DB-C8FD-685B-D0F7-1479E7CD3EAF}"/>
              </a:ext>
            </a:extLst>
          </p:cNvPr>
          <p:cNvSpPr/>
          <p:nvPr/>
        </p:nvSpPr>
        <p:spPr>
          <a:xfrm flipV="1">
            <a:off x="0" y="-21883"/>
            <a:ext cx="30275214" cy="5684230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0F3A69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F2CCB63-C0AF-38F4-6140-4F72ABD9F7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58167" y="35586126"/>
            <a:ext cx="5494984" cy="3089708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A07AA1F-0724-5A1F-9B3D-0C696B409527}"/>
              </a:ext>
            </a:extLst>
          </p:cNvPr>
          <p:cNvSpPr/>
          <p:nvPr/>
        </p:nvSpPr>
        <p:spPr>
          <a:xfrm>
            <a:off x="619433" y="27643718"/>
            <a:ext cx="14518173" cy="13738215"/>
          </a:xfrm>
          <a:prstGeom prst="roundRect">
            <a:avLst>
              <a:gd name="adj" fmla="val 3189"/>
            </a:avLst>
          </a:prstGeom>
          <a:solidFill>
            <a:schemeClr val="bg1"/>
          </a:solidFill>
          <a:ln w="254000">
            <a:solidFill>
              <a:srgbClr val="20415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9060105-FE55-C05C-6A69-54F7C79CC10E}"/>
              </a:ext>
            </a:extLst>
          </p:cNvPr>
          <p:cNvSpPr/>
          <p:nvPr/>
        </p:nvSpPr>
        <p:spPr>
          <a:xfrm>
            <a:off x="15747588" y="27732209"/>
            <a:ext cx="13858989" cy="7375456"/>
          </a:xfrm>
          <a:prstGeom prst="roundRect">
            <a:avLst>
              <a:gd name="adj" fmla="val 2683"/>
            </a:avLst>
          </a:prstGeom>
          <a:solidFill>
            <a:schemeClr val="bg1"/>
          </a:solidFill>
          <a:ln w="254000">
            <a:solidFill>
              <a:srgbClr val="9A232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863274C-5715-BD21-3D2E-56D765E8C434}"/>
              </a:ext>
            </a:extLst>
          </p:cNvPr>
          <p:cNvSpPr/>
          <p:nvPr/>
        </p:nvSpPr>
        <p:spPr>
          <a:xfrm>
            <a:off x="15765564" y="35908635"/>
            <a:ext cx="7265887" cy="5473298"/>
          </a:xfrm>
          <a:prstGeom prst="roundRect">
            <a:avLst>
              <a:gd name="adj" fmla="val 2154"/>
            </a:avLst>
          </a:prstGeom>
          <a:solidFill>
            <a:schemeClr val="bg1"/>
          </a:solidFill>
          <a:ln w="254000">
            <a:solidFill>
              <a:srgbClr val="413D5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457C9B4-6E93-BA96-ABAC-723D00402D63}"/>
              </a:ext>
            </a:extLst>
          </p:cNvPr>
          <p:cNvSpPr/>
          <p:nvPr/>
        </p:nvSpPr>
        <p:spPr>
          <a:xfrm>
            <a:off x="619433" y="13902154"/>
            <a:ext cx="29054323" cy="13032673"/>
          </a:xfrm>
          <a:prstGeom prst="roundRect">
            <a:avLst>
              <a:gd name="adj" fmla="val 1883"/>
            </a:avLst>
          </a:prstGeom>
          <a:solidFill>
            <a:schemeClr val="bg1"/>
          </a:solidFill>
          <a:ln w="254000">
            <a:solidFill>
              <a:srgbClr val="4F94C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v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89F5D54-DDED-1001-F1EB-A14D105A1124}"/>
              </a:ext>
            </a:extLst>
          </p:cNvPr>
          <p:cNvSpPr/>
          <p:nvPr/>
        </p:nvSpPr>
        <p:spPr>
          <a:xfrm>
            <a:off x="619433" y="6354752"/>
            <a:ext cx="29054323" cy="6831954"/>
          </a:xfrm>
          <a:prstGeom prst="roundRect">
            <a:avLst>
              <a:gd name="adj" fmla="val 4408"/>
            </a:avLst>
          </a:prstGeom>
          <a:solidFill>
            <a:schemeClr val="bg1"/>
          </a:solidFill>
          <a:ln w="254000">
            <a:solidFill>
              <a:srgbClr val="9A232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de-DE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D026FF5-8E65-B607-6DAC-B8FBF9D32F7A}"/>
              </a:ext>
            </a:extLst>
          </p:cNvPr>
          <p:cNvSpPr txBox="1"/>
          <p:nvPr/>
        </p:nvSpPr>
        <p:spPr>
          <a:xfrm>
            <a:off x="1253554" y="8328936"/>
            <a:ext cx="13893040" cy="452431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2400" b="1" dirty="0"/>
              <a:t>  </a:t>
            </a: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/>
              <a:t>„We want to </a:t>
            </a:r>
            <a:r>
              <a:rPr lang="en-US" sz="2400" dirty="0"/>
              <a:t>extract RNA-dependent proteins from proteomic screens”</a:t>
            </a:r>
            <a:endParaRPr lang="de-DE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/>
              <a:t>„RNA-dependency = the proteins interactome depends on RNA“</a:t>
            </a:r>
          </a:p>
          <a:p>
            <a:endParaRPr lang="en-US" sz="2400" b="1" dirty="0"/>
          </a:p>
          <a:p>
            <a:r>
              <a:rPr lang="en-US" sz="2400" b="1" dirty="0"/>
              <a:t>What Makes RNA-Dependent Proteins Worth Investigating?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b="1" dirty="0"/>
              <a:t>Key Regulators:</a:t>
            </a:r>
            <a:r>
              <a:rPr lang="de-DE" sz="2400" dirty="0"/>
              <a:t> RBPs control RNA metabolism &amp; gene expression.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b="1" dirty="0"/>
              <a:t>Disease Links:</a:t>
            </a:r>
            <a:r>
              <a:rPr lang="de-DE" sz="2400" dirty="0"/>
              <a:t> Misregulation is tied to cancer &amp; neurodegeneration.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b="1" dirty="0"/>
              <a:t>Functional Clues:</a:t>
            </a:r>
            <a:r>
              <a:rPr lang="de-DE" sz="2400" dirty="0"/>
              <a:t> New RBPs hint at RNA’s role in specific pathways.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b="1" dirty="0"/>
              <a:t>Interaction Networks:</a:t>
            </a:r>
            <a:r>
              <a:rPr lang="de-DE" sz="2400" dirty="0"/>
              <a:t> Mapping RNA-protein complexes reveals regulatory logic.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b="1" dirty="0"/>
              <a:t>Molecular Insights:</a:t>
            </a:r>
            <a:r>
              <a:rPr lang="de-DE" sz="2400" dirty="0"/>
              <a:t> Deepens our understanding of cell cycle and cellular behavior. </a:t>
            </a:r>
            <a:endParaRPr lang="en-US" sz="24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5C37706-A70A-285D-DFDE-581CE77FF5A5}"/>
              </a:ext>
            </a:extLst>
          </p:cNvPr>
          <p:cNvSpPr txBox="1"/>
          <p:nvPr/>
        </p:nvSpPr>
        <p:spPr>
          <a:xfrm>
            <a:off x="1887734" y="16043329"/>
            <a:ext cx="24173364" cy="710963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2400" b="1" dirty="0"/>
              <a:t>1) Data preparation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Data cleanup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“Rearrange and reorder the columns to their treatment, replicate and fraction”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Normalization</a:t>
            </a:r>
          </a:p>
          <a:p>
            <a:endParaRPr lang="en-US" sz="2400" b="1" dirty="0"/>
          </a:p>
          <a:p>
            <a:r>
              <a:rPr lang="de-DE" sz="2400" b="1" dirty="0"/>
              <a:t>2) Data exploration</a:t>
            </a:r>
            <a:endParaRPr lang="de-DE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 Identification of maxima and shoulders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de-DE" sz="2400" dirty="0"/>
              <a:t>Selection criteria</a:t>
            </a:r>
            <a:r>
              <a:rPr lang="en-US" sz="2400" dirty="0"/>
              <a:t> &amp; Wilcoxon Test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Visualization for the </a:t>
            </a:r>
            <a:r>
              <a:rPr lang="de-DE" sz="2400" dirty="0"/>
              <a:t>order of selection criteria</a:t>
            </a: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Pie charts for selection results</a:t>
            </a:r>
          </a:p>
          <a:p>
            <a:endParaRPr lang="en-US" sz="2400" b="1" dirty="0"/>
          </a:p>
          <a:p>
            <a:r>
              <a:rPr lang="de-DE" sz="2400" b="1" dirty="0"/>
              <a:t>3) Data reduction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/>
              <a:t>PCR </a:t>
            </a: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 k-means clustering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r>
              <a:rPr lang="de-DE" sz="2400" b="1" dirty="0"/>
              <a:t>4) Data modelling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 Linear Regression </a:t>
            </a:r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7011D3D-380E-6156-233E-3EE82AF1BBB7}"/>
              </a:ext>
            </a:extLst>
          </p:cNvPr>
          <p:cNvSpPr txBox="1"/>
          <p:nvPr/>
        </p:nvSpPr>
        <p:spPr>
          <a:xfrm>
            <a:off x="1253554" y="29923970"/>
            <a:ext cx="11401261" cy="1117228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Critical review of our own results and methods (e.g., Selection criteria made us delete some RBPs. Why? What were their properties?)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Why do we find fewer proteins than </a:t>
            </a:r>
            <a:r>
              <a:rPr lang="en-US" sz="2400" dirty="0" err="1"/>
              <a:t>Maïwen</a:t>
            </a:r>
            <a:r>
              <a:rPr lang="en-US" sz="2400" dirty="0"/>
              <a:t>?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endParaRPr lang="en-US" sz="24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C84BB38-08DF-1927-8648-1D8FF78FB029}"/>
              </a:ext>
            </a:extLst>
          </p:cNvPr>
          <p:cNvSpPr txBox="1"/>
          <p:nvPr/>
        </p:nvSpPr>
        <p:spPr>
          <a:xfrm>
            <a:off x="16242587" y="37886105"/>
            <a:ext cx="5093413" cy="156966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https://de.wikipedia.org/wiki/Eigentliche_Schnepfen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20B0AAE-F994-5F4A-C978-098A154D704C}"/>
              </a:ext>
            </a:extLst>
          </p:cNvPr>
          <p:cNvSpPr txBox="1"/>
          <p:nvPr/>
        </p:nvSpPr>
        <p:spPr>
          <a:xfrm>
            <a:off x="16242587" y="29665022"/>
            <a:ext cx="8291810" cy="120032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/>
              <a:t>We found X proteins that ...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400" dirty="0"/>
          </a:p>
          <a:p>
            <a:endParaRPr lang="en-US" sz="2400" b="1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0A82BA77-A8E4-B52D-2571-9899F88ECD2D}"/>
              </a:ext>
            </a:extLst>
          </p:cNvPr>
          <p:cNvSpPr/>
          <p:nvPr/>
        </p:nvSpPr>
        <p:spPr>
          <a:xfrm>
            <a:off x="619433" y="6354751"/>
            <a:ext cx="29036347" cy="1430255"/>
          </a:xfrm>
          <a:prstGeom prst="roundRect">
            <a:avLst>
              <a:gd name="adj" fmla="val 0"/>
            </a:avLst>
          </a:prstGeom>
          <a:solidFill>
            <a:srgbClr val="9A23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1" dirty="0"/>
              <a:t>                   Identifying RNA-Dependent Proteins from Proteomic Data</a:t>
            </a:r>
            <a:endParaRPr lang="en-US" sz="1500" b="1" dirty="0"/>
          </a:p>
          <a:p>
            <a:pPr algn="ctr"/>
            <a:endParaRPr lang="en-US" sz="10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77AE065-3748-02B5-7885-552035CC9A68}"/>
              </a:ext>
            </a:extLst>
          </p:cNvPr>
          <p:cNvSpPr txBox="1"/>
          <p:nvPr/>
        </p:nvSpPr>
        <p:spPr>
          <a:xfrm>
            <a:off x="15164570" y="8328936"/>
            <a:ext cx="13893040" cy="230832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2400" b="1" dirty="0"/>
              <a:t>Key Characteristics of Our Dataset</a:t>
            </a:r>
            <a:endParaRPr lang="de-DE" sz="24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Our dataset was generated using the R-Deep approach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/>
              <a:t>~5000 Proteine in 25 Fraktionen, Rnase vs. CTRL</a:t>
            </a: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Dimensions</a:t>
            </a:r>
            <a:endParaRPr lang="en-US" sz="24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400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1173EEB3-3E01-4B6D-B8DD-4C9F21CEE337}"/>
              </a:ext>
            </a:extLst>
          </p:cNvPr>
          <p:cNvSpPr/>
          <p:nvPr/>
        </p:nvSpPr>
        <p:spPr>
          <a:xfrm>
            <a:off x="668635" y="13907015"/>
            <a:ext cx="28937944" cy="1430255"/>
          </a:xfrm>
          <a:prstGeom prst="roundRect">
            <a:avLst>
              <a:gd name="adj" fmla="val 0"/>
            </a:avLst>
          </a:prstGeom>
          <a:solidFill>
            <a:srgbClr val="4F94C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1" dirty="0"/>
              <a:t>                  Our Approach</a:t>
            </a:r>
            <a:endParaRPr lang="en-US" sz="1500" b="1" dirty="0"/>
          </a:p>
          <a:p>
            <a:pPr algn="ctr"/>
            <a:endParaRPr lang="en-US" sz="1000" b="1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695511B2-F3B7-2656-E237-CEEAD5DF77D2}"/>
              </a:ext>
            </a:extLst>
          </p:cNvPr>
          <p:cNvSpPr/>
          <p:nvPr/>
        </p:nvSpPr>
        <p:spPr>
          <a:xfrm>
            <a:off x="668636" y="27643718"/>
            <a:ext cx="14468970" cy="1430255"/>
          </a:xfrm>
          <a:prstGeom prst="roundRect">
            <a:avLst>
              <a:gd name="adj" fmla="val 10312"/>
            </a:avLst>
          </a:prstGeom>
          <a:solidFill>
            <a:srgbClr val="0F3A6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1" dirty="0"/>
              <a:t>                  Discussion</a:t>
            </a:r>
            <a:endParaRPr lang="en-US" sz="1500" b="1" dirty="0"/>
          </a:p>
          <a:p>
            <a:endParaRPr lang="en-US" sz="1000" b="1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19B08EC7-D33A-C8F3-90BC-B50580D191DC}"/>
              </a:ext>
            </a:extLst>
          </p:cNvPr>
          <p:cNvSpPr/>
          <p:nvPr/>
        </p:nvSpPr>
        <p:spPr>
          <a:xfrm>
            <a:off x="15765564" y="27736897"/>
            <a:ext cx="13841013" cy="1430255"/>
          </a:xfrm>
          <a:prstGeom prst="roundRect">
            <a:avLst>
              <a:gd name="adj" fmla="val 0"/>
            </a:avLst>
          </a:prstGeom>
          <a:solidFill>
            <a:srgbClr val="9A23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1" dirty="0"/>
              <a:t>                 Our Achievements</a:t>
            </a:r>
            <a:endParaRPr lang="en-US" sz="1000" b="1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01356B97-E2CA-F495-092E-AB6EA0F8D98D}"/>
              </a:ext>
            </a:extLst>
          </p:cNvPr>
          <p:cNvSpPr/>
          <p:nvPr/>
        </p:nvSpPr>
        <p:spPr>
          <a:xfrm>
            <a:off x="15841731" y="35857778"/>
            <a:ext cx="7189720" cy="1430255"/>
          </a:xfrm>
          <a:prstGeom prst="roundRect">
            <a:avLst>
              <a:gd name="adj" fmla="val 0"/>
            </a:avLst>
          </a:prstGeom>
          <a:solidFill>
            <a:srgbClr val="0F3A6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1" dirty="0"/>
              <a:t>                 References</a:t>
            </a:r>
            <a:endParaRPr lang="en-US" sz="1000" b="1" dirty="0"/>
          </a:p>
        </p:txBody>
      </p:sp>
      <p:sp>
        <p:nvSpPr>
          <p:cNvPr id="29" name="Flowchart: Connector 28">
            <a:extLst>
              <a:ext uri="{FF2B5EF4-FFF2-40B4-BE49-F238E27FC236}">
                <a16:creationId xmlns:a16="http://schemas.microsoft.com/office/drawing/2014/main" id="{946E651F-A351-D69F-3DF4-59FD8D287F04}"/>
              </a:ext>
            </a:extLst>
          </p:cNvPr>
          <p:cNvSpPr/>
          <p:nvPr/>
        </p:nvSpPr>
        <p:spPr>
          <a:xfrm>
            <a:off x="1194289" y="5986115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9A232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0" b="1" dirty="0">
                <a:solidFill>
                  <a:srgbClr val="87081B"/>
                </a:solidFill>
              </a:rPr>
              <a:t>1</a:t>
            </a:r>
          </a:p>
        </p:txBody>
      </p:sp>
      <p:sp>
        <p:nvSpPr>
          <p:cNvPr id="31" name="Flowchart: Connector 30">
            <a:extLst>
              <a:ext uri="{FF2B5EF4-FFF2-40B4-BE49-F238E27FC236}">
                <a16:creationId xmlns:a16="http://schemas.microsoft.com/office/drawing/2014/main" id="{57CAB9C8-8A32-3E84-37F2-E9E16BE313C1}"/>
              </a:ext>
            </a:extLst>
          </p:cNvPr>
          <p:cNvSpPr/>
          <p:nvPr/>
        </p:nvSpPr>
        <p:spPr>
          <a:xfrm>
            <a:off x="1194288" y="13584696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4F94C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0" b="1" dirty="0">
                <a:solidFill>
                  <a:srgbClr val="120D31"/>
                </a:solidFill>
              </a:rPr>
              <a:t>2</a:t>
            </a:r>
          </a:p>
        </p:txBody>
      </p:sp>
      <p:sp>
        <p:nvSpPr>
          <p:cNvPr id="32" name="Flowchart: Connector 31">
            <a:extLst>
              <a:ext uri="{FF2B5EF4-FFF2-40B4-BE49-F238E27FC236}">
                <a16:creationId xmlns:a16="http://schemas.microsoft.com/office/drawing/2014/main" id="{04BF96CB-6A7C-3BDE-CBC7-A62DAB55F053}"/>
              </a:ext>
            </a:extLst>
          </p:cNvPr>
          <p:cNvSpPr/>
          <p:nvPr/>
        </p:nvSpPr>
        <p:spPr>
          <a:xfrm>
            <a:off x="1194287" y="27398826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20415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0" b="1" dirty="0">
                <a:solidFill>
                  <a:srgbClr val="120D31"/>
                </a:solidFill>
              </a:rPr>
              <a:t>3</a:t>
            </a:r>
          </a:p>
        </p:txBody>
      </p:sp>
      <p:sp>
        <p:nvSpPr>
          <p:cNvPr id="33" name="Flowchart: Connector 32">
            <a:extLst>
              <a:ext uri="{FF2B5EF4-FFF2-40B4-BE49-F238E27FC236}">
                <a16:creationId xmlns:a16="http://schemas.microsoft.com/office/drawing/2014/main" id="{0AA0352B-625A-212B-AD2A-35277148729E}"/>
              </a:ext>
            </a:extLst>
          </p:cNvPr>
          <p:cNvSpPr/>
          <p:nvPr/>
        </p:nvSpPr>
        <p:spPr>
          <a:xfrm>
            <a:off x="16242587" y="27394687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9A232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0" b="1" dirty="0">
                <a:solidFill>
                  <a:srgbClr val="87081B"/>
                </a:solidFill>
              </a:rPr>
              <a:t>4</a:t>
            </a:r>
          </a:p>
        </p:txBody>
      </p:sp>
      <p:sp>
        <p:nvSpPr>
          <p:cNvPr id="37" name="Flowchart: Connector 36">
            <a:extLst>
              <a:ext uri="{FF2B5EF4-FFF2-40B4-BE49-F238E27FC236}">
                <a16:creationId xmlns:a16="http://schemas.microsoft.com/office/drawing/2014/main" id="{F6A58C21-433F-E35F-587D-6CCB8F306199}"/>
              </a:ext>
            </a:extLst>
          </p:cNvPr>
          <p:cNvSpPr/>
          <p:nvPr/>
        </p:nvSpPr>
        <p:spPr>
          <a:xfrm>
            <a:off x="16285627" y="35586126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413D5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0" b="1" dirty="0">
                <a:solidFill>
                  <a:srgbClr val="302F4D"/>
                </a:solidFill>
              </a:rPr>
              <a:t>5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5C8DF633-61AB-2256-C1B5-32F56D856B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09496" y="39095301"/>
            <a:ext cx="3922235" cy="2206256"/>
          </a:xfrm>
          <a:prstGeom prst="rect">
            <a:avLst/>
          </a:prstGeom>
        </p:spPr>
      </p:pic>
      <p:sp>
        <p:nvSpPr>
          <p:cNvPr id="40" name="Rectangle: Top Corners Rounded 39">
            <a:extLst>
              <a:ext uri="{FF2B5EF4-FFF2-40B4-BE49-F238E27FC236}">
                <a16:creationId xmlns:a16="http://schemas.microsoft.com/office/drawing/2014/main" id="{EA734B5F-913D-0AA2-CF91-96822851C184}"/>
              </a:ext>
            </a:extLst>
          </p:cNvPr>
          <p:cNvSpPr/>
          <p:nvPr/>
        </p:nvSpPr>
        <p:spPr>
          <a:xfrm flipV="1">
            <a:off x="-1" y="41844211"/>
            <a:ext cx="30329139" cy="959548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0F3A69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35087A1-26B2-5E02-1483-90BA1725E7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6494" y="19310554"/>
            <a:ext cx="19473180" cy="1140853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1DF13BA7-1BAD-B18D-DFC5-FB415237E6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81703" y="20379146"/>
            <a:ext cx="17728155" cy="1330590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6582F357-1135-CE8B-B99C-BE9529A459A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66494" y="21699402"/>
            <a:ext cx="21120074" cy="1489577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3A07988-2FAF-FDC6-F10A-AF42FB2CDF9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26052" y="17950117"/>
            <a:ext cx="21355202" cy="1430256"/>
          </a:xfrm>
          <a:prstGeom prst="rect">
            <a:avLst/>
          </a:prstGeom>
        </p:spPr>
      </p:pic>
      <p:sp>
        <p:nvSpPr>
          <p:cNvPr id="9" name="Titel 1">
            <a:extLst>
              <a:ext uri="{FF2B5EF4-FFF2-40B4-BE49-F238E27FC236}">
                <a16:creationId xmlns:a16="http://schemas.microsoft.com/office/drawing/2014/main" id="{9BC3AC68-BD4C-5D99-3D6F-BA623200EC4D}"/>
              </a:ext>
            </a:extLst>
          </p:cNvPr>
          <p:cNvSpPr txBox="1">
            <a:spLocks/>
          </p:cNvSpPr>
          <p:nvPr/>
        </p:nvSpPr>
        <p:spPr>
          <a:xfrm>
            <a:off x="1016236" y="2205333"/>
            <a:ext cx="28358864" cy="183688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30274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9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8000" b="1" dirty="0">
                <a:solidFill>
                  <a:schemeClr val="bg1"/>
                </a:solidFill>
                <a:latin typeface="+mn-lt"/>
              </a:rPr>
              <a:t>Hidden Alliances: </a:t>
            </a:r>
          </a:p>
          <a:p>
            <a:r>
              <a:rPr lang="de-DE" sz="8000" b="1" dirty="0">
                <a:solidFill>
                  <a:schemeClr val="bg1"/>
                </a:solidFill>
                <a:latin typeface="+mn-lt"/>
              </a:rPr>
              <a:t>RNA-Dependent Protein Interactions </a:t>
            </a:r>
          </a:p>
          <a:p>
            <a:r>
              <a:rPr lang="de-DE" sz="8000" b="1" dirty="0">
                <a:solidFill>
                  <a:schemeClr val="bg1"/>
                </a:solidFill>
                <a:latin typeface="+mn-lt"/>
              </a:rPr>
              <a:t>in Cancer Cells</a:t>
            </a:r>
            <a:endParaRPr lang="en-US" sz="80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6" name="Titel 1">
            <a:extLst>
              <a:ext uri="{FF2B5EF4-FFF2-40B4-BE49-F238E27FC236}">
                <a16:creationId xmlns:a16="http://schemas.microsoft.com/office/drawing/2014/main" id="{FFB445C4-C924-92A0-BA52-1B3DDCC76522}"/>
              </a:ext>
            </a:extLst>
          </p:cNvPr>
          <p:cNvSpPr txBox="1">
            <a:spLocks/>
          </p:cNvSpPr>
          <p:nvPr/>
        </p:nvSpPr>
        <p:spPr>
          <a:xfrm>
            <a:off x="8712489" y="3840738"/>
            <a:ext cx="12850233" cy="1323687"/>
          </a:xfrm>
          <a:prstGeom prst="rect">
            <a:avLst/>
          </a:prstGeom>
        </p:spPr>
        <p:txBody>
          <a:bodyPr vert="horz" lIns="45681" tIns="22840" rIns="45681" bIns="22840" rtlCol="0" anchor="b">
            <a:noAutofit/>
          </a:bodyPr>
          <a:lstStyle>
            <a:lvl1pPr algn="ctr" defTabSz="30274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9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800" dirty="0">
                <a:solidFill>
                  <a:schemeClr val="bg1"/>
                </a:solidFill>
              </a:rPr>
              <a:t>Julian </a:t>
            </a:r>
            <a:r>
              <a:rPr lang="de-DE" sz="2800" dirty="0" err="1">
                <a:solidFill>
                  <a:schemeClr val="bg1"/>
                </a:solidFill>
              </a:rPr>
              <a:t>Baureis</a:t>
            </a:r>
            <a:r>
              <a:rPr lang="de-DE" sz="2800" dirty="0">
                <a:solidFill>
                  <a:schemeClr val="bg1"/>
                </a:solidFill>
              </a:rPr>
              <a:t>, Julia Ferdin, Benjamin Nicklas, Luisa </a:t>
            </a:r>
            <a:r>
              <a:rPr lang="de-DE" sz="2800" dirty="0" err="1">
                <a:solidFill>
                  <a:schemeClr val="bg1"/>
                </a:solidFill>
              </a:rPr>
              <a:t>Wintel</a:t>
            </a:r>
            <a:endParaRPr lang="de-DE" sz="2800" dirty="0">
              <a:solidFill>
                <a:schemeClr val="bg1"/>
              </a:solidFill>
            </a:endParaRPr>
          </a:p>
          <a:p>
            <a:r>
              <a:rPr lang="de-DE" sz="2800" dirty="0">
                <a:solidFill>
                  <a:schemeClr val="bg1"/>
                </a:solidFill>
              </a:rPr>
              <a:t>Data Analysis Project </a:t>
            </a:r>
            <a:r>
              <a:rPr lang="de-DE" sz="2800" dirty="0" err="1">
                <a:solidFill>
                  <a:schemeClr val="bg1"/>
                </a:solidFill>
              </a:rPr>
              <a:t>Molecular</a:t>
            </a:r>
            <a:r>
              <a:rPr lang="de-DE" sz="2800" dirty="0">
                <a:solidFill>
                  <a:schemeClr val="bg1"/>
                </a:solidFill>
              </a:rPr>
              <a:t> Biotechnology SS2025</a:t>
            </a:r>
          </a:p>
        </p:txBody>
      </p:sp>
    </p:spTree>
    <p:extLst>
      <p:ext uri="{BB962C8B-B14F-4D97-AF65-F5344CB8AC3E}">
        <p14:creationId xmlns:p14="http://schemas.microsoft.com/office/powerpoint/2010/main" val="7941742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0A5643-2574-589B-5934-E3D1D4109C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Top Corners Rounded 5">
            <a:extLst>
              <a:ext uri="{FF2B5EF4-FFF2-40B4-BE49-F238E27FC236}">
                <a16:creationId xmlns:a16="http://schemas.microsoft.com/office/drawing/2014/main" id="{62685C6F-7E4B-86DC-E55A-3BECA2737DCB}"/>
              </a:ext>
            </a:extLst>
          </p:cNvPr>
          <p:cNvSpPr/>
          <p:nvPr/>
        </p:nvSpPr>
        <p:spPr>
          <a:xfrm flipV="1">
            <a:off x="0" y="-21883"/>
            <a:ext cx="30275214" cy="5684230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6D906D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k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5F5FC44-092D-1066-9ECF-E03A82FF86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01017" y="38215026"/>
            <a:ext cx="5494984" cy="3089708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A341DAC-359C-77EC-CEFD-AD5FB41CD71D}"/>
              </a:ext>
            </a:extLst>
          </p:cNvPr>
          <p:cNvSpPr/>
          <p:nvPr/>
        </p:nvSpPr>
        <p:spPr>
          <a:xfrm>
            <a:off x="619433" y="27643718"/>
            <a:ext cx="14518173" cy="13738215"/>
          </a:xfrm>
          <a:prstGeom prst="roundRect">
            <a:avLst>
              <a:gd name="adj" fmla="val 3189"/>
            </a:avLst>
          </a:prstGeom>
          <a:solidFill>
            <a:schemeClr val="bg1"/>
          </a:solidFill>
          <a:ln w="254000">
            <a:solidFill>
              <a:srgbClr val="6D906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E5C407F-BAE2-AF22-66AE-C4EE673AFDD4}"/>
              </a:ext>
            </a:extLst>
          </p:cNvPr>
          <p:cNvSpPr/>
          <p:nvPr/>
        </p:nvSpPr>
        <p:spPr>
          <a:xfrm>
            <a:off x="15747588" y="27732209"/>
            <a:ext cx="13858989" cy="7375456"/>
          </a:xfrm>
          <a:prstGeom prst="roundRect">
            <a:avLst>
              <a:gd name="adj" fmla="val 2683"/>
            </a:avLst>
          </a:prstGeom>
          <a:solidFill>
            <a:schemeClr val="bg1"/>
          </a:solidFill>
          <a:ln w="254000">
            <a:solidFill>
              <a:srgbClr val="8B1A1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94AE985-237C-6DB0-28B4-9090F3EB7AB7}"/>
              </a:ext>
            </a:extLst>
          </p:cNvPr>
          <p:cNvSpPr/>
          <p:nvPr/>
        </p:nvSpPr>
        <p:spPr>
          <a:xfrm>
            <a:off x="15765564" y="35908635"/>
            <a:ext cx="7265887" cy="5473298"/>
          </a:xfrm>
          <a:prstGeom prst="roundRect">
            <a:avLst>
              <a:gd name="adj" fmla="val 2154"/>
            </a:avLst>
          </a:prstGeom>
          <a:solidFill>
            <a:schemeClr val="bg1"/>
          </a:solidFill>
          <a:ln w="254000">
            <a:solidFill>
              <a:srgbClr val="6D906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B2469FD-7797-4AC9-2869-F715F1436700}"/>
              </a:ext>
            </a:extLst>
          </p:cNvPr>
          <p:cNvSpPr/>
          <p:nvPr/>
        </p:nvSpPr>
        <p:spPr>
          <a:xfrm>
            <a:off x="619433" y="13902154"/>
            <a:ext cx="29054323" cy="13032673"/>
          </a:xfrm>
          <a:prstGeom prst="roundRect">
            <a:avLst>
              <a:gd name="adj" fmla="val 1883"/>
            </a:avLst>
          </a:prstGeom>
          <a:solidFill>
            <a:schemeClr val="bg1"/>
          </a:solidFill>
          <a:ln w="254000">
            <a:solidFill>
              <a:srgbClr val="A28D6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v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42DB78A7-A7AB-BF25-852C-80380C7C3CE3}"/>
              </a:ext>
            </a:extLst>
          </p:cNvPr>
          <p:cNvSpPr/>
          <p:nvPr/>
        </p:nvSpPr>
        <p:spPr>
          <a:xfrm>
            <a:off x="619433" y="6354752"/>
            <a:ext cx="29054323" cy="6831954"/>
          </a:xfrm>
          <a:prstGeom prst="roundRect">
            <a:avLst>
              <a:gd name="adj" fmla="val 4408"/>
            </a:avLst>
          </a:prstGeom>
          <a:solidFill>
            <a:schemeClr val="bg1"/>
          </a:solidFill>
          <a:ln w="254000">
            <a:solidFill>
              <a:srgbClr val="8B1A1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de-DE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8B1ED70-72F3-0D29-0655-26A59A98C733}"/>
              </a:ext>
            </a:extLst>
          </p:cNvPr>
          <p:cNvSpPr txBox="1"/>
          <p:nvPr/>
        </p:nvSpPr>
        <p:spPr>
          <a:xfrm>
            <a:off x="1253554" y="8328936"/>
            <a:ext cx="13893040" cy="452431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2400" b="1" dirty="0"/>
              <a:t>  </a:t>
            </a: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/>
              <a:t>„We want to </a:t>
            </a:r>
            <a:r>
              <a:rPr lang="en-US" sz="2400" dirty="0"/>
              <a:t>extract RNA-dependent proteins from proteomic screens”</a:t>
            </a:r>
            <a:endParaRPr lang="de-DE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/>
              <a:t>„RNA-dependency = the proteins interactome depends on RNA“</a:t>
            </a:r>
          </a:p>
          <a:p>
            <a:endParaRPr lang="en-US" sz="2400" b="1" dirty="0"/>
          </a:p>
          <a:p>
            <a:r>
              <a:rPr lang="en-US" sz="2400" b="1" dirty="0"/>
              <a:t>What Makes RNA-Dependent Proteins Worth Investigating?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b="1" dirty="0"/>
              <a:t>Key Regulators:</a:t>
            </a:r>
            <a:r>
              <a:rPr lang="de-DE" sz="2400" dirty="0"/>
              <a:t> RBPs control RNA metabolism &amp; gene expression.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b="1" dirty="0"/>
              <a:t>Disease Links:</a:t>
            </a:r>
            <a:r>
              <a:rPr lang="de-DE" sz="2400" dirty="0"/>
              <a:t> Misregulation is tied to cancer &amp; neurodegeneration.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b="1" dirty="0"/>
              <a:t>Functional Clues:</a:t>
            </a:r>
            <a:r>
              <a:rPr lang="de-DE" sz="2400" dirty="0"/>
              <a:t> New RBPs hint at RNA’s role in specific pathways.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b="1" dirty="0"/>
              <a:t>Interaction Networks:</a:t>
            </a:r>
            <a:r>
              <a:rPr lang="de-DE" sz="2400" dirty="0"/>
              <a:t> Mapping RNA-protein complexes reveals regulatory logic.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b="1" dirty="0"/>
              <a:t>Molecular Insights:</a:t>
            </a:r>
            <a:r>
              <a:rPr lang="de-DE" sz="2400" dirty="0"/>
              <a:t> Deepens our understanding of cell cycle and cellular behavior. </a:t>
            </a:r>
            <a:endParaRPr lang="en-US" sz="24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2C8B4EA-F61A-9E57-621A-D6D3ADBA3B7E}"/>
              </a:ext>
            </a:extLst>
          </p:cNvPr>
          <p:cNvSpPr txBox="1"/>
          <p:nvPr/>
        </p:nvSpPr>
        <p:spPr>
          <a:xfrm>
            <a:off x="1253554" y="29923970"/>
            <a:ext cx="11401261" cy="1117228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Critical review of our own results and methods (e.g., Selection criteria made us delete some RBPs. Why? What were their properties?)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Why do we find fewer proteins than </a:t>
            </a:r>
            <a:r>
              <a:rPr lang="en-US" sz="2400" dirty="0" err="1"/>
              <a:t>Maïwen</a:t>
            </a:r>
            <a:r>
              <a:rPr lang="en-US" sz="2400" dirty="0"/>
              <a:t>?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endParaRPr lang="en-US" sz="24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4AF7D97-AFAE-5068-DCF0-F74645782ED1}"/>
              </a:ext>
            </a:extLst>
          </p:cNvPr>
          <p:cNvSpPr txBox="1"/>
          <p:nvPr/>
        </p:nvSpPr>
        <p:spPr>
          <a:xfrm>
            <a:off x="16242587" y="37886105"/>
            <a:ext cx="5093413" cy="156966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https://de.wikipedia.org/wiki/Eigentliche_Schnepfen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3E13945-FB2E-DA44-80FE-3C7A00FA0F61}"/>
              </a:ext>
            </a:extLst>
          </p:cNvPr>
          <p:cNvSpPr txBox="1"/>
          <p:nvPr/>
        </p:nvSpPr>
        <p:spPr>
          <a:xfrm>
            <a:off x="16242587" y="29665022"/>
            <a:ext cx="8291810" cy="120032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/>
              <a:t>We found X proteins that ...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400" dirty="0"/>
          </a:p>
          <a:p>
            <a:endParaRPr lang="en-US" sz="2400" b="1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B081B425-B868-4A6C-535C-DF7F80FC67F6}"/>
              </a:ext>
            </a:extLst>
          </p:cNvPr>
          <p:cNvSpPr/>
          <p:nvPr/>
        </p:nvSpPr>
        <p:spPr>
          <a:xfrm>
            <a:off x="619433" y="6354751"/>
            <a:ext cx="29036347" cy="1430255"/>
          </a:xfrm>
          <a:prstGeom prst="roundRect">
            <a:avLst>
              <a:gd name="adj" fmla="val 0"/>
            </a:avLst>
          </a:prstGeom>
          <a:solidFill>
            <a:srgbClr val="8B1A1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1" dirty="0"/>
              <a:t>                   Identifying RNA-Dependent Proteins from Proteomic Data</a:t>
            </a:r>
            <a:endParaRPr lang="en-US" sz="1500" b="1" dirty="0"/>
          </a:p>
          <a:p>
            <a:pPr algn="ctr"/>
            <a:endParaRPr lang="en-US" sz="10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22A9D69-EEF4-31F2-947E-6181D2A71CB5}"/>
              </a:ext>
            </a:extLst>
          </p:cNvPr>
          <p:cNvSpPr txBox="1"/>
          <p:nvPr/>
        </p:nvSpPr>
        <p:spPr>
          <a:xfrm>
            <a:off x="15164570" y="8328936"/>
            <a:ext cx="13893040" cy="230832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2400" b="1" dirty="0"/>
              <a:t>Key Characteristics of Our Dataset</a:t>
            </a:r>
            <a:endParaRPr lang="de-DE" sz="24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Our dataset was generated using the R-Deep approach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/>
              <a:t>~5000 Proteine in 25 Fraktionen, Rnase vs. CTRL</a:t>
            </a: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Dimensions</a:t>
            </a:r>
            <a:endParaRPr lang="en-US" sz="24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400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25FD6D0A-E8D2-C8DA-DEA7-0C53980436D0}"/>
              </a:ext>
            </a:extLst>
          </p:cNvPr>
          <p:cNvSpPr/>
          <p:nvPr/>
        </p:nvSpPr>
        <p:spPr>
          <a:xfrm>
            <a:off x="668635" y="13907015"/>
            <a:ext cx="28937944" cy="1430255"/>
          </a:xfrm>
          <a:prstGeom prst="roundRect">
            <a:avLst>
              <a:gd name="adj" fmla="val 0"/>
            </a:avLst>
          </a:prstGeom>
          <a:solidFill>
            <a:srgbClr val="A28D6E"/>
          </a:solidFill>
          <a:ln>
            <a:solidFill>
              <a:srgbClr val="A28D6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1" dirty="0"/>
              <a:t>                  Our Approach</a:t>
            </a:r>
            <a:endParaRPr lang="en-US" sz="1500" b="1" dirty="0"/>
          </a:p>
          <a:p>
            <a:pPr algn="ctr"/>
            <a:r>
              <a:rPr lang="en-US" sz="1000" b="1" dirty="0"/>
              <a:t>k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149DF2B1-4CBF-E64B-B1E5-6B2DCF86ACD7}"/>
              </a:ext>
            </a:extLst>
          </p:cNvPr>
          <p:cNvSpPr/>
          <p:nvPr/>
        </p:nvSpPr>
        <p:spPr>
          <a:xfrm>
            <a:off x="668636" y="27643718"/>
            <a:ext cx="14468970" cy="1430255"/>
          </a:xfrm>
          <a:prstGeom prst="roundRect">
            <a:avLst>
              <a:gd name="adj" fmla="val 10312"/>
            </a:avLst>
          </a:prstGeom>
          <a:solidFill>
            <a:srgbClr val="6D906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1" dirty="0"/>
              <a:t>                  Discussion</a:t>
            </a:r>
            <a:endParaRPr lang="en-US" sz="1500" b="1" dirty="0"/>
          </a:p>
          <a:p>
            <a:endParaRPr lang="en-US" sz="1000" b="1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01F8574B-18FB-F4F8-3A93-4FA124F6795B}"/>
              </a:ext>
            </a:extLst>
          </p:cNvPr>
          <p:cNvSpPr/>
          <p:nvPr/>
        </p:nvSpPr>
        <p:spPr>
          <a:xfrm>
            <a:off x="15765564" y="27736897"/>
            <a:ext cx="13841013" cy="1430255"/>
          </a:xfrm>
          <a:prstGeom prst="roundRect">
            <a:avLst>
              <a:gd name="adj" fmla="val 0"/>
            </a:avLst>
          </a:prstGeom>
          <a:solidFill>
            <a:srgbClr val="8B1A1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1" dirty="0"/>
              <a:t>                 Our Achievements</a:t>
            </a:r>
            <a:endParaRPr lang="en-US" sz="1000" b="1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859B3F0A-DD77-6C3D-A74C-62DF02179844}"/>
              </a:ext>
            </a:extLst>
          </p:cNvPr>
          <p:cNvSpPr/>
          <p:nvPr/>
        </p:nvSpPr>
        <p:spPr>
          <a:xfrm>
            <a:off x="15841731" y="35857778"/>
            <a:ext cx="7189720" cy="1430255"/>
          </a:xfrm>
          <a:prstGeom prst="roundRect">
            <a:avLst>
              <a:gd name="adj" fmla="val 0"/>
            </a:avLst>
          </a:prstGeom>
          <a:solidFill>
            <a:srgbClr val="6D906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1" dirty="0"/>
              <a:t>                 References</a:t>
            </a:r>
            <a:endParaRPr lang="en-US" sz="1000" b="1" dirty="0"/>
          </a:p>
        </p:txBody>
      </p:sp>
      <p:sp>
        <p:nvSpPr>
          <p:cNvPr id="27" name="Titel 1">
            <a:extLst>
              <a:ext uri="{FF2B5EF4-FFF2-40B4-BE49-F238E27FC236}">
                <a16:creationId xmlns:a16="http://schemas.microsoft.com/office/drawing/2014/main" id="{AEF5D8E0-6833-D535-A570-7F90E604769B}"/>
              </a:ext>
            </a:extLst>
          </p:cNvPr>
          <p:cNvSpPr txBox="1">
            <a:spLocks/>
          </p:cNvSpPr>
          <p:nvPr/>
        </p:nvSpPr>
        <p:spPr>
          <a:xfrm>
            <a:off x="1568156" y="2264310"/>
            <a:ext cx="28358864" cy="183688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30274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9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8000" b="1" dirty="0">
                <a:solidFill>
                  <a:schemeClr val="bg1"/>
                </a:solidFill>
                <a:latin typeface="+mn-lt"/>
              </a:rPr>
              <a:t>Hidden Alliances: </a:t>
            </a:r>
          </a:p>
          <a:p>
            <a:r>
              <a:rPr lang="de-DE" sz="8000" b="1" dirty="0">
                <a:solidFill>
                  <a:schemeClr val="bg1"/>
                </a:solidFill>
                <a:latin typeface="+mn-lt"/>
              </a:rPr>
              <a:t>RNA-Dependent Protein Interactions </a:t>
            </a:r>
          </a:p>
          <a:p>
            <a:r>
              <a:rPr lang="de-DE" sz="8000" b="1" dirty="0">
                <a:solidFill>
                  <a:schemeClr val="bg1"/>
                </a:solidFill>
                <a:latin typeface="+mn-lt"/>
              </a:rPr>
              <a:t>in Cancer Cells</a:t>
            </a:r>
            <a:endParaRPr lang="en-US" sz="80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8" name="Titel 1">
            <a:extLst>
              <a:ext uri="{FF2B5EF4-FFF2-40B4-BE49-F238E27FC236}">
                <a16:creationId xmlns:a16="http://schemas.microsoft.com/office/drawing/2014/main" id="{F5F8ED8C-411D-EEA1-D4D7-CD980E1A4F02}"/>
              </a:ext>
            </a:extLst>
          </p:cNvPr>
          <p:cNvSpPr txBox="1">
            <a:spLocks/>
          </p:cNvSpPr>
          <p:nvPr/>
        </p:nvSpPr>
        <p:spPr>
          <a:xfrm>
            <a:off x="8739451" y="3780826"/>
            <a:ext cx="12850233" cy="1323687"/>
          </a:xfrm>
          <a:prstGeom prst="rect">
            <a:avLst/>
          </a:prstGeom>
        </p:spPr>
        <p:txBody>
          <a:bodyPr vert="horz" lIns="45681" tIns="22840" rIns="45681" bIns="22840" rtlCol="0" anchor="b">
            <a:noAutofit/>
          </a:bodyPr>
          <a:lstStyle>
            <a:lvl1pPr algn="ctr" defTabSz="30274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9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800" dirty="0">
                <a:solidFill>
                  <a:schemeClr val="bg1"/>
                </a:solidFill>
              </a:rPr>
              <a:t>Julian </a:t>
            </a:r>
            <a:r>
              <a:rPr lang="de-DE" sz="2800" dirty="0" err="1">
                <a:solidFill>
                  <a:schemeClr val="bg1"/>
                </a:solidFill>
              </a:rPr>
              <a:t>Baureis</a:t>
            </a:r>
            <a:r>
              <a:rPr lang="de-DE" sz="2800" dirty="0">
                <a:solidFill>
                  <a:schemeClr val="bg1"/>
                </a:solidFill>
              </a:rPr>
              <a:t>, Julia Ferdin, Benjamin Nicklas, Luisa </a:t>
            </a:r>
            <a:r>
              <a:rPr lang="de-DE" sz="2800" dirty="0" err="1">
                <a:solidFill>
                  <a:schemeClr val="bg1"/>
                </a:solidFill>
              </a:rPr>
              <a:t>Wintel</a:t>
            </a:r>
            <a:endParaRPr lang="de-DE" sz="2800" dirty="0">
              <a:solidFill>
                <a:schemeClr val="bg1"/>
              </a:solidFill>
            </a:endParaRPr>
          </a:p>
          <a:p>
            <a:r>
              <a:rPr lang="de-DE" sz="2800" dirty="0">
                <a:solidFill>
                  <a:schemeClr val="bg1"/>
                </a:solidFill>
              </a:rPr>
              <a:t>Data Analysis Project </a:t>
            </a:r>
            <a:r>
              <a:rPr lang="de-DE" sz="2800" dirty="0" err="1">
                <a:solidFill>
                  <a:schemeClr val="bg1"/>
                </a:solidFill>
              </a:rPr>
              <a:t>Molecular</a:t>
            </a:r>
            <a:r>
              <a:rPr lang="de-DE" sz="2800" dirty="0">
                <a:solidFill>
                  <a:schemeClr val="bg1"/>
                </a:solidFill>
              </a:rPr>
              <a:t> Biotechnology SS2025</a:t>
            </a:r>
          </a:p>
        </p:txBody>
      </p:sp>
      <p:sp>
        <p:nvSpPr>
          <p:cNvPr id="29" name="Flowchart: Connector 28">
            <a:extLst>
              <a:ext uri="{FF2B5EF4-FFF2-40B4-BE49-F238E27FC236}">
                <a16:creationId xmlns:a16="http://schemas.microsoft.com/office/drawing/2014/main" id="{5E55032C-8031-47E8-EC49-5BAAC792C03B}"/>
              </a:ext>
            </a:extLst>
          </p:cNvPr>
          <p:cNvSpPr/>
          <p:nvPr/>
        </p:nvSpPr>
        <p:spPr>
          <a:xfrm>
            <a:off x="1194289" y="5986115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8B1A1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0" b="1" dirty="0">
                <a:solidFill>
                  <a:srgbClr val="87081B"/>
                </a:solidFill>
              </a:rPr>
              <a:t>1</a:t>
            </a:r>
          </a:p>
        </p:txBody>
      </p:sp>
      <p:sp>
        <p:nvSpPr>
          <p:cNvPr id="31" name="Flowchart: Connector 30">
            <a:extLst>
              <a:ext uri="{FF2B5EF4-FFF2-40B4-BE49-F238E27FC236}">
                <a16:creationId xmlns:a16="http://schemas.microsoft.com/office/drawing/2014/main" id="{934B8C11-6972-6523-5A2C-948684EFAA23}"/>
              </a:ext>
            </a:extLst>
          </p:cNvPr>
          <p:cNvSpPr/>
          <p:nvPr/>
        </p:nvSpPr>
        <p:spPr>
          <a:xfrm>
            <a:off x="1194288" y="13584696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A28D6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0" b="1" dirty="0">
                <a:solidFill>
                  <a:srgbClr val="120D31"/>
                </a:solidFill>
              </a:rPr>
              <a:t>2</a:t>
            </a:r>
          </a:p>
        </p:txBody>
      </p:sp>
      <p:sp>
        <p:nvSpPr>
          <p:cNvPr id="32" name="Flowchart: Connector 31">
            <a:extLst>
              <a:ext uri="{FF2B5EF4-FFF2-40B4-BE49-F238E27FC236}">
                <a16:creationId xmlns:a16="http://schemas.microsoft.com/office/drawing/2014/main" id="{B5F55DBE-6B94-6C99-56D4-1CED2EC26912}"/>
              </a:ext>
            </a:extLst>
          </p:cNvPr>
          <p:cNvSpPr/>
          <p:nvPr/>
        </p:nvSpPr>
        <p:spPr>
          <a:xfrm>
            <a:off x="1194287" y="27398826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6D906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0" b="1" dirty="0">
                <a:solidFill>
                  <a:srgbClr val="120D31"/>
                </a:solidFill>
              </a:rPr>
              <a:t>3</a:t>
            </a:r>
          </a:p>
        </p:txBody>
      </p:sp>
      <p:sp>
        <p:nvSpPr>
          <p:cNvPr id="33" name="Flowchart: Connector 32">
            <a:extLst>
              <a:ext uri="{FF2B5EF4-FFF2-40B4-BE49-F238E27FC236}">
                <a16:creationId xmlns:a16="http://schemas.microsoft.com/office/drawing/2014/main" id="{01767E32-62BF-D3E5-92A5-A76F2DF95354}"/>
              </a:ext>
            </a:extLst>
          </p:cNvPr>
          <p:cNvSpPr/>
          <p:nvPr/>
        </p:nvSpPr>
        <p:spPr>
          <a:xfrm>
            <a:off x="16242587" y="27394687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8B1A1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0" b="1" dirty="0">
                <a:solidFill>
                  <a:srgbClr val="87081B"/>
                </a:solidFill>
              </a:rPr>
              <a:t>4</a:t>
            </a:r>
          </a:p>
        </p:txBody>
      </p:sp>
      <p:sp>
        <p:nvSpPr>
          <p:cNvPr id="37" name="Flowchart: Connector 36">
            <a:extLst>
              <a:ext uri="{FF2B5EF4-FFF2-40B4-BE49-F238E27FC236}">
                <a16:creationId xmlns:a16="http://schemas.microsoft.com/office/drawing/2014/main" id="{320F2D70-EEF6-D82E-9EC6-A2B0B812B242}"/>
              </a:ext>
            </a:extLst>
          </p:cNvPr>
          <p:cNvSpPr/>
          <p:nvPr/>
        </p:nvSpPr>
        <p:spPr>
          <a:xfrm>
            <a:off x="16285627" y="35586126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6D906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0" b="1" dirty="0">
                <a:solidFill>
                  <a:srgbClr val="302F4D"/>
                </a:solidFill>
              </a:rPr>
              <a:t>5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71ACB9EC-C42F-19DE-51F1-2E6B30E977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52496" y="35782193"/>
            <a:ext cx="4122604" cy="2318964"/>
          </a:xfrm>
          <a:prstGeom prst="rect">
            <a:avLst/>
          </a:prstGeom>
        </p:spPr>
      </p:pic>
      <p:sp>
        <p:nvSpPr>
          <p:cNvPr id="40" name="Rectangle: Top Corners Rounded 39">
            <a:extLst>
              <a:ext uri="{FF2B5EF4-FFF2-40B4-BE49-F238E27FC236}">
                <a16:creationId xmlns:a16="http://schemas.microsoft.com/office/drawing/2014/main" id="{2716DC8D-2C6F-ABF8-A49C-6BDED01990A3}"/>
              </a:ext>
            </a:extLst>
          </p:cNvPr>
          <p:cNvSpPr/>
          <p:nvPr/>
        </p:nvSpPr>
        <p:spPr>
          <a:xfrm flipV="1">
            <a:off x="-1" y="41844211"/>
            <a:ext cx="30329139" cy="959548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6D906D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id="{7AD617A2-7BFB-CF87-0FD6-17DD3FFE2C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8543" y="20236558"/>
            <a:ext cx="19959411" cy="1336773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215595C3-0133-DD18-B894-00DEC20623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05520" y="23999496"/>
            <a:ext cx="19330480" cy="1125267"/>
          </a:xfrm>
          <a:prstGeom prst="rect">
            <a:avLst/>
          </a:prstGeom>
        </p:spPr>
      </p:pic>
      <p:pic>
        <p:nvPicPr>
          <p:cNvPr id="84" name="Picture 83">
            <a:extLst>
              <a:ext uri="{FF2B5EF4-FFF2-40B4-BE49-F238E27FC236}">
                <a16:creationId xmlns:a16="http://schemas.microsoft.com/office/drawing/2014/main" id="{79F95803-602D-5E76-F691-8C998962F2B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78543" y="17470431"/>
            <a:ext cx="20626705" cy="1506821"/>
          </a:xfrm>
          <a:prstGeom prst="rect">
            <a:avLst/>
          </a:prstGeom>
        </p:spPr>
      </p:pic>
      <p:pic>
        <p:nvPicPr>
          <p:cNvPr id="86" name="Picture 85">
            <a:extLst>
              <a:ext uri="{FF2B5EF4-FFF2-40B4-BE49-F238E27FC236}">
                <a16:creationId xmlns:a16="http://schemas.microsoft.com/office/drawing/2014/main" id="{F87520A6-87E2-968F-7087-CB99CFEF6A6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97341" y="19044421"/>
            <a:ext cx="19594283" cy="1244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772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8DCE5F-D9A3-2B19-33F3-8AAF007892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Top Corners Rounded 5">
            <a:extLst>
              <a:ext uri="{FF2B5EF4-FFF2-40B4-BE49-F238E27FC236}">
                <a16:creationId xmlns:a16="http://schemas.microsoft.com/office/drawing/2014/main" id="{48A31E97-80B5-25A3-9C00-983CE576AC41}"/>
              </a:ext>
            </a:extLst>
          </p:cNvPr>
          <p:cNvSpPr/>
          <p:nvPr/>
        </p:nvSpPr>
        <p:spPr>
          <a:xfrm flipV="1">
            <a:off x="0" y="-21883"/>
            <a:ext cx="30275214" cy="5684230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120D31"/>
          </a:solidFill>
          <a:ln w="254000">
            <a:solidFill>
              <a:srgbClr val="120D3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C7F4BC7-A613-AFCF-D22B-923308FCB4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58167" y="35586126"/>
            <a:ext cx="5494984" cy="3089708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15E4BE1-682C-3DEE-C76F-A99B901EC4BE}"/>
              </a:ext>
            </a:extLst>
          </p:cNvPr>
          <p:cNvSpPr/>
          <p:nvPr/>
        </p:nvSpPr>
        <p:spPr>
          <a:xfrm>
            <a:off x="619433" y="27643718"/>
            <a:ext cx="14518173" cy="13738215"/>
          </a:xfrm>
          <a:prstGeom prst="roundRect">
            <a:avLst>
              <a:gd name="adj" fmla="val 3189"/>
            </a:avLst>
          </a:prstGeom>
          <a:solidFill>
            <a:schemeClr val="bg1"/>
          </a:solidFill>
          <a:ln w="254000">
            <a:solidFill>
              <a:srgbClr val="120D3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8B70E05-3CBE-538F-DECC-91B1A44754BA}"/>
              </a:ext>
            </a:extLst>
          </p:cNvPr>
          <p:cNvSpPr/>
          <p:nvPr/>
        </p:nvSpPr>
        <p:spPr>
          <a:xfrm>
            <a:off x="15747588" y="27732209"/>
            <a:ext cx="13858989" cy="7375456"/>
          </a:xfrm>
          <a:prstGeom prst="roundRect">
            <a:avLst>
              <a:gd name="adj" fmla="val 2683"/>
            </a:avLst>
          </a:prstGeom>
          <a:solidFill>
            <a:schemeClr val="bg1"/>
          </a:solidFill>
          <a:ln w="254000">
            <a:solidFill>
              <a:srgbClr val="9A232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56B5807-11E3-BCA9-6DA6-A34071275415}"/>
              </a:ext>
            </a:extLst>
          </p:cNvPr>
          <p:cNvSpPr/>
          <p:nvPr/>
        </p:nvSpPr>
        <p:spPr>
          <a:xfrm>
            <a:off x="15765564" y="35908635"/>
            <a:ext cx="7265887" cy="5473298"/>
          </a:xfrm>
          <a:prstGeom prst="roundRect">
            <a:avLst>
              <a:gd name="adj" fmla="val 2154"/>
            </a:avLst>
          </a:prstGeom>
          <a:solidFill>
            <a:schemeClr val="bg1"/>
          </a:solidFill>
          <a:ln w="254000">
            <a:solidFill>
              <a:srgbClr val="413D5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269791B-ED0D-A95A-4FFC-ABB1EC0FE2B4}"/>
              </a:ext>
            </a:extLst>
          </p:cNvPr>
          <p:cNvSpPr/>
          <p:nvPr/>
        </p:nvSpPr>
        <p:spPr>
          <a:xfrm>
            <a:off x="619433" y="13902154"/>
            <a:ext cx="29054323" cy="13032673"/>
          </a:xfrm>
          <a:prstGeom prst="roundRect">
            <a:avLst>
              <a:gd name="adj" fmla="val 1883"/>
            </a:avLst>
          </a:prstGeom>
          <a:solidFill>
            <a:schemeClr val="bg1"/>
          </a:solidFill>
          <a:ln w="254000">
            <a:solidFill>
              <a:srgbClr val="120D3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v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783B704-4F4C-889C-0D9A-AFD55F74A756}"/>
              </a:ext>
            </a:extLst>
          </p:cNvPr>
          <p:cNvSpPr/>
          <p:nvPr/>
        </p:nvSpPr>
        <p:spPr>
          <a:xfrm>
            <a:off x="619433" y="6354752"/>
            <a:ext cx="29054323" cy="6831954"/>
          </a:xfrm>
          <a:prstGeom prst="roundRect">
            <a:avLst>
              <a:gd name="adj" fmla="val 4408"/>
            </a:avLst>
          </a:prstGeom>
          <a:solidFill>
            <a:schemeClr val="bg1"/>
          </a:solidFill>
          <a:ln w="254000">
            <a:solidFill>
              <a:srgbClr val="9A232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de-DE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27145F6-410C-79CD-BFFE-62FF58CFD538}"/>
              </a:ext>
            </a:extLst>
          </p:cNvPr>
          <p:cNvSpPr txBox="1"/>
          <p:nvPr/>
        </p:nvSpPr>
        <p:spPr>
          <a:xfrm>
            <a:off x="1253554" y="8328936"/>
            <a:ext cx="13893040" cy="452431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2400" b="1" dirty="0"/>
              <a:t>  </a:t>
            </a: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/>
              <a:t>„We want to </a:t>
            </a:r>
            <a:r>
              <a:rPr lang="en-US" sz="2400" dirty="0"/>
              <a:t>extract RNA-dependent proteins from proteomic screens”</a:t>
            </a:r>
            <a:endParaRPr lang="de-DE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/>
              <a:t>„RNA-dependency = the proteins interactome depends on RNA“</a:t>
            </a:r>
          </a:p>
          <a:p>
            <a:endParaRPr lang="en-US" sz="2400" b="1" dirty="0"/>
          </a:p>
          <a:p>
            <a:r>
              <a:rPr lang="en-US" sz="2400" b="1" dirty="0"/>
              <a:t>What Makes RNA-Dependent Proteins Worth Investigating?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b="1" dirty="0"/>
              <a:t>Key Regulators:</a:t>
            </a:r>
            <a:r>
              <a:rPr lang="de-DE" sz="2400" dirty="0"/>
              <a:t> RBPs control RNA metabolism &amp; gene expression.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b="1" dirty="0"/>
              <a:t>Disease Links:</a:t>
            </a:r>
            <a:r>
              <a:rPr lang="de-DE" sz="2400" dirty="0"/>
              <a:t> Misregulation is tied to cancer &amp; neurodegeneration.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b="1" dirty="0"/>
              <a:t>Functional Clues:</a:t>
            </a:r>
            <a:r>
              <a:rPr lang="de-DE" sz="2400" dirty="0"/>
              <a:t> New RBPs hint at RNA’s role in specific pathways.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b="1" dirty="0"/>
              <a:t>Interaction Networks:</a:t>
            </a:r>
            <a:r>
              <a:rPr lang="de-DE" sz="2400" dirty="0"/>
              <a:t> Mapping RNA-protein complexes reveals regulatory logic.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b="1" dirty="0"/>
              <a:t>Molecular Insights:</a:t>
            </a:r>
            <a:r>
              <a:rPr lang="de-DE" sz="2400" dirty="0"/>
              <a:t> Deepens our understanding of cell cycle and cellular behavior. </a:t>
            </a:r>
            <a:endParaRPr lang="en-US" sz="24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FA76E66-4C6E-F7DB-78B8-B95426AFA679}"/>
              </a:ext>
            </a:extLst>
          </p:cNvPr>
          <p:cNvSpPr txBox="1"/>
          <p:nvPr/>
        </p:nvSpPr>
        <p:spPr>
          <a:xfrm>
            <a:off x="1887734" y="16043329"/>
            <a:ext cx="24173364" cy="710963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2400" b="1" dirty="0"/>
              <a:t>1) Data preparation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Data cleanup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“Rearrange and reorder the columns to their treatment, replicate and fraction”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Normalization</a:t>
            </a:r>
          </a:p>
          <a:p>
            <a:endParaRPr lang="en-US" sz="2400" b="1" dirty="0"/>
          </a:p>
          <a:p>
            <a:r>
              <a:rPr lang="de-DE" sz="2400" b="1" dirty="0"/>
              <a:t>2) Data exploration</a:t>
            </a:r>
            <a:endParaRPr lang="de-DE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 Identification of maxima and shoulders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de-DE" sz="2400" dirty="0"/>
              <a:t>Selection criteria</a:t>
            </a:r>
            <a:r>
              <a:rPr lang="en-US" sz="2400" dirty="0"/>
              <a:t> &amp; Wilcoxon Test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Visualization for the </a:t>
            </a:r>
            <a:r>
              <a:rPr lang="de-DE" sz="2400" dirty="0"/>
              <a:t>order of selection criteria</a:t>
            </a: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Pie charts for selection results</a:t>
            </a:r>
          </a:p>
          <a:p>
            <a:endParaRPr lang="en-US" sz="2400" b="1" dirty="0"/>
          </a:p>
          <a:p>
            <a:r>
              <a:rPr lang="de-DE" sz="2400" b="1" dirty="0"/>
              <a:t>3) Data reduction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/>
              <a:t>PCR </a:t>
            </a: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 k-means clustering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r>
              <a:rPr lang="de-DE" sz="2400" b="1" dirty="0"/>
              <a:t>4) Data modelling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 Linear Regression </a:t>
            </a:r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974A123-7C1A-D4A7-4269-01514F128A31}"/>
              </a:ext>
            </a:extLst>
          </p:cNvPr>
          <p:cNvSpPr txBox="1"/>
          <p:nvPr/>
        </p:nvSpPr>
        <p:spPr>
          <a:xfrm>
            <a:off x="1253554" y="29923970"/>
            <a:ext cx="11401261" cy="1117228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Critical review of our own results and methods (e.g., Selection criteria made us delete some RBPs. Why? What were their properties?)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Why do we find fewer proteins than </a:t>
            </a:r>
            <a:r>
              <a:rPr lang="en-US" sz="2400" dirty="0" err="1"/>
              <a:t>Maïwen</a:t>
            </a:r>
            <a:r>
              <a:rPr lang="en-US" sz="2400" dirty="0"/>
              <a:t>?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endParaRPr lang="en-US" sz="24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43EE6CF-45D1-C439-01F2-6234F151919D}"/>
              </a:ext>
            </a:extLst>
          </p:cNvPr>
          <p:cNvSpPr txBox="1"/>
          <p:nvPr/>
        </p:nvSpPr>
        <p:spPr>
          <a:xfrm>
            <a:off x="16242587" y="37886105"/>
            <a:ext cx="5093413" cy="156966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https://de.wikipedia.org/wiki/Eigentliche_Schnepfen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555AB30-870E-4C6E-E1D0-F6179903CDDA}"/>
              </a:ext>
            </a:extLst>
          </p:cNvPr>
          <p:cNvSpPr txBox="1"/>
          <p:nvPr/>
        </p:nvSpPr>
        <p:spPr>
          <a:xfrm>
            <a:off x="16242587" y="29665022"/>
            <a:ext cx="8291810" cy="120032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/>
              <a:t>We found X proteins that ...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400" dirty="0"/>
          </a:p>
          <a:p>
            <a:endParaRPr lang="en-US" sz="2400" b="1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44A085DF-4B6C-F746-BBC8-0B3C94AACA0D}"/>
              </a:ext>
            </a:extLst>
          </p:cNvPr>
          <p:cNvSpPr/>
          <p:nvPr/>
        </p:nvSpPr>
        <p:spPr>
          <a:xfrm>
            <a:off x="619433" y="6354751"/>
            <a:ext cx="29036347" cy="1430255"/>
          </a:xfrm>
          <a:prstGeom prst="roundRect">
            <a:avLst>
              <a:gd name="adj" fmla="val 0"/>
            </a:avLst>
          </a:prstGeom>
          <a:solidFill>
            <a:srgbClr val="9A23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1" dirty="0"/>
              <a:t>                   Identifying RNA-Dependent Proteins from Proteomic Data</a:t>
            </a:r>
            <a:endParaRPr lang="en-US" sz="1500" b="1" dirty="0"/>
          </a:p>
          <a:p>
            <a:pPr algn="ctr"/>
            <a:endParaRPr lang="en-US" sz="10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7E360A4-1859-4537-92FB-A3CD88D62168}"/>
              </a:ext>
            </a:extLst>
          </p:cNvPr>
          <p:cNvSpPr txBox="1"/>
          <p:nvPr/>
        </p:nvSpPr>
        <p:spPr>
          <a:xfrm>
            <a:off x="15164570" y="8328936"/>
            <a:ext cx="13893040" cy="230832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2400" b="1" dirty="0"/>
              <a:t>Key Characteristics of Our Dataset</a:t>
            </a:r>
            <a:endParaRPr lang="de-DE" sz="24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Our dataset was generated using the R-Deep approach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/>
              <a:t>~5000 Proteine in 25 Fraktionen, Rnase vs. CTRL</a:t>
            </a: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Dimensions</a:t>
            </a:r>
            <a:endParaRPr lang="en-US" sz="24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400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18F457BB-82D2-A025-FF16-C78200ED72EC}"/>
              </a:ext>
            </a:extLst>
          </p:cNvPr>
          <p:cNvSpPr/>
          <p:nvPr/>
        </p:nvSpPr>
        <p:spPr>
          <a:xfrm>
            <a:off x="668635" y="13907015"/>
            <a:ext cx="28937944" cy="1430255"/>
          </a:xfrm>
          <a:prstGeom prst="roundRect">
            <a:avLst>
              <a:gd name="adj" fmla="val 0"/>
            </a:avLst>
          </a:prstGeom>
          <a:solidFill>
            <a:srgbClr val="120D3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1" dirty="0"/>
              <a:t>                  Our Approach</a:t>
            </a:r>
            <a:endParaRPr lang="en-US" sz="1500" b="1" dirty="0"/>
          </a:p>
          <a:p>
            <a:pPr algn="ctr"/>
            <a:endParaRPr lang="en-US" sz="1000" b="1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BB5ACADD-73E6-2C10-39A2-75518DB4917B}"/>
              </a:ext>
            </a:extLst>
          </p:cNvPr>
          <p:cNvSpPr/>
          <p:nvPr/>
        </p:nvSpPr>
        <p:spPr>
          <a:xfrm>
            <a:off x="668636" y="27643718"/>
            <a:ext cx="14468970" cy="1430255"/>
          </a:xfrm>
          <a:prstGeom prst="roundRect">
            <a:avLst>
              <a:gd name="adj" fmla="val 10312"/>
            </a:avLst>
          </a:prstGeom>
          <a:solidFill>
            <a:srgbClr val="120D3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1" dirty="0"/>
              <a:t>                  Discussion</a:t>
            </a:r>
            <a:endParaRPr lang="en-US" sz="1500" b="1" dirty="0"/>
          </a:p>
          <a:p>
            <a:endParaRPr lang="en-US" sz="1000" b="1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EC412D0B-30FF-7A04-F30E-DFD74912E066}"/>
              </a:ext>
            </a:extLst>
          </p:cNvPr>
          <p:cNvSpPr/>
          <p:nvPr/>
        </p:nvSpPr>
        <p:spPr>
          <a:xfrm>
            <a:off x="15765564" y="27736897"/>
            <a:ext cx="13841013" cy="1430255"/>
          </a:xfrm>
          <a:prstGeom prst="roundRect">
            <a:avLst>
              <a:gd name="adj" fmla="val 0"/>
            </a:avLst>
          </a:prstGeom>
          <a:solidFill>
            <a:srgbClr val="9A23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1" dirty="0"/>
              <a:t>                 Our Achievements</a:t>
            </a:r>
            <a:endParaRPr lang="en-US" sz="1000" b="1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1FAFA895-13D8-EA5B-76CF-6B45B9E0048C}"/>
              </a:ext>
            </a:extLst>
          </p:cNvPr>
          <p:cNvSpPr/>
          <p:nvPr/>
        </p:nvSpPr>
        <p:spPr>
          <a:xfrm>
            <a:off x="15841731" y="35857778"/>
            <a:ext cx="7189720" cy="1430255"/>
          </a:xfrm>
          <a:prstGeom prst="roundRect">
            <a:avLst>
              <a:gd name="adj" fmla="val 0"/>
            </a:avLst>
          </a:prstGeom>
          <a:solidFill>
            <a:srgbClr val="413D5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1" dirty="0"/>
              <a:t>                 References</a:t>
            </a:r>
            <a:endParaRPr lang="en-US" sz="1000" b="1" dirty="0"/>
          </a:p>
        </p:txBody>
      </p:sp>
      <p:sp>
        <p:nvSpPr>
          <p:cNvPr id="27" name="Titel 1">
            <a:extLst>
              <a:ext uri="{FF2B5EF4-FFF2-40B4-BE49-F238E27FC236}">
                <a16:creationId xmlns:a16="http://schemas.microsoft.com/office/drawing/2014/main" id="{C2923615-5348-DAFA-8242-B5BE01C69BAE}"/>
              </a:ext>
            </a:extLst>
          </p:cNvPr>
          <p:cNvSpPr txBox="1">
            <a:spLocks/>
          </p:cNvSpPr>
          <p:nvPr/>
        </p:nvSpPr>
        <p:spPr>
          <a:xfrm>
            <a:off x="1568156" y="2264310"/>
            <a:ext cx="28358864" cy="183688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30274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9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8000" b="1" dirty="0">
                <a:solidFill>
                  <a:schemeClr val="bg1"/>
                </a:solidFill>
                <a:latin typeface="+mn-lt"/>
              </a:rPr>
              <a:t>Hidden Alliances: </a:t>
            </a:r>
          </a:p>
          <a:p>
            <a:r>
              <a:rPr lang="de-DE" sz="8000" b="1" dirty="0">
                <a:solidFill>
                  <a:schemeClr val="bg1"/>
                </a:solidFill>
                <a:latin typeface="+mn-lt"/>
              </a:rPr>
              <a:t>RNA-Dependent Protein Interactions </a:t>
            </a:r>
          </a:p>
          <a:p>
            <a:r>
              <a:rPr lang="de-DE" sz="8000" b="1" dirty="0">
                <a:solidFill>
                  <a:schemeClr val="bg1"/>
                </a:solidFill>
                <a:latin typeface="+mn-lt"/>
              </a:rPr>
              <a:t>in Cancer Cells</a:t>
            </a:r>
            <a:endParaRPr lang="en-US" sz="80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8" name="Titel 1">
            <a:extLst>
              <a:ext uri="{FF2B5EF4-FFF2-40B4-BE49-F238E27FC236}">
                <a16:creationId xmlns:a16="http://schemas.microsoft.com/office/drawing/2014/main" id="{BC272EF7-B7CA-E14F-9F4E-E608C07DF6EB}"/>
              </a:ext>
            </a:extLst>
          </p:cNvPr>
          <p:cNvSpPr txBox="1">
            <a:spLocks/>
          </p:cNvSpPr>
          <p:nvPr/>
        </p:nvSpPr>
        <p:spPr>
          <a:xfrm>
            <a:off x="8739451" y="3780826"/>
            <a:ext cx="12850233" cy="1323687"/>
          </a:xfrm>
          <a:prstGeom prst="rect">
            <a:avLst/>
          </a:prstGeom>
        </p:spPr>
        <p:txBody>
          <a:bodyPr vert="horz" lIns="45681" tIns="22840" rIns="45681" bIns="22840" rtlCol="0" anchor="b">
            <a:noAutofit/>
          </a:bodyPr>
          <a:lstStyle>
            <a:lvl1pPr algn="ctr" defTabSz="30274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9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800" dirty="0">
                <a:solidFill>
                  <a:schemeClr val="bg1"/>
                </a:solidFill>
              </a:rPr>
              <a:t>Julian </a:t>
            </a:r>
            <a:r>
              <a:rPr lang="de-DE" sz="2800" dirty="0" err="1">
                <a:solidFill>
                  <a:schemeClr val="bg1"/>
                </a:solidFill>
              </a:rPr>
              <a:t>Baureis</a:t>
            </a:r>
            <a:r>
              <a:rPr lang="de-DE" sz="2800" dirty="0">
                <a:solidFill>
                  <a:schemeClr val="bg1"/>
                </a:solidFill>
              </a:rPr>
              <a:t>, Julia Ferdin, Benjamin Nicklas, Luisa </a:t>
            </a:r>
            <a:r>
              <a:rPr lang="de-DE" sz="2800" dirty="0" err="1">
                <a:solidFill>
                  <a:schemeClr val="bg1"/>
                </a:solidFill>
              </a:rPr>
              <a:t>Wintel</a:t>
            </a:r>
            <a:endParaRPr lang="de-DE" sz="2800" dirty="0">
              <a:solidFill>
                <a:schemeClr val="bg1"/>
              </a:solidFill>
            </a:endParaRPr>
          </a:p>
          <a:p>
            <a:r>
              <a:rPr lang="de-DE" sz="2800" dirty="0">
                <a:solidFill>
                  <a:schemeClr val="bg1"/>
                </a:solidFill>
              </a:rPr>
              <a:t>Data Analysis Project </a:t>
            </a:r>
            <a:r>
              <a:rPr lang="de-DE" sz="2800" dirty="0" err="1">
                <a:solidFill>
                  <a:schemeClr val="bg1"/>
                </a:solidFill>
              </a:rPr>
              <a:t>Molecular</a:t>
            </a:r>
            <a:r>
              <a:rPr lang="de-DE" sz="2800" dirty="0">
                <a:solidFill>
                  <a:schemeClr val="bg1"/>
                </a:solidFill>
              </a:rPr>
              <a:t> Biotechnology SS2025</a:t>
            </a:r>
          </a:p>
        </p:txBody>
      </p:sp>
      <p:sp>
        <p:nvSpPr>
          <p:cNvPr id="29" name="Flowchart: Connector 28">
            <a:extLst>
              <a:ext uri="{FF2B5EF4-FFF2-40B4-BE49-F238E27FC236}">
                <a16:creationId xmlns:a16="http://schemas.microsoft.com/office/drawing/2014/main" id="{99990258-9F65-703B-E988-FAE665DA23FE}"/>
              </a:ext>
            </a:extLst>
          </p:cNvPr>
          <p:cNvSpPr/>
          <p:nvPr/>
        </p:nvSpPr>
        <p:spPr>
          <a:xfrm>
            <a:off x="1194289" y="5986115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9A232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0" b="1" dirty="0">
                <a:solidFill>
                  <a:srgbClr val="87081B"/>
                </a:solidFill>
              </a:rPr>
              <a:t>1</a:t>
            </a:r>
          </a:p>
        </p:txBody>
      </p:sp>
      <p:sp>
        <p:nvSpPr>
          <p:cNvPr id="31" name="Flowchart: Connector 30">
            <a:extLst>
              <a:ext uri="{FF2B5EF4-FFF2-40B4-BE49-F238E27FC236}">
                <a16:creationId xmlns:a16="http://schemas.microsoft.com/office/drawing/2014/main" id="{4DA2D994-C714-BDB8-CEF7-F08434D3C9EF}"/>
              </a:ext>
            </a:extLst>
          </p:cNvPr>
          <p:cNvSpPr/>
          <p:nvPr/>
        </p:nvSpPr>
        <p:spPr>
          <a:xfrm>
            <a:off x="1194288" y="13584696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120D3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0" b="1" dirty="0">
                <a:solidFill>
                  <a:srgbClr val="120D31"/>
                </a:solidFill>
              </a:rPr>
              <a:t>2</a:t>
            </a:r>
          </a:p>
        </p:txBody>
      </p:sp>
      <p:sp>
        <p:nvSpPr>
          <p:cNvPr id="32" name="Flowchart: Connector 31">
            <a:extLst>
              <a:ext uri="{FF2B5EF4-FFF2-40B4-BE49-F238E27FC236}">
                <a16:creationId xmlns:a16="http://schemas.microsoft.com/office/drawing/2014/main" id="{3FB054A5-0BB6-6F70-2DDD-3F201963B9E4}"/>
              </a:ext>
            </a:extLst>
          </p:cNvPr>
          <p:cNvSpPr/>
          <p:nvPr/>
        </p:nvSpPr>
        <p:spPr>
          <a:xfrm>
            <a:off x="1194287" y="27398826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120D3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0" b="1" dirty="0">
                <a:solidFill>
                  <a:srgbClr val="120D31"/>
                </a:solidFill>
              </a:rPr>
              <a:t>3</a:t>
            </a:r>
          </a:p>
        </p:txBody>
      </p:sp>
      <p:sp>
        <p:nvSpPr>
          <p:cNvPr id="33" name="Flowchart: Connector 32">
            <a:extLst>
              <a:ext uri="{FF2B5EF4-FFF2-40B4-BE49-F238E27FC236}">
                <a16:creationId xmlns:a16="http://schemas.microsoft.com/office/drawing/2014/main" id="{54A5C39F-978A-AA7B-1A5D-A8E9B274BFBD}"/>
              </a:ext>
            </a:extLst>
          </p:cNvPr>
          <p:cNvSpPr/>
          <p:nvPr/>
        </p:nvSpPr>
        <p:spPr>
          <a:xfrm>
            <a:off x="16242587" y="27394687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9A232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0" b="1" dirty="0">
                <a:solidFill>
                  <a:srgbClr val="87081B"/>
                </a:solidFill>
              </a:rPr>
              <a:t>4</a:t>
            </a:r>
          </a:p>
        </p:txBody>
      </p:sp>
      <p:sp>
        <p:nvSpPr>
          <p:cNvPr id="37" name="Flowchart: Connector 36">
            <a:extLst>
              <a:ext uri="{FF2B5EF4-FFF2-40B4-BE49-F238E27FC236}">
                <a16:creationId xmlns:a16="http://schemas.microsoft.com/office/drawing/2014/main" id="{4CE9C77D-E502-2A79-2EB5-B41F33F06FAD}"/>
              </a:ext>
            </a:extLst>
          </p:cNvPr>
          <p:cNvSpPr/>
          <p:nvPr/>
        </p:nvSpPr>
        <p:spPr>
          <a:xfrm>
            <a:off x="16285627" y="35586126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413D5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0" b="1" dirty="0">
                <a:solidFill>
                  <a:srgbClr val="302F4D"/>
                </a:solidFill>
              </a:rPr>
              <a:t>5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F6CCF24F-F3A9-9D2D-5C94-E2C01E7570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09496" y="39095301"/>
            <a:ext cx="3922235" cy="2206256"/>
          </a:xfrm>
          <a:prstGeom prst="rect">
            <a:avLst/>
          </a:prstGeom>
        </p:spPr>
      </p:pic>
      <p:sp>
        <p:nvSpPr>
          <p:cNvPr id="40" name="Rectangle: Top Corners Rounded 39">
            <a:extLst>
              <a:ext uri="{FF2B5EF4-FFF2-40B4-BE49-F238E27FC236}">
                <a16:creationId xmlns:a16="http://schemas.microsoft.com/office/drawing/2014/main" id="{BC04E743-9F34-5F05-6DD7-61FE615574F6}"/>
              </a:ext>
            </a:extLst>
          </p:cNvPr>
          <p:cNvSpPr/>
          <p:nvPr/>
        </p:nvSpPr>
        <p:spPr>
          <a:xfrm flipV="1">
            <a:off x="-1" y="41844211"/>
            <a:ext cx="30329139" cy="959548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120D31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46ED0F2-03C6-4ED1-8AFB-7A7EC14CD6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0338" y="16416268"/>
            <a:ext cx="21982783" cy="215213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0166165-C7FA-0CE4-EBCC-5E0A889884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70338" y="18507828"/>
            <a:ext cx="21860839" cy="1363147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B1F39CA7-6F2A-C56F-538B-920CDB524B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87734" y="19748474"/>
            <a:ext cx="20650510" cy="130768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A4F14CB-1E3E-0A24-A53A-0897830E64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7734" y="32829086"/>
            <a:ext cx="21982783" cy="215213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6EB1C91-D317-E32A-7C65-96E90BEC6A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87734" y="34812984"/>
            <a:ext cx="21860839" cy="136314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408A610-1793-4DEA-FD9A-9FD19CF48B4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flipV="1">
            <a:off x="1887734" y="36025931"/>
            <a:ext cx="20398006" cy="2419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4653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7340B4-DA71-008E-682D-EFF68CDEFB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: Top Corners Rounded 14">
            <a:extLst>
              <a:ext uri="{FF2B5EF4-FFF2-40B4-BE49-F238E27FC236}">
                <a16:creationId xmlns:a16="http://schemas.microsoft.com/office/drawing/2014/main" id="{DF481AED-AC3B-7367-0463-BAB821B75EA3}"/>
              </a:ext>
            </a:extLst>
          </p:cNvPr>
          <p:cNvSpPr/>
          <p:nvPr/>
        </p:nvSpPr>
        <p:spPr>
          <a:xfrm flipV="1">
            <a:off x="0" y="-21883"/>
            <a:ext cx="30275214" cy="5684230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120D31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Flowchart: Off-page Connector 1">
            <a:extLst>
              <a:ext uri="{FF2B5EF4-FFF2-40B4-BE49-F238E27FC236}">
                <a16:creationId xmlns:a16="http://schemas.microsoft.com/office/drawing/2014/main" id="{66A707A0-FFA1-7536-B22B-82C42033F178}"/>
              </a:ext>
            </a:extLst>
          </p:cNvPr>
          <p:cNvSpPr/>
          <p:nvPr/>
        </p:nvSpPr>
        <p:spPr>
          <a:xfrm>
            <a:off x="19143406" y="-286836"/>
            <a:ext cx="9932181" cy="5235034"/>
          </a:xfrm>
          <a:prstGeom prst="flowChartOffpageConnector">
            <a:avLst/>
          </a:prstGeom>
          <a:solidFill>
            <a:schemeClr val="bg1"/>
          </a:solidFill>
          <a:ln w="254000">
            <a:solidFill>
              <a:srgbClr val="136F6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51EAD479-7730-47F7-478D-7399D56103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87659" y="450340"/>
            <a:ext cx="5494984" cy="3089708"/>
          </a:xfrm>
          <a:prstGeom prst="rect">
            <a:avLst/>
          </a:prstGeom>
        </p:spPr>
      </p:pic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DC2116EE-4EF0-BA81-83A7-5C1C90ADA503}"/>
              </a:ext>
            </a:extLst>
          </p:cNvPr>
          <p:cNvSpPr/>
          <p:nvPr/>
        </p:nvSpPr>
        <p:spPr>
          <a:xfrm>
            <a:off x="619433" y="27643718"/>
            <a:ext cx="14518173" cy="13738215"/>
          </a:xfrm>
          <a:prstGeom prst="roundRect">
            <a:avLst>
              <a:gd name="adj" fmla="val 3189"/>
            </a:avLst>
          </a:prstGeom>
          <a:solidFill>
            <a:schemeClr val="bg1"/>
          </a:solidFill>
          <a:ln w="254000">
            <a:solidFill>
              <a:srgbClr val="136F6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3D89884-4FF2-FB44-16E7-20DDE78DA780}"/>
              </a:ext>
            </a:extLst>
          </p:cNvPr>
          <p:cNvSpPr/>
          <p:nvPr/>
        </p:nvSpPr>
        <p:spPr>
          <a:xfrm>
            <a:off x="15747588" y="27791203"/>
            <a:ext cx="13858989" cy="7375456"/>
          </a:xfrm>
          <a:prstGeom prst="roundRect">
            <a:avLst>
              <a:gd name="adj" fmla="val 2683"/>
            </a:avLst>
          </a:prstGeom>
          <a:solidFill>
            <a:schemeClr val="bg1"/>
          </a:solidFill>
          <a:ln w="254000">
            <a:solidFill>
              <a:srgbClr val="120D3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DE9C9A0A-84E8-8468-4465-DD7F8BE0DFFC}"/>
              </a:ext>
            </a:extLst>
          </p:cNvPr>
          <p:cNvSpPr/>
          <p:nvPr/>
        </p:nvSpPr>
        <p:spPr>
          <a:xfrm>
            <a:off x="15765564" y="35908635"/>
            <a:ext cx="13908192" cy="5244457"/>
          </a:xfrm>
          <a:prstGeom prst="roundRect">
            <a:avLst>
              <a:gd name="adj" fmla="val 2154"/>
            </a:avLst>
          </a:prstGeom>
          <a:solidFill>
            <a:schemeClr val="bg1"/>
          </a:solidFill>
          <a:ln w="254000">
            <a:solidFill>
              <a:srgbClr val="302F4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194DC5B3-2FC4-C8D0-3DA6-B6F8BF1A4096}"/>
              </a:ext>
            </a:extLst>
          </p:cNvPr>
          <p:cNvSpPr/>
          <p:nvPr/>
        </p:nvSpPr>
        <p:spPr>
          <a:xfrm>
            <a:off x="619433" y="13902154"/>
            <a:ext cx="29054323" cy="13032673"/>
          </a:xfrm>
          <a:prstGeom prst="roundRect">
            <a:avLst>
              <a:gd name="adj" fmla="val 1883"/>
            </a:avLst>
          </a:prstGeom>
          <a:solidFill>
            <a:schemeClr val="bg1"/>
          </a:solidFill>
          <a:ln w="254000">
            <a:solidFill>
              <a:srgbClr val="120D3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5F6B745-0022-837C-F864-AD253FDA4005}"/>
              </a:ext>
            </a:extLst>
          </p:cNvPr>
          <p:cNvSpPr/>
          <p:nvPr/>
        </p:nvSpPr>
        <p:spPr>
          <a:xfrm>
            <a:off x="619433" y="6354752"/>
            <a:ext cx="29054323" cy="6831954"/>
          </a:xfrm>
          <a:prstGeom prst="roundRect">
            <a:avLst>
              <a:gd name="adj" fmla="val 4408"/>
            </a:avLst>
          </a:prstGeom>
          <a:solidFill>
            <a:schemeClr val="bg1"/>
          </a:solidFill>
          <a:ln w="254000">
            <a:solidFill>
              <a:srgbClr val="B3102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de-DE" dirty="0"/>
              <a:t>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FC927BE-FC00-47CF-B2D0-B9115AD2E913}"/>
              </a:ext>
            </a:extLst>
          </p:cNvPr>
          <p:cNvSpPr txBox="1"/>
          <p:nvPr/>
        </p:nvSpPr>
        <p:spPr>
          <a:xfrm>
            <a:off x="1253554" y="8328936"/>
            <a:ext cx="13893040" cy="452431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2400" b="1" dirty="0"/>
              <a:t>  </a:t>
            </a: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/>
              <a:t>„We want to </a:t>
            </a:r>
            <a:r>
              <a:rPr lang="en-US" sz="2400" dirty="0"/>
              <a:t>extract RNA-dependent proteins from proteomic screens”</a:t>
            </a:r>
            <a:endParaRPr lang="de-DE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/>
              <a:t>„RNA-dependency = the proteins interactome depends on RNA“</a:t>
            </a:r>
          </a:p>
          <a:p>
            <a:endParaRPr lang="en-US" sz="2400" b="1" dirty="0"/>
          </a:p>
          <a:p>
            <a:r>
              <a:rPr lang="en-US" sz="2400" b="1" dirty="0"/>
              <a:t>What Makes RNA-Dependent Proteins Worth Investigating?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b="1" dirty="0"/>
              <a:t>Key Regulators:</a:t>
            </a:r>
            <a:r>
              <a:rPr lang="de-DE" sz="2400" dirty="0"/>
              <a:t> RBPs control RNA metabolism &amp; gene expression.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b="1" dirty="0"/>
              <a:t>Disease Links:</a:t>
            </a:r>
            <a:r>
              <a:rPr lang="de-DE" sz="2400" dirty="0"/>
              <a:t> Misregulation is tied to cancer &amp; neurodegeneration.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b="1" dirty="0"/>
              <a:t>Functional Clues:</a:t>
            </a:r>
            <a:r>
              <a:rPr lang="de-DE" sz="2400" dirty="0"/>
              <a:t> New RBPs hint at RNA’s role in specific pathways.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b="1" dirty="0"/>
              <a:t>Interaction Networks:</a:t>
            </a:r>
            <a:r>
              <a:rPr lang="de-DE" sz="2400" dirty="0"/>
              <a:t> Mapping RNA-protein complexes reveals regulatory logic.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b="1" dirty="0"/>
              <a:t>Molecular Insights:</a:t>
            </a:r>
            <a:r>
              <a:rPr lang="de-DE" sz="2400" dirty="0"/>
              <a:t> Deepens our understanding of cell cycle and cellular behavior. </a:t>
            </a:r>
            <a:endParaRPr lang="en-US" sz="24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4C3F49-CC87-4452-BBE8-4CC571F08065}"/>
              </a:ext>
            </a:extLst>
          </p:cNvPr>
          <p:cNvSpPr txBox="1"/>
          <p:nvPr/>
        </p:nvSpPr>
        <p:spPr>
          <a:xfrm>
            <a:off x="1887734" y="16043329"/>
            <a:ext cx="24173364" cy="710963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2400" b="1" dirty="0"/>
              <a:t>1) Data preparation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Data cleanup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“Rearrange and reorder the columns to their treatment, replicate and fraction”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Normalization</a:t>
            </a:r>
          </a:p>
          <a:p>
            <a:endParaRPr lang="en-US" sz="2400" b="1" dirty="0"/>
          </a:p>
          <a:p>
            <a:r>
              <a:rPr lang="de-DE" sz="2400" b="1" dirty="0"/>
              <a:t>2) Data exploration</a:t>
            </a:r>
            <a:endParaRPr lang="de-DE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 Identification of maxima and shoulders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de-DE" sz="2400" dirty="0"/>
              <a:t>Selection criteria</a:t>
            </a:r>
            <a:r>
              <a:rPr lang="en-US" sz="2400" dirty="0"/>
              <a:t> &amp; Wilcoxon Test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Visualization for the </a:t>
            </a:r>
            <a:r>
              <a:rPr lang="de-DE" sz="2400" dirty="0"/>
              <a:t>order of selection criteria</a:t>
            </a: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Pie charts for selection results</a:t>
            </a:r>
          </a:p>
          <a:p>
            <a:endParaRPr lang="en-US" sz="2400" b="1" dirty="0"/>
          </a:p>
          <a:p>
            <a:r>
              <a:rPr lang="de-DE" sz="2400" b="1" dirty="0"/>
              <a:t>3) Data reduction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/>
              <a:t>PCR </a:t>
            </a: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 k-means clustering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r>
              <a:rPr lang="de-DE" sz="2400" b="1" dirty="0"/>
              <a:t>4) Data modelling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 Linear Regression </a:t>
            </a:r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219C1A-C652-481B-1874-D2A62075EDFA}"/>
              </a:ext>
            </a:extLst>
          </p:cNvPr>
          <p:cNvSpPr txBox="1"/>
          <p:nvPr/>
        </p:nvSpPr>
        <p:spPr>
          <a:xfrm>
            <a:off x="1253554" y="29923970"/>
            <a:ext cx="11401261" cy="1117228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Critical review of our own results and methods (e.g., Selection criteria made us delete some RBPs. Why? What were their properties?)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Why do we find fewer proteins than </a:t>
            </a:r>
            <a:r>
              <a:rPr lang="en-US" sz="2400" dirty="0" err="1"/>
              <a:t>Maïwen</a:t>
            </a:r>
            <a:r>
              <a:rPr lang="en-US" sz="2400" dirty="0"/>
              <a:t>?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endParaRPr lang="en-US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BD39B6-14DF-6714-8008-8F6EE7395ACA}"/>
              </a:ext>
            </a:extLst>
          </p:cNvPr>
          <p:cNvSpPr txBox="1"/>
          <p:nvPr/>
        </p:nvSpPr>
        <p:spPr>
          <a:xfrm>
            <a:off x="16242587" y="37886105"/>
            <a:ext cx="5093413" cy="156966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https://de.wikipedia.org/wiki/Eigentliche_Schnepfen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3DC06B-46B9-8A80-8517-13CF16993E48}"/>
              </a:ext>
            </a:extLst>
          </p:cNvPr>
          <p:cNvSpPr txBox="1"/>
          <p:nvPr/>
        </p:nvSpPr>
        <p:spPr>
          <a:xfrm>
            <a:off x="16242587" y="29724016"/>
            <a:ext cx="8291810" cy="120032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/>
              <a:t>We found X proteins that ...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400" dirty="0"/>
          </a:p>
          <a:p>
            <a:endParaRPr lang="en-US" sz="2400" b="1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A09BEC9B-DF5B-A794-1A80-E1ED9E390658}"/>
              </a:ext>
            </a:extLst>
          </p:cNvPr>
          <p:cNvSpPr/>
          <p:nvPr/>
        </p:nvSpPr>
        <p:spPr>
          <a:xfrm>
            <a:off x="619433" y="6354751"/>
            <a:ext cx="29036347" cy="1430255"/>
          </a:xfrm>
          <a:prstGeom prst="roundRect">
            <a:avLst>
              <a:gd name="adj" fmla="val 0"/>
            </a:avLst>
          </a:prstGeom>
          <a:solidFill>
            <a:srgbClr val="B31029"/>
          </a:solidFill>
          <a:ln>
            <a:solidFill>
              <a:srgbClr val="B3102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1" dirty="0"/>
              <a:t>                   Identifying RNA-Dependent Proteins from Proteomic Data</a:t>
            </a:r>
            <a:endParaRPr lang="en-US" sz="1500" b="1" dirty="0"/>
          </a:p>
          <a:p>
            <a:pPr algn="ctr"/>
            <a:endParaRPr lang="en-US" sz="10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D143908-6221-6CCF-7A18-80C25F649246}"/>
              </a:ext>
            </a:extLst>
          </p:cNvPr>
          <p:cNvSpPr txBox="1"/>
          <p:nvPr/>
        </p:nvSpPr>
        <p:spPr>
          <a:xfrm>
            <a:off x="15164570" y="8328936"/>
            <a:ext cx="13893040" cy="230832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2400" b="1" dirty="0"/>
              <a:t>Key Characteristics of Our Dataset</a:t>
            </a:r>
            <a:endParaRPr lang="de-DE" sz="24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Our dataset was generated using the R-Deep approach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/>
              <a:t>~5000 Proteine in 25 Fraktionen, Rnase vs. CTRL</a:t>
            </a: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Dimensions</a:t>
            </a:r>
            <a:endParaRPr lang="en-US" sz="24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400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9E1AE214-F9F9-AE85-4E23-AE5A01B0BB53}"/>
              </a:ext>
            </a:extLst>
          </p:cNvPr>
          <p:cNvSpPr/>
          <p:nvPr/>
        </p:nvSpPr>
        <p:spPr>
          <a:xfrm>
            <a:off x="668635" y="13907015"/>
            <a:ext cx="28937944" cy="1430255"/>
          </a:xfrm>
          <a:prstGeom prst="roundRect">
            <a:avLst>
              <a:gd name="adj" fmla="val 0"/>
            </a:avLst>
          </a:prstGeom>
          <a:solidFill>
            <a:srgbClr val="120D3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1" dirty="0"/>
              <a:t>                  Our Approach</a:t>
            </a:r>
            <a:endParaRPr lang="en-US" sz="1500" b="1" dirty="0"/>
          </a:p>
          <a:p>
            <a:pPr algn="ctr"/>
            <a:endParaRPr lang="en-US" sz="1000" b="1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9FF33D2E-8442-A56D-901D-756E339738F2}"/>
              </a:ext>
            </a:extLst>
          </p:cNvPr>
          <p:cNvSpPr/>
          <p:nvPr/>
        </p:nvSpPr>
        <p:spPr>
          <a:xfrm>
            <a:off x="668636" y="27643718"/>
            <a:ext cx="14468970" cy="1430255"/>
          </a:xfrm>
          <a:prstGeom prst="roundRect">
            <a:avLst>
              <a:gd name="adj" fmla="val 10312"/>
            </a:avLst>
          </a:prstGeom>
          <a:solidFill>
            <a:srgbClr val="136F63"/>
          </a:solidFill>
          <a:ln>
            <a:solidFill>
              <a:srgbClr val="136F6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1" dirty="0"/>
              <a:t>                  Discussion</a:t>
            </a:r>
            <a:endParaRPr lang="en-US" sz="1500" b="1" dirty="0"/>
          </a:p>
          <a:p>
            <a:endParaRPr lang="en-US" sz="1000" b="1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E16BDFD8-887D-89DB-84DE-BDEC0100D318}"/>
              </a:ext>
            </a:extLst>
          </p:cNvPr>
          <p:cNvSpPr/>
          <p:nvPr/>
        </p:nvSpPr>
        <p:spPr>
          <a:xfrm>
            <a:off x="15765564" y="27795891"/>
            <a:ext cx="13841013" cy="1430255"/>
          </a:xfrm>
          <a:prstGeom prst="roundRect">
            <a:avLst>
              <a:gd name="adj" fmla="val 0"/>
            </a:avLst>
          </a:prstGeom>
          <a:solidFill>
            <a:srgbClr val="120D3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     Our Achievements</a:t>
            </a:r>
            <a:endParaRPr lang="en-US" sz="1000" b="1" dirty="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7F6BF887-C84B-F4AE-FA12-0FC4448EDC9E}"/>
              </a:ext>
            </a:extLst>
          </p:cNvPr>
          <p:cNvSpPr/>
          <p:nvPr/>
        </p:nvSpPr>
        <p:spPr>
          <a:xfrm>
            <a:off x="15841730" y="35857778"/>
            <a:ext cx="13764847" cy="1430255"/>
          </a:xfrm>
          <a:prstGeom prst="roundRect">
            <a:avLst>
              <a:gd name="adj" fmla="val 0"/>
            </a:avLst>
          </a:prstGeom>
          <a:solidFill>
            <a:srgbClr val="302F4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1" dirty="0"/>
              <a:t>                 References</a:t>
            </a:r>
            <a:endParaRPr lang="en-US" sz="1000" b="1" dirty="0"/>
          </a:p>
        </p:txBody>
      </p:sp>
      <p:sp>
        <p:nvSpPr>
          <p:cNvPr id="23" name="Titel 1">
            <a:extLst>
              <a:ext uri="{FF2B5EF4-FFF2-40B4-BE49-F238E27FC236}">
                <a16:creationId xmlns:a16="http://schemas.microsoft.com/office/drawing/2014/main" id="{5FA069EF-5F0E-7DCA-75FB-4E028CD44222}"/>
              </a:ext>
            </a:extLst>
          </p:cNvPr>
          <p:cNvSpPr txBox="1">
            <a:spLocks/>
          </p:cNvSpPr>
          <p:nvPr/>
        </p:nvSpPr>
        <p:spPr>
          <a:xfrm>
            <a:off x="1125836" y="1454851"/>
            <a:ext cx="16136912" cy="183688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30274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9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8000" b="1" dirty="0">
                <a:solidFill>
                  <a:schemeClr val="bg1"/>
                </a:solidFill>
              </a:rPr>
              <a:t>Hidden Alliances: RNA-Dependent Protein Interactions in Cancer Cells</a:t>
            </a:r>
            <a:endParaRPr lang="en-US" sz="8000" b="1" dirty="0">
              <a:solidFill>
                <a:schemeClr val="bg1"/>
              </a:solidFill>
            </a:endParaRPr>
          </a:p>
        </p:txBody>
      </p:sp>
      <p:sp>
        <p:nvSpPr>
          <p:cNvPr id="31" name="Titel 1">
            <a:extLst>
              <a:ext uri="{FF2B5EF4-FFF2-40B4-BE49-F238E27FC236}">
                <a16:creationId xmlns:a16="http://schemas.microsoft.com/office/drawing/2014/main" id="{94CE716B-9739-254D-AC11-D9FF1771B5BE}"/>
              </a:ext>
            </a:extLst>
          </p:cNvPr>
          <p:cNvSpPr txBox="1">
            <a:spLocks/>
          </p:cNvSpPr>
          <p:nvPr/>
        </p:nvSpPr>
        <p:spPr>
          <a:xfrm>
            <a:off x="1076633" y="3092172"/>
            <a:ext cx="12850233" cy="1323687"/>
          </a:xfrm>
          <a:prstGeom prst="rect">
            <a:avLst/>
          </a:prstGeom>
        </p:spPr>
        <p:txBody>
          <a:bodyPr vert="horz" lIns="45681" tIns="22840" rIns="45681" bIns="22840" rtlCol="0" anchor="b">
            <a:noAutofit/>
          </a:bodyPr>
          <a:lstStyle>
            <a:lvl1pPr algn="ctr" defTabSz="30274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9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2800" dirty="0">
                <a:solidFill>
                  <a:schemeClr val="bg1"/>
                </a:solidFill>
              </a:rPr>
              <a:t>Julian </a:t>
            </a:r>
            <a:r>
              <a:rPr lang="de-DE" sz="2800" dirty="0" err="1">
                <a:solidFill>
                  <a:schemeClr val="bg1"/>
                </a:solidFill>
              </a:rPr>
              <a:t>Baureis</a:t>
            </a:r>
            <a:r>
              <a:rPr lang="de-DE" sz="2800" dirty="0">
                <a:solidFill>
                  <a:schemeClr val="bg1"/>
                </a:solidFill>
              </a:rPr>
              <a:t>, Julia Ferdin, Benjamin Nicklas, Luisa </a:t>
            </a:r>
            <a:r>
              <a:rPr lang="de-DE" sz="2800" dirty="0" err="1">
                <a:solidFill>
                  <a:schemeClr val="bg1"/>
                </a:solidFill>
              </a:rPr>
              <a:t>Wintel</a:t>
            </a:r>
            <a:endParaRPr lang="de-DE" sz="2800" dirty="0">
              <a:solidFill>
                <a:schemeClr val="bg1"/>
              </a:solidFill>
            </a:endParaRPr>
          </a:p>
          <a:p>
            <a:pPr algn="l"/>
            <a:r>
              <a:rPr lang="de-DE" sz="2800" dirty="0">
                <a:solidFill>
                  <a:schemeClr val="bg1"/>
                </a:solidFill>
              </a:rPr>
              <a:t>Data Analysis Project </a:t>
            </a:r>
            <a:r>
              <a:rPr lang="de-DE" sz="2800" dirty="0" err="1">
                <a:solidFill>
                  <a:schemeClr val="bg1"/>
                </a:solidFill>
              </a:rPr>
              <a:t>Molecular</a:t>
            </a:r>
            <a:r>
              <a:rPr lang="de-DE" sz="2800" dirty="0">
                <a:solidFill>
                  <a:schemeClr val="bg1"/>
                </a:solidFill>
              </a:rPr>
              <a:t> Biotechnology SS2025</a:t>
            </a:r>
          </a:p>
        </p:txBody>
      </p:sp>
      <p:sp>
        <p:nvSpPr>
          <p:cNvPr id="32" name="Flowchart: Connector 31">
            <a:extLst>
              <a:ext uri="{FF2B5EF4-FFF2-40B4-BE49-F238E27FC236}">
                <a16:creationId xmlns:a16="http://schemas.microsoft.com/office/drawing/2014/main" id="{E5D493CD-718C-27C6-198E-86FA6C76FB48}"/>
              </a:ext>
            </a:extLst>
          </p:cNvPr>
          <p:cNvSpPr/>
          <p:nvPr/>
        </p:nvSpPr>
        <p:spPr>
          <a:xfrm>
            <a:off x="1194289" y="5986115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B3102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0" b="1" dirty="0">
                <a:solidFill>
                  <a:srgbClr val="B31029"/>
                </a:solidFill>
              </a:rPr>
              <a:t>1</a:t>
            </a:r>
          </a:p>
        </p:txBody>
      </p:sp>
      <p:sp>
        <p:nvSpPr>
          <p:cNvPr id="34" name="Flowchart: Connector 33">
            <a:extLst>
              <a:ext uri="{FF2B5EF4-FFF2-40B4-BE49-F238E27FC236}">
                <a16:creationId xmlns:a16="http://schemas.microsoft.com/office/drawing/2014/main" id="{A8D00B35-E85C-2278-0485-8BC408AAE8EA}"/>
              </a:ext>
            </a:extLst>
          </p:cNvPr>
          <p:cNvSpPr/>
          <p:nvPr/>
        </p:nvSpPr>
        <p:spPr>
          <a:xfrm>
            <a:off x="1194288" y="13584696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0F353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0" b="1" dirty="0">
                <a:solidFill>
                  <a:srgbClr val="0D474A"/>
                </a:solidFill>
              </a:rPr>
              <a:t>2</a:t>
            </a:r>
          </a:p>
        </p:txBody>
      </p:sp>
      <p:sp>
        <p:nvSpPr>
          <p:cNvPr id="35" name="Flowchart: Connector 34">
            <a:extLst>
              <a:ext uri="{FF2B5EF4-FFF2-40B4-BE49-F238E27FC236}">
                <a16:creationId xmlns:a16="http://schemas.microsoft.com/office/drawing/2014/main" id="{6F21DFEE-B5C4-04A2-C2E0-DC7DE69EBCD0}"/>
              </a:ext>
            </a:extLst>
          </p:cNvPr>
          <p:cNvSpPr/>
          <p:nvPr/>
        </p:nvSpPr>
        <p:spPr>
          <a:xfrm>
            <a:off x="1194287" y="27398826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136F6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0" b="1" dirty="0">
                <a:solidFill>
                  <a:srgbClr val="196B68"/>
                </a:solidFill>
              </a:rPr>
              <a:t>3</a:t>
            </a:r>
          </a:p>
        </p:txBody>
      </p:sp>
      <p:sp>
        <p:nvSpPr>
          <p:cNvPr id="36" name="Flowchart: Connector 35">
            <a:extLst>
              <a:ext uri="{FF2B5EF4-FFF2-40B4-BE49-F238E27FC236}">
                <a16:creationId xmlns:a16="http://schemas.microsoft.com/office/drawing/2014/main" id="{9F3F2EC7-CFBE-3EA0-624D-C09685E0A844}"/>
              </a:ext>
            </a:extLst>
          </p:cNvPr>
          <p:cNvSpPr/>
          <p:nvPr/>
        </p:nvSpPr>
        <p:spPr>
          <a:xfrm>
            <a:off x="16242587" y="27453681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120D3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0" b="1" dirty="0">
                <a:solidFill>
                  <a:srgbClr val="120D31"/>
                </a:solidFill>
              </a:rPr>
              <a:t>4</a:t>
            </a:r>
          </a:p>
        </p:txBody>
      </p:sp>
      <p:sp>
        <p:nvSpPr>
          <p:cNvPr id="37" name="Flowchart: Connector 36">
            <a:extLst>
              <a:ext uri="{FF2B5EF4-FFF2-40B4-BE49-F238E27FC236}">
                <a16:creationId xmlns:a16="http://schemas.microsoft.com/office/drawing/2014/main" id="{57E41E01-F290-F347-C93D-95A44AC07942}"/>
              </a:ext>
            </a:extLst>
          </p:cNvPr>
          <p:cNvSpPr/>
          <p:nvPr/>
        </p:nvSpPr>
        <p:spPr>
          <a:xfrm>
            <a:off x="16285627" y="35586126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302F4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0" b="1" dirty="0">
                <a:solidFill>
                  <a:srgbClr val="302F4D"/>
                </a:solidFill>
              </a:rPr>
              <a:t>5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C7BEFDFF-851E-E961-87F5-C5C2A06C7A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44542" y="1129290"/>
            <a:ext cx="3922235" cy="2206256"/>
          </a:xfrm>
          <a:prstGeom prst="rect">
            <a:avLst/>
          </a:prstGeom>
        </p:spPr>
      </p:pic>
      <p:sp>
        <p:nvSpPr>
          <p:cNvPr id="62" name="Rectangle: Top Corners Rounded 61">
            <a:extLst>
              <a:ext uri="{FF2B5EF4-FFF2-40B4-BE49-F238E27FC236}">
                <a16:creationId xmlns:a16="http://schemas.microsoft.com/office/drawing/2014/main" id="{6CFEBCC3-F69D-1B04-EED4-7B62E096858B}"/>
              </a:ext>
            </a:extLst>
          </p:cNvPr>
          <p:cNvSpPr/>
          <p:nvPr/>
        </p:nvSpPr>
        <p:spPr>
          <a:xfrm flipV="1">
            <a:off x="-1" y="41844211"/>
            <a:ext cx="30329139" cy="959548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120D31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42509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0</TotalTime>
  <Words>3546</Words>
  <Application>Microsoft Office PowerPoint</Application>
  <PresentationFormat>Custom</PresentationFormat>
  <Paragraphs>930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Aptos</vt:lpstr>
      <vt:lpstr>Arial</vt:lpstr>
      <vt:lpstr>Calibri</vt:lpstr>
      <vt:lpstr>Calibri Light</vt:lpstr>
      <vt:lpstr>Office 2013 - 2022 Theme</vt:lpstr>
      <vt:lpstr>Hidden Alliances: RNA-Dependent Protein Interactions in Cancer Cells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Maiwen Caudron-Herger</dc:creator>
  <cp:lastModifiedBy>Nicklas, Benjamin</cp:lastModifiedBy>
  <cp:revision>20</cp:revision>
  <cp:lastPrinted>2025-07-01T22:34:54Z</cp:lastPrinted>
  <dcterms:created xsi:type="dcterms:W3CDTF">2025-05-15T11:21:40Z</dcterms:created>
  <dcterms:modified xsi:type="dcterms:W3CDTF">2025-07-03T08:07:54Z</dcterms:modified>
</cp:coreProperties>
</file>