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593" autoAdjust="0"/>
  </p:normalViewPr>
  <p:slideViewPr>
    <p:cSldViewPr snapToGrid="0" showGuides="1">
      <p:cViewPr>
        <p:scale>
          <a:sx n="30" d="100"/>
          <a:sy n="30" d="100"/>
        </p:scale>
        <p:origin x="965" y="-19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2036" y="3585777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619433" y="2764371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590863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3949423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619433" y="6354751"/>
            <a:ext cx="29054323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noProof="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6CA6B-CD5B-4C4E-31A8-5C8845710CDB}"/>
              </a:ext>
            </a:extLst>
          </p:cNvPr>
          <p:cNvSpPr txBox="1"/>
          <p:nvPr/>
        </p:nvSpPr>
        <p:spPr>
          <a:xfrm>
            <a:off x="1194287" y="8821187"/>
            <a:ext cx="8066592" cy="3046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„We want to extract RNA-dependent proteins from proteomic screens”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„RNA-dependency = the proteins interactome depends on RNA“</a:t>
            </a:r>
          </a:p>
          <a:p>
            <a:endParaRPr lang="en-GB" sz="2400" b="1" noProof="0" dirty="0"/>
          </a:p>
          <a:p>
            <a:r>
              <a:rPr lang="en-GB" sz="2400" b="1" dirty="0"/>
              <a:t>Key Characteristics of Our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~5000 proteins in 25 fractions, RNASE vs. CTRL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A780-8963-9A01-2654-83972EA67C12}"/>
              </a:ext>
            </a:extLst>
          </p:cNvPr>
          <p:cNvSpPr txBox="1"/>
          <p:nvPr/>
        </p:nvSpPr>
        <p:spPr>
          <a:xfrm>
            <a:off x="1194287" y="16177658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noProof="0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Normalization</a:t>
            </a:r>
          </a:p>
          <a:p>
            <a:endParaRPr lang="en-GB" sz="2400" b="1" noProof="0" dirty="0"/>
          </a:p>
          <a:p>
            <a:r>
              <a:rPr lang="en-GB" sz="2400" b="1" noProof="0" dirty="0"/>
              <a:t>2) Data exploration</a:t>
            </a: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Selection criteria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Visualization for the order of selection criteria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Pie charts for selection results</a:t>
            </a:r>
          </a:p>
          <a:p>
            <a:endParaRPr lang="en-GB" sz="2400" b="1" noProof="0" dirty="0"/>
          </a:p>
          <a:p>
            <a:r>
              <a:rPr lang="en-GB" sz="2400" b="1" noProof="0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PCR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r>
              <a:rPr lang="en-GB" sz="2400" b="1" noProof="0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Linear Regression </a:t>
            </a:r>
            <a:endParaRPr lang="en-GB" sz="2400" b="1" noProof="0" dirty="0"/>
          </a:p>
          <a:p>
            <a:endParaRPr lang="en-GB" sz="2400" b="1" noProof="0" dirty="0"/>
          </a:p>
          <a:p>
            <a:endParaRPr lang="en-GB" sz="2400" b="1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7738473"/>
            <a:ext cx="785084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Rajagopal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atlas of RNA-dependent proteins in cell division reveals 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riboregulation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mitotic protein-protein interactions. Nat. Commun. 16, 2325 (2025).pdf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C2313-EAE3-F59D-9502-9654E29EA4BA}"/>
              </a:ext>
            </a:extLst>
          </p:cNvPr>
          <p:cNvSpPr txBox="1"/>
          <p:nvPr/>
        </p:nvSpPr>
        <p:spPr>
          <a:xfrm>
            <a:off x="16242586" y="29665022"/>
            <a:ext cx="13142931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We found 951 different </a:t>
            </a:r>
            <a:r>
              <a:rPr lang="en-GB" sz="2400" dirty="0"/>
              <a:t>RNA dependent proteins and 3814 proteins that are not RNA 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selection criteria seems to be very robust for detecting RNA dependent proteins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r>
              <a:rPr lang="en-GB" sz="2400" dirty="0"/>
              <a:t>The future will show, if one of our RNA dependent proteins is tied to cancer or included in another important pathway. </a:t>
            </a:r>
          </a:p>
          <a:p>
            <a:r>
              <a:rPr lang="en-US" sz="2400" dirty="0"/>
              <a:t>All in all, it can be said that the further identification of RNA-dependent proteins continues to be of great relevance in cancer and basic research.</a:t>
            </a:r>
            <a:endParaRPr lang="en-GB" sz="2400" noProof="0" dirty="0"/>
          </a:p>
          <a:p>
            <a:r>
              <a:rPr lang="en-GB" sz="2400" noProof="0" dirty="0">
                <a:sym typeface="Wingdings" panose="05000000000000000000" pitchFamily="2" charset="2"/>
              </a:rPr>
              <a:t> Wenn </a:t>
            </a:r>
            <a:r>
              <a:rPr lang="en-GB" sz="2400" noProof="0" dirty="0" err="1">
                <a:sym typeface="Wingdings" panose="05000000000000000000" pitchFamily="2" charset="2"/>
              </a:rPr>
              <a:t>ihr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mehr</a:t>
            </a:r>
            <a:r>
              <a:rPr lang="en-GB" sz="2400" noProof="0" dirty="0">
                <a:sym typeface="Wingdings" panose="05000000000000000000" pitchFamily="2" charset="2"/>
              </a:rPr>
              <a:t> achievements </a:t>
            </a:r>
            <a:r>
              <a:rPr lang="en-GB" sz="2400" noProof="0" dirty="0" err="1">
                <a:sym typeface="Wingdings" panose="05000000000000000000" pitchFamily="2" charset="2"/>
              </a:rPr>
              <a:t>findet</a:t>
            </a:r>
            <a:r>
              <a:rPr lang="en-GB" sz="2400" noProof="0" dirty="0">
                <a:sym typeface="Wingdings" panose="05000000000000000000" pitchFamily="2" charset="2"/>
              </a:rPr>
              <a:t>, </a:t>
            </a:r>
            <a:r>
              <a:rPr lang="en-GB" sz="2400" noProof="0" dirty="0" err="1">
                <a:sym typeface="Wingdings" panose="05000000000000000000" pitchFamily="2" charset="2"/>
              </a:rPr>
              <a:t>könnt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ihr</a:t>
            </a:r>
            <a:r>
              <a:rPr lang="en-GB" sz="2400" noProof="0" dirty="0">
                <a:sym typeface="Wingdings" panose="05000000000000000000" pitchFamily="2" charset="2"/>
              </a:rPr>
              <a:t> den </a:t>
            </a:r>
            <a:r>
              <a:rPr lang="en-GB" sz="2400" noProof="0" dirty="0" err="1">
                <a:sym typeface="Wingdings" panose="05000000000000000000" pitchFamily="2" charset="2"/>
              </a:rPr>
              <a:t>letzten</a:t>
            </a:r>
            <a:r>
              <a:rPr lang="en-GB" sz="2400" noProof="0" dirty="0">
                <a:sym typeface="Wingdings" panose="05000000000000000000" pitchFamily="2" charset="2"/>
              </a:rPr>
              <a:t> text </a:t>
            </a:r>
            <a:r>
              <a:rPr lang="en-GB" sz="2400" noProof="0" dirty="0" err="1">
                <a:sym typeface="Wingdings" panose="05000000000000000000" pitchFamily="2" charset="2"/>
              </a:rPr>
              <a:t>auch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rauslöschen</a:t>
            </a:r>
            <a:r>
              <a:rPr lang="en-GB" sz="2400" noProof="0" dirty="0">
                <a:sym typeface="Wingdings" panose="05000000000000000000" pitchFamily="2" charset="2"/>
              </a:rPr>
              <a:t>. </a:t>
            </a:r>
            <a:endParaRPr lang="en-GB" sz="2400" noProof="0" dirty="0"/>
          </a:p>
          <a:p>
            <a:endParaRPr lang="en-GB" sz="2400" b="1" noProof="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 Identifying RNA-Dependent Proteins from Proteomic Data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Our Approach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Discussion</a:t>
            </a:r>
            <a:endParaRPr lang="en-GB" sz="1500" b="1" noProof="0" dirty="0"/>
          </a:p>
          <a:p>
            <a:endParaRPr lang="en-GB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Our Achievements</a:t>
            </a:r>
            <a:endParaRPr lang="en-GB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References</a:t>
            </a:r>
            <a:endParaRPr lang="en-GB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GB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3588" y="39631299"/>
            <a:ext cx="4636493" cy="2608026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CAC4F27D-C566-F3E2-60DD-4FDC15B3346E}"/>
              </a:ext>
            </a:extLst>
          </p:cNvPr>
          <p:cNvGrpSpPr/>
          <p:nvPr/>
        </p:nvGrpSpPr>
        <p:grpSpPr>
          <a:xfrm>
            <a:off x="11999198" y="16210552"/>
            <a:ext cx="17171804" cy="8336937"/>
            <a:chOff x="11999198" y="16210552"/>
            <a:chExt cx="17171804" cy="83369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D929F6-B5A7-A81C-BEB9-99F0DAA2B990}"/>
                </a:ext>
              </a:extLst>
            </p:cNvPr>
            <p:cNvSpPr txBox="1"/>
            <p:nvPr/>
          </p:nvSpPr>
          <p:spPr>
            <a:xfrm>
              <a:off x="12014188" y="22608497"/>
              <a:ext cx="171567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2000" b="1" noProof="0" dirty="0"/>
                <a:t>Fig. 5 </a:t>
              </a:r>
              <a:r>
                <a:rPr lang="en-GB" sz="2000" noProof="0" dirty="0"/>
                <a:t>Principle Component Analysis and </a:t>
              </a:r>
              <a:r>
                <a:rPr lang="en-GB" sz="2000" noProof="0" dirty="0" err="1"/>
                <a:t>Elbowplot</a:t>
              </a:r>
              <a:r>
                <a:rPr lang="en-GB" sz="2000" noProof="0" dirty="0"/>
                <a:t> of the selected proteins and the non-selected proteins. RNASE and CTRL are plotted separately to compare them.</a:t>
              </a:r>
            </a:p>
            <a:p>
              <a:pPr algn="just"/>
              <a:endParaRPr lang="en-GB" sz="2000" noProof="0" dirty="0"/>
            </a:p>
            <a:p>
              <a:pPr algn="just"/>
              <a:r>
                <a:rPr lang="en-GB" sz="2000" b="1" noProof="0" dirty="0"/>
                <a:t>A) </a:t>
              </a:r>
              <a:r>
                <a:rPr lang="en-GB" sz="2000" noProof="0" dirty="0"/>
                <a:t>PCA of the selected proteins. The points of the RNASE compared to the CTRL form similar plots, but a shift is visible in the density of the points.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PCA</a:t>
              </a:r>
              <a:r>
                <a:rPr lang="en-GB" sz="2000" b="1" noProof="0" dirty="0"/>
                <a:t> </a:t>
              </a:r>
              <a:r>
                <a:rPr lang="en-GB" sz="2000" noProof="0" dirty="0"/>
                <a:t>of the non-selected proteins. The points of the RNASE and CTRL form mostly the same structure. </a:t>
              </a:r>
              <a:r>
                <a:rPr lang="en-GB" sz="2000" b="1" noProof="0" dirty="0"/>
                <a:t>C) </a:t>
              </a:r>
              <a:r>
                <a:rPr lang="en-GB" sz="2000" noProof="0" dirty="0"/>
                <a:t>Elbow-Plot of the selected proteins. The point of the elbow is at 3. </a:t>
              </a:r>
              <a:r>
                <a:rPr lang="en-GB" sz="2000" b="1" noProof="0" dirty="0"/>
                <a:t>D) </a:t>
              </a:r>
              <a:r>
                <a:rPr lang="en-GB" sz="2000" noProof="0" dirty="0"/>
                <a:t>Elbow-Plot of the non-selected proteins. The point of the elbow is between 3 and 4. To compare selected and non-selected proteins, we </a:t>
              </a:r>
              <a:r>
                <a:rPr lang="en-GB" sz="2000" noProof="0" dirty="0" err="1"/>
                <a:t>decidet</a:t>
              </a:r>
              <a:r>
                <a:rPr lang="en-GB" sz="2000" noProof="0" dirty="0"/>
                <a:t> to use 3 cluster in the </a:t>
              </a:r>
              <a:r>
                <a:rPr lang="en-GB" sz="2000" noProof="0" dirty="0" err="1"/>
                <a:t>kmeans</a:t>
              </a:r>
              <a:r>
                <a:rPr lang="en-GB" sz="2000" noProof="0" dirty="0"/>
                <a:t>.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6E31626-5BFC-00E0-2920-C6873C4A60FD}"/>
                </a:ext>
              </a:extLst>
            </p:cNvPr>
            <p:cNvGrpSpPr/>
            <p:nvPr/>
          </p:nvGrpSpPr>
          <p:grpSpPr>
            <a:xfrm>
              <a:off x="11999198" y="16210552"/>
              <a:ext cx="17171804" cy="6231538"/>
              <a:chOff x="11999198" y="16210552"/>
              <a:chExt cx="17171804" cy="623153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C4773DC-4C2F-3A94-1195-A4CE3265522B}"/>
                  </a:ext>
                </a:extLst>
              </p:cNvPr>
              <p:cNvGrpSpPr/>
              <p:nvPr/>
            </p:nvGrpSpPr>
            <p:grpSpPr>
              <a:xfrm>
                <a:off x="11999198" y="16218869"/>
                <a:ext cx="8344258" cy="2933489"/>
                <a:chOff x="12458450" y="16216461"/>
                <a:chExt cx="8344258" cy="2933489"/>
              </a:xfrm>
            </p:grpSpPr>
            <p:pic>
              <p:nvPicPr>
                <p:cNvPr id="34" name="Picture 33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F874E4B-ABF5-E1C6-72B3-A765590BDE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8450" y="16289018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1" name="Picture 40" descr="A diagram of a graph showing a number of dots&#10;&#10;AI-generated content may be incorrect.">
                  <a:extLst>
                    <a:ext uri="{FF2B5EF4-FFF2-40B4-BE49-F238E27FC236}">
                      <a16:creationId xmlns:a16="http://schemas.microsoft.com/office/drawing/2014/main" id="{F3319957-4CD1-3632-7671-D1837533B7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624594" y="16293705"/>
                  <a:ext cx="4178114" cy="2856245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73F2A36-1B4B-C4E7-1EE9-A5B6221FDC7B}"/>
                    </a:ext>
                  </a:extLst>
                </p:cNvPr>
                <p:cNvSpPr txBox="1"/>
                <p:nvPr/>
              </p:nvSpPr>
              <p:spPr>
                <a:xfrm>
                  <a:off x="12733005" y="1621646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A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2311E2E-F7A2-DD5D-FA9E-6A88BB4AA299}"/>
                  </a:ext>
                </a:extLst>
              </p:cNvPr>
              <p:cNvGrpSpPr/>
              <p:nvPr/>
            </p:nvGrpSpPr>
            <p:grpSpPr>
              <a:xfrm>
                <a:off x="20808689" y="16210552"/>
                <a:ext cx="8362201" cy="2950021"/>
                <a:chOff x="20808689" y="16210552"/>
                <a:chExt cx="8362201" cy="2950021"/>
              </a:xfrm>
            </p:grpSpPr>
            <p:pic>
              <p:nvPicPr>
                <p:cNvPr id="36" name="Picture 35" descr="A graph of a curve&#10;&#10;AI-generated content may be incorrect.">
                  <a:extLst>
                    <a:ext uri="{FF2B5EF4-FFF2-40B4-BE49-F238E27FC236}">
                      <a16:creationId xmlns:a16="http://schemas.microsoft.com/office/drawing/2014/main" id="{B10BE131-7D38-635B-20B6-412EEF3AB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92780" y="16304329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3" name="Picture 4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B360AA0-0B5E-FE90-9020-D58F907D88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808689" y="16289018"/>
                  <a:ext cx="4178110" cy="2856245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C26822A-2883-068A-A4D7-AE40CC31B7B8}"/>
                    </a:ext>
                  </a:extLst>
                </p:cNvPr>
                <p:cNvSpPr txBox="1"/>
                <p:nvPr/>
              </p:nvSpPr>
              <p:spPr>
                <a:xfrm>
                  <a:off x="21089225" y="16210552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B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2902CA7-24FA-26C7-5829-98876586A2A1}"/>
                  </a:ext>
                </a:extLst>
              </p:cNvPr>
              <p:cNvGrpSpPr/>
              <p:nvPr/>
            </p:nvGrpSpPr>
            <p:grpSpPr>
              <a:xfrm>
                <a:off x="20817268" y="19347627"/>
                <a:ext cx="8353734" cy="3090242"/>
                <a:chOff x="20786365" y="21519981"/>
                <a:chExt cx="8353734" cy="3090242"/>
              </a:xfrm>
            </p:grpSpPr>
            <p:pic>
              <p:nvPicPr>
                <p:cNvPr id="67" name="Picture 66" descr="A graph showing the number of patients with a number of patients&#10;&#10;AI-generated content may be incorrect.">
                  <a:extLst>
                    <a:ext uri="{FF2B5EF4-FFF2-40B4-BE49-F238E27FC236}">
                      <a16:creationId xmlns:a16="http://schemas.microsoft.com/office/drawing/2014/main" id="{B4558922-DFFC-EAA8-32BE-694A1B0826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970541" y="21557876"/>
                  <a:ext cx="4169558" cy="3050088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graph of a graph showing the number of points&#10;&#10;AI-generated content may be incorrect.">
                  <a:extLst>
                    <a:ext uri="{FF2B5EF4-FFF2-40B4-BE49-F238E27FC236}">
                      <a16:creationId xmlns:a16="http://schemas.microsoft.com/office/drawing/2014/main" id="{306D3F55-1C56-E5D3-1A9A-10810D3E1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786365" y="21553879"/>
                  <a:ext cx="4178110" cy="3056344"/>
                </a:xfrm>
                <a:prstGeom prst="rect">
                  <a:avLst/>
                </a:prstGeom>
              </p:spPr>
            </p:pic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121B5EA-5406-8016-BD1A-F298029CF421}"/>
                    </a:ext>
                  </a:extLst>
                </p:cNvPr>
                <p:cNvSpPr txBox="1"/>
                <p:nvPr/>
              </p:nvSpPr>
              <p:spPr>
                <a:xfrm>
                  <a:off x="21058321" y="2151998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D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C7B9367-C12B-51C6-5490-0614D5FCA4D8}"/>
                  </a:ext>
                </a:extLst>
              </p:cNvPr>
              <p:cNvGrpSpPr/>
              <p:nvPr/>
            </p:nvGrpSpPr>
            <p:grpSpPr>
              <a:xfrm>
                <a:off x="12014188" y="19347627"/>
                <a:ext cx="8367070" cy="3094463"/>
                <a:chOff x="12436207" y="21515761"/>
                <a:chExt cx="8367070" cy="3094463"/>
              </a:xfrm>
            </p:grpSpPr>
            <p:pic>
              <p:nvPicPr>
                <p:cNvPr id="66" name="Picture 65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117D43BB-88D9-7284-1863-1B683C97FA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436207" y="21551620"/>
                  <a:ext cx="4178110" cy="3056344"/>
                </a:xfrm>
                <a:prstGeom prst="rect">
                  <a:avLst/>
                </a:prstGeom>
              </p:spPr>
            </p:pic>
            <p:pic>
              <p:nvPicPr>
                <p:cNvPr id="68" name="Picture 67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36DDF9B-F8EE-67F6-735D-E21EFECADD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625168" y="21553879"/>
                  <a:ext cx="4178109" cy="3056345"/>
                </a:xfrm>
                <a:prstGeom prst="rect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60FAC35-F7CC-B37C-AFFF-DBA70F68B1B7}"/>
                    </a:ext>
                  </a:extLst>
                </p:cNvPr>
                <p:cNvSpPr txBox="1"/>
                <p:nvPr/>
              </p:nvSpPr>
              <p:spPr>
                <a:xfrm>
                  <a:off x="12695772" y="2151576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C</a:t>
                  </a:r>
                </a:p>
              </p:txBody>
            </p:sp>
          </p:grp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16A092C-1364-780A-AA1E-E53999D3DA43}"/>
              </a:ext>
            </a:extLst>
          </p:cNvPr>
          <p:cNvGrpSpPr/>
          <p:nvPr/>
        </p:nvGrpSpPr>
        <p:grpSpPr>
          <a:xfrm>
            <a:off x="882465" y="37738473"/>
            <a:ext cx="13992107" cy="3440873"/>
            <a:chOff x="1272077" y="38191228"/>
            <a:chExt cx="10836579" cy="2530060"/>
          </a:xfrm>
        </p:grpSpPr>
        <p:pic>
          <p:nvPicPr>
            <p:cNvPr id="75" name="Picture 74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96FA7E16-2CCA-8527-B731-E075F69E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339816" y="38191228"/>
              <a:ext cx="5768840" cy="2499577"/>
            </a:xfrm>
            <a:prstGeom prst="rect">
              <a:avLst/>
            </a:prstGeom>
          </p:spPr>
        </p:pic>
        <p:pic>
          <p:nvPicPr>
            <p:cNvPr id="76" name="Picture 75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16ACC121-8DE5-B42E-8F65-27BBE296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72077" y="38191229"/>
              <a:ext cx="5067739" cy="2530059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66F40FE-C925-3ACA-6254-644E38B9C757}"/>
              </a:ext>
            </a:extLst>
          </p:cNvPr>
          <p:cNvGrpSpPr/>
          <p:nvPr/>
        </p:nvGrpSpPr>
        <p:grpSpPr>
          <a:xfrm>
            <a:off x="851766" y="29318865"/>
            <a:ext cx="14159634" cy="7969168"/>
            <a:chOff x="851766" y="29318865"/>
            <a:chExt cx="14159634" cy="7969168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7982164-A01E-8CDD-4294-008F8D3C4391}"/>
                </a:ext>
              </a:extLst>
            </p:cNvPr>
            <p:cNvGrpSpPr/>
            <p:nvPr/>
          </p:nvGrpSpPr>
          <p:grpSpPr>
            <a:xfrm>
              <a:off x="851766" y="29318865"/>
              <a:ext cx="14159634" cy="7969168"/>
              <a:chOff x="851766" y="29318865"/>
              <a:chExt cx="14159634" cy="7969168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C5069539-0B89-E536-6562-793A62356A61}"/>
                  </a:ext>
                </a:extLst>
              </p:cNvPr>
              <p:cNvGrpSpPr/>
              <p:nvPr/>
            </p:nvGrpSpPr>
            <p:grpSpPr>
              <a:xfrm>
                <a:off x="851766" y="29664767"/>
                <a:ext cx="9603526" cy="7623266"/>
                <a:chOff x="6487605" y="34375433"/>
                <a:chExt cx="8062777" cy="6047084"/>
              </a:xfrm>
            </p:grpSpPr>
            <p:pic>
              <p:nvPicPr>
                <p:cNvPr id="71" name="Picture 70" descr="A diagram of different colored circles&#10;&#10;AI-generated content may be incorrect.">
                  <a:extLst>
                    <a:ext uri="{FF2B5EF4-FFF2-40B4-BE49-F238E27FC236}">
                      <a16:creationId xmlns:a16="http://schemas.microsoft.com/office/drawing/2014/main" id="{C6460AC3-C218-761B-038B-104C459838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19450" y="37398975"/>
                  <a:ext cx="4031389" cy="3023542"/>
                </a:xfrm>
                <a:prstGeom prst="rect">
                  <a:avLst/>
                </a:prstGeom>
              </p:spPr>
            </p:pic>
            <p:pic>
              <p:nvPicPr>
                <p:cNvPr id="72" name="Picture 71" descr="A diagram of a diagram showing different colored circles&#10;&#10;AI-generated content may be incorrect.">
                  <a:extLst>
                    <a:ext uri="{FF2B5EF4-FFF2-40B4-BE49-F238E27FC236}">
                      <a16:creationId xmlns:a16="http://schemas.microsoft.com/office/drawing/2014/main" id="{415CD5F1-8F9E-500A-5556-8945870412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87605" y="34375433"/>
                  <a:ext cx="4031389" cy="3023542"/>
                </a:xfrm>
                <a:prstGeom prst="rect">
                  <a:avLst/>
                </a:prstGeom>
              </p:spPr>
            </p:pic>
            <p:pic>
              <p:nvPicPr>
                <p:cNvPr id="73" name="Picture 7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21C15B5F-B609-118A-C994-3804E4AC6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518992" y="37398976"/>
                  <a:ext cx="4031388" cy="3023541"/>
                </a:xfrm>
                <a:prstGeom prst="rect">
                  <a:avLst/>
                </a:prstGeom>
              </p:spPr>
            </p:pic>
            <p:pic>
              <p:nvPicPr>
                <p:cNvPr id="74" name="Picture 73" descr="A diagram of different colored circles&#10;&#10;AI-generated content may be incorrect.">
                  <a:extLst>
                    <a:ext uri="{FF2B5EF4-FFF2-40B4-BE49-F238E27FC236}">
                      <a16:creationId xmlns:a16="http://schemas.microsoft.com/office/drawing/2014/main" id="{DDE36B41-C80F-1C08-E5FC-7F95076DC4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518993" y="34375433"/>
                  <a:ext cx="4031389" cy="3023542"/>
                </a:xfrm>
                <a:prstGeom prst="rect">
                  <a:avLst/>
                </a:prstGeom>
              </p:spPr>
            </p:pic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C8CE86A-7B36-57C3-3567-E9BD5C58EE29}"/>
                  </a:ext>
                </a:extLst>
              </p:cNvPr>
              <p:cNvSpPr txBox="1"/>
              <p:nvPr/>
            </p:nvSpPr>
            <p:spPr>
              <a:xfrm>
                <a:off x="10475862" y="29318865"/>
                <a:ext cx="453553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noProof="0" dirty="0"/>
                  <a:t>Fig. 7 </a:t>
                </a:r>
                <a:r>
                  <a:rPr lang="en-GB" sz="2000" noProof="0" dirty="0" err="1"/>
                  <a:t>kmeans</a:t>
                </a:r>
                <a:r>
                  <a:rPr lang="en-GB" sz="2000" noProof="0" dirty="0"/>
                  <a:t> clustering of the selected and non-selected proteins</a:t>
                </a:r>
              </a:p>
              <a:p>
                <a:endParaRPr lang="en-GB" sz="2000" dirty="0"/>
              </a:p>
              <a:p>
                <a:r>
                  <a:rPr lang="en-GB" sz="2000" b="1" noProof="0" dirty="0"/>
                  <a:t>A) </a:t>
                </a:r>
                <a:r>
                  <a:rPr lang="en-GB" sz="2000" noProof="0" dirty="0"/>
                  <a:t>Shows the 3 clusters of the CTRL of the selected proteins. </a:t>
                </a:r>
                <a:r>
                  <a:rPr lang="en-GB" sz="2000" b="1" noProof="0" dirty="0"/>
                  <a:t>B</a:t>
                </a:r>
                <a:r>
                  <a:rPr lang="en-GB" sz="2000" b="1" dirty="0"/>
                  <a:t>) </a:t>
                </a:r>
                <a:r>
                  <a:rPr lang="en-GB" sz="2000" dirty="0"/>
                  <a:t>Shows the 3 clusters of the RNASE of the selected proteins. A significant shift in form and location of the clusters is noticeable. </a:t>
                </a:r>
                <a:r>
                  <a:rPr lang="en-GB" sz="2000" b="1" dirty="0"/>
                  <a:t>C) </a:t>
                </a:r>
                <a:r>
                  <a:rPr lang="en-GB" sz="2000" dirty="0"/>
                  <a:t>Shows the 3 clusters of the CTRL of the non-selected proteins. </a:t>
                </a:r>
                <a:r>
                  <a:rPr lang="en-GB" sz="2000" b="1" dirty="0"/>
                  <a:t>D) </a:t>
                </a:r>
                <a:r>
                  <a:rPr lang="en-GB" sz="2000" dirty="0"/>
                  <a:t>Shows the 3 clusters of the RNASE of the non-selected proteins. No shift in form and location is noticeable.</a:t>
                </a:r>
                <a:endParaRPr lang="en-GB" sz="2000" noProof="0" dirty="0"/>
              </a:p>
            </p:txBody>
          </p: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2897110-4AAA-BEA4-F290-D044A5F6BACE}"/>
                </a:ext>
              </a:extLst>
            </p:cNvPr>
            <p:cNvSpPr txBox="1"/>
            <p:nvPr/>
          </p:nvSpPr>
          <p:spPr>
            <a:xfrm>
              <a:off x="889695" y="29318865"/>
              <a:ext cx="390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A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CE5C8E3-DFC8-EF90-2AE0-DF17552E161D}"/>
                </a:ext>
              </a:extLst>
            </p:cNvPr>
            <p:cNvSpPr txBox="1"/>
            <p:nvPr/>
          </p:nvSpPr>
          <p:spPr>
            <a:xfrm>
              <a:off x="5674100" y="29318865"/>
              <a:ext cx="390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B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66034F3-9635-5E89-5520-4C7728B02937}"/>
                </a:ext>
              </a:extLst>
            </p:cNvPr>
            <p:cNvSpPr txBox="1"/>
            <p:nvPr/>
          </p:nvSpPr>
          <p:spPr>
            <a:xfrm>
              <a:off x="5691460" y="33146513"/>
              <a:ext cx="390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D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037DAB0-C266-E539-68CB-472541869189}"/>
                </a:ext>
              </a:extLst>
            </p:cNvPr>
            <p:cNvSpPr txBox="1"/>
            <p:nvPr/>
          </p:nvSpPr>
          <p:spPr>
            <a:xfrm>
              <a:off x="851766" y="33130498"/>
              <a:ext cx="390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C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9980D5-27D5-1B7D-E7A0-1A567824AF06}"/>
              </a:ext>
            </a:extLst>
          </p:cNvPr>
          <p:cNvGrpSpPr/>
          <p:nvPr/>
        </p:nvGrpSpPr>
        <p:grpSpPr>
          <a:xfrm>
            <a:off x="18601187" y="7783368"/>
            <a:ext cx="11005390" cy="5305541"/>
            <a:chOff x="18016269" y="7768145"/>
            <a:chExt cx="11005390" cy="5305541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42EF8FF-BCFB-A10C-B2E0-E90BA02AD9D5}"/>
                </a:ext>
              </a:extLst>
            </p:cNvPr>
            <p:cNvGrpSpPr/>
            <p:nvPr/>
          </p:nvGrpSpPr>
          <p:grpSpPr>
            <a:xfrm>
              <a:off x="18016269" y="7768145"/>
              <a:ext cx="10896006" cy="4121596"/>
              <a:chOff x="18088459" y="8770337"/>
              <a:chExt cx="10896006" cy="412159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92A5DA8-99E6-8902-C8D2-30D1944FA72F}"/>
                  </a:ext>
                </a:extLst>
              </p:cNvPr>
              <p:cNvGrpSpPr/>
              <p:nvPr/>
            </p:nvGrpSpPr>
            <p:grpSpPr>
              <a:xfrm>
                <a:off x="18088459" y="8783552"/>
                <a:ext cx="10896006" cy="4108381"/>
                <a:chOff x="18442634" y="8936099"/>
                <a:chExt cx="10896006" cy="4108381"/>
              </a:xfrm>
            </p:grpSpPr>
            <p:pic>
              <p:nvPicPr>
                <p:cNvPr id="3" name="Picture 2" descr="A graph showing a line graph&#10;&#10;AI-generated content may be incorrect.">
                  <a:extLst>
                    <a:ext uri="{FF2B5EF4-FFF2-40B4-BE49-F238E27FC236}">
                      <a16:creationId xmlns:a16="http://schemas.microsoft.com/office/drawing/2014/main" id="{991C7AA1-F05B-1BDA-3E10-B42BC5A409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442634" y="8936099"/>
                  <a:ext cx="5475046" cy="4106284"/>
                </a:xfrm>
                <a:prstGeom prst="rect">
                  <a:avLst/>
                </a:prstGeom>
              </p:spPr>
            </p:pic>
            <p:pic>
              <p:nvPicPr>
                <p:cNvPr id="5" name="Picture 4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2CEE539-29C1-9DCB-A6EA-E07AF1620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863594" y="8938195"/>
                  <a:ext cx="5475046" cy="4106285"/>
                </a:xfrm>
                <a:prstGeom prst="rect">
                  <a:avLst/>
                </a:prstGeom>
              </p:spPr>
            </p:pic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9945A37-4C84-B8DB-0887-72307982F33E}"/>
                  </a:ext>
                </a:extLst>
              </p:cNvPr>
              <p:cNvSpPr txBox="1"/>
              <p:nvPr/>
            </p:nvSpPr>
            <p:spPr>
              <a:xfrm>
                <a:off x="23828756" y="877033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1BEF744-BA9E-D30A-593C-00715AF3D0C6}"/>
                  </a:ext>
                </a:extLst>
              </p:cNvPr>
              <p:cNvSpPr txBox="1"/>
              <p:nvPr/>
            </p:nvSpPr>
            <p:spPr>
              <a:xfrm>
                <a:off x="18438609" y="8770337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A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63968E-4CFD-17D2-5181-A624A6E5CD59}"/>
                </a:ext>
              </a:extLst>
            </p:cNvPr>
            <p:cNvSpPr txBox="1"/>
            <p:nvPr/>
          </p:nvSpPr>
          <p:spPr>
            <a:xfrm>
              <a:off x="18016269" y="11750247"/>
              <a:ext cx="110053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1 </a:t>
              </a:r>
              <a:r>
                <a:rPr lang="en-GB" sz="2000" noProof="0" dirty="0"/>
                <a:t>Plot of proteins in data set. The data was cleaned and normalized</a:t>
              </a:r>
            </a:p>
            <a:p>
              <a:endParaRPr lang="en-GB" sz="2000" noProof="0" dirty="0"/>
            </a:p>
            <a:p>
              <a:r>
                <a:rPr lang="en-GB" sz="2000" b="1" noProof="0" dirty="0"/>
                <a:t>A) </a:t>
              </a:r>
              <a:r>
                <a:rPr lang="en-GB" sz="2000" noProof="0" dirty="0"/>
                <a:t>The protein NUCL_HUMAN is plotted which is part of the selected proteins and shows a significant shift between RNASE and CTRL.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The protein PRKDC_HUMAN is plotted and shows no significant shift.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CE0018-9FDC-A174-22C4-A966C06B4EBE}"/>
              </a:ext>
            </a:extLst>
          </p:cNvPr>
          <p:cNvSpPr txBox="1"/>
          <p:nvPr/>
        </p:nvSpPr>
        <p:spPr>
          <a:xfrm>
            <a:off x="10157658" y="8267942"/>
            <a:ext cx="78611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Key Regulators:</a:t>
            </a:r>
            <a:r>
              <a:rPr lang="en-GB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Disease Links:</a:t>
            </a:r>
            <a:r>
              <a:rPr lang="en-GB" sz="2400" dirty="0"/>
              <a:t> </a:t>
            </a:r>
            <a:r>
              <a:rPr lang="en-GB" sz="2400" dirty="0" err="1"/>
              <a:t>Misregulation</a:t>
            </a:r>
            <a:r>
              <a:rPr lang="en-GB" sz="2400" dirty="0"/>
              <a:t>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Functional Clues:</a:t>
            </a:r>
            <a:r>
              <a:rPr lang="en-GB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Interaction Networks:</a:t>
            </a:r>
            <a:r>
              <a:rPr lang="en-GB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Molecular Insights:</a:t>
            </a:r>
            <a:r>
              <a:rPr lang="en-GB" sz="2400" dirty="0"/>
              <a:t> Deepens our understanding of cell cycle and cellular </a:t>
            </a:r>
            <a:r>
              <a:rPr lang="en-GB" sz="2400" dirty="0" err="1"/>
              <a:t>behavior</a:t>
            </a:r>
            <a:r>
              <a:rPr lang="en-GB" sz="2400" dirty="0"/>
              <a:t>.</a:t>
            </a:r>
            <a:endParaRPr lang="en-GB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E0904-0487-B5AB-DC63-D6DB05F5B994}"/>
              </a:ext>
            </a:extLst>
          </p:cNvPr>
          <p:cNvSpPr txBox="1"/>
          <p:nvPr/>
        </p:nvSpPr>
        <p:spPr>
          <a:xfrm>
            <a:off x="851765" y="41255199"/>
            <a:ext cx="14022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regression analyses for the selected proteins describe the target variable (</a:t>
            </a:r>
            <a:r>
              <a:rPr lang="en-US" dirty="0" err="1"/>
              <a:t>ctrl_selected$global_maximum</a:t>
            </a:r>
            <a:r>
              <a:rPr lang="en-US" dirty="0"/>
              <a:t>) </a:t>
            </a:r>
            <a:r>
              <a:rPr lang="en-US" dirty="0" err="1"/>
              <a:t>well.The</a:t>
            </a:r>
            <a:r>
              <a:rPr lang="en-US" dirty="0"/>
              <a:t> regression analyses for the not-selected proteins describe its own target variable (</a:t>
            </a:r>
            <a:r>
              <a:rPr lang="en-US" dirty="0" err="1"/>
              <a:t>ctrl_not_selected$global_maximum</a:t>
            </a:r>
            <a:r>
              <a:rPr lang="en-US" dirty="0"/>
              <a:t>) also very well, in comparison to the selected proteins sometimes even better, as there are more proteins used in the model. However, the analysis for the not-selected proteins shows a bad fit for the selected target variable (</a:t>
            </a:r>
            <a:r>
              <a:rPr lang="en-US" dirty="0" err="1"/>
              <a:t>ctrl_selected$global_maximum</a:t>
            </a:r>
            <a:r>
              <a:rPr lang="en-US" dirty="0"/>
              <a:t>). This proves, that there is a difference between the selected and not-selected proteins, and therefore, that the selection criteria worked.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853</Words>
  <Application>Microsoft Office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Nicklas, Benjamin</cp:lastModifiedBy>
  <cp:revision>20</cp:revision>
  <dcterms:created xsi:type="dcterms:W3CDTF">2025-05-15T11:21:40Z</dcterms:created>
  <dcterms:modified xsi:type="dcterms:W3CDTF">2025-07-03T13:05:07Z</dcterms:modified>
</cp:coreProperties>
</file>