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7"/>
  </p:notesMasterIdLst>
  <p:sldIdLst>
    <p:sldId id="257" r:id="rId2"/>
    <p:sldId id="280" r:id="rId3"/>
    <p:sldId id="277" r:id="rId4"/>
    <p:sldId id="274" r:id="rId5"/>
    <p:sldId id="270" r:id="rId6"/>
    <p:sldId id="272" r:id="rId7"/>
    <p:sldId id="282" r:id="rId8"/>
    <p:sldId id="285" r:id="rId9"/>
    <p:sldId id="284" r:id="rId10"/>
    <p:sldId id="283" r:id="rId11"/>
    <p:sldId id="281" r:id="rId12"/>
    <p:sldId id="263" r:id="rId13"/>
    <p:sldId id="262" r:id="rId14"/>
    <p:sldId id="260" r:id="rId15"/>
    <p:sldId id="258" r:id="rId16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0D31"/>
    <a:srgbClr val="87081B"/>
    <a:srgbClr val="842332"/>
    <a:srgbClr val="BD0B24"/>
    <a:srgbClr val="136F63"/>
    <a:srgbClr val="B31029"/>
    <a:srgbClr val="4C9879"/>
    <a:srgbClr val="413D59"/>
    <a:srgbClr val="87C38F"/>
    <a:srgbClr val="302F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17" d="100"/>
          <a:sy n="17" d="100"/>
        </p:scale>
        <p:origin x="2484" y="126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594D4-18BB-4855-8505-8E8127EC2D87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C35C7-17DA-43EC-88E4-E6E1EB5C38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078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4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3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5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5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2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7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7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D96A7-0140-A5F3-0614-CC08D7FF1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ADFD99-D9E2-8D2B-FC5B-34C952D92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035D39-A0C8-FEC9-8922-2BD7E4551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9D43E585-724F-A6CB-CB3E-0BB2E9A20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202185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3D00D5C1-413F-B362-0E77-224F7858B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5675366"/>
            <a:ext cx="28612006" cy="3642426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de-DE" sz="100" dirty="0"/>
              <a:t>.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41ACE29E-B73A-D8D7-B536-FCB736FEE1B7}"/>
              </a:ext>
            </a:extLst>
          </p:cNvPr>
          <p:cNvSpPr txBox="1">
            <a:spLocks/>
          </p:cNvSpPr>
          <p:nvPr/>
        </p:nvSpPr>
        <p:spPr>
          <a:xfrm>
            <a:off x="8627535" y="3602136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C57AC9-7B7C-C502-DBF6-FF10415CDFB1}"/>
              </a:ext>
            </a:extLst>
          </p:cNvPr>
          <p:cNvSpPr txBox="1"/>
          <p:nvPr/>
        </p:nvSpPr>
        <p:spPr>
          <a:xfrm>
            <a:off x="1488829" y="6928379"/>
            <a:ext cx="12910645" cy="345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/>
              <a:t>Titelideen</a:t>
            </a:r>
            <a:endParaRPr lang="en-US" sz="4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Mass spectrometry of non-synchronized HeLa Cells</a:t>
            </a:r>
            <a:endParaRPr lang="en-US" sz="4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Hidden Alliances: RNA-Dependent Protein Interactions in Cancer Cells</a:t>
            </a: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Uncovering RNA-Dependent Protein Complexes in Asynchronous HeLa Cells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Dynamic RNP Landscapes: RNA-Dependent Interactions Across the Cell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Proteins Under RNA Control: Exploring Cell Cycle-Dependent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4000" dirty="0"/>
          </a:p>
          <a:p>
            <a:r>
              <a:rPr lang="de-DE" sz="4000" b="1" dirty="0"/>
              <a:t>Noch kürzere Ideen, falls nötig: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RNA-Dependent Proteins in Cancer Cells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RNA Shapes the Proteome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RNP Dynamics Across the Cell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Unmasking RNA-Driven Complexes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The RNA Factor in Protein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HeLa Proteins Under RNA Influence</a:t>
            </a: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br>
              <a:rPr lang="de-DE" sz="4000" b="1" dirty="0"/>
            </a:br>
            <a:r>
              <a:rPr lang="de-DE" sz="4000" b="1" dirty="0"/>
              <a:t>Anforderungen an das Poster – Maïwen</a:t>
            </a:r>
          </a:p>
          <a:p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dirty="0"/>
              <a:t>Titel soll Interesse wecken: kurz, aussagekräftig</a:t>
            </a:r>
          </a:p>
          <a:p>
            <a:pPr marL="457200" indent="-457200">
              <a:buFontTx/>
              <a:buChar char="-"/>
            </a:pPr>
            <a:r>
              <a:rPr lang="en-US" sz="4000" dirty="0" err="1"/>
              <a:t>Reihenfolge</a:t>
            </a:r>
            <a:r>
              <a:rPr lang="en-US" sz="4000" dirty="0"/>
              <a:t> </a:t>
            </a:r>
            <a:r>
              <a:rPr lang="en-US" sz="4000" dirty="0" err="1"/>
              <a:t>durch</a:t>
            </a:r>
            <a:r>
              <a:rPr lang="en-US" sz="4000" dirty="0"/>
              <a:t> </a:t>
            </a:r>
            <a:r>
              <a:rPr lang="en-US" sz="4000" dirty="0" err="1"/>
              <a:t>Nummerierung</a:t>
            </a:r>
            <a:r>
              <a:rPr lang="en-US" sz="4000" dirty="0"/>
              <a:t> </a:t>
            </a:r>
            <a:r>
              <a:rPr lang="en-US" sz="4000" dirty="0" err="1"/>
              <a:t>erkennbar</a:t>
            </a:r>
            <a:r>
              <a:rPr lang="en-US" sz="4000" dirty="0"/>
              <a:t> (</a:t>
            </a:r>
            <a:r>
              <a:rPr lang="en-US" sz="4000" dirty="0" err="1"/>
              <a:t>keine</a:t>
            </a:r>
            <a:r>
              <a:rPr lang="en-US" sz="4000" dirty="0"/>
              <a:t> </a:t>
            </a:r>
            <a:r>
              <a:rPr lang="en-US" sz="4000" dirty="0" err="1"/>
              <a:t>Pfeile</a:t>
            </a:r>
            <a:r>
              <a:rPr lang="en-US" sz="4000" dirty="0"/>
              <a:t>)</a:t>
            </a:r>
          </a:p>
          <a:p>
            <a:pPr marL="457200" indent="-457200">
              <a:buFontTx/>
              <a:buChar char="-"/>
            </a:pPr>
            <a:r>
              <a:rPr lang="en-US" sz="4000" dirty="0" err="1"/>
              <a:t>Stichpunkte</a:t>
            </a:r>
            <a:r>
              <a:rPr lang="en-US" sz="4000" dirty="0"/>
              <a:t>, </a:t>
            </a:r>
            <a:r>
              <a:rPr lang="en-US" sz="4000" dirty="0" err="1"/>
              <a:t>kein</a:t>
            </a:r>
            <a:r>
              <a:rPr lang="en-US" sz="4000" dirty="0"/>
              <a:t> </a:t>
            </a:r>
            <a:r>
              <a:rPr lang="en-US" sz="4000" dirty="0" err="1"/>
              <a:t>Fließtext</a:t>
            </a:r>
            <a:endParaRPr lang="en-US" sz="4000" dirty="0"/>
          </a:p>
          <a:p>
            <a:pPr marL="457200" indent="-457200">
              <a:buFontTx/>
              <a:buChar char="-"/>
            </a:pPr>
            <a:r>
              <a:rPr lang="de-DE" sz="4000" dirty="0"/>
              <a:t>Pflichtteile der Analyse sollen ins Poster</a:t>
            </a:r>
          </a:p>
          <a:p>
            <a:pPr marL="457200" indent="-457200">
              <a:buFontTx/>
              <a:buChar char="-"/>
            </a:pPr>
            <a:r>
              <a:rPr lang="en-US" sz="4000" dirty="0" err="1"/>
              <a:t>Hautptfrage</a:t>
            </a:r>
            <a:r>
              <a:rPr lang="en-US" sz="4000" dirty="0"/>
              <a:t> </a:t>
            </a:r>
            <a:r>
              <a:rPr lang="en-US" sz="4000" dirty="0" err="1"/>
              <a:t>sollen</a:t>
            </a:r>
            <a:r>
              <a:rPr lang="en-US" sz="4000" dirty="0"/>
              <a:t> </a:t>
            </a:r>
            <a:r>
              <a:rPr lang="en-US" sz="4000" dirty="0" err="1"/>
              <a:t>sofort</a:t>
            </a:r>
            <a:r>
              <a:rPr lang="en-US" sz="4000" dirty="0"/>
              <a:t> </a:t>
            </a:r>
            <a:r>
              <a:rPr lang="en-US" sz="4000" dirty="0" err="1"/>
              <a:t>erkennbar</a:t>
            </a:r>
            <a:r>
              <a:rPr lang="en-US" sz="4000" dirty="0"/>
              <a:t> sein.</a:t>
            </a:r>
          </a:p>
          <a:p>
            <a:pPr marL="1371600" lvl="2" indent="-457200">
              <a:buFontTx/>
              <a:buChar char="-"/>
            </a:pPr>
            <a:r>
              <a:rPr lang="en-US" sz="4000" dirty="0"/>
              <a:t>Wie </a:t>
            </a:r>
            <a:r>
              <a:rPr lang="en-US" sz="4000" dirty="0" err="1"/>
              <a:t>können</a:t>
            </a:r>
            <a:r>
              <a:rPr lang="en-US" sz="4000" dirty="0"/>
              <a:t> </a:t>
            </a:r>
            <a:r>
              <a:rPr lang="en-US" sz="4000" dirty="0" err="1"/>
              <a:t>wir</a:t>
            </a:r>
            <a:r>
              <a:rPr lang="en-US" sz="4000" dirty="0"/>
              <a:t> RNA-</a:t>
            </a:r>
            <a:r>
              <a:rPr lang="en-US" sz="4000" dirty="0" err="1"/>
              <a:t>abhängige</a:t>
            </a:r>
            <a:r>
              <a:rPr lang="en-US" sz="4000" dirty="0"/>
              <a:t> </a:t>
            </a:r>
            <a:r>
              <a:rPr lang="en-US" sz="4000" dirty="0" err="1"/>
              <a:t>Proteine</a:t>
            </a:r>
            <a:r>
              <a:rPr lang="en-US" sz="4000" dirty="0"/>
              <a:t> </a:t>
            </a:r>
            <a:r>
              <a:rPr lang="en-US" sz="4000" dirty="0" err="1"/>
              <a:t>identifizieren</a:t>
            </a:r>
            <a:r>
              <a:rPr lang="en-US" sz="4000" dirty="0"/>
              <a:t>?</a:t>
            </a:r>
          </a:p>
          <a:p>
            <a:pPr lvl="2"/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b="1" dirty="0"/>
              <a:t>Introduction</a:t>
            </a:r>
            <a:r>
              <a:rPr lang="de-DE" sz="4000" dirty="0"/>
              <a:t> enthält: Warum ist das Thema wichtig? Was ist die Fragestellung?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Was ist RNA-Abhängigkeit?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Was ist R-Deep? 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Warum wollen wir RNA-abhängige Proteine finden?</a:t>
            </a:r>
          </a:p>
          <a:p>
            <a:pPr marL="457200" indent="-457200">
              <a:buFontTx/>
              <a:buChar char="-"/>
            </a:pPr>
            <a:r>
              <a:rPr lang="de-DE" sz="4000" dirty="0"/>
              <a:t>Zentrale Charakteristika unseres Datensatzes nennen 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Dimensionen , ~5000 Proteine in 25 Fraktionen, Rnase vs. CTRL</a:t>
            </a:r>
          </a:p>
          <a:p>
            <a:pPr marL="457200" indent="-457200">
              <a:buFontTx/>
              <a:buChar char="-"/>
            </a:pPr>
            <a:r>
              <a:rPr lang="de-DE" sz="4000" dirty="0"/>
              <a:t>Hauptbefunde sollen sofort erkennbar sein</a:t>
            </a:r>
          </a:p>
          <a:p>
            <a:pPr marL="1371600" lvl="2" indent="-457200">
              <a:buFontTx/>
              <a:buChar char="-"/>
            </a:pPr>
            <a:r>
              <a:rPr lang="en-US" sz="4000" dirty="0"/>
              <a:t>Wie </a:t>
            </a:r>
            <a:r>
              <a:rPr lang="en-US" sz="4000" dirty="0" err="1"/>
              <a:t>viele</a:t>
            </a:r>
            <a:r>
              <a:rPr lang="en-US" sz="4000" dirty="0"/>
              <a:t> </a:t>
            </a:r>
            <a:r>
              <a:rPr lang="en-US" sz="4000" dirty="0" err="1"/>
              <a:t>Proteine</a:t>
            </a:r>
            <a:r>
              <a:rPr lang="en-US" sz="4000" dirty="0"/>
              <a:t> </a:t>
            </a:r>
            <a:r>
              <a:rPr lang="en-US" sz="4000" dirty="0" err="1"/>
              <a:t>werden</a:t>
            </a:r>
            <a:r>
              <a:rPr lang="en-US" sz="4000" dirty="0"/>
              <a:t> </a:t>
            </a:r>
            <a:r>
              <a:rPr lang="en-US" sz="4000" dirty="0" err="1"/>
              <a:t>durch</a:t>
            </a:r>
            <a:r>
              <a:rPr lang="en-US" sz="4000" dirty="0"/>
              <a:t> die </a:t>
            </a:r>
            <a:r>
              <a:rPr lang="en-US" sz="4000" dirty="0" err="1"/>
              <a:t>Kriterien</a:t>
            </a:r>
            <a:r>
              <a:rPr lang="en-US" sz="4000" dirty="0"/>
              <a:t> </a:t>
            </a:r>
            <a:r>
              <a:rPr lang="en-US" sz="4000" dirty="0" err="1"/>
              <a:t>ausgewählt</a:t>
            </a:r>
            <a:r>
              <a:rPr lang="en-US" sz="4000" dirty="0"/>
              <a:t> (</a:t>
            </a:r>
            <a:r>
              <a:rPr lang="en-US" sz="4000" dirty="0" err="1"/>
              <a:t>Tortendiagramme</a:t>
            </a:r>
            <a:r>
              <a:rPr lang="en-US" sz="4000" dirty="0"/>
              <a:t> </a:t>
            </a:r>
            <a:r>
              <a:rPr lang="en-US" sz="4000" dirty="0" err="1"/>
              <a:t>wie</a:t>
            </a:r>
            <a:r>
              <a:rPr lang="en-US" sz="4000" dirty="0"/>
              <a:t> Maiwen)</a:t>
            </a:r>
          </a:p>
          <a:p>
            <a:pPr marL="1371600" lvl="2" indent="-457200">
              <a:buFontTx/>
              <a:buChar char="-"/>
            </a:pPr>
            <a:r>
              <a:rPr lang="en-US" sz="4000" dirty="0" err="1"/>
              <a:t>Hauptbefunde</a:t>
            </a:r>
            <a:r>
              <a:rPr lang="en-US" sz="4000" dirty="0"/>
              <a:t> PCA, LR</a:t>
            </a:r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b="1" dirty="0"/>
              <a:t>Diskussion</a:t>
            </a:r>
            <a:r>
              <a:rPr lang="de-DE" sz="4000" dirty="0"/>
              <a:t>: Weshalb finden wir weniger Proteine als Maïwen? Kritischen Blick auf eigene Ergebnisse und Methoden (z.B. Parameter) zeigen</a:t>
            </a:r>
          </a:p>
          <a:p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dirty="0"/>
              <a:t>Wichtige Quellen/Paper sollten zitiert werden, besonders wenn Abbildungen übernommen oder stark inspiriert wurden.</a:t>
            </a:r>
          </a:p>
          <a:p>
            <a:pPr marL="457200" indent="-457200">
              <a:buFontTx/>
              <a:buChar char="-"/>
            </a:pPr>
            <a:r>
              <a:rPr lang="de-DE" sz="4000" dirty="0"/>
              <a:t>Nicht zu viele Referenzen auf dem Poster, damit es übersichtlich bleibt. Referenzliste am besten nummeriert und klein in der Fußzeile (Schriftgröße z.B. 20).</a:t>
            </a:r>
          </a:p>
          <a:p>
            <a:br>
              <a:rPr lang="en-US" sz="4000" b="1" dirty="0"/>
            </a:br>
            <a:endParaRPr lang="en-US" sz="4000" b="1" dirty="0"/>
          </a:p>
          <a:p>
            <a:pPr marL="457200" indent="-457200">
              <a:buFontTx/>
              <a:buChar char="-"/>
            </a:pPr>
            <a:endParaRPr lang="en-US" sz="4000" b="1" dirty="0"/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9478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340B4-DA71-008E-682D-EFF68CDEF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DF481AED-AC3B-7367-0463-BAB821B75EA3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66A707A0-FFA1-7536-B22B-82C42033F178}"/>
              </a:ext>
            </a:extLst>
          </p:cNvPr>
          <p:cNvSpPr/>
          <p:nvPr/>
        </p:nvSpPr>
        <p:spPr>
          <a:xfrm>
            <a:off x="19143406" y="-286836"/>
            <a:ext cx="9932181" cy="5235034"/>
          </a:xfrm>
          <a:prstGeom prst="flowChartOffpageConnector">
            <a:avLst/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51EAD479-7730-47F7-478D-7399D5610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659" y="450340"/>
            <a:ext cx="5494984" cy="308970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2116EE-4EF0-BA81-83A7-5C1C90ADA503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3D89884-4FF2-FB44-16E7-20DDE78DA780}"/>
              </a:ext>
            </a:extLst>
          </p:cNvPr>
          <p:cNvSpPr/>
          <p:nvPr/>
        </p:nvSpPr>
        <p:spPr>
          <a:xfrm>
            <a:off x="15747588" y="27791203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E9C9A0A-84E8-8468-4465-DD7F8BE0DFFC}"/>
              </a:ext>
            </a:extLst>
          </p:cNvPr>
          <p:cNvSpPr/>
          <p:nvPr/>
        </p:nvSpPr>
        <p:spPr>
          <a:xfrm>
            <a:off x="15765564" y="35908635"/>
            <a:ext cx="13908192" cy="5244457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302F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94DC5B3-2FC4-C8D0-3DA6-B6F8BF1A4096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F6B745-0022-837C-F864-AD253FDA4005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B310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C927BE-FC00-47CF-B2D0-B9115AD2E913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C3F49-CC87-4452-BBE8-4CC571F08065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19C1A-C652-481B-1874-D2A62075EDFA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BD39B6-14DF-6714-8008-8F6EE7395ACA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3DC06B-46B9-8A80-8517-13CF16993E48}"/>
              </a:ext>
            </a:extLst>
          </p:cNvPr>
          <p:cNvSpPr txBox="1"/>
          <p:nvPr/>
        </p:nvSpPr>
        <p:spPr>
          <a:xfrm>
            <a:off x="16242587" y="297240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09BEC9B-DF5B-A794-1A80-E1ED9E390658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B31029"/>
          </a:solidFill>
          <a:ln>
            <a:solidFill>
              <a:srgbClr val="B310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D143908-6221-6CCF-7A18-80C25F649246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E1AE214-F9F9-AE85-4E23-AE5A01B0BB53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FF33D2E-8442-A56D-901D-756E339738F2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36F63"/>
          </a:solidFill>
          <a:ln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6BDFD8-887D-89DB-84DE-BDEC0100D318}"/>
              </a:ext>
            </a:extLst>
          </p:cNvPr>
          <p:cNvSpPr/>
          <p:nvPr/>
        </p:nvSpPr>
        <p:spPr>
          <a:xfrm>
            <a:off x="15765564" y="2779589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F6BF887-C84B-F4AE-FA12-0FC4448EDC9E}"/>
              </a:ext>
            </a:extLst>
          </p:cNvPr>
          <p:cNvSpPr/>
          <p:nvPr/>
        </p:nvSpPr>
        <p:spPr>
          <a:xfrm>
            <a:off x="15841730" y="35857778"/>
            <a:ext cx="13764847" cy="1430255"/>
          </a:xfrm>
          <a:prstGeom prst="roundRect">
            <a:avLst>
              <a:gd name="adj" fmla="val 0"/>
            </a:avLst>
          </a:prstGeom>
          <a:solidFill>
            <a:srgbClr val="302F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5FA069EF-5F0E-7DCA-75FB-4E028CD44222}"/>
              </a:ext>
            </a:extLst>
          </p:cNvPr>
          <p:cNvSpPr txBox="1">
            <a:spLocks/>
          </p:cNvSpPr>
          <p:nvPr/>
        </p:nvSpPr>
        <p:spPr>
          <a:xfrm>
            <a:off x="1125836" y="1454851"/>
            <a:ext cx="16136912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8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94CE716B-9739-254D-AC11-D9FF1771B5BE}"/>
              </a:ext>
            </a:extLst>
          </p:cNvPr>
          <p:cNvSpPr txBox="1">
            <a:spLocks/>
          </p:cNvSpPr>
          <p:nvPr/>
        </p:nvSpPr>
        <p:spPr>
          <a:xfrm>
            <a:off x="1076633" y="3092172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pPr algn="l"/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E5D493CD-718C-27C6-198E-86FA6C76FB48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310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B31029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A8D00B35-E85C-2278-0485-8BC408AAE8EA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F35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D474A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6F21DFEE-B5C4-04A2-C2E0-DC7DE69EBCD0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96B68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9F3F2EC7-CFBE-3EA0-624D-C09685E0A844}"/>
              </a:ext>
            </a:extLst>
          </p:cNvPr>
          <p:cNvSpPr/>
          <p:nvPr/>
        </p:nvSpPr>
        <p:spPr>
          <a:xfrm>
            <a:off x="16242587" y="2745368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57E41E01-F290-F347-C93D-95A44AC07942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302F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7BEFDFF-851E-E961-87F5-C5C2A06C7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4542" y="1129290"/>
            <a:ext cx="3922235" cy="2206256"/>
          </a:xfrm>
          <a:prstGeom prst="rect">
            <a:avLst/>
          </a:prstGeom>
        </p:spPr>
      </p:pic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6CFEBCC3-F69D-1B04-EED4-7B62E096858B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4250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4DA4B-7B45-0382-80F4-61398FB45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AC209E2-E86A-DC60-7394-49FA626A5E0F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475A5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00027BC6-8133-9E0D-F5F2-E13C64A79C6A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394C5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7B13E027-2107-C080-170A-DCF4421FBF2C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2F4047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4C738D4B-1B97-123E-4CA8-044CE1E687C5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25333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E8ABDD3-27BB-99EE-BA60-7E9ECA8350F0}"/>
              </a:ext>
            </a:extLst>
          </p:cNvPr>
          <p:cNvSpPr/>
          <p:nvPr/>
        </p:nvSpPr>
        <p:spPr>
          <a:xfrm>
            <a:off x="619433" y="28063936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2F4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9455363-3B73-2B30-7262-6CFFC92A71C7}"/>
              </a:ext>
            </a:extLst>
          </p:cNvPr>
          <p:cNvSpPr/>
          <p:nvPr/>
        </p:nvSpPr>
        <p:spPr>
          <a:xfrm>
            <a:off x="15765564" y="28070489"/>
            <a:ext cx="14052399" cy="5949273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BC33F1A-BD85-B65F-A434-5A04CA4B33F6}"/>
              </a:ext>
            </a:extLst>
          </p:cNvPr>
          <p:cNvSpPr/>
          <p:nvPr/>
        </p:nvSpPr>
        <p:spPr>
          <a:xfrm>
            <a:off x="15765564" y="34728653"/>
            <a:ext cx="14052399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75A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6E53D9-CA36-5647-EF1E-8A60CC19F917}"/>
              </a:ext>
            </a:extLst>
          </p:cNvPr>
          <p:cNvSpPr/>
          <p:nvPr/>
        </p:nvSpPr>
        <p:spPr>
          <a:xfrm>
            <a:off x="619433" y="14268580"/>
            <a:ext cx="29198530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2533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2DFF40-5104-AAB8-F3E6-D638B4C1BB1C}"/>
              </a:ext>
            </a:extLst>
          </p:cNvPr>
          <p:cNvSpPr/>
          <p:nvPr/>
        </p:nvSpPr>
        <p:spPr>
          <a:xfrm>
            <a:off x="619433" y="6667390"/>
            <a:ext cx="29198530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39D7F8-D14C-CDDC-8785-7FCA1FB89EE4}"/>
              </a:ext>
            </a:extLst>
          </p:cNvPr>
          <p:cNvSpPr txBox="1"/>
          <p:nvPr/>
        </p:nvSpPr>
        <p:spPr>
          <a:xfrm>
            <a:off x="1253554" y="8641574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CC709-6B5B-3A34-DD16-04185AD0985D}"/>
              </a:ext>
            </a:extLst>
          </p:cNvPr>
          <p:cNvSpPr txBox="1"/>
          <p:nvPr/>
        </p:nvSpPr>
        <p:spPr>
          <a:xfrm>
            <a:off x="1887734" y="16409755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C96ECF-1153-1171-D7BB-57B8D20E34CE}"/>
              </a:ext>
            </a:extLst>
          </p:cNvPr>
          <p:cNvSpPr txBox="1"/>
          <p:nvPr/>
        </p:nvSpPr>
        <p:spPr>
          <a:xfrm>
            <a:off x="1253554" y="30344188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D16A49-64DF-A7C4-2570-0F65E565AC94}"/>
              </a:ext>
            </a:extLst>
          </p:cNvPr>
          <p:cNvSpPr txBox="1"/>
          <p:nvPr/>
        </p:nvSpPr>
        <p:spPr>
          <a:xfrm>
            <a:off x="16242587" y="36706123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2DA0DD-6821-DBE6-F9C4-AC9A32830850}"/>
              </a:ext>
            </a:extLst>
          </p:cNvPr>
          <p:cNvSpPr txBox="1"/>
          <p:nvPr/>
        </p:nvSpPr>
        <p:spPr>
          <a:xfrm>
            <a:off x="16242587" y="29972784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283AE4-3E84-2FD4-25A8-0CB2827E3F63}"/>
              </a:ext>
            </a:extLst>
          </p:cNvPr>
          <p:cNvSpPr/>
          <p:nvPr/>
        </p:nvSpPr>
        <p:spPr>
          <a:xfrm>
            <a:off x="619433" y="6667389"/>
            <a:ext cx="29198530" cy="1430255"/>
          </a:xfrm>
          <a:prstGeom prst="roundRect">
            <a:avLst>
              <a:gd name="adj" fmla="val 0"/>
            </a:avLst>
          </a:prstGeom>
          <a:solidFill>
            <a:srgbClr val="B21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r>
              <a:rPr lang="en-US" sz="1000" b="1" dirty="0" err="1"/>
              <a:t>kkk</a:t>
            </a:r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6EB967-3BC3-6597-3AB4-CA792E49DDB7}"/>
              </a:ext>
            </a:extLst>
          </p:cNvPr>
          <p:cNvSpPr txBox="1"/>
          <p:nvPr/>
        </p:nvSpPr>
        <p:spPr>
          <a:xfrm>
            <a:off x="15164570" y="8641574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2638118-C807-6664-3F04-3B8505A98390}"/>
              </a:ext>
            </a:extLst>
          </p:cNvPr>
          <p:cNvSpPr/>
          <p:nvPr/>
        </p:nvSpPr>
        <p:spPr>
          <a:xfrm>
            <a:off x="668635" y="14273441"/>
            <a:ext cx="29149328" cy="1430255"/>
          </a:xfrm>
          <a:prstGeom prst="roundRect">
            <a:avLst>
              <a:gd name="adj" fmla="val 0"/>
            </a:avLst>
          </a:prstGeom>
          <a:solidFill>
            <a:srgbClr val="25333C"/>
          </a:solidFill>
          <a:ln>
            <a:solidFill>
              <a:srgbClr val="2533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0B5C6F4-F98B-2E02-0993-889E6094351B}"/>
              </a:ext>
            </a:extLst>
          </p:cNvPr>
          <p:cNvSpPr/>
          <p:nvPr/>
        </p:nvSpPr>
        <p:spPr>
          <a:xfrm>
            <a:off x="668635" y="28070489"/>
            <a:ext cx="14386307" cy="1423702"/>
          </a:xfrm>
          <a:prstGeom prst="roundRect">
            <a:avLst>
              <a:gd name="adj" fmla="val 3805"/>
            </a:avLst>
          </a:prstGeom>
          <a:solidFill>
            <a:srgbClr val="2F4047"/>
          </a:solidFill>
          <a:ln>
            <a:solidFill>
              <a:srgbClr val="2F4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EA3C6B2-7C03-B754-7125-6351562E708B}"/>
              </a:ext>
            </a:extLst>
          </p:cNvPr>
          <p:cNvSpPr/>
          <p:nvPr/>
        </p:nvSpPr>
        <p:spPr>
          <a:xfrm>
            <a:off x="15841730" y="28063936"/>
            <a:ext cx="14052399" cy="1430255"/>
          </a:xfrm>
          <a:prstGeom prst="roundRect">
            <a:avLst>
              <a:gd name="adj" fmla="val 0"/>
            </a:avLst>
          </a:prstGeom>
          <a:solidFill>
            <a:srgbClr val="B21D31"/>
          </a:solidFill>
          <a:ln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C1AF5C1-3079-FA54-EE67-825EC9EC12B8}"/>
              </a:ext>
            </a:extLst>
          </p:cNvPr>
          <p:cNvSpPr/>
          <p:nvPr/>
        </p:nvSpPr>
        <p:spPr>
          <a:xfrm>
            <a:off x="15841730" y="34677796"/>
            <a:ext cx="13976233" cy="1430255"/>
          </a:xfrm>
          <a:prstGeom prst="roundRect">
            <a:avLst>
              <a:gd name="adj" fmla="val 0"/>
            </a:avLst>
          </a:prstGeom>
          <a:solidFill>
            <a:srgbClr val="475A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64D0707B-72C3-CFC8-2A22-45B13640E075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B21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6400AEC1-9B0B-1686-6EFB-8E4B141B7CFC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B7C0B148-B6A9-151E-D8C7-7F063AF2C0B5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1FC9C8A9-F9F8-6B88-E578-17825105B11A}"/>
              </a:ext>
            </a:extLst>
          </p:cNvPr>
          <p:cNvSpPr/>
          <p:nvPr/>
        </p:nvSpPr>
        <p:spPr>
          <a:xfrm>
            <a:off x="1194289" y="6298753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B21D31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7076C07F-492A-4F63-189B-4BC9D7D448B0}"/>
              </a:ext>
            </a:extLst>
          </p:cNvPr>
          <p:cNvSpPr/>
          <p:nvPr/>
        </p:nvSpPr>
        <p:spPr>
          <a:xfrm>
            <a:off x="1194288" y="13951122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533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5333C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9435EEEE-1743-4EEE-F489-9612B1B041B7}"/>
              </a:ext>
            </a:extLst>
          </p:cNvPr>
          <p:cNvSpPr/>
          <p:nvPr/>
        </p:nvSpPr>
        <p:spPr>
          <a:xfrm>
            <a:off x="1194287" y="27819044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F4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F4047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FDE399B6-B76B-8020-3F4F-199E61BB369A}"/>
              </a:ext>
            </a:extLst>
          </p:cNvPr>
          <p:cNvSpPr/>
          <p:nvPr/>
        </p:nvSpPr>
        <p:spPr>
          <a:xfrm>
            <a:off x="16285627" y="27819044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94C53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FA725E4-8E8C-2EE2-38A2-B996AA32119E}"/>
              </a:ext>
            </a:extLst>
          </p:cNvPr>
          <p:cNvSpPr/>
          <p:nvPr/>
        </p:nvSpPr>
        <p:spPr>
          <a:xfrm>
            <a:off x="16285627" y="34406144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75A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475A5F"/>
                </a:solidFill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518CA8-4AE9-3B06-44B2-DD2BF406CA8E}"/>
              </a:ext>
            </a:extLst>
          </p:cNvPr>
          <p:cNvSpPr/>
          <p:nvPr/>
        </p:nvSpPr>
        <p:spPr>
          <a:xfrm>
            <a:off x="-1" y="0"/>
            <a:ext cx="30275213" cy="5437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29E725-A976-FF95-780B-465336E75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C1B67-9AFD-DACB-38E2-57384CC38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5E7A4EAD-ECAB-F930-C23F-DBB6386CAA77}"/>
              </a:ext>
            </a:extLst>
          </p:cNvPr>
          <p:cNvSpPr txBox="1">
            <a:spLocks/>
          </p:cNvSpPr>
          <p:nvPr/>
        </p:nvSpPr>
        <p:spPr>
          <a:xfrm>
            <a:off x="9482040" y="1726880"/>
            <a:ext cx="12820650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7000" b="1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D0AAF6B9-4BE1-49D0-9AA3-C20227AA24F5}"/>
              </a:ext>
            </a:extLst>
          </p:cNvPr>
          <p:cNvSpPr txBox="1">
            <a:spLocks/>
          </p:cNvSpPr>
          <p:nvPr/>
        </p:nvSpPr>
        <p:spPr>
          <a:xfrm>
            <a:off x="8627535" y="3159684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</p:spTree>
    <p:extLst>
      <p:ext uri="{BB962C8B-B14F-4D97-AF65-F5344CB8AC3E}">
        <p14:creationId xmlns:p14="http://schemas.microsoft.com/office/powerpoint/2010/main" val="2063906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6F377D-295D-9581-94CD-56975E62B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E63D26-2A55-6D36-CB96-48EEDC7A82C6}"/>
              </a:ext>
            </a:extLst>
          </p:cNvPr>
          <p:cNvSpPr/>
          <p:nvPr/>
        </p:nvSpPr>
        <p:spPr>
          <a:xfrm>
            <a:off x="619433" y="31244169"/>
            <a:ext cx="17743067" cy="11024530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626D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73BAD0-B1D3-B7F1-F464-305EA2D5ADB3}"/>
              </a:ext>
            </a:extLst>
          </p:cNvPr>
          <p:cNvSpPr/>
          <p:nvPr/>
        </p:nvSpPr>
        <p:spPr>
          <a:xfrm>
            <a:off x="18848439" y="31244168"/>
            <a:ext cx="10807341" cy="6130088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B310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0D7989-DBFF-C477-104E-A9A0EB0F68BE}"/>
              </a:ext>
            </a:extLst>
          </p:cNvPr>
          <p:cNvSpPr/>
          <p:nvPr/>
        </p:nvSpPr>
        <p:spPr>
          <a:xfrm>
            <a:off x="18866415" y="38023185"/>
            <a:ext cx="10807341" cy="4245514"/>
          </a:xfrm>
          <a:prstGeom prst="roundRect">
            <a:avLst>
              <a:gd name="adj" fmla="val 7244"/>
            </a:avLst>
          </a:prstGeom>
          <a:solidFill>
            <a:schemeClr val="bg1"/>
          </a:solidFill>
          <a:ln w="254000">
            <a:solidFill>
              <a:srgbClr val="7796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F719C4-90ED-3E35-A287-A00EB7E8FCB0}"/>
              </a:ext>
            </a:extLst>
          </p:cNvPr>
          <p:cNvSpPr/>
          <p:nvPr/>
        </p:nvSpPr>
        <p:spPr>
          <a:xfrm>
            <a:off x="619433" y="14359353"/>
            <a:ext cx="29054323" cy="16443286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B310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F204A4-DE6F-EC0C-7F2A-115AAB5469F5}"/>
              </a:ext>
            </a:extLst>
          </p:cNvPr>
          <p:cNvSpPr/>
          <p:nvPr/>
        </p:nvSpPr>
        <p:spPr>
          <a:xfrm>
            <a:off x="619433" y="5978668"/>
            <a:ext cx="29054323" cy="7925246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320A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5E5E4F-55D1-9112-EA20-12BD7C7824E8}"/>
              </a:ext>
            </a:extLst>
          </p:cNvPr>
          <p:cNvSpPr/>
          <p:nvPr/>
        </p:nvSpPr>
        <p:spPr>
          <a:xfrm>
            <a:off x="-1" y="0"/>
            <a:ext cx="30275213" cy="5437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040E7-9F7A-1695-33EB-BCAC71B4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82CCC1-5E3B-DC8A-F4B9-3BCE30F61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E25DD35F-ED77-9EE5-F4AE-8CF89EA82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172688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A5F7E815-D8A6-09E8-2D4C-D8FD063124FA}"/>
              </a:ext>
            </a:extLst>
          </p:cNvPr>
          <p:cNvSpPr txBox="1">
            <a:spLocks/>
          </p:cNvSpPr>
          <p:nvPr/>
        </p:nvSpPr>
        <p:spPr>
          <a:xfrm>
            <a:off x="8627535" y="3159684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5FE686-FB52-9630-EC4E-C66BA7B9BF65}"/>
              </a:ext>
            </a:extLst>
          </p:cNvPr>
          <p:cNvSpPr txBox="1"/>
          <p:nvPr/>
        </p:nvSpPr>
        <p:spPr>
          <a:xfrm>
            <a:off x="1253554" y="7864362"/>
            <a:ext cx="13893040" cy="50937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500" b="1" dirty="0"/>
              <a:t> </a:t>
            </a:r>
            <a:r>
              <a:rPr lang="en-US" sz="200" b="1" dirty="0"/>
              <a:t> </a:t>
            </a:r>
            <a:endParaRPr lang="en-US" sz="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endParaRPr lang="en-US" sz="3200" b="1" dirty="0"/>
          </a:p>
          <a:p>
            <a:r>
              <a:rPr lang="en-US" sz="32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 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895A4-BD83-3887-AA95-F71707FEB39A}"/>
              </a:ext>
            </a:extLst>
          </p:cNvPr>
          <p:cNvSpPr txBox="1"/>
          <p:nvPr/>
        </p:nvSpPr>
        <p:spPr>
          <a:xfrm>
            <a:off x="1887734" y="16500529"/>
            <a:ext cx="24173364" cy="91101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400" b="1" dirty="0"/>
          </a:p>
          <a:p>
            <a:r>
              <a:rPr lang="de-DE" sz="3400" b="1" dirty="0"/>
              <a:t>2) Data exploration</a:t>
            </a:r>
            <a:endParaRPr lang="de-DE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400" b="1" dirty="0"/>
          </a:p>
          <a:p>
            <a:r>
              <a:rPr lang="de-DE" sz="3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/>
          </a:p>
          <a:p>
            <a:r>
              <a:rPr lang="de-DE" sz="3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86289-896D-4870-38F1-2E72C771AFFB}"/>
              </a:ext>
            </a:extLst>
          </p:cNvPr>
          <p:cNvSpPr txBox="1"/>
          <p:nvPr/>
        </p:nvSpPr>
        <p:spPr>
          <a:xfrm>
            <a:off x="1404974" y="33329176"/>
            <a:ext cx="11401261" cy="1301894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do we find fewer proteins than </a:t>
            </a:r>
            <a:r>
              <a:rPr lang="en-US" sz="2800" dirty="0" err="1"/>
              <a:t>Maïwen</a:t>
            </a:r>
            <a:r>
              <a:rPr lang="en-US" sz="28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586FD-BE09-8503-3505-297F756FF1F0}"/>
              </a:ext>
            </a:extLst>
          </p:cNvPr>
          <p:cNvSpPr txBox="1"/>
          <p:nvPr/>
        </p:nvSpPr>
        <p:spPr>
          <a:xfrm>
            <a:off x="19343438" y="39583446"/>
            <a:ext cx="8780767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E51AC-384C-EE1E-2F30-AE89FD46AA94}"/>
              </a:ext>
            </a:extLst>
          </p:cNvPr>
          <p:cNvSpPr txBox="1"/>
          <p:nvPr/>
        </p:nvSpPr>
        <p:spPr>
          <a:xfrm>
            <a:off x="19343438" y="33005531"/>
            <a:ext cx="8291810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endParaRPr lang="en-US" sz="28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B8B74E9-E910-5DC3-95AD-F98D89AF6329}"/>
              </a:ext>
            </a:extLst>
          </p:cNvPr>
          <p:cNvSpPr/>
          <p:nvPr/>
        </p:nvSpPr>
        <p:spPr>
          <a:xfrm>
            <a:off x="619433" y="5978668"/>
            <a:ext cx="29036347" cy="1430255"/>
          </a:xfrm>
          <a:prstGeom prst="roundRect">
            <a:avLst>
              <a:gd name="adj" fmla="val 0"/>
            </a:avLst>
          </a:prstGeom>
          <a:solidFill>
            <a:srgbClr val="320A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ECE124-088D-3940-CC52-C342E71951C6}"/>
              </a:ext>
            </a:extLst>
          </p:cNvPr>
          <p:cNvSpPr txBox="1"/>
          <p:nvPr/>
        </p:nvSpPr>
        <p:spPr>
          <a:xfrm>
            <a:off x="15164570" y="7864362"/>
            <a:ext cx="13893040" cy="28007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7441B66-EB22-E662-C5D1-6781954407EC}"/>
              </a:ext>
            </a:extLst>
          </p:cNvPr>
          <p:cNvSpPr/>
          <p:nvPr/>
        </p:nvSpPr>
        <p:spPr>
          <a:xfrm>
            <a:off x="668635" y="143642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B310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5B06ED8-2BD4-9A9B-C476-11BDEFABD586}"/>
              </a:ext>
            </a:extLst>
          </p:cNvPr>
          <p:cNvSpPr/>
          <p:nvPr/>
        </p:nvSpPr>
        <p:spPr>
          <a:xfrm>
            <a:off x="668635" y="31244168"/>
            <a:ext cx="17693865" cy="1430255"/>
          </a:xfrm>
          <a:prstGeom prst="roundRect">
            <a:avLst>
              <a:gd name="adj" fmla="val 0"/>
            </a:avLst>
          </a:prstGeom>
          <a:solidFill>
            <a:srgbClr val="626D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Discussion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3D3C5A-8190-A885-6D4F-054977884C2C}"/>
              </a:ext>
            </a:extLst>
          </p:cNvPr>
          <p:cNvSpPr/>
          <p:nvPr/>
        </p:nvSpPr>
        <p:spPr>
          <a:xfrm>
            <a:off x="18866415" y="31248856"/>
            <a:ext cx="10740163" cy="1430255"/>
          </a:xfrm>
          <a:prstGeom prst="roundRect">
            <a:avLst>
              <a:gd name="adj" fmla="val 0"/>
            </a:avLst>
          </a:prstGeom>
          <a:solidFill>
            <a:srgbClr val="B310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D4BB3A5-AF8B-472B-4E69-7C30A912068A}"/>
              </a:ext>
            </a:extLst>
          </p:cNvPr>
          <p:cNvSpPr/>
          <p:nvPr/>
        </p:nvSpPr>
        <p:spPr>
          <a:xfrm>
            <a:off x="18942580" y="37972328"/>
            <a:ext cx="10740163" cy="1430255"/>
          </a:xfrm>
          <a:prstGeom prst="roundRect">
            <a:avLst>
              <a:gd name="adj" fmla="val 0"/>
            </a:avLst>
          </a:prstGeom>
          <a:solidFill>
            <a:srgbClr val="7796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References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91417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13BFE7F-0E7B-E710-C823-7E99A3D50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7175357-617B-F7FB-6E04-8138D148B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47D4E8-6D98-A608-D4A1-D10D8308C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5182FA33-332F-9DEF-3B43-D6CFE0F0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202185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401F74FC-BC80-1087-9AD6-F0A68E308053}"/>
              </a:ext>
            </a:extLst>
          </p:cNvPr>
          <p:cNvSpPr txBox="1">
            <a:spLocks/>
          </p:cNvSpPr>
          <p:nvPr/>
        </p:nvSpPr>
        <p:spPr>
          <a:xfrm>
            <a:off x="8627535" y="3602136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63F4EF-6E2A-92FF-8F86-E31B8DA09B14}"/>
              </a:ext>
            </a:extLst>
          </p:cNvPr>
          <p:cNvSpPr txBox="1"/>
          <p:nvPr/>
        </p:nvSpPr>
        <p:spPr>
          <a:xfrm>
            <a:off x="1105371" y="6035818"/>
            <a:ext cx="27697639" cy="7925246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en-US" sz="4000" b="1" dirty="0"/>
              <a:t>Identifying RNA-Dependent Proteins from Proteomic Data</a:t>
            </a:r>
          </a:p>
          <a:p>
            <a:r>
              <a:rPr lang="en-US" sz="500" b="1" dirty="0"/>
              <a:t> </a:t>
            </a:r>
            <a:r>
              <a:rPr lang="en-US" sz="200" b="1" dirty="0"/>
              <a:t> </a:t>
            </a:r>
            <a:endParaRPr lang="en-US" sz="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endParaRPr lang="en-US" sz="3200" b="1" dirty="0"/>
          </a:p>
          <a:p>
            <a:r>
              <a:rPr lang="en-US" sz="32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  <a:p>
            <a:r>
              <a:rPr lang="en-US" sz="32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7C595-D787-B69C-9599-02920619ECC7}"/>
              </a:ext>
            </a:extLst>
          </p:cNvPr>
          <p:cNvSpPr txBox="1"/>
          <p:nvPr/>
        </p:nvSpPr>
        <p:spPr>
          <a:xfrm>
            <a:off x="1105371" y="14356324"/>
            <a:ext cx="27697639" cy="13819168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en-US" sz="3400" b="1" dirty="0"/>
              <a:t>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400" b="1" dirty="0"/>
          </a:p>
          <a:p>
            <a:r>
              <a:rPr lang="de-DE" sz="3400" b="1" dirty="0"/>
              <a:t>Data exploration</a:t>
            </a:r>
            <a:endParaRPr lang="de-DE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400" b="1" dirty="0"/>
          </a:p>
          <a:p>
            <a:r>
              <a:rPr lang="de-DE" sz="3400" b="1" dirty="0"/>
              <a:t>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/>
          </a:p>
          <a:p>
            <a:r>
              <a:rPr lang="de-DE" sz="3400" b="1" dirty="0"/>
              <a:t>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869B88-1347-235D-0D4E-91A2239B13D0}"/>
              </a:ext>
            </a:extLst>
          </p:cNvPr>
          <p:cNvSpPr txBox="1"/>
          <p:nvPr/>
        </p:nvSpPr>
        <p:spPr>
          <a:xfrm>
            <a:off x="1105371" y="28905434"/>
            <a:ext cx="18020829" cy="13542169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en-US" sz="3400" b="1" dirty="0"/>
              <a:t>Discussion</a:t>
            </a:r>
            <a:endParaRPr lang="en-US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do we find fewer proteins than </a:t>
            </a:r>
            <a:r>
              <a:rPr lang="en-US" sz="2800" dirty="0" err="1"/>
              <a:t>Maïwen</a:t>
            </a:r>
            <a:r>
              <a:rPr lang="en-US" sz="28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7DCDC-CAF3-A237-DE4E-1E9297F1816A}"/>
              </a:ext>
            </a:extLst>
          </p:cNvPr>
          <p:cNvSpPr txBox="1"/>
          <p:nvPr/>
        </p:nvSpPr>
        <p:spPr>
          <a:xfrm>
            <a:off x="20022243" y="38678407"/>
            <a:ext cx="8780767" cy="3631763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de-DE" sz="3400" b="1" dirty="0"/>
              <a:t>References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59646-0826-CBCF-F645-E6DB9D95EBD8}"/>
              </a:ext>
            </a:extLst>
          </p:cNvPr>
          <p:cNvSpPr txBox="1"/>
          <p:nvPr/>
        </p:nvSpPr>
        <p:spPr>
          <a:xfrm>
            <a:off x="20022243" y="28905433"/>
            <a:ext cx="8780767" cy="8802410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de-DE" sz="3400" b="1" dirty="0"/>
              <a:t>Our Achievements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29491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DD1FACE-BD14-A6BC-5DFF-DBB56ED83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7DD403-B70A-F5C2-3609-3BB7AF16A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14D88D-4756-F6B3-8A87-61E0E9010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1D99515C-09A3-D081-0F16-3B4603AAF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202185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93D884B7-4287-4014-CA37-FACB78046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5675366"/>
            <a:ext cx="28612006" cy="3642426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de-DE" sz="100" dirty="0"/>
              <a:t>.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042A9CAA-36C6-F63E-6832-733621510C4C}"/>
              </a:ext>
            </a:extLst>
          </p:cNvPr>
          <p:cNvSpPr txBox="1">
            <a:spLocks/>
          </p:cNvSpPr>
          <p:nvPr/>
        </p:nvSpPr>
        <p:spPr>
          <a:xfrm>
            <a:off x="8627535" y="3602136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cxnSp>
        <p:nvCxnSpPr>
          <p:cNvPr id="8" name="Gerader Verbinder 37">
            <a:extLst>
              <a:ext uri="{FF2B5EF4-FFF2-40B4-BE49-F238E27FC236}">
                <a16:creationId xmlns:a16="http://schemas.microsoft.com/office/drawing/2014/main" id="{ECAFB3FB-1035-D458-356D-F74BB307F35E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15088203" y="5675366"/>
            <a:ext cx="17900" cy="36447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5B7C6E-AAF2-9280-1FEC-652BA65066A8}"/>
              </a:ext>
            </a:extLst>
          </p:cNvPr>
          <p:cNvSpPr txBox="1"/>
          <p:nvPr/>
        </p:nvSpPr>
        <p:spPr>
          <a:xfrm>
            <a:off x="1488829" y="6337209"/>
            <a:ext cx="12910645" cy="2083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Identifying RNA-Dependent Proteins from Proteomic Data</a:t>
            </a:r>
            <a:endParaRPr lang="en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endParaRPr lang="en-US" sz="2800" b="1" dirty="0"/>
          </a:p>
          <a:p>
            <a:r>
              <a:rPr lang="en-US" sz="32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r>
              <a:rPr lang="en-US" sz="32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</a:p>
          <a:p>
            <a:endParaRPr lang="de-DE" sz="3200" dirty="0"/>
          </a:p>
          <a:p>
            <a:r>
              <a:rPr lang="en-US" sz="3200" b="1" dirty="0"/>
              <a:t>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200" b="1" dirty="0"/>
          </a:p>
          <a:p>
            <a:r>
              <a:rPr lang="de-DE" sz="3200" b="1" dirty="0"/>
              <a:t>Data exploration</a:t>
            </a:r>
            <a:endParaRPr lang="de-DE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200" b="1" dirty="0"/>
          </a:p>
          <a:p>
            <a:r>
              <a:rPr lang="de-DE" sz="3200" b="1" dirty="0"/>
              <a:t>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de-DE" sz="3200" b="1" dirty="0"/>
              <a:t>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</a:p>
          <a:p>
            <a:endParaRPr lang="en-US" sz="2800" b="1" dirty="0"/>
          </a:p>
          <a:p>
            <a:r>
              <a:rPr lang="en-US" sz="3200" b="1" dirty="0"/>
              <a:t>Discussion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do we find fewer proteins than </a:t>
            </a:r>
            <a:r>
              <a:rPr lang="en-US" sz="2800" dirty="0" err="1"/>
              <a:t>Maïwen</a:t>
            </a:r>
            <a:r>
              <a:rPr lang="en-US" sz="2800" dirty="0"/>
              <a:t>? </a:t>
            </a:r>
          </a:p>
          <a:p>
            <a:endParaRPr lang="en-US" sz="2800" b="1" dirty="0"/>
          </a:p>
          <a:p>
            <a:r>
              <a:rPr lang="de-DE" sz="3200" b="1" dirty="0"/>
              <a:t>Our Achievements </a:t>
            </a:r>
            <a:endParaRPr lang="de-DE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r>
              <a:rPr lang="de-DE" sz="3200" b="1" dirty="0"/>
              <a:t>References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 </a:t>
            </a:r>
          </a:p>
          <a:p>
            <a:endParaRPr lang="de-DE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927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AE59D26-6489-4143-EF81-AE6BED01C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B6FCAA-A46F-B2F0-4DD3-06A9BDD56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A1956C-6BFA-06B3-DA84-86C02BF89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7F3CB9F8-A73D-782E-D3E1-41CF05643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202185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9DB6825A-2CFE-6038-A49C-C51B88B30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5675366"/>
            <a:ext cx="28612006" cy="3642426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de-DE" sz="100" dirty="0"/>
              <a:t>.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23CF7FDA-8C94-E8B4-230B-AABF4096C0B9}"/>
              </a:ext>
            </a:extLst>
          </p:cNvPr>
          <p:cNvSpPr txBox="1">
            <a:spLocks/>
          </p:cNvSpPr>
          <p:nvPr/>
        </p:nvSpPr>
        <p:spPr>
          <a:xfrm>
            <a:off x="8627535" y="3602136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29F5021-9E40-9296-EA7F-DEB4767601CC}"/>
              </a:ext>
            </a:extLst>
          </p:cNvPr>
          <p:cNvSpPr txBox="1"/>
          <p:nvPr/>
        </p:nvSpPr>
        <p:spPr>
          <a:xfrm>
            <a:off x="1159316" y="6337209"/>
            <a:ext cx="13569671" cy="295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What Makes RNA-Dependent Proteins Worth Investigating?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🔑 </a:t>
            </a: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⚠️ </a:t>
            </a: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🔍 </a:t>
            </a: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🔗 </a:t>
            </a: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🧠 </a:t>
            </a: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r>
              <a:rPr lang="en-US" sz="3800" b="1" dirty="0"/>
              <a:t>Identifying RNA-Dependent Proteins from Proteomic Data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r>
              <a:rPr lang="en-US" sz="3200" b="1" dirty="0"/>
              <a:t>Key Characteristics of Our Dataset</a:t>
            </a:r>
          </a:p>
          <a:p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</a:p>
          <a:p>
            <a:endParaRPr lang="de-DE" sz="3200" dirty="0"/>
          </a:p>
          <a:p>
            <a:r>
              <a:rPr lang="en-US" sz="3600" b="1" dirty="0"/>
              <a:t>Data preparation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Rearrange and reorder the columns to their treatment, replicate and fraction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2800" b="1" dirty="0"/>
          </a:p>
          <a:p>
            <a:r>
              <a:rPr lang="en-US" sz="3200" b="1" dirty="0"/>
              <a:t>Identification of maxima and shoulders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Maxima differ by at least 3 fractions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Shoulders …</a:t>
            </a:r>
            <a:endParaRPr lang="en-US" sz="2800" b="1" dirty="0"/>
          </a:p>
          <a:p>
            <a:endParaRPr lang="en-US" sz="3200" b="1" dirty="0"/>
          </a:p>
          <a:p>
            <a:r>
              <a:rPr lang="de-DE" sz="3200" b="1" dirty="0"/>
              <a:t>Selection criteria</a:t>
            </a:r>
            <a:r>
              <a:rPr lang="en-US" sz="3200" b="1" dirty="0"/>
              <a:t> &amp; Wilcoxon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2800" b="1" dirty="0"/>
          </a:p>
          <a:p>
            <a:r>
              <a:rPr lang="en-US" sz="3200" b="1" dirty="0"/>
              <a:t>PCA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endParaRPr lang="en-US" sz="3200" b="1" dirty="0"/>
          </a:p>
          <a:p>
            <a:r>
              <a:rPr lang="en-US" sz="3200" b="1" dirty="0"/>
              <a:t>K-means clustering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endParaRPr lang="en-US" sz="3200" b="1" dirty="0"/>
          </a:p>
          <a:p>
            <a:r>
              <a:rPr lang="en-US" sz="3200" b="1" dirty="0"/>
              <a:t>Linear regression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</a:p>
          <a:p>
            <a:endParaRPr lang="en-US" sz="3200" b="1" dirty="0"/>
          </a:p>
          <a:p>
            <a:r>
              <a:rPr lang="en-US" sz="3200" b="1" dirty="0"/>
              <a:t>Discussion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endParaRPr lang="en-US" sz="3200" b="1" dirty="0"/>
          </a:p>
          <a:p>
            <a:r>
              <a:rPr lang="de-DE" sz="3200" b="1" dirty="0"/>
              <a:t>Our Achievements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 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de-DE" sz="2800" b="1" dirty="0"/>
          </a:p>
        </p:txBody>
      </p:sp>
      <p:cxnSp>
        <p:nvCxnSpPr>
          <p:cNvPr id="8" name="Gerader Verbinder 37">
            <a:extLst>
              <a:ext uri="{FF2B5EF4-FFF2-40B4-BE49-F238E27FC236}">
                <a16:creationId xmlns:a16="http://schemas.microsoft.com/office/drawing/2014/main" id="{2E001942-53BC-2268-C3C6-DB5444AEF809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15088203" y="5675366"/>
            <a:ext cx="17900" cy="36447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67BDE3-8B91-A44C-1DE9-6A016AE1FC7F}"/>
              </a:ext>
            </a:extLst>
          </p:cNvPr>
          <p:cNvSpPr txBox="1"/>
          <p:nvPr/>
        </p:nvSpPr>
        <p:spPr>
          <a:xfrm>
            <a:off x="15847367" y="6337209"/>
            <a:ext cx="12910645" cy="2262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 dirty="0"/>
              <a:t>What Makes RNA-Dependent Proteins Worth Investigating?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r>
              <a:rPr lang="en-US" sz="3800" b="1" dirty="0"/>
              <a:t>Identifying RNA-Dependent Proteins from Proteomic Data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r>
              <a:rPr lang="en-US" sz="3200" b="1" dirty="0"/>
              <a:t>Key Characteristics of Our Dataset</a:t>
            </a:r>
          </a:p>
          <a:p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</a:p>
          <a:p>
            <a:endParaRPr lang="de-DE" sz="3200" dirty="0"/>
          </a:p>
          <a:p>
            <a:r>
              <a:rPr lang="en-US" sz="3200" b="1" dirty="0"/>
              <a:t>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Rearrange and reorder the columns to their treatment, replicate and fraction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200" b="1" dirty="0"/>
          </a:p>
          <a:p>
            <a:r>
              <a:rPr lang="de-DE" sz="3200" b="1" dirty="0"/>
              <a:t>Data exploration</a:t>
            </a:r>
            <a:endParaRPr lang="de-DE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200" b="1" dirty="0"/>
          </a:p>
          <a:p>
            <a:r>
              <a:rPr lang="de-DE" sz="3200" b="1" dirty="0"/>
              <a:t>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de-DE" sz="3200" b="1" dirty="0"/>
              <a:t>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3200" b="1" dirty="0"/>
              <a:t>Discussion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endParaRPr lang="en-US" sz="2800" b="1" dirty="0"/>
          </a:p>
          <a:p>
            <a:r>
              <a:rPr lang="de-DE" sz="3200" b="1" dirty="0"/>
              <a:t>Our Achievements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 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1328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5D5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681CCB-5FF6-BE5F-2829-11CDBFD0A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049157CD-ADAB-9A07-64CB-70FA600DE01C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31E20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6CF2CB19-0B47-19BE-13E4-A557736BE912}"/>
              </a:ext>
            </a:extLst>
          </p:cNvPr>
          <p:cNvSpPr/>
          <p:nvPr/>
        </p:nvSpPr>
        <p:spPr>
          <a:xfrm>
            <a:off x="19143406" y="-286836"/>
            <a:ext cx="9932181" cy="5235034"/>
          </a:xfrm>
          <a:prstGeom prst="flowChartOffpageConnector">
            <a:avLst/>
          </a:prstGeom>
          <a:solidFill>
            <a:schemeClr val="bg1"/>
          </a:solidFill>
          <a:ln w="254000">
            <a:solidFill>
              <a:srgbClr val="0D47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B298C1B-A52C-B756-FA55-4B4FEBA49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659" y="450340"/>
            <a:ext cx="5494984" cy="308970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064354F-0DCC-B798-41A3-577957F351C1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847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7353A5-BA73-BBE3-CEBC-E1B782C65043}"/>
              </a:ext>
            </a:extLst>
          </p:cNvPr>
          <p:cNvSpPr/>
          <p:nvPr/>
        </p:nvSpPr>
        <p:spPr>
          <a:xfrm>
            <a:off x="15747588" y="27791203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3E213D-1579-0691-43E9-EE0699922A34}"/>
              </a:ext>
            </a:extLst>
          </p:cNvPr>
          <p:cNvSpPr/>
          <p:nvPr/>
        </p:nvSpPr>
        <p:spPr>
          <a:xfrm>
            <a:off x="15765564" y="35908635"/>
            <a:ext cx="13908192" cy="5244457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56C2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FD65E1C-3FA0-D78D-E4D4-175CBC574837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0F35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1C68CB-23E4-3069-8439-F69D36ACED92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31E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65F25F-7B42-3CF1-6097-86F2544A8B59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9AAEA-8FC8-812A-7FDC-3E1024C14171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A2755-F156-D891-BD58-8C1D097A8504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48AA1-538C-2A8E-FC9C-BB58C04CA4FD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7FE62-5D83-5B65-E183-4F0908828DCD}"/>
              </a:ext>
            </a:extLst>
          </p:cNvPr>
          <p:cNvSpPr txBox="1"/>
          <p:nvPr/>
        </p:nvSpPr>
        <p:spPr>
          <a:xfrm>
            <a:off x="16242587" y="297240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A5A37DA-828D-ADBC-53D7-0A29666F7477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31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EF1DED-DF59-4F52-5981-3E59C7A07F69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DAB639B-B1A2-3839-E337-EE9E7B9C1341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0F3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82884BB-13BC-1B1C-3E35-5C6C2DBD17B1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84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336DF6C-DAAD-E115-5E98-BFA884E22E4A}"/>
              </a:ext>
            </a:extLst>
          </p:cNvPr>
          <p:cNvSpPr/>
          <p:nvPr/>
        </p:nvSpPr>
        <p:spPr>
          <a:xfrm>
            <a:off x="15765564" y="2779589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2690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62F7B3-6FE4-F8CB-5BB2-C1441EC7BEB4}"/>
              </a:ext>
            </a:extLst>
          </p:cNvPr>
          <p:cNvSpPr/>
          <p:nvPr/>
        </p:nvSpPr>
        <p:spPr>
          <a:xfrm>
            <a:off x="15841730" y="35857778"/>
            <a:ext cx="13764847" cy="1430255"/>
          </a:xfrm>
          <a:prstGeom prst="roundRect">
            <a:avLst>
              <a:gd name="adj" fmla="val 0"/>
            </a:avLst>
          </a:prstGeom>
          <a:solidFill>
            <a:srgbClr val="56C2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C78C4FC7-DBC5-B434-3F22-3BADBDF09BBB}"/>
              </a:ext>
            </a:extLst>
          </p:cNvPr>
          <p:cNvSpPr txBox="1">
            <a:spLocks/>
          </p:cNvSpPr>
          <p:nvPr/>
        </p:nvSpPr>
        <p:spPr>
          <a:xfrm>
            <a:off x="1125836" y="1454851"/>
            <a:ext cx="16136912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8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ACC6238C-6DAE-3805-DE55-CB27656A73BA}"/>
              </a:ext>
            </a:extLst>
          </p:cNvPr>
          <p:cNvSpPr txBox="1">
            <a:spLocks/>
          </p:cNvSpPr>
          <p:nvPr/>
        </p:nvSpPr>
        <p:spPr>
          <a:xfrm>
            <a:off x="1076633" y="3092172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pPr algn="l"/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A240B424-AA58-87FD-A4ED-A8093E02FDE4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31E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7363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F288F007-BFDC-0F76-5480-54CD9130917C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F35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D474A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F69548A5-1EAE-1612-3661-7AA6C4C2E1DF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847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96B68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5528C9E-87A9-874E-13AF-F092197ED5B0}"/>
              </a:ext>
            </a:extLst>
          </p:cNvPr>
          <p:cNvSpPr/>
          <p:nvPr/>
        </p:nvSpPr>
        <p:spPr>
          <a:xfrm>
            <a:off x="16242587" y="2745368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69088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8BECB1FB-826B-E507-A53F-4C89EC6FC29F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56C2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EA99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C1D2777-278F-B90D-8F02-98A64B758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4542" y="1129290"/>
            <a:ext cx="3922235" cy="2206256"/>
          </a:xfrm>
          <a:prstGeom prst="rect">
            <a:avLst/>
          </a:prstGeom>
        </p:spPr>
      </p:pic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DEF95930-3E67-66EF-B838-DDA57F37F74D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7363B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19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C3C93F-3158-267C-D195-4E6BDF6BF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1AE498E-77D4-8C32-7053-7BEA953339D9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FC9A64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212BAF29-849C-AC8F-8C10-AE802C59AD01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B57F5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D540D14C-49A6-13CB-CE47-3FA660C5309D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76644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BA8B4A71-F90F-DD22-DF1A-D8ABBAC4403D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46504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EAA66C-C596-DA88-1363-77C29B84D4C2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47B7AE2-AEDF-F885-DBB4-D0E4815BCBC9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81F6EBD-6302-B2C1-1500-CF8EE43A9111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027CD85-0FF0-C1FD-841F-8CDC2D5B04F9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B359590-00F7-E739-9F09-271557A63FFF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409DA9-CE78-7736-D1D1-BC25D45DB29B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37DBA-1B1A-03AE-EEDE-1AF9310B91EB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7D02AF-3838-6613-C231-160D448AE5E9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AB9FA-1D4E-05D8-2E69-CADD1628B580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8C2BF-042F-B101-645D-5B52C939C1FD}"/>
              </a:ext>
            </a:extLst>
          </p:cNvPr>
          <p:cNvSpPr txBox="1"/>
          <p:nvPr/>
        </p:nvSpPr>
        <p:spPr>
          <a:xfrm>
            <a:off x="16242587" y="2863816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86442BE-95C7-9E2E-34FB-E3B3DB4CE185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736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C30370-A77B-403C-B44E-9B20BF1DA80E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44B38A-245F-145B-44CC-375CB16B3D7C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465045"/>
          </a:solidFill>
          <a:ln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023AB46-77DD-CE36-49C2-6FAEFFDD0883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76644D"/>
          </a:solidFill>
          <a:ln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BBC38AC-9181-F69E-C144-4FF77A95C9B5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B57F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4A0585-B6BE-B4E3-1F6A-2D511DA70DC1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E794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E0AFC1EF-6204-FF7B-C950-38426C0C1692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13393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1505C738-27BC-2CED-14E3-322FA2B64446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4D4A9688-B9A4-7047-2AF5-FA95B61D02C3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09B24F1E-7E83-2768-5388-BA0B49A8A6F3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7363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467F276-DD1D-51AA-FACD-6D93E6077122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465045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3D9D72EB-445E-6E8A-416C-7CCDC4EB6C2A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76644D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8299EB4-0F69-F458-926B-0954DF9AC71E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B57F56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32FB5203-465C-A2BF-9005-BB4EAF2E1BF6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E7945E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7C4691D-1FF9-5BCB-E2E0-AF44B480E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81EA93D-CDD5-C559-08B5-96C380939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E2961703-9EE3-D9AF-1523-F3F6558C8FA0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E7945E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E4EB8E5F-C89A-9D8A-E9C5-F9EC425F11A0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B57F5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65FE023E-7831-4461-05B8-93061A0378C8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76644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F7A9B5CB-E829-1FC6-A04E-A7F91EA5A92D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6504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6D8262C6-CFE3-2680-62A9-E618D382FEB6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52C2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585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EAF18-03AA-98F1-B630-0EFB842D8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1DE758A-DC60-09A3-9A58-812CEEDD4254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475A5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B44D68FB-3958-DE27-7800-B969DAC3319C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394C5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B9604F39-3E40-CB7B-DB9C-1C76E09EF087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2F4047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0073C155-DD9B-6536-1C36-6B45C969AC1E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25333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04B3BA-F70F-5813-4383-E811CF63B8FA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2F4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D41423C-12A0-3511-D2D8-696F69DF9055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009AA07-1F99-B904-E297-2C236809C549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75A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3F43292-30EE-C8F9-4DD2-F565CEF24CD5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2533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E46DE7-C395-ADBD-47CD-51C586CD9FB5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05202-4F72-4F65-1858-BB75778E533A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625615-DCAC-4B5E-C71D-06C4AB25AB47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AA000-5588-83AF-ABEB-D04B9B00F0D0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737C4-87A5-6AF0-8B17-6244417FC9ED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1901A-AD92-3483-FF52-5ECEB2D053A5}"/>
              </a:ext>
            </a:extLst>
          </p:cNvPr>
          <p:cNvSpPr txBox="1"/>
          <p:nvPr/>
        </p:nvSpPr>
        <p:spPr>
          <a:xfrm>
            <a:off x="16242587" y="284667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6F17C88-CF94-11D7-D087-3F75A1B40134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B21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r>
              <a:rPr lang="en-US" sz="1000" b="1" dirty="0" err="1"/>
              <a:t>kkk</a:t>
            </a:r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C51AA0-EAC9-949A-0E1E-8D8B5A2E6BA5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1346A8F-F416-7B92-4C38-50C56B09AEF9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25333C"/>
          </a:solidFill>
          <a:ln>
            <a:solidFill>
              <a:srgbClr val="2533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14AB4D-5A72-50CD-AC71-8DF26C6798F0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2F4047"/>
          </a:solidFill>
          <a:ln>
            <a:solidFill>
              <a:srgbClr val="2F4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8BB76AC-84D8-E318-DC01-9A085FB8E25C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B21D31"/>
          </a:solidFill>
          <a:ln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5926180-93CD-8423-1659-A7CA4443CDBD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475A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0D290A8A-DED6-CE84-A8C7-D85F6A4EC1DD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B21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1BCA85D5-9460-D08E-D399-FA4C3DE039C7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6B827B7B-2FC7-DAEA-BAB1-47228952AC76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14F2E642-9E07-4822-2F70-7671DA71E42D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B21D31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DA08D109-D22C-2151-798B-40AC11B03C91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533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5333C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0304FB13-29E4-1EC3-CAAF-661FDA47B48C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F4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F4047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806399B2-2E6C-AB47-BA28-6004FB7E362F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94C53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22F4764E-7896-EBF4-CEE0-86BDD57A9522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75A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475A5F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A65238A-2929-6F58-D3E0-2F763A52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2CAA4BC-5358-66BD-8B0C-09C816013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C54D5D21-6607-CB18-F9DB-3DE2B4742CC1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7E7E7E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198FA399-69D4-B49F-E1EA-13CC95050348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75A5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2C9515F8-85CB-C41C-9468-FB32E5166D42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94C5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43DD96DE-FD17-F096-0FD3-23A4551DB1D9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F4047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F7CCD421-EB49-AA8A-BEC7-1EC0CC776FBE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B21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18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29236B-6729-3A0C-1261-78E0B3A62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ED9593A-7C0E-310F-0CDE-18E212240256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F0A202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39681D21-5E86-2D9D-E992-202E14F31845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F1880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CDE8215E-A084-38A2-6F5B-E135AF7B2AA0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D95D39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4F8F4D63-CA86-B94D-CF54-EDA5D6019186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136F6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BDD3BC-13DC-1434-BFBE-8769F6BE88EF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D95D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BC1F86-6A94-AA3E-45BC-B3911A61A7F0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F188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6E9F73F-BB6F-B057-680F-635E9ACAFB6A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F0A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615D35-F92B-4546-044D-F236478A25D3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6137CB-E2E4-88E7-8D59-4572F3639BBF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E1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87338B-07CE-5094-F866-75C58454B7B6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63F6B-82DA-A30E-72CB-860AD8724EA8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ED653-945F-568F-7F13-00A89218EEA3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3C25D-6CBA-B204-E690-E9470437BB8A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7A95F-F88E-D2F6-8B24-E1328FD18198}"/>
              </a:ext>
            </a:extLst>
          </p:cNvPr>
          <p:cNvSpPr txBox="1"/>
          <p:nvPr/>
        </p:nvSpPr>
        <p:spPr>
          <a:xfrm>
            <a:off x="16242587" y="284667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066A896-A18F-2A64-1B9B-0102F11DA578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E1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A2F420-A499-C489-DD0B-47AB8038B054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435AB1-B1CB-441A-132D-B8B5BDDAE19F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3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4EB8290-2995-E5BD-F209-94C77125CA24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D95D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B387050-6C46-9F01-D215-1ACAD7D313FD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F188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D265224-973D-08A5-585B-1338E6269483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F0A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97411D5A-E8D1-9ADF-805B-3059B4A286FA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0E142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DF53525B-A080-B156-DE05-A9293F02E613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FA9618EF-8C91-74C1-8D76-119AAE19A4E0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586D493F-5AB9-FE47-EA9C-12C19805F77C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E1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4A3544FE-1A71-EED6-274E-963F00365C94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36F63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FD91CD0-4213-2494-BC13-A60F70FEDA12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D95D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D95D39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B430D6BC-DB5A-9EEB-8DF4-DA978DF1293E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F188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F18805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512A144-AE6D-041C-5877-C581B7FEC1D4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F0A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F0A202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CAB1DF6-38E2-8B29-104E-4C1D83F00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F2521DF-8B88-E027-D348-24E76D21F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7D62F7B-579B-8AFD-A7B2-C5FBD1934D4A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F0A202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3E76E19B-644E-41A8-C4F0-3A07350D70F6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1880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C8E00717-6C69-DBCF-5E22-B1855224443A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95D39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30DFB7BB-7417-5C00-10BD-1DDCFDB7B262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36F6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DDB449C9-5F94-AB45-47EB-CA37449C79CE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E142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78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1AB06-D2B6-1F73-B48C-749D10BDA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015D91B-DE91-DF68-784F-D17E04D10BAE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2EA99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4AAB2466-D300-19A8-CB32-9B6ACDE47E5E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26908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F9A98D13-49F6-4A26-2BAD-6453AD295CD9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196B6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A9CCADDE-3EBC-42C2-C5F8-3DC484904BEF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0D474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5B0A668-0153-6FAB-AF90-9BD4A997759B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96B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25E1EF3-554D-00BD-33D8-A27ECF91375D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125454-9A8E-D154-8093-849F18AC0B2B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2EA9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4EAFBA0-F679-92C8-F63C-E17276C52E27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0D47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64896C-6D70-05DF-DF81-B8AC7DA12649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2D73E0-9472-8C2D-DFC0-50501F9CD19E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0437E-7AB6-3564-1878-46FD74336B01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FCE74-9448-8CEC-F1C4-9D7B1BDC695B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C599A-78AE-A666-6B2E-D5EE3C7E793A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127EC-B498-64F5-0E86-8A40B644EA51}"/>
              </a:ext>
            </a:extLst>
          </p:cNvPr>
          <p:cNvSpPr txBox="1"/>
          <p:nvPr/>
        </p:nvSpPr>
        <p:spPr>
          <a:xfrm>
            <a:off x="16242587" y="2863816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CE8E4F7-394D-786B-A70D-DCC44E46936E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736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B73EE-801E-6989-8B1E-0F9B1E687FFE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A8474ED-90DD-C56A-7F26-C5E743148A1B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0D47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73CBE13-7997-A8AD-E701-DF6A9FE6552D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196B68"/>
          </a:solidFill>
          <a:ln>
            <a:solidFill>
              <a:srgbClr val="196B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DF66084-943A-6C97-679F-9A5CBC13E93A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2690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052651E-3906-2FC1-AD23-2492883D9F62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2EA9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DA6D66D2-0432-32AA-D176-22B1B1E7BE2D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07363B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656503F2-9366-B84C-90E9-DB75EB260470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826188FA-930C-B99F-C862-DF6D3D24FDCB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59C7E9F-D453-0134-B809-CBEAD93099D8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7363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76D691FE-6BCF-58A8-0969-2610B8D43366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D47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D474A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EF227488-CB41-89FB-B715-77B6EC0FAE15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96B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96B68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30FF58C4-3943-F93E-97A0-5150959911BE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69088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4137CFF7-2128-040E-DEAE-DA6FE997977B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EA9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EA99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7652607-089F-25B5-1035-03292BE9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77DEE3E-3E81-4F70-43DF-5336E1C89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50030DA-7B9A-45F2-024A-C1938F1AD435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2EA99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150E5B49-9A52-C06A-3A5E-3A61475ACA72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908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FFD7C7ED-1EAB-0B5F-E8AE-0A0147DA3D3C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96B6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1B65CE1D-1002-DD82-04E3-996011D578D5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D474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C450FEB8-AD8B-B279-B7DA-1BD38B4F1AAB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7363B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99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400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6EC2E4-4F21-E8FD-71C6-8DF27011F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5BF4AB2D-91D1-5AAE-8DFF-7F67260BD99D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2A65E77-06A4-5DA8-099C-F3C5324D6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167" y="35586126"/>
            <a:ext cx="5494984" cy="308970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C091D79-6CBA-474B-CA30-013F76271F00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CA1A0B1-4777-F728-B8D7-91FA7857E6E6}"/>
              </a:ext>
            </a:extLst>
          </p:cNvPr>
          <p:cNvSpPr/>
          <p:nvPr/>
        </p:nvSpPr>
        <p:spPr>
          <a:xfrm>
            <a:off x="15747588" y="27791203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76624D-AF00-081E-1606-2C9CEC226543}"/>
              </a:ext>
            </a:extLst>
          </p:cNvPr>
          <p:cNvSpPr/>
          <p:nvPr/>
        </p:nvSpPr>
        <p:spPr>
          <a:xfrm>
            <a:off x="15765564" y="35908635"/>
            <a:ext cx="7265887" cy="5244457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197BFFC-8266-C279-2ABE-4583112B152D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B2E71FF-C10E-B511-97F1-E6047194029B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54CDB3-6AEF-0AC7-B7BD-E031A73455B1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8D76DA-9346-6B5C-F12F-2EAD6C643C7A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D71FD-7735-EE83-46A5-208D4D915F9C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C5F4D-56DB-FE8C-9261-1744BB411644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F1513-FC52-33B5-9C1A-E546A009DE99}"/>
              </a:ext>
            </a:extLst>
          </p:cNvPr>
          <p:cNvSpPr txBox="1"/>
          <p:nvPr/>
        </p:nvSpPr>
        <p:spPr>
          <a:xfrm>
            <a:off x="16242587" y="297240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0BE9414-429D-2E76-6ED9-DE37F6D462E9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B33026-211B-0BA5-ED44-A400DC271358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DD0CA12-23A9-FCA7-F0B7-F6487CAD5B4C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C67B87C-CCBD-BF4D-7441-69D1793D2707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31C29F5-EBDB-C72E-AA26-1A191AA02E1D}"/>
              </a:ext>
            </a:extLst>
          </p:cNvPr>
          <p:cNvSpPr/>
          <p:nvPr/>
        </p:nvSpPr>
        <p:spPr>
          <a:xfrm>
            <a:off x="15765564" y="2779589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F32F1E9-206A-63C2-732D-01C081973D55}"/>
              </a:ext>
            </a:extLst>
          </p:cNvPr>
          <p:cNvSpPr/>
          <p:nvPr/>
        </p:nvSpPr>
        <p:spPr>
          <a:xfrm>
            <a:off x="15841731" y="35857778"/>
            <a:ext cx="7189720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3C5FCA01-810D-E2DA-5B8A-63BF3942C20F}"/>
              </a:ext>
            </a:extLst>
          </p:cNvPr>
          <p:cNvSpPr txBox="1">
            <a:spLocks/>
          </p:cNvSpPr>
          <p:nvPr/>
        </p:nvSpPr>
        <p:spPr>
          <a:xfrm>
            <a:off x="1568156" y="2258104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</a:rPr>
              <a:t>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EF2CFC4B-7CA1-52E3-161A-94AB0CFCE400}"/>
              </a:ext>
            </a:extLst>
          </p:cNvPr>
          <p:cNvSpPr txBox="1">
            <a:spLocks/>
          </p:cNvSpPr>
          <p:nvPr/>
        </p:nvSpPr>
        <p:spPr>
          <a:xfrm>
            <a:off x="8712489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0423B671-E53C-C484-2D20-54A6F4CC2FC6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ED6064F2-94FA-6419-E257-06999C2157AB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CAEDC417-CB21-40BE-33C1-3F559753F3EB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8432D7F1-DB54-5033-4C07-49F8C762DE33}"/>
              </a:ext>
            </a:extLst>
          </p:cNvPr>
          <p:cNvSpPr/>
          <p:nvPr/>
        </p:nvSpPr>
        <p:spPr>
          <a:xfrm>
            <a:off x="16242587" y="2745368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573618B4-EE0F-EDC8-B3A2-4054E9C1E648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2F6D31C-69A2-0E05-718C-CB2BE180C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9496" y="39095301"/>
            <a:ext cx="3922235" cy="2206256"/>
          </a:xfrm>
          <a:prstGeom prst="rect">
            <a:avLst/>
          </a:prstGeom>
        </p:spPr>
      </p:pic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23848C0F-AAD5-84B3-032F-AF95E7131570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79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6A2FC-BCFE-ED4C-93AE-F082C30F9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B3ECAE0F-5F03-9A58-BB1F-1EA84CCC926E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8164DBB-5F52-92D6-352F-7016B70B84BA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105D062-90AD-C38E-B00A-4F85B94D9C9F}"/>
              </a:ext>
            </a:extLst>
          </p:cNvPr>
          <p:cNvSpPr/>
          <p:nvPr/>
        </p:nvSpPr>
        <p:spPr>
          <a:xfrm>
            <a:off x="15747588" y="27791203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87EB41-4FBB-661B-6AE2-135F130D9AD8}"/>
              </a:ext>
            </a:extLst>
          </p:cNvPr>
          <p:cNvSpPr/>
          <p:nvPr/>
        </p:nvSpPr>
        <p:spPr>
          <a:xfrm>
            <a:off x="15765564" y="35908635"/>
            <a:ext cx="13841013" cy="5244457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F06B3D-C95E-C941-C0F9-09FB53F08A3B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FD3E45-E550-61D2-4107-D1F3F2D92CF4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5FD349-0D60-DF90-6C2F-0BE1C9153ADE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3F1EEC-9099-D59E-0128-118020243293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7E1AB-CCC9-7CA7-7470-C7B53786E116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75632A-C073-7C95-B0FE-31979D416D5D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CED678-80C1-BF8E-7408-8759BC47932A}"/>
              </a:ext>
            </a:extLst>
          </p:cNvPr>
          <p:cNvSpPr txBox="1"/>
          <p:nvPr/>
        </p:nvSpPr>
        <p:spPr>
          <a:xfrm>
            <a:off x="16242587" y="297240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12B9A97-58C6-92AA-BC11-543DD219A0DC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D94D27-6E6A-03A0-20B9-AD0B92970D3F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6FD893E-83C8-B974-F5C0-796CE9F53194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4814609-970F-3857-9526-87A745449FB2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C7B9229-E524-A4AC-A712-AF9E404AA370}"/>
              </a:ext>
            </a:extLst>
          </p:cNvPr>
          <p:cNvSpPr/>
          <p:nvPr/>
        </p:nvSpPr>
        <p:spPr>
          <a:xfrm>
            <a:off x="15765564" y="2779589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A32B825-838C-0C90-CA4B-BBD7E77F3FF1}"/>
              </a:ext>
            </a:extLst>
          </p:cNvPr>
          <p:cNvSpPr/>
          <p:nvPr/>
        </p:nvSpPr>
        <p:spPr>
          <a:xfrm>
            <a:off x="15841731" y="35857778"/>
            <a:ext cx="13764846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BFE54495-2A72-2597-CA53-2C83B4928D6D}"/>
              </a:ext>
            </a:extLst>
          </p:cNvPr>
          <p:cNvSpPr txBox="1">
            <a:spLocks/>
          </p:cNvSpPr>
          <p:nvPr/>
        </p:nvSpPr>
        <p:spPr>
          <a:xfrm>
            <a:off x="1568156" y="2258104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</a:rPr>
              <a:t>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BBB00BDF-8501-C7DD-4417-2A08A3582368}"/>
              </a:ext>
            </a:extLst>
          </p:cNvPr>
          <p:cNvSpPr txBox="1">
            <a:spLocks/>
          </p:cNvSpPr>
          <p:nvPr/>
        </p:nvSpPr>
        <p:spPr>
          <a:xfrm>
            <a:off x="8712489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B77E8C7-75F6-DF0F-87A0-9CFFEA6E2D62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DE8C4E83-51E4-B110-344D-F647107B6437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8C72DA6E-FA94-DDB2-030B-B28112AF3B6A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B650256E-03B6-3818-30F0-F2BA8BBA841D}"/>
              </a:ext>
            </a:extLst>
          </p:cNvPr>
          <p:cNvSpPr/>
          <p:nvPr/>
        </p:nvSpPr>
        <p:spPr>
          <a:xfrm>
            <a:off x="16242587" y="2745368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49A5D06E-2863-01A3-F85B-DE65D5949826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E65CAC9-D865-414B-1A6C-B45B6A603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1549" y="1954241"/>
            <a:ext cx="5226061" cy="2939658"/>
          </a:xfrm>
          <a:prstGeom prst="rect">
            <a:avLst/>
          </a:prstGeom>
        </p:spPr>
      </p:pic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ABEBD6B4-7E4B-A8FF-9473-28FA848C80F7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7B43345-AB20-CED8-9744-A56CD646D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33" y="584415"/>
            <a:ext cx="7301200" cy="400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6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A96AC-89C5-3039-D776-F0D3416A8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563874F8-B283-BD08-5DCF-7EB79159E640}"/>
              </a:ext>
            </a:extLst>
          </p:cNvPr>
          <p:cNvSpPr/>
          <p:nvPr/>
        </p:nvSpPr>
        <p:spPr>
          <a:xfrm>
            <a:off x="0" y="-691437"/>
            <a:ext cx="30275213" cy="6515851"/>
          </a:xfrm>
          <a:prstGeom prst="flowChartOffpageConnector">
            <a:avLst/>
          </a:prstGeom>
          <a:solidFill>
            <a:schemeClr val="bg1"/>
          </a:solidFill>
          <a:ln w="508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9A98538-CC2C-1CA7-1DF1-E6E22CB4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167" y="35586126"/>
            <a:ext cx="5494984" cy="308970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6B7BE8-C4DF-B0E2-6382-71A25DD5295D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CF20E0E-E602-0AF9-D47C-A6B71CDF35F8}"/>
              </a:ext>
            </a:extLst>
          </p:cNvPr>
          <p:cNvSpPr/>
          <p:nvPr/>
        </p:nvSpPr>
        <p:spPr>
          <a:xfrm>
            <a:off x="15747588" y="27791203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70CC66A-BE1B-661A-6933-45EBF36FA995}"/>
              </a:ext>
            </a:extLst>
          </p:cNvPr>
          <p:cNvSpPr/>
          <p:nvPr/>
        </p:nvSpPr>
        <p:spPr>
          <a:xfrm>
            <a:off x="15765564" y="35908635"/>
            <a:ext cx="7265887" cy="5244457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F2C8ADA-90C0-3C8E-8587-5F1E47E4F56D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E92652-532F-9808-A240-CB2164159AE0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ED654C-02ED-89DE-2C5E-40E93BD92BE4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D9EFA4-089B-3882-CAD3-A1E3C3EC34CD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4A64DA-B3F5-ED23-8302-095616BAE29C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51DD0-0BE2-79FD-AA2C-FB814636D1AB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44832F-89E5-6D75-7725-A85E43571229}"/>
              </a:ext>
            </a:extLst>
          </p:cNvPr>
          <p:cNvSpPr txBox="1"/>
          <p:nvPr/>
        </p:nvSpPr>
        <p:spPr>
          <a:xfrm>
            <a:off x="16242587" y="297240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E5C51F3-410D-364E-7197-6DAEFDA74EBF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0501C5-99A8-1018-FF3C-72DF02145A4F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23D4CBE8-EAA4-B83B-2D85-19C3B898025B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9C81AA6-2557-53F7-3E25-F4C98D24F0A2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723E671-1D7D-4EC5-F6B1-5719636DFA43}"/>
              </a:ext>
            </a:extLst>
          </p:cNvPr>
          <p:cNvSpPr/>
          <p:nvPr/>
        </p:nvSpPr>
        <p:spPr>
          <a:xfrm>
            <a:off x="15765564" y="2779589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DA20C1A-7555-D0AE-D354-26F7727F813C}"/>
              </a:ext>
            </a:extLst>
          </p:cNvPr>
          <p:cNvSpPr/>
          <p:nvPr/>
        </p:nvSpPr>
        <p:spPr>
          <a:xfrm>
            <a:off x="15841731" y="35857778"/>
            <a:ext cx="7189720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5B6B8F95-8DEF-AAF0-3F81-1AFE69734C07}"/>
              </a:ext>
            </a:extLst>
          </p:cNvPr>
          <p:cNvSpPr txBox="1">
            <a:spLocks/>
          </p:cNvSpPr>
          <p:nvPr/>
        </p:nvSpPr>
        <p:spPr>
          <a:xfrm>
            <a:off x="1194287" y="1912051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9000" b="1" dirty="0">
                <a:solidFill>
                  <a:srgbClr val="120D31"/>
                </a:solidFill>
              </a:rPr>
              <a:t>Hidden Alliances: RNA-Dependent Protein Interactions in Cancer Cells</a:t>
            </a:r>
            <a:endParaRPr lang="en-US" sz="9000" b="1" dirty="0">
              <a:solidFill>
                <a:srgbClr val="120D3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5C56A4FB-8F62-34BC-8365-7A4DAE8E9AD0}"/>
              </a:ext>
            </a:extLst>
          </p:cNvPr>
          <p:cNvSpPr txBox="1">
            <a:spLocks/>
          </p:cNvSpPr>
          <p:nvPr/>
        </p:nvSpPr>
        <p:spPr>
          <a:xfrm>
            <a:off x="8739451" y="3549421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rgbClr val="120D31"/>
                </a:solidFill>
              </a:rPr>
              <a:t>Julian </a:t>
            </a:r>
            <a:r>
              <a:rPr lang="de-DE" sz="2800" dirty="0" err="1">
                <a:solidFill>
                  <a:srgbClr val="120D31"/>
                </a:solidFill>
              </a:rPr>
              <a:t>Baureis</a:t>
            </a:r>
            <a:r>
              <a:rPr lang="de-DE" sz="2800" dirty="0">
                <a:solidFill>
                  <a:srgbClr val="120D31"/>
                </a:solidFill>
              </a:rPr>
              <a:t>, Julia Ferdin, Benjamin Nicklas, Luisa </a:t>
            </a:r>
            <a:r>
              <a:rPr lang="de-DE" sz="2800" dirty="0" err="1">
                <a:solidFill>
                  <a:srgbClr val="120D31"/>
                </a:solidFill>
              </a:rPr>
              <a:t>Wintel</a:t>
            </a:r>
            <a:endParaRPr lang="de-DE" sz="2800" dirty="0">
              <a:solidFill>
                <a:srgbClr val="120D31"/>
              </a:solidFill>
            </a:endParaRPr>
          </a:p>
          <a:p>
            <a:r>
              <a:rPr lang="de-DE" sz="2800" dirty="0">
                <a:solidFill>
                  <a:srgbClr val="120D31"/>
                </a:solidFill>
              </a:rPr>
              <a:t>Data Analysis Project </a:t>
            </a:r>
            <a:r>
              <a:rPr lang="de-DE" sz="2800" dirty="0" err="1">
                <a:solidFill>
                  <a:srgbClr val="120D31"/>
                </a:solidFill>
              </a:rPr>
              <a:t>Molecular</a:t>
            </a:r>
            <a:r>
              <a:rPr lang="de-DE" sz="2800" dirty="0">
                <a:solidFill>
                  <a:srgbClr val="120D3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DB0E10AE-87AD-7B46-9F7E-490CBAEB5D2D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070E8794-39C4-B8A7-C3BB-034930E53471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BA264259-BCDC-A6D3-8F25-52DD68360021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F669ED2D-DEBB-27BE-F6BB-0048618F161E}"/>
              </a:ext>
            </a:extLst>
          </p:cNvPr>
          <p:cNvSpPr/>
          <p:nvPr/>
        </p:nvSpPr>
        <p:spPr>
          <a:xfrm>
            <a:off x="16242587" y="2745368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7566216D-C800-6EDA-067F-2E3F24B9B641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F6464B15-D858-6FE0-F3EE-EC9A501E6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9496" y="39095301"/>
            <a:ext cx="3922235" cy="2206256"/>
          </a:xfrm>
          <a:prstGeom prst="rect">
            <a:avLst/>
          </a:prstGeom>
        </p:spPr>
      </p:pic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E60ACE0E-DE84-5C3C-0F43-BB2FAC9F0D52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357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4288</Words>
  <Application>Microsoft Office PowerPoint</Application>
  <PresentationFormat>Custom</PresentationFormat>
  <Paragraphs>1130</Paragraphs>
  <Slides>15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Office 2013 - 2022 Theme</vt:lpstr>
      <vt:lpstr>Hidden Alliances: RNA-Dependent Protein Interactions in Cancer Cells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Hidden Alliances: RNA-Dependent Protein Interactions in Cancer Cells</vt:lpstr>
      <vt:lpstr>Hidden Alliances: RNA-Dependent Protein Interactions in Cancer Cells</vt:lpstr>
      <vt:lpstr>Hidden Alliances: RNA-Dependent Protein Interactions in Cancer Cells</vt:lpstr>
      <vt:lpstr>Hidden Alliances: RNA-Dependent Protein Interactions in Cancer Cells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Wintel, Luisa Fee</cp:lastModifiedBy>
  <cp:revision>18</cp:revision>
  <cp:lastPrinted>2025-07-01T22:34:54Z</cp:lastPrinted>
  <dcterms:created xsi:type="dcterms:W3CDTF">2025-05-15T11:21:40Z</dcterms:created>
  <dcterms:modified xsi:type="dcterms:W3CDTF">2025-07-02T13:36:24Z</dcterms:modified>
</cp:coreProperties>
</file>