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072"/>
    <a:srgbClr val="FFFFFF"/>
    <a:srgbClr val="FA5D32"/>
    <a:srgbClr val="FC9072"/>
    <a:srgbClr val="DE3000"/>
    <a:srgbClr val="FF5121"/>
    <a:srgbClr val="811C01"/>
    <a:srgbClr val="FE7070"/>
    <a:srgbClr val="FE8D70"/>
    <a:srgbClr val="84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93" autoAdjust="0"/>
  </p:normalViewPr>
  <p:slideViewPr>
    <p:cSldViewPr snapToGrid="0" showGuides="1">
      <p:cViewPr>
        <p:scale>
          <a:sx n="50" d="100"/>
          <a:sy n="50" d="100"/>
        </p:scale>
        <p:origin x="29" y="-341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A6BE2-46CE-0356-9B0F-403A68ED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17C76-D8E8-3149-F6DD-298606C7D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0CA4B-B7FD-DDB9-4FB6-0901348E7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DF94D-BE96-EB76-94C9-87DA1A4735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59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RBP2GO-known RBPs</a:t>
            </a:r>
            <a:endParaRPr lang="de-DE" b="1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56C850C-1942-C290-2484-32655CDA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923" y="30050898"/>
            <a:ext cx="3166152" cy="315852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C3D65A6B-A2C9-9AA1-2842-9F49781C7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6117" y="30050898"/>
            <a:ext cx="3166152" cy="3158522"/>
          </a:xfrm>
          <a:prstGeom prst="rect">
            <a:avLst/>
          </a:prstGeom>
        </p:spPr>
      </p:pic>
      <p:sp>
        <p:nvSpPr>
          <p:cNvPr id="69" name="Textfeld 15">
            <a:extLst>
              <a:ext uri="{FF2B5EF4-FFF2-40B4-BE49-F238E27FC236}">
                <a16:creationId xmlns:a16="http://schemas.microsoft.com/office/drawing/2014/main" id="{F76835C6-1680-D715-421D-62A52ABBA6B6}"/>
              </a:ext>
            </a:extLst>
          </p:cNvPr>
          <p:cNvSpPr txBox="1"/>
          <p:nvPr/>
        </p:nvSpPr>
        <p:spPr>
          <a:xfrm>
            <a:off x="16176064" y="33354031"/>
            <a:ext cx="10649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9 – Selection Status of RBPs and Non-RBPs According to the RBP2GO Database</a:t>
            </a:r>
          </a:p>
          <a:p>
            <a:r>
              <a:rPr lang="en-US" sz="2000" b="1" dirty="0"/>
              <a:t>A)</a:t>
            </a:r>
            <a:r>
              <a:rPr lang="en-US" sz="2000" dirty="0"/>
              <a:t> Pie chart of RBP2GO-annotated RBPs in the dataset, showing selected (orange) versus not selected (red). </a:t>
            </a:r>
            <a:r>
              <a:rPr lang="en-US" sz="2000" b="1" dirty="0"/>
              <a:t>B)</a:t>
            </a:r>
            <a:r>
              <a:rPr lang="en-US" sz="2000" dirty="0"/>
              <a:t> Pie chart of RBP2GO-annotated Non-RBPs in the dataset, showing wrongly selected (purple) versus not selected (blue).</a:t>
            </a:r>
          </a:p>
        </p:txBody>
      </p:sp>
      <p:sp>
        <p:nvSpPr>
          <p:cNvPr id="120" name="Rectangle: Rounded Corners 12">
            <a:extLst>
              <a:ext uri="{FF2B5EF4-FFF2-40B4-BE49-F238E27FC236}">
                <a16:creationId xmlns:a16="http://schemas.microsoft.com/office/drawing/2014/main" id="{57E8C4AE-7046-62BB-D865-74CDE8A47503}"/>
              </a:ext>
            </a:extLst>
          </p:cNvPr>
          <p:cNvSpPr/>
          <p:nvPr/>
        </p:nvSpPr>
        <p:spPr>
          <a:xfrm>
            <a:off x="569320" y="13845142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 dirty="0"/>
              <a:t>https://media.discordapp.net/attachments/942220665635880990/1391120974107250830/image.png?ex=686abdde&amp;is=68696c5e&amp;hm=aba124b02f32de4a0951fec1e1f4ec30cc92823908418468efea0b60f3d38706&amp;=&amp;format=webp&amp;quality=lossless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894433" y="10862114"/>
            <a:ext cx="9644470" cy="1891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Key Characteristics of Our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Dataset was created using the R-Deep approach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Contains 4765 proteins and their intensity values under normal (control) and RNase treated conditions in 25 sucrose density fractions, each fraction measured in triplicates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 and Results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</a:t>
            </a:r>
            <a:r>
              <a:rPr lang="en-GB" sz="8000" b="1" dirty="0">
                <a:solidFill>
                  <a:schemeClr val="bg1"/>
                </a:solidFill>
              </a:rPr>
              <a:t>non-synchronized HeLa-</a:t>
            </a:r>
            <a:r>
              <a:rPr lang="en-GB" sz="8000" b="1" noProof="0" dirty="0">
                <a:solidFill>
                  <a:schemeClr val="bg1"/>
                </a:solidFill>
              </a:rPr>
              <a:t>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940780" y="8181621"/>
            <a:ext cx="897159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Why should we observe RNA-dependent proteins?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Key Regulators:</a:t>
            </a:r>
            <a:r>
              <a:rPr lang="en-GB" sz="2000" dirty="0"/>
              <a:t> RBPs control RNA metabolism &amp; gene expression.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Disease Links:</a:t>
            </a:r>
            <a:r>
              <a:rPr lang="en-GB" sz="2000" dirty="0"/>
              <a:t> </a:t>
            </a:r>
            <a:r>
              <a:rPr lang="en-GB" sz="2000" dirty="0" err="1"/>
              <a:t>Misregulation</a:t>
            </a:r>
            <a:r>
              <a:rPr lang="en-GB" sz="2000" dirty="0"/>
              <a:t> is tied to cancer &amp; neurodegeneration.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Functional Clues:</a:t>
            </a:r>
            <a:r>
              <a:rPr lang="en-GB" sz="2000" dirty="0"/>
              <a:t> New RBPs hint at RNA’s role in specific pathways.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Molecular Insights:</a:t>
            </a:r>
            <a:r>
              <a:rPr lang="en-GB" sz="2000" dirty="0"/>
              <a:t> Deepens the understanding of cell cycle and cellular </a:t>
            </a:r>
            <a:r>
              <a:rPr lang="en-GB" sz="2000" dirty="0" err="1"/>
              <a:t>behavior</a:t>
            </a:r>
            <a:endParaRPr lang="en-GB" sz="20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7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7A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8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8A</a:t>
            </a:r>
            <a:endParaRPr lang="en-GB" sz="2400" b="1" noProof="0" dirty="0"/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707B83BC-C96B-0EF1-FDF0-90EA73B0ADBC}"/>
              </a:ext>
            </a:extLst>
          </p:cNvPr>
          <p:cNvGrpSpPr/>
          <p:nvPr/>
        </p:nvGrpSpPr>
        <p:grpSpPr>
          <a:xfrm>
            <a:off x="747819" y="15655559"/>
            <a:ext cx="7840124" cy="9723619"/>
            <a:chOff x="1429593" y="16606125"/>
            <a:chExt cx="8748063" cy="1099215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02F6548-8D92-C755-018F-1E50DA196084}"/>
                </a:ext>
              </a:extLst>
            </p:cNvPr>
            <p:cNvSpPr txBox="1"/>
            <p:nvPr/>
          </p:nvSpPr>
          <p:spPr>
            <a:xfrm>
              <a:off x="1429593" y="23666682"/>
              <a:ext cx="8748063" cy="3931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Fig. 3 </a:t>
              </a:r>
              <a:r>
                <a:rPr lang="de-DE" sz="2000" dirty="0" err="1"/>
                <a:t>Criteria</a:t>
              </a:r>
              <a:r>
                <a:rPr lang="de-DE" sz="2000" dirty="0"/>
                <a:t> </a:t>
              </a:r>
              <a:r>
                <a:rPr lang="de-DE" sz="2000" dirty="0" err="1"/>
                <a:t>for</a:t>
              </a:r>
              <a:r>
                <a:rPr lang="de-DE" sz="2000" dirty="0"/>
                <a:t> </a:t>
              </a:r>
              <a:r>
                <a:rPr lang="de-DE" sz="2000" dirty="0" err="1"/>
                <a:t>the</a:t>
              </a:r>
              <a:r>
                <a:rPr lang="de-DE" sz="2000" dirty="0"/>
                <a:t> </a:t>
              </a:r>
              <a:r>
                <a:rPr lang="de-DE" sz="2000" dirty="0" err="1"/>
                <a:t>classification</a:t>
              </a:r>
              <a:r>
                <a:rPr lang="de-DE" sz="2000" dirty="0"/>
                <a:t> </a:t>
              </a:r>
              <a:r>
                <a:rPr lang="de-DE" sz="2000" dirty="0" err="1"/>
                <a:t>of</a:t>
              </a:r>
              <a:r>
                <a:rPr lang="de-DE" sz="2000" dirty="0"/>
                <a:t> </a:t>
              </a:r>
              <a:r>
                <a:rPr lang="de-DE" sz="2000" dirty="0" err="1"/>
                <a:t>proteins</a:t>
              </a:r>
              <a:r>
                <a:rPr lang="de-DE" sz="2000" dirty="0"/>
                <a:t> </a:t>
              </a:r>
              <a:r>
                <a:rPr lang="de-DE" sz="2000" dirty="0" err="1"/>
                <a:t>regarding</a:t>
              </a:r>
              <a:r>
                <a:rPr lang="de-DE" sz="2000" dirty="0"/>
                <a:t> RNA-</a:t>
              </a:r>
              <a:r>
                <a:rPr lang="de-DE" sz="2000" dirty="0" err="1"/>
                <a:t>dependency</a:t>
              </a:r>
              <a:endParaRPr lang="de-DE" sz="2000" dirty="0"/>
            </a:p>
            <a:p>
              <a:endParaRPr lang="de-DE" sz="2000" dirty="0"/>
            </a:p>
            <a:p>
              <a:r>
                <a:rPr lang="de-DE" sz="2000" b="1" dirty="0"/>
                <a:t>Selected (RNA-</a:t>
              </a:r>
              <a:r>
                <a:rPr lang="de-DE" sz="2000" b="1" dirty="0" err="1"/>
                <a:t>dependent</a:t>
              </a:r>
              <a:r>
                <a:rPr lang="de-DE" sz="2000" b="1" dirty="0"/>
                <a:t>):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COM shift ≥ 2 fractions </a:t>
              </a:r>
              <a:r>
                <a:rPr lang="en-US" sz="2000" i="1" dirty="0"/>
                <a:t>(orange)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or: no COM shift, but main peak shift ≥ 3 fractions and correlation &lt; 0.7 </a:t>
              </a:r>
              <a:r>
                <a:rPr lang="en-US" sz="2000" i="1" dirty="0"/>
                <a:t>(red)</a:t>
              </a:r>
            </a:p>
            <a:p>
              <a:endParaRPr lang="en-US" sz="2000" dirty="0"/>
            </a:p>
            <a:p>
              <a:r>
                <a:rPr lang="en-US" sz="2000" b="1" dirty="0"/>
                <a:t>Not selected (not RNA-dependent):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No COM shift ≥ 2 and no peak shift ≥ 3 </a:t>
              </a:r>
              <a:r>
                <a:rPr lang="en-US" sz="2000" i="1" dirty="0"/>
                <a:t>(purple)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or: peak shift without COM shift </a:t>
              </a:r>
              <a:r>
                <a:rPr lang="en-US" sz="2000" b="1" dirty="0"/>
                <a:t>and</a:t>
              </a:r>
              <a:r>
                <a:rPr lang="en-US" sz="2000" dirty="0"/>
                <a:t> correlation ≥ 0.7 </a:t>
              </a:r>
              <a:r>
                <a:rPr lang="en-US" sz="2000" i="1" dirty="0"/>
                <a:t>(dark blue)</a:t>
              </a:r>
              <a:endParaRPr lang="en-US" sz="2000" dirty="0"/>
            </a:p>
            <a:p>
              <a:endParaRPr lang="de-DE" sz="2000" dirty="0"/>
            </a:p>
          </p:txBody>
        </p:sp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63F1382-0DBC-3FD8-6DA5-3D88F7730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68156" y="16621751"/>
              <a:ext cx="8275902" cy="6698123"/>
            </a:xfrm>
            <a:prstGeom prst="rect">
              <a:avLst/>
            </a:prstGeom>
          </p:spPr>
        </p:pic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1896766-33B8-1218-665C-8402047C5AE2}"/>
                </a:ext>
              </a:extLst>
            </p:cNvPr>
            <p:cNvSpPr txBox="1"/>
            <p:nvPr/>
          </p:nvSpPr>
          <p:spPr>
            <a:xfrm>
              <a:off x="1726192" y="16606125"/>
              <a:ext cx="56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3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A62461E-7D49-D7EA-DF78-D32CBFC583BB}"/>
              </a:ext>
            </a:extLst>
          </p:cNvPr>
          <p:cNvGrpSpPr/>
          <p:nvPr/>
        </p:nvGrpSpPr>
        <p:grpSpPr>
          <a:xfrm>
            <a:off x="9341538" y="15543138"/>
            <a:ext cx="13076502" cy="4677883"/>
            <a:chOff x="11526370" y="15734215"/>
            <a:chExt cx="12399909" cy="4677883"/>
          </a:xfrm>
        </p:grpSpPr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9C9CBD95-5602-5446-4D28-C330E2CDC2E5}"/>
                </a:ext>
              </a:extLst>
            </p:cNvPr>
            <p:cNvGrpSpPr/>
            <p:nvPr/>
          </p:nvGrpSpPr>
          <p:grpSpPr>
            <a:xfrm>
              <a:off x="11526370" y="15747702"/>
              <a:ext cx="12399909" cy="4664396"/>
              <a:chOff x="15902258" y="19196409"/>
              <a:chExt cx="12399909" cy="4664396"/>
            </a:xfrm>
          </p:grpSpPr>
          <p:grpSp>
            <p:nvGrpSpPr>
              <p:cNvPr id="107" name="Gruppieren 106">
                <a:extLst>
                  <a:ext uri="{FF2B5EF4-FFF2-40B4-BE49-F238E27FC236}">
                    <a16:creationId xmlns:a16="http://schemas.microsoft.com/office/drawing/2014/main" id="{23C62F07-7DE6-4BE2-833A-3997C63B4C72}"/>
                  </a:ext>
                </a:extLst>
              </p:cNvPr>
              <p:cNvGrpSpPr/>
              <p:nvPr/>
            </p:nvGrpSpPr>
            <p:grpSpPr>
              <a:xfrm>
                <a:off x="15902258" y="19196409"/>
                <a:ext cx="12399909" cy="4366798"/>
                <a:chOff x="15902258" y="19582067"/>
                <a:chExt cx="12399909" cy="4366798"/>
              </a:xfrm>
            </p:grpSpPr>
            <p:grpSp>
              <p:nvGrpSpPr>
                <p:cNvPr id="58" name="Gruppieren 57">
                  <a:extLst>
                    <a:ext uri="{FF2B5EF4-FFF2-40B4-BE49-F238E27FC236}">
                      <a16:creationId xmlns:a16="http://schemas.microsoft.com/office/drawing/2014/main" id="{C9DAA528-66BB-4FAA-43DD-8EB3808217E5}"/>
                    </a:ext>
                  </a:extLst>
                </p:cNvPr>
                <p:cNvGrpSpPr/>
                <p:nvPr/>
              </p:nvGrpSpPr>
              <p:grpSpPr>
                <a:xfrm>
                  <a:off x="15902258" y="19582067"/>
                  <a:ext cx="12399909" cy="4366798"/>
                  <a:chOff x="11844917" y="20574623"/>
                  <a:chExt cx="11960427" cy="4366798"/>
                </a:xfrm>
              </p:grpSpPr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447642A8-D5C5-97E6-FC45-3440DC69F8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1854" y="20574623"/>
                    <a:ext cx="3813490" cy="3477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/>
                      <a:t>Fig. 4  </a:t>
                    </a:r>
                    <a:r>
                      <a:rPr lang="en-US" sz="2000" dirty="0"/>
                      <a:t>COM shifts between control and RNase conditions for selected and not selected proteins</a:t>
                    </a:r>
                  </a:p>
                  <a:p>
                    <a:endParaRPr lang="en-US" sz="2000" dirty="0"/>
                  </a:p>
                  <a:p>
                    <a:r>
                      <a:rPr lang="en-US" sz="2000" dirty="0"/>
                      <a:t>Each dot represents a protein. X-axis: COM in control, Y-axis: COM in RNase.</a:t>
                    </a:r>
                    <a:br>
                      <a:rPr lang="en-US" sz="2000" dirty="0"/>
                    </a:br>
                    <a:r>
                      <a:rPr lang="en-US" sz="2000" dirty="0"/>
                      <a:t>Colors match Fig. 3 and indicate subsets of selected or not selected proteins.</a:t>
                    </a:r>
                    <a:br>
                      <a:rPr lang="en-US" sz="2000" dirty="0"/>
                    </a:br>
                    <a:r>
                      <a:rPr lang="en-US" sz="2000" b="1" dirty="0"/>
                      <a:t>A)</a:t>
                    </a:r>
                    <a:r>
                      <a:rPr lang="en-US" sz="2000" dirty="0"/>
                      <a:t> Selected proteins </a:t>
                    </a:r>
                  </a:p>
                  <a:p>
                    <a:r>
                      <a:rPr lang="en-US" sz="2000" b="1" dirty="0"/>
                      <a:t>B)</a:t>
                    </a:r>
                    <a:r>
                      <a:rPr lang="en-US" sz="2000" dirty="0"/>
                      <a:t> Not selected proteins</a:t>
                    </a:r>
                  </a:p>
                </p:txBody>
              </p:sp>
              <p:pic>
                <p:nvPicPr>
                  <p:cNvPr id="3" name="Grafik 2">
                    <a:extLst>
                      <a:ext uri="{FF2B5EF4-FFF2-40B4-BE49-F238E27FC236}">
                        <a16:creationId xmlns:a16="http://schemas.microsoft.com/office/drawing/2014/main" id="{E350437B-ED1C-6C1F-B7B5-D62894857D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2223017" y="21360021"/>
                    <a:ext cx="7532838" cy="3581400"/>
                  </a:xfrm>
                  <a:prstGeom prst="rect">
                    <a:avLst/>
                  </a:prstGeom>
                </p:spPr>
              </p:pic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F73536A9-0711-76AB-2150-D8D633ED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44917" y="20640668"/>
                    <a:ext cx="56267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2400" b="1" dirty="0"/>
                      <a:t>4A</a:t>
                    </a:r>
                  </a:p>
                </p:txBody>
              </p:sp>
            </p:grpSp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8F383064-90E6-5A65-5B94-9D70E31CEB09}"/>
                    </a:ext>
                  </a:extLst>
                </p:cNvPr>
                <p:cNvSpPr txBox="1"/>
                <p:nvPr/>
              </p:nvSpPr>
              <p:spPr>
                <a:xfrm>
                  <a:off x="16652542" y="19659579"/>
                  <a:ext cx="31923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000" dirty="0" err="1"/>
                    <a:t>Comparison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of</a:t>
                  </a:r>
                  <a:r>
                    <a:rPr lang="de-DE" sz="2000" dirty="0"/>
                    <a:t> COM </a:t>
                  </a:r>
                  <a:r>
                    <a:rPr lang="de-DE" sz="2000" dirty="0" err="1"/>
                    <a:t>values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among</a:t>
                  </a:r>
                  <a:r>
                    <a:rPr lang="de-DE" sz="2000" dirty="0"/>
                    <a:t> </a:t>
                  </a:r>
                  <a:r>
                    <a:rPr lang="de-DE" sz="2000" b="1" dirty="0" err="1"/>
                    <a:t>selected</a:t>
                  </a:r>
                  <a:r>
                    <a:rPr lang="de-DE" sz="2000" b="1" dirty="0"/>
                    <a:t> </a:t>
                  </a:r>
                  <a:r>
                    <a:rPr lang="de-DE" sz="2000" b="1" dirty="0" err="1"/>
                    <a:t>proteins</a:t>
                  </a:r>
                  <a:endParaRPr lang="de-DE" sz="2000" b="1" dirty="0"/>
                </a:p>
              </p:txBody>
            </p:sp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B4E7CB8-A598-13F0-B9B2-D78BEC70F685}"/>
                    </a:ext>
                  </a:extLst>
                </p:cNvPr>
                <p:cNvSpPr txBox="1"/>
                <p:nvPr/>
              </p:nvSpPr>
              <p:spPr>
                <a:xfrm>
                  <a:off x="20852867" y="19622701"/>
                  <a:ext cx="325101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000" dirty="0" err="1"/>
                    <a:t>Comparison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of</a:t>
                  </a:r>
                  <a:r>
                    <a:rPr lang="de-DE" sz="2000" dirty="0"/>
                    <a:t> COM </a:t>
                  </a:r>
                  <a:r>
                    <a:rPr lang="de-DE" sz="2000" dirty="0" err="1"/>
                    <a:t>values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among</a:t>
                  </a:r>
                  <a:r>
                    <a:rPr lang="de-DE" sz="2000" dirty="0"/>
                    <a:t> </a:t>
                  </a:r>
                  <a:r>
                    <a:rPr lang="de-DE" sz="2000" b="1" dirty="0"/>
                    <a:t>not </a:t>
                  </a:r>
                  <a:r>
                    <a:rPr lang="de-DE" sz="2000" b="1" dirty="0" err="1"/>
                    <a:t>selected</a:t>
                  </a:r>
                  <a:r>
                    <a:rPr lang="de-DE" sz="2000" b="1" dirty="0"/>
                    <a:t> </a:t>
                  </a:r>
                  <a:r>
                    <a:rPr lang="de-DE" sz="2000" b="1" dirty="0" err="1"/>
                    <a:t>proteins</a:t>
                  </a:r>
                  <a:r>
                    <a:rPr lang="de-DE" sz="2000" b="1" dirty="0"/>
                    <a:t> </a:t>
                  </a:r>
                </a:p>
              </p:txBody>
            </p:sp>
          </p:grp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F9ED2BC-0A0F-C483-4F5D-F873DE275C76}"/>
                  </a:ext>
                </a:extLst>
              </p:cNvPr>
              <p:cNvSpPr txBox="1"/>
              <p:nvPr/>
            </p:nvSpPr>
            <p:spPr>
              <a:xfrm rot="16200000">
                <a:off x="14651364" y="21422911"/>
                <a:ext cx="2935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rnase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8D1B04E8-EAF5-ECB8-5E63-D5FF547E5ADE}"/>
                  </a:ext>
                </a:extLst>
              </p:cNvPr>
              <p:cNvSpPr txBox="1"/>
              <p:nvPr/>
            </p:nvSpPr>
            <p:spPr>
              <a:xfrm>
                <a:off x="16610403" y="23466005"/>
                <a:ext cx="336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AD7C890B-D8D5-6293-7F59-08EE74FCE78B}"/>
                  </a:ext>
                </a:extLst>
              </p:cNvPr>
              <p:cNvSpPr txBox="1"/>
              <p:nvPr/>
            </p:nvSpPr>
            <p:spPr>
              <a:xfrm>
                <a:off x="20950227" y="23491473"/>
                <a:ext cx="336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ACCC85E4-8390-BE42-D396-7298C1ADDA18}"/>
                  </a:ext>
                </a:extLst>
              </p:cNvPr>
              <p:cNvSpPr txBox="1"/>
              <p:nvPr/>
            </p:nvSpPr>
            <p:spPr>
              <a:xfrm rot="16200000">
                <a:off x="18968097" y="21354922"/>
                <a:ext cx="2935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rnase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</p:grp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15B72768-09D0-DD00-EC13-1575C27200AE}"/>
                </a:ext>
              </a:extLst>
            </p:cNvPr>
            <p:cNvSpPr txBox="1"/>
            <p:nvPr/>
          </p:nvSpPr>
          <p:spPr>
            <a:xfrm>
              <a:off x="15987214" y="15734215"/>
              <a:ext cx="369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85998D2-F722-FB70-60D1-28A16771B1EA}"/>
              </a:ext>
            </a:extLst>
          </p:cNvPr>
          <p:cNvGrpSpPr/>
          <p:nvPr/>
        </p:nvGrpSpPr>
        <p:grpSpPr>
          <a:xfrm>
            <a:off x="10957242" y="7853349"/>
            <a:ext cx="7053033" cy="5049893"/>
            <a:chOff x="10957242" y="7853349"/>
            <a:chExt cx="7053033" cy="5049893"/>
          </a:xfrm>
        </p:grpSpPr>
        <p:pic>
          <p:nvPicPr>
            <p:cNvPr id="113" name="Grafik 112">
              <a:extLst>
                <a:ext uri="{FF2B5EF4-FFF2-40B4-BE49-F238E27FC236}">
                  <a16:creationId xmlns:a16="http://schemas.microsoft.com/office/drawing/2014/main" id="{BBC23134-B231-171D-9286-617A45D01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989388" y="8065466"/>
              <a:ext cx="6501979" cy="3150834"/>
            </a:xfrm>
            <a:prstGeom prst="rect">
              <a:avLst/>
            </a:prstGeom>
          </p:spPr>
        </p:pic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9602B440-6D5E-1C7B-F677-70B9F3C3BD9C}"/>
                </a:ext>
              </a:extLst>
            </p:cNvPr>
            <p:cNvSpPr txBox="1"/>
            <p:nvPr/>
          </p:nvSpPr>
          <p:spPr>
            <a:xfrm>
              <a:off x="10957242" y="11272026"/>
              <a:ext cx="705303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Fig 1 </a:t>
              </a:r>
              <a:r>
                <a:rPr lang="de-DE" sz="2000" dirty="0" err="1"/>
                <a:t>Schematic</a:t>
              </a:r>
              <a:r>
                <a:rPr lang="de-DE" sz="2000" dirty="0"/>
                <a:t> Illustration </a:t>
              </a:r>
              <a:r>
                <a:rPr lang="de-DE" sz="2000" dirty="0" err="1"/>
                <a:t>of</a:t>
              </a:r>
              <a:r>
                <a:rPr lang="de-DE" sz="2000" dirty="0"/>
                <a:t> RNA-</a:t>
              </a:r>
              <a:r>
                <a:rPr lang="de-DE" sz="2000" dirty="0" err="1"/>
                <a:t>dependency</a:t>
              </a:r>
              <a:r>
                <a:rPr lang="de-DE" sz="2000" dirty="0"/>
                <a:t>.</a:t>
              </a:r>
            </a:p>
            <a:p>
              <a:endParaRPr lang="de-DE" sz="2000" dirty="0"/>
            </a:p>
            <a:p>
              <a:r>
                <a:rPr lang="de-DE" sz="2000" dirty="0"/>
                <a:t>A </a:t>
              </a:r>
              <a:r>
                <a:rPr lang="de-DE" sz="2000" dirty="0" err="1"/>
                <a:t>protein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considered</a:t>
              </a:r>
              <a:r>
                <a:rPr lang="de-DE" sz="2000" dirty="0"/>
                <a:t> RNA-</a:t>
              </a:r>
              <a:r>
                <a:rPr lang="de-DE" sz="2000" dirty="0" err="1"/>
                <a:t>dependent</a:t>
              </a:r>
              <a:r>
                <a:rPr lang="de-DE" sz="2000" dirty="0"/>
                <a:t> </a:t>
              </a:r>
              <a:r>
                <a:rPr lang="de-DE" sz="2000" dirty="0" err="1"/>
                <a:t>if</a:t>
              </a:r>
              <a:r>
                <a:rPr lang="de-DE" sz="2000" dirty="0"/>
                <a:t> </a:t>
              </a:r>
              <a:r>
                <a:rPr lang="de-DE" sz="2000" dirty="0" err="1"/>
                <a:t>its</a:t>
              </a:r>
              <a:r>
                <a:rPr lang="de-DE" sz="2000" dirty="0"/>
                <a:t> </a:t>
              </a:r>
              <a:r>
                <a:rPr lang="de-DE" sz="2000" dirty="0" err="1"/>
                <a:t>interactome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dependent</a:t>
              </a:r>
              <a:r>
                <a:rPr lang="de-DE" sz="2000" dirty="0"/>
                <a:t> on RNA. </a:t>
              </a:r>
              <a:r>
                <a:rPr lang="de-DE" sz="2000" dirty="0" err="1"/>
                <a:t>It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either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directly</a:t>
              </a:r>
              <a:r>
                <a:rPr lang="de-DE" sz="2000" dirty="0"/>
                <a:t> </a:t>
              </a:r>
              <a:r>
                <a:rPr lang="de-DE" sz="2000" dirty="0" err="1"/>
                <a:t>or</a:t>
              </a:r>
              <a:r>
                <a:rPr lang="de-DE" sz="2000" dirty="0"/>
                <a:t> </a:t>
              </a:r>
              <a:r>
                <a:rPr lang="de-DE" sz="2000" dirty="0" err="1"/>
                <a:t>indirectly</a:t>
              </a:r>
              <a:r>
                <a:rPr lang="de-DE" sz="2000" dirty="0"/>
                <a:t> </a:t>
              </a:r>
              <a:r>
                <a:rPr lang="de-DE" sz="2000" dirty="0" err="1"/>
                <a:t>attached</a:t>
              </a:r>
              <a:r>
                <a:rPr lang="de-DE" sz="2000" dirty="0"/>
                <a:t> </a:t>
              </a:r>
              <a:r>
                <a:rPr lang="de-DE" sz="2000" dirty="0" err="1"/>
                <a:t>to</a:t>
              </a:r>
              <a:r>
                <a:rPr lang="de-DE" sz="2000" dirty="0"/>
                <a:t> RNA, ist </a:t>
              </a:r>
              <a:r>
                <a:rPr lang="de-DE" sz="2000" dirty="0" err="1"/>
                <a:t>functionality</a:t>
              </a:r>
              <a:r>
                <a:rPr lang="de-DE" sz="2000" dirty="0"/>
                <a:t> in </a:t>
              </a:r>
              <a:r>
                <a:rPr lang="de-DE" sz="2000" dirty="0" err="1"/>
                <a:t>biological</a:t>
              </a:r>
              <a:r>
                <a:rPr lang="de-DE" sz="2000" dirty="0"/>
                <a:t> </a:t>
              </a:r>
              <a:r>
                <a:rPr lang="de-DE" sz="2000" dirty="0" err="1"/>
                <a:t>context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associated</a:t>
              </a:r>
              <a:r>
                <a:rPr lang="de-DE" sz="2000" dirty="0"/>
                <a:t> </a:t>
              </a:r>
              <a:r>
                <a:rPr lang="de-DE" sz="2000" dirty="0" err="1"/>
                <a:t>with</a:t>
              </a:r>
              <a:r>
                <a:rPr lang="de-DE" sz="2000" dirty="0"/>
                <a:t> RNA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99212C4C-1E85-02E2-ED7B-9C6C2240AFA2}"/>
                </a:ext>
              </a:extLst>
            </p:cNvPr>
            <p:cNvSpPr txBox="1"/>
            <p:nvPr/>
          </p:nvSpPr>
          <p:spPr>
            <a:xfrm>
              <a:off x="10989388" y="7853349"/>
              <a:ext cx="648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1</a:t>
              </a:r>
            </a:p>
          </p:txBody>
        </p:sp>
      </p:grpSp>
      <p:grpSp>
        <p:nvGrpSpPr>
          <p:cNvPr id="30" name="Group 109">
            <a:extLst>
              <a:ext uri="{FF2B5EF4-FFF2-40B4-BE49-F238E27FC236}">
                <a16:creationId xmlns:a16="http://schemas.microsoft.com/office/drawing/2014/main" id="{F2D5F26A-63E2-0772-0CF8-488F160AC957}"/>
              </a:ext>
            </a:extLst>
          </p:cNvPr>
          <p:cNvGrpSpPr/>
          <p:nvPr/>
        </p:nvGrpSpPr>
        <p:grpSpPr>
          <a:xfrm>
            <a:off x="9347369" y="20854063"/>
            <a:ext cx="12020642" cy="5746172"/>
            <a:chOff x="6343061" y="15742343"/>
            <a:chExt cx="12020642" cy="5746172"/>
          </a:xfrm>
        </p:grpSpPr>
        <p:grpSp>
          <p:nvGrpSpPr>
            <p:cNvPr id="44" name="Group 104">
              <a:extLst>
                <a:ext uri="{FF2B5EF4-FFF2-40B4-BE49-F238E27FC236}">
                  <a16:creationId xmlns:a16="http://schemas.microsoft.com/office/drawing/2014/main" id="{5AAC7284-41A1-8794-3E39-02CAE7C04C0A}"/>
                </a:ext>
              </a:extLst>
            </p:cNvPr>
            <p:cNvGrpSpPr/>
            <p:nvPr/>
          </p:nvGrpSpPr>
          <p:grpSpPr>
            <a:xfrm>
              <a:off x="6343061" y="15969640"/>
              <a:ext cx="12020642" cy="5518875"/>
              <a:chOff x="6343061" y="15969640"/>
              <a:chExt cx="12020642" cy="5518875"/>
            </a:xfrm>
          </p:grpSpPr>
          <p:pic>
            <p:nvPicPr>
              <p:cNvPr id="51" name="Picture 52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01228F5-93D1-B50B-F6F4-72BFCF724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43061" y="15969640"/>
                <a:ext cx="3814597" cy="2860948"/>
              </a:xfrm>
              <a:prstGeom prst="rect">
                <a:avLst/>
              </a:prstGeom>
            </p:spPr>
          </p:pic>
          <p:pic>
            <p:nvPicPr>
              <p:cNvPr id="54" name="Picture 54" descr="A diagram of a graph showing a number of blue dots&#10;&#10;AI-generated content may be incorrect.">
                <a:extLst>
                  <a:ext uri="{FF2B5EF4-FFF2-40B4-BE49-F238E27FC236}">
                    <a16:creationId xmlns:a16="http://schemas.microsoft.com/office/drawing/2014/main" id="{12A65194-3EE6-DCF3-6E48-2C58E0C180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44438" y="18628600"/>
                <a:ext cx="3813219" cy="2859915"/>
              </a:xfrm>
              <a:prstGeom prst="rect">
                <a:avLst/>
              </a:prstGeom>
            </p:spPr>
          </p:pic>
          <p:pic>
            <p:nvPicPr>
              <p:cNvPr id="55" name="Picture 57" descr="A graph showing a curve of dots&#10;&#10;AI-generated content may be incorrect.">
                <a:extLst>
                  <a:ext uri="{FF2B5EF4-FFF2-40B4-BE49-F238E27FC236}">
                    <a16:creationId xmlns:a16="http://schemas.microsoft.com/office/drawing/2014/main" id="{8BF8143B-DFA0-33B5-4F17-7A5B3C6A7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48382" y="15969640"/>
                <a:ext cx="3814597" cy="2860948"/>
              </a:xfrm>
              <a:prstGeom prst="rect">
                <a:avLst/>
              </a:prstGeom>
            </p:spPr>
          </p:pic>
          <p:pic>
            <p:nvPicPr>
              <p:cNvPr id="56" name="Picture 60" descr="A graph showing a curve of a line&#10;&#10;AI-generated content may be incorrect.">
                <a:extLst>
                  <a:ext uri="{FF2B5EF4-FFF2-40B4-BE49-F238E27FC236}">
                    <a16:creationId xmlns:a16="http://schemas.microsoft.com/office/drawing/2014/main" id="{833F0B54-27C1-FB21-6FE9-F005BE5D3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45325" y="18631015"/>
                <a:ext cx="3810000" cy="2857500"/>
              </a:xfrm>
              <a:prstGeom prst="rect">
                <a:avLst/>
              </a:prstGeom>
            </p:spPr>
          </p:pic>
          <p:pic>
            <p:nvPicPr>
              <p:cNvPr id="62" name="Picture 85" descr="A graph of a patient's elbow&#10;&#10;AI-generated content may be incorrect.">
                <a:extLst>
                  <a:ext uri="{FF2B5EF4-FFF2-40B4-BE49-F238E27FC236}">
                    <a16:creationId xmlns:a16="http://schemas.microsoft.com/office/drawing/2014/main" id="{1E6C2B18-3112-6D3A-9901-627B79276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553703" y="16057584"/>
                <a:ext cx="3810000" cy="2857500"/>
              </a:xfrm>
              <a:prstGeom prst="rect">
                <a:avLst/>
              </a:prstGeom>
            </p:spPr>
          </p:pic>
          <p:pic>
            <p:nvPicPr>
              <p:cNvPr id="63" name="Picture 103" descr="A graph of a line graph&#10;&#10;AI-generated content may be incorrect.">
                <a:extLst>
                  <a:ext uri="{FF2B5EF4-FFF2-40B4-BE49-F238E27FC236}">
                    <a16:creationId xmlns:a16="http://schemas.microsoft.com/office/drawing/2014/main" id="{87D4E590-2CE4-E83D-5378-A12AB6C70C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556002" y="18599432"/>
                <a:ext cx="3807701" cy="2855776"/>
              </a:xfrm>
              <a:prstGeom prst="rect">
                <a:avLst/>
              </a:prstGeom>
            </p:spPr>
          </p:pic>
        </p:grpSp>
        <p:sp>
          <p:nvSpPr>
            <p:cNvPr id="47" name="TextBox 106">
              <a:extLst>
                <a:ext uri="{FF2B5EF4-FFF2-40B4-BE49-F238E27FC236}">
                  <a16:creationId xmlns:a16="http://schemas.microsoft.com/office/drawing/2014/main" id="{3AD17291-EDBC-55D9-13EA-4A251032C501}"/>
                </a:ext>
              </a:extLst>
            </p:cNvPr>
            <p:cNvSpPr txBox="1"/>
            <p:nvPr/>
          </p:nvSpPr>
          <p:spPr>
            <a:xfrm>
              <a:off x="10856694" y="15742343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</a:t>
              </a:r>
            </a:p>
          </p:txBody>
        </p:sp>
        <p:sp>
          <p:nvSpPr>
            <p:cNvPr id="48" name="TextBox 107">
              <a:extLst>
                <a:ext uri="{FF2B5EF4-FFF2-40B4-BE49-F238E27FC236}">
                  <a16:creationId xmlns:a16="http://schemas.microsoft.com/office/drawing/2014/main" id="{94152693-56B7-C10A-EB74-4E3F1CFC6B49}"/>
                </a:ext>
              </a:extLst>
            </p:cNvPr>
            <p:cNvSpPr txBox="1"/>
            <p:nvPr/>
          </p:nvSpPr>
          <p:spPr>
            <a:xfrm>
              <a:off x="14993991" y="15763772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C</a:t>
              </a:r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1288FC3D-AD3C-8F05-DCCF-298CE79300CE}"/>
              </a:ext>
            </a:extLst>
          </p:cNvPr>
          <p:cNvSpPr txBox="1"/>
          <p:nvPr/>
        </p:nvSpPr>
        <p:spPr>
          <a:xfrm>
            <a:off x="21368011" y="23636030"/>
            <a:ext cx="7923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Fig. 5 </a:t>
            </a:r>
            <a:r>
              <a:rPr lang="en-GB" dirty="0"/>
              <a:t>Principle Component Analyses and </a:t>
            </a:r>
            <a:r>
              <a:rPr lang="en-GB" dirty="0" err="1"/>
              <a:t>Elbowplots</a:t>
            </a:r>
            <a:r>
              <a:rPr lang="en-GB" dirty="0"/>
              <a:t> of the selected and the non-selected proteins. RNASE and CTRL are plotted separately for comparison in the PCA. The </a:t>
            </a:r>
            <a:r>
              <a:rPr lang="en-GB" dirty="0" err="1"/>
              <a:t>Elbowplots</a:t>
            </a:r>
            <a:r>
              <a:rPr lang="en-GB" dirty="0"/>
              <a:t> shows only RNASE.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A) </a:t>
            </a:r>
            <a:r>
              <a:rPr lang="en-GB" dirty="0"/>
              <a:t>PCA of the selected proteins. The data points of the RNASE compared to the CTRL make up an overall similar shape, but a shift is visible in the density of the points. </a:t>
            </a:r>
            <a:r>
              <a:rPr lang="en-GB" b="1" dirty="0"/>
              <a:t>B) </a:t>
            </a:r>
            <a:r>
              <a:rPr lang="en-GB" dirty="0"/>
              <a:t>PCA</a:t>
            </a:r>
            <a:r>
              <a:rPr lang="en-GB" b="1" dirty="0"/>
              <a:t> </a:t>
            </a:r>
            <a:r>
              <a:rPr lang="en-GB" dirty="0"/>
              <a:t>of the non-selected proteins. The points of the RNASE and CTRL form mostly the same structure. </a:t>
            </a:r>
            <a:r>
              <a:rPr lang="en-GB" b="1" dirty="0"/>
              <a:t>C) </a:t>
            </a:r>
            <a:r>
              <a:rPr lang="en-GB" dirty="0"/>
              <a:t>Elbow-Plot of the RNASE. The </a:t>
            </a:r>
            <a:r>
              <a:rPr lang="en-GB" dirty="0" err="1"/>
              <a:t>knick</a:t>
            </a:r>
            <a:r>
              <a:rPr lang="en-GB" dirty="0"/>
              <a:t> of the elbow is between 3 and 4. To compare selected and non-selected proteins, we decided to use 3 clusters in the </a:t>
            </a:r>
            <a:r>
              <a:rPr lang="en-GB" dirty="0" err="1"/>
              <a:t>kmeans</a:t>
            </a:r>
            <a:r>
              <a:rPr lang="en-GB" dirty="0"/>
              <a:t> clustering.</a:t>
            </a: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E35800D6-F7B5-B0EB-F3B9-A4DE3EF55A8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626554" y="16191664"/>
            <a:ext cx="3913718" cy="3609975"/>
          </a:xfrm>
          <a:prstGeom prst="rect">
            <a:avLst/>
          </a:prstGeom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0BC393B5-C78B-2BB8-FD41-73042A3CEA4A}"/>
              </a:ext>
            </a:extLst>
          </p:cNvPr>
          <p:cNvSpPr txBox="1"/>
          <p:nvPr/>
        </p:nvSpPr>
        <p:spPr>
          <a:xfrm rot="16200000">
            <a:off x="22630645" y="17417692"/>
            <a:ext cx="15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Frequency</a:t>
            </a:r>
            <a:endParaRPr lang="de-DE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8793E91-1DE6-7627-C829-6D993305B2B0}"/>
              </a:ext>
            </a:extLst>
          </p:cNvPr>
          <p:cNvSpPr txBox="1"/>
          <p:nvPr/>
        </p:nvSpPr>
        <p:spPr>
          <a:xfrm>
            <a:off x="25008263" y="19759448"/>
            <a:ext cx="181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Isoelectric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1CA8564-A72D-88F5-3A0E-4E566DA38655}"/>
              </a:ext>
            </a:extLst>
          </p:cNvPr>
          <p:cNvSpPr txBox="1"/>
          <p:nvPr/>
        </p:nvSpPr>
        <p:spPr>
          <a:xfrm>
            <a:off x="23476949" y="20330887"/>
            <a:ext cx="4998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6 – Histogram of isoelectric points (</a:t>
            </a:r>
            <a:r>
              <a:rPr lang="en-US" b="1" dirty="0" err="1"/>
              <a:t>pI</a:t>
            </a:r>
            <a:r>
              <a:rPr lang="en-US" b="1" dirty="0"/>
              <a:t>) for selected proteins</a:t>
            </a:r>
            <a:br>
              <a:rPr lang="en-US" dirty="0"/>
            </a:br>
            <a:r>
              <a:rPr lang="en-US" dirty="0"/>
              <a:t>The mean </a:t>
            </a:r>
            <a:r>
              <a:rPr lang="en-US" dirty="0" err="1"/>
              <a:t>pI</a:t>
            </a:r>
            <a:r>
              <a:rPr lang="en-US" dirty="0"/>
              <a:t> (8.16) is marked by a black line. A right-sided t-test against </a:t>
            </a:r>
            <a:r>
              <a:rPr lang="en-US" dirty="0" err="1"/>
              <a:t>pI</a:t>
            </a:r>
            <a:r>
              <a:rPr lang="en-US" dirty="0"/>
              <a:t> = 7.0 yielded a p-value of 2.2e-16, indicating that selected proteins have significantly higher isoelectric points.</a:t>
            </a:r>
            <a:endParaRPr lang="de-DE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E74BD1D1-81E5-0201-78E1-46E88BAC7B37}"/>
              </a:ext>
            </a:extLst>
          </p:cNvPr>
          <p:cNvSpPr txBox="1"/>
          <p:nvPr/>
        </p:nvSpPr>
        <p:spPr>
          <a:xfrm>
            <a:off x="23225760" y="15669382"/>
            <a:ext cx="400794" cy="52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70C59C4-30AB-EA5B-8DE4-B9E34DA2D83C}"/>
              </a:ext>
            </a:extLst>
          </p:cNvPr>
          <p:cNvSpPr txBox="1"/>
          <p:nvPr/>
        </p:nvSpPr>
        <p:spPr>
          <a:xfrm>
            <a:off x="23220072" y="16003537"/>
            <a:ext cx="51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6</a:t>
            </a:r>
          </a:p>
        </p:txBody>
      </p:sp>
      <p:sp>
        <p:nvSpPr>
          <p:cNvPr id="92" name="TextBox 105">
            <a:extLst>
              <a:ext uri="{FF2B5EF4-FFF2-40B4-BE49-F238E27FC236}">
                <a16:creationId xmlns:a16="http://schemas.microsoft.com/office/drawing/2014/main" id="{3512043F-66F8-EC1E-F88E-65A71874D70F}"/>
              </a:ext>
            </a:extLst>
          </p:cNvPr>
          <p:cNvSpPr txBox="1"/>
          <p:nvPr/>
        </p:nvSpPr>
        <p:spPr>
          <a:xfrm>
            <a:off x="16224648" y="29590688"/>
            <a:ext cx="55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noProof="0" dirty="0"/>
              <a:t>9A</a:t>
            </a:r>
          </a:p>
        </p:txBody>
      </p:sp>
      <p:sp>
        <p:nvSpPr>
          <p:cNvPr id="93" name="TextBox 105">
            <a:extLst>
              <a:ext uri="{FF2B5EF4-FFF2-40B4-BE49-F238E27FC236}">
                <a16:creationId xmlns:a16="http://schemas.microsoft.com/office/drawing/2014/main" id="{F3460A3E-6286-4102-ABE0-1FEB8D7BB611}"/>
              </a:ext>
            </a:extLst>
          </p:cNvPr>
          <p:cNvSpPr txBox="1"/>
          <p:nvPr/>
        </p:nvSpPr>
        <p:spPr>
          <a:xfrm>
            <a:off x="21466559" y="29582680"/>
            <a:ext cx="55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noProof="0" dirty="0"/>
              <a:t>9</a:t>
            </a:r>
            <a:r>
              <a:rPr lang="en-GB" sz="2400" b="1" dirty="0"/>
              <a:t>B</a:t>
            </a:r>
            <a:endParaRPr lang="en-GB" sz="2400" b="1" noProof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9451259" y="32454171"/>
            <a:ext cx="210372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/>
              <a:t>Not Selected RBP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BE04CA-3D6F-4AB3-A9C6-944F478B400F}"/>
              </a:ext>
            </a:extLst>
          </p:cNvPr>
          <p:cNvSpPr txBox="1"/>
          <p:nvPr/>
        </p:nvSpPr>
        <p:spPr>
          <a:xfrm>
            <a:off x="19451259" y="32709847"/>
            <a:ext cx="210372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/>
              <a:t>Selected RBP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B87F2FC9-C719-8C08-F02A-9BCDE0075EA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202785" y="32475914"/>
            <a:ext cx="314369" cy="581106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9B44A5B-2966-C82F-7BF3-F655E083869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408250" y="32475914"/>
            <a:ext cx="323895" cy="581106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7381C19-CAB8-F952-9C60-0A0306783515}"/>
              </a:ext>
            </a:extLst>
          </p:cNvPr>
          <p:cNvSpPr txBox="1"/>
          <p:nvPr/>
        </p:nvSpPr>
        <p:spPr>
          <a:xfrm>
            <a:off x="24651297" y="32474703"/>
            <a:ext cx="210372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/>
              <a:t>Not Selected RBP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CE07B3A-9A57-D138-5135-97117CA6A654}"/>
              </a:ext>
            </a:extLst>
          </p:cNvPr>
          <p:cNvSpPr txBox="1"/>
          <p:nvPr/>
        </p:nvSpPr>
        <p:spPr>
          <a:xfrm>
            <a:off x="24651297" y="32730379"/>
            <a:ext cx="210372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/>
              <a:t>Selected RBP</a:t>
            </a:r>
          </a:p>
        </p:txBody>
      </p:sp>
      <p:sp>
        <p:nvSpPr>
          <p:cNvPr id="124" name="Textfeld 102">
            <a:extLst>
              <a:ext uri="{FF2B5EF4-FFF2-40B4-BE49-F238E27FC236}">
                <a16:creationId xmlns:a16="http://schemas.microsoft.com/office/drawing/2014/main" id="{63908110-83F5-4AFC-FED4-C66074DDBCDB}"/>
              </a:ext>
            </a:extLst>
          </p:cNvPr>
          <p:cNvSpPr txBox="1"/>
          <p:nvPr/>
        </p:nvSpPr>
        <p:spPr>
          <a:xfrm>
            <a:off x="16151120" y="29640840"/>
            <a:ext cx="342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RBP2GO-known RBPs</a:t>
            </a:r>
            <a:endParaRPr lang="de-DE" sz="2000" b="1" dirty="0"/>
          </a:p>
        </p:txBody>
      </p:sp>
      <p:sp>
        <p:nvSpPr>
          <p:cNvPr id="125" name="Textfeld 102">
            <a:extLst>
              <a:ext uri="{FF2B5EF4-FFF2-40B4-BE49-F238E27FC236}">
                <a16:creationId xmlns:a16="http://schemas.microsoft.com/office/drawing/2014/main" id="{898E2FD0-FE50-5C5B-2730-EB43C52695BD}"/>
              </a:ext>
            </a:extLst>
          </p:cNvPr>
          <p:cNvSpPr txBox="1"/>
          <p:nvPr/>
        </p:nvSpPr>
        <p:spPr>
          <a:xfrm>
            <a:off x="21615720" y="29619824"/>
            <a:ext cx="342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RBP2GO-known non-RBPs</a:t>
            </a:r>
            <a:endParaRPr lang="de-DE" sz="2000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13744D-E69F-B989-1A93-41F411B9370E}"/>
              </a:ext>
            </a:extLst>
          </p:cNvPr>
          <p:cNvGrpSpPr/>
          <p:nvPr/>
        </p:nvGrpSpPr>
        <p:grpSpPr>
          <a:xfrm>
            <a:off x="18659378" y="7935898"/>
            <a:ext cx="11005390" cy="5013157"/>
            <a:chOff x="18659378" y="7935898"/>
            <a:chExt cx="11005390" cy="50131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BEF744-BA9E-D30A-593C-00715AF3D0C6}"/>
                </a:ext>
              </a:extLst>
            </p:cNvPr>
            <p:cNvSpPr txBox="1"/>
            <p:nvPr/>
          </p:nvSpPr>
          <p:spPr>
            <a:xfrm>
              <a:off x="19052291" y="7935898"/>
              <a:ext cx="47764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             </a:t>
              </a:r>
              <a:r>
                <a:rPr lang="en-GB" sz="2000" b="1" noProof="0" dirty="0"/>
                <a:t>   </a:t>
              </a:r>
              <a:r>
                <a:rPr lang="en-GB" sz="2000" noProof="0" dirty="0"/>
                <a:t> Plot for DDX21_HUMAN</a:t>
              </a:r>
              <a:r>
                <a:rPr lang="en-GB" sz="2000" b="1" noProof="0" dirty="0"/>
                <a:t> 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8659378" y="11625616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An </a:t>
              </a:r>
              <a:r>
                <a:rPr lang="en-GB" sz="2000" noProof="0" dirty="0" err="1"/>
                <a:t>RNA.dependent</a:t>
              </a:r>
              <a:r>
                <a:rPr lang="en-GB" sz="2000" noProof="0" dirty="0"/>
                <a:t> protein </a:t>
              </a:r>
              <a:r>
                <a:rPr lang="en-GB" sz="2000" dirty="0"/>
                <a:t>e</a:t>
              </a:r>
              <a:r>
                <a:rPr lang="en-GB" sz="2000" noProof="0" dirty="0" err="1"/>
                <a:t>xhibits</a:t>
              </a:r>
              <a:r>
                <a:rPr lang="en-GB" sz="2000" noProof="0" dirty="0"/>
                <a:t> a shift </a:t>
              </a:r>
              <a:r>
                <a:rPr lang="en-GB" sz="2000" dirty="0"/>
                <a:t>for its intensity values between control and </a:t>
              </a:r>
              <a:r>
                <a:rPr lang="en-GB" sz="2000" dirty="0" err="1"/>
                <a:t>rnase</a:t>
              </a:r>
              <a:r>
                <a:rPr lang="en-GB" sz="2000" dirty="0"/>
                <a:t> group.</a:t>
              </a:r>
              <a:r>
                <a:rPr lang="en-GB" sz="2000" noProof="0" dirty="0"/>
                <a:t> </a:t>
              </a:r>
            </a:p>
            <a:p>
              <a:r>
                <a:rPr lang="en-GB" sz="2000" b="1" noProof="0" dirty="0"/>
                <a:t>B)</a:t>
              </a:r>
              <a:r>
                <a:rPr lang="en-GB" sz="2000" b="1" dirty="0"/>
                <a:t> </a:t>
              </a:r>
              <a:r>
                <a:rPr lang="en-GB" sz="2000" dirty="0"/>
                <a:t>A nor RNA-dependent protein exhibits no such shift</a:t>
              </a:r>
              <a:endParaRPr lang="en-GB" sz="2000" noProof="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945A37-4C84-B8DB-0887-72307982F33E}"/>
                </a:ext>
              </a:extLst>
            </p:cNvPr>
            <p:cNvSpPr txBox="1"/>
            <p:nvPr/>
          </p:nvSpPr>
          <p:spPr>
            <a:xfrm>
              <a:off x="24497427" y="7940116"/>
              <a:ext cx="4892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                </a:t>
              </a:r>
              <a:r>
                <a:rPr lang="en-GB" sz="2000" dirty="0"/>
                <a:t>Plot for SPTN1_HUMAN</a:t>
              </a:r>
              <a:r>
                <a:rPr lang="en-GB" sz="2000" b="1" dirty="0"/>
                <a:t> </a:t>
              </a:r>
              <a:endParaRPr lang="en-GB" sz="2000" b="1" noProof="0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EFE2010-A335-912E-7762-F38CE4A9A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9102199" y="8322346"/>
              <a:ext cx="4726558" cy="291762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202F377-548B-B9CA-1770-3A87DB853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4510576" y="8322346"/>
              <a:ext cx="4726558" cy="2917628"/>
            </a:xfrm>
            <a:prstGeom prst="rect">
              <a:avLst/>
            </a:prstGeom>
          </p:spPr>
        </p:pic>
        <p:sp>
          <p:nvSpPr>
            <p:cNvPr id="42" name="Textfeld 104">
              <a:extLst>
                <a:ext uri="{FF2B5EF4-FFF2-40B4-BE49-F238E27FC236}">
                  <a16:creationId xmlns:a16="http://schemas.microsoft.com/office/drawing/2014/main" id="{3818F5C5-2AA5-1AD6-3DFE-FD58E010C6DA}"/>
                </a:ext>
              </a:extLst>
            </p:cNvPr>
            <p:cNvSpPr txBox="1"/>
            <p:nvPr/>
          </p:nvSpPr>
          <p:spPr>
            <a:xfrm rot="16200000">
              <a:off x="18519995" y="9443153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43" name="Textfeld 104">
              <a:extLst>
                <a:ext uri="{FF2B5EF4-FFF2-40B4-BE49-F238E27FC236}">
                  <a16:creationId xmlns:a16="http://schemas.microsoft.com/office/drawing/2014/main" id="{D6F08FB9-54DB-11A9-C1F9-1F55FA808997}"/>
                </a:ext>
              </a:extLst>
            </p:cNvPr>
            <p:cNvSpPr txBox="1"/>
            <p:nvPr/>
          </p:nvSpPr>
          <p:spPr>
            <a:xfrm rot="16200000">
              <a:off x="23899129" y="9443153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45" name="Textfeld 105">
              <a:extLst>
                <a:ext uri="{FF2B5EF4-FFF2-40B4-BE49-F238E27FC236}">
                  <a16:creationId xmlns:a16="http://schemas.microsoft.com/office/drawing/2014/main" id="{7D505E79-B2EA-786C-F637-D3D0173158B5}"/>
                </a:ext>
              </a:extLst>
            </p:cNvPr>
            <p:cNvSpPr txBox="1"/>
            <p:nvPr/>
          </p:nvSpPr>
          <p:spPr>
            <a:xfrm>
              <a:off x="20114893" y="11235898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  <p:sp>
          <p:nvSpPr>
            <p:cNvPr id="46" name="Textfeld 105">
              <a:extLst>
                <a:ext uri="{FF2B5EF4-FFF2-40B4-BE49-F238E27FC236}">
                  <a16:creationId xmlns:a16="http://schemas.microsoft.com/office/drawing/2014/main" id="{3B496526-3986-57DE-B81C-82BCF78FBCBC}"/>
                </a:ext>
              </a:extLst>
            </p:cNvPr>
            <p:cNvSpPr txBox="1"/>
            <p:nvPr/>
          </p:nvSpPr>
          <p:spPr>
            <a:xfrm>
              <a:off x="25625712" y="11235898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7E75A-3C21-C33C-5155-8C87CE3F3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311FA4B-A0ED-5D01-5442-209E26C042CB}"/>
              </a:ext>
            </a:extLst>
          </p:cNvPr>
          <p:cNvSpPr txBox="1"/>
          <p:nvPr/>
        </p:nvSpPr>
        <p:spPr>
          <a:xfrm>
            <a:off x="2436811" y="11011806"/>
            <a:ext cx="111466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Fig. 3 </a:t>
            </a:r>
            <a:r>
              <a:rPr lang="de-DE" sz="2000" dirty="0"/>
              <a:t>Criteria used to classify proteins as RNA-dependent (selected) or non-RNA-dependent (not selected)</a:t>
            </a:r>
          </a:p>
          <a:p>
            <a:endParaRPr lang="de-DE" sz="2000" dirty="0"/>
          </a:p>
          <a:p>
            <a:r>
              <a:rPr lang="en-US" sz="2000" b="1" dirty="0"/>
              <a:t>Selected proteins</a:t>
            </a:r>
            <a:r>
              <a:rPr lang="en-US" sz="2000" dirty="0"/>
              <a:t> met one of the following conditions:</a:t>
            </a:r>
            <a:br>
              <a:rPr lang="en-US" sz="2000" dirty="0"/>
            </a:br>
            <a:r>
              <a:rPr lang="en-US" sz="2000" dirty="0"/>
              <a:t>– A center of mass (</a:t>
            </a:r>
            <a:r>
              <a:rPr lang="en-US" sz="2000" dirty="0" err="1"/>
              <a:t>CoM</a:t>
            </a:r>
            <a:r>
              <a:rPr lang="en-US" sz="2000" dirty="0"/>
              <a:t>) shift of </a:t>
            </a:r>
            <a:r>
              <a:rPr lang="en-US" sz="2000" b="1" dirty="0"/>
              <a:t>≥ 2 fractions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– Or no </a:t>
            </a:r>
            <a:r>
              <a:rPr lang="en-US" sz="2000" dirty="0" err="1"/>
              <a:t>CoM</a:t>
            </a:r>
            <a:r>
              <a:rPr lang="en-US" sz="2000" dirty="0"/>
              <a:t> shift, but a main maximum shift of </a:t>
            </a:r>
            <a:r>
              <a:rPr lang="en-US" sz="2000" b="1" dirty="0"/>
              <a:t>≥ 3 fractions</a:t>
            </a:r>
            <a:r>
              <a:rPr lang="en-US" sz="2000" dirty="0"/>
              <a:t> </a:t>
            </a:r>
            <a:r>
              <a:rPr lang="en-US" sz="2000" b="1" dirty="0"/>
              <a:t>and</a:t>
            </a:r>
            <a:r>
              <a:rPr lang="en-US" sz="2000" dirty="0"/>
              <a:t> a </a:t>
            </a:r>
            <a:r>
              <a:rPr lang="en-US" sz="2000" b="1" dirty="0"/>
              <a:t>correlation value &lt; 0.7</a:t>
            </a:r>
            <a:r>
              <a:rPr lang="en-US" sz="2000" dirty="0"/>
              <a:t> between control (CTRL) and RNase samples (RNASE).</a:t>
            </a:r>
          </a:p>
          <a:p>
            <a:r>
              <a:rPr lang="en-US" sz="2000" b="1" dirty="0"/>
              <a:t>Not selected proteins</a:t>
            </a:r>
            <a:r>
              <a:rPr lang="en-US" sz="2000" dirty="0"/>
              <a:t> met one of the following:</a:t>
            </a:r>
            <a:br>
              <a:rPr lang="en-US" sz="2000" dirty="0"/>
            </a:br>
            <a:r>
              <a:rPr lang="en-US" sz="2000" dirty="0"/>
              <a:t>– No </a:t>
            </a:r>
            <a:r>
              <a:rPr lang="en-US" sz="2000" dirty="0" err="1"/>
              <a:t>CoM</a:t>
            </a:r>
            <a:r>
              <a:rPr lang="en-US" sz="2000" dirty="0"/>
              <a:t> shift </a:t>
            </a:r>
            <a:r>
              <a:rPr lang="en-US" sz="2000" b="1" dirty="0"/>
              <a:t>≥ 2 fractions</a:t>
            </a:r>
            <a:r>
              <a:rPr lang="en-US" sz="2000" dirty="0"/>
              <a:t> and no main maximum shift </a:t>
            </a:r>
            <a:r>
              <a:rPr lang="en-US" sz="2000" b="1" dirty="0"/>
              <a:t>≥ 3 fractions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– Or a main maximum shift </a:t>
            </a:r>
            <a:r>
              <a:rPr lang="en-US" sz="2000" b="1" dirty="0"/>
              <a:t>with</a:t>
            </a:r>
            <a:r>
              <a:rPr lang="en-US" sz="2000" dirty="0"/>
              <a:t> no </a:t>
            </a:r>
            <a:r>
              <a:rPr lang="en-US" sz="2000" dirty="0" err="1"/>
              <a:t>CoM</a:t>
            </a:r>
            <a:r>
              <a:rPr lang="en-US" sz="2000" dirty="0"/>
              <a:t> shift, </a:t>
            </a:r>
            <a:r>
              <a:rPr lang="en-US" sz="2000" b="1" dirty="0"/>
              <a:t>and</a:t>
            </a:r>
            <a:r>
              <a:rPr lang="en-US" sz="2000" dirty="0"/>
              <a:t> a </a:t>
            </a:r>
            <a:r>
              <a:rPr lang="en-US" sz="2000" b="1" dirty="0"/>
              <a:t>correlation value ≥ 0.7</a:t>
            </a:r>
            <a:r>
              <a:rPr lang="en-US" sz="2000" dirty="0"/>
              <a:t> between CTRL and RNASE.</a:t>
            </a:r>
          </a:p>
          <a:p>
            <a:endParaRPr lang="de-DE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780BEB-0ABA-7572-E931-2AFD78CE7A3D}"/>
              </a:ext>
            </a:extLst>
          </p:cNvPr>
          <p:cNvGrpSpPr/>
          <p:nvPr/>
        </p:nvGrpSpPr>
        <p:grpSpPr>
          <a:xfrm>
            <a:off x="2209424" y="2066302"/>
            <a:ext cx="9079424" cy="7298822"/>
            <a:chOff x="2552324" y="2545614"/>
            <a:chExt cx="9079424" cy="7298822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D8E3721E-7B2E-1584-0A9B-8B1F8B323E6D}"/>
                </a:ext>
              </a:extLst>
            </p:cNvPr>
            <p:cNvSpPr/>
            <p:nvPr/>
          </p:nvSpPr>
          <p:spPr>
            <a:xfrm>
              <a:off x="6031834" y="2545614"/>
              <a:ext cx="2120407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All proteins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65CBA88-F3B8-4678-38BF-80B9579459E1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3567402"/>
              <a:ext cx="288829" cy="432018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193D6C0-80A6-AE4C-6412-8FD5F12D8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3567402"/>
              <a:ext cx="280312" cy="432017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98009A50-06C0-34CF-ABAB-D73693899178}"/>
                </a:ext>
              </a:extLst>
            </p:cNvPr>
            <p:cNvSpPr/>
            <p:nvPr/>
          </p:nvSpPr>
          <p:spPr>
            <a:xfrm>
              <a:off x="3966536" y="4232328"/>
              <a:ext cx="2902164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FA80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FA5D32"/>
                  </a:solidFill>
                </a:rPr>
                <a:t>Center of Mass shift ≥ 2 fractions 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9FFD9396-6054-92CC-D0F5-9FC288C4630A}"/>
                </a:ext>
              </a:extLst>
            </p:cNvPr>
            <p:cNvSpPr/>
            <p:nvPr/>
          </p:nvSpPr>
          <p:spPr>
            <a:xfrm>
              <a:off x="7306858" y="4232328"/>
              <a:ext cx="2750329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No Center of Mass shift ≥ 2 fractions 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FE9ADFD-18EC-EFC1-C770-CB110DB771BE}"/>
                </a:ext>
              </a:extLst>
            </p:cNvPr>
            <p:cNvCxnSpPr>
              <a:cxnSpLocks/>
            </p:cNvCxnSpPr>
            <p:nvPr/>
          </p:nvCxnSpPr>
          <p:spPr>
            <a:xfrm>
              <a:off x="8881419" y="5292215"/>
              <a:ext cx="288829" cy="432018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DC66DE9-7844-6B76-535B-428098780C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949" y="5292215"/>
              <a:ext cx="280312" cy="432017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9A561B82-100E-41B2-A498-01D6353F878C}"/>
                </a:ext>
              </a:extLst>
            </p:cNvPr>
            <p:cNvSpPr/>
            <p:nvPr/>
          </p:nvSpPr>
          <p:spPr>
            <a:xfrm>
              <a:off x="5716872" y="6001391"/>
              <a:ext cx="2750329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Main maximum shift ≥ 3 fractions 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9C3266F-FC6E-6C64-2510-DA8ED8E38F61}"/>
                </a:ext>
              </a:extLst>
            </p:cNvPr>
            <p:cNvSpPr/>
            <p:nvPr/>
          </p:nvSpPr>
          <p:spPr>
            <a:xfrm>
              <a:off x="8881419" y="5995240"/>
              <a:ext cx="2750329" cy="788879"/>
            </a:xfrm>
            <a:prstGeom prst="roundRect">
              <a:avLst>
                <a:gd name="adj" fmla="val 37595"/>
              </a:avLst>
            </a:prstGeom>
            <a:solidFill>
              <a:schemeClr val="bg1"/>
            </a:solidFill>
            <a:ln w="104775">
              <a:solidFill>
                <a:srgbClr val="AB8D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8F67FF"/>
                  </a:solidFill>
                </a:rPr>
                <a:t>No Main maximum shift ≥ 3 fractions 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D972C17-2236-37FD-AE3E-7EA4C26CC656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7023178"/>
              <a:ext cx="288829" cy="432018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CC871B5-B1A8-2034-7392-252ADE091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7023178"/>
              <a:ext cx="280312" cy="432017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E490DDD-18A9-5146-F149-61F55F28C12E}"/>
                </a:ext>
              </a:extLst>
            </p:cNvPr>
            <p:cNvSpPr/>
            <p:nvPr/>
          </p:nvSpPr>
          <p:spPr>
            <a:xfrm>
              <a:off x="4099146" y="7684021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842332"/>
                  </a:solidFill>
                </a:rPr>
                <a:t>Correlation Value</a:t>
              </a:r>
              <a:br>
                <a:rPr lang="de-DE" sz="2400" dirty="0">
                  <a:solidFill>
                    <a:srgbClr val="842332"/>
                  </a:solidFill>
                </a:rPr>
              </a:br>
              <a:r>
                <a:rPr lang="de-DE" sz="2400" dirty="0">
                  <a:solidFill>
                    <a:srgbClr val="842332"/>
                  </a:solidFill>
                </a:rPr>
                <a:t>&lt; 0.7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3BD3344D-B469-79AC-19A9-28814A934BAE}"/>
                </a:ext>
              </a:extLst>
            </p:cNvPr>
            <p:cNvSpPr/>
            <p:nvPr/>
          </p:nvSpPr>
          <p:spPr>
            <a:xfrm>
              <a:off x="7306858" y="7688103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91970"/>
                  </a:solidFill>
                </a:rPr>
                <a:t>Correlation Value</a:t>
              </a:r>
              <a:br>
                <a:rPr lang="de-DE" sz="2400" dirty="0">
                  <a:solidFill>
                    <a:srgbClr val="191970"/>
                  </a:solidFill>
                </a:rPr>
              </a:br>
              <a:r>
                <a:rPr lang="de-DE" sz="2400" dirty="0">
                  <a:solidFill>
                    <a:srgbClr val="191970"/>
                  </a:solidFill>
                </a:rPr>
                <a:t>≥ 0.7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BA4A5D-F545-6FFA-F52A-08F98810C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579" y="8472900"/>
              <a:ext cx="0" cy="582656"/>
            </a:xfrm>
            <a:prstGeom prst="line">
              <a:avLst/>
            </a:prstGeom>
            <a:ln w="889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74043B1-0680-68D4-5107-89330AE04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9279" y="8472900"/>
              <a:ext cx="0" cy="582656"/>
            </a:xfrm>
            <a:prstGeom prst="line">
              <a:avLst/>
            </a:prstGeom>
            <a:ln w="889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CF7DD33-9F3E-20F3-D87E-6164CEADE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4429" y="6833542"/>
              <a:ext cx="0" cy="2214394"/>
            </a:xfrm>
            <a:prstGeom prst="line">
              <a:avLst/>
            </a:prstGeom>
            <a:ln w="88900">
              <a:solidFill>
                <a:srgbClr val="AB8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468BA96F-7B7F-8E89-C21C-63D4CCE4F775}"/>
                </a:ext>
              </a:extLst>
            </p:cNvPr>
            <p:cNvCxnSpPr/>
            <p:nvPr/>
          </p:nvCxnSpPr>
          <p:spPr>
            <a:xfrm rot="10800000" flipV="1">
              <a:off x="3451240" y="4626768"/>
              <a:ext cx="515297" cy="4428788"/>
            </a:xfrm>
            <a:prstGeom prst="bentConnector2">
              <a:avLst/>
            </a:prstGeom>
            <a:ln w="88900">
              <a:solidFill>
                <a:srgbClr val="FA8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6B7F02D-C54E-F456-228F-079E0F21ACAF}"/>
                </a:ext>
              </a:extLst>
            </p:cNvPr>
            <p:cNvSpPr/>
            <p:nvPr/>
          </p:nvSpPr>
          <p:spPr>
            <a:xfrm>
              <a:off x="2552324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gradFill flip="none" rotWithShape="1">
                <a:gsLst>
                  <a:gs pos="0">
                    <a:srgbClr val="FE8D70"/>
                  </a:gs>
                  <a:gs pos="61000">
                    <a:srgbClr val="842332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842332"/>
                  </a:solidFill>
                </a:rPr>
                <a:t>Selected Proteins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59F04B8-BCE3-F170-1DF2-E8AD7919EC59}"/>
                </a:ext>
              </a:extLst>
            </p:cNvPr>
            <p:cNvSpPr/>
            <p:nvPr/>
          </p:nvSpPr>
          <p:spPr>
            <a:xfrm>
              <a:off x="8881418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gradFill flip="none" rotWithShape="1">
                <a:gsLst>
                  <a:gs pos="0">
                    <a:srgbClr val="AB8DFF"/>
                  </a:gs>
                  <a:gs pos="93000">
                    <a:srgbClr val="19197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191970"/>
                  </a:solidFill>
                </a:rPr>
                <a:t>Not Selected Proteins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271AAB6-EFCE-556F-F0FB-2AE33CBE726E}"/>
              </a:ext>
            </a:extLst>
          </p:cNvPr>
          <p:cNvGrpSpPr/>
          <p:nvPr/>
        </p:nvGrpSpPr>
        <p:grpSpPr>
          <a:xfrm>
            <a:off x="12843029" y="3520107"/>
            <a:ext cx="13076502" cy="4677883"/>
            <a:chOff x="11526370" y="15734215"/>
            <a:chExt cx="12399909" cy="4677883"/>
          </a:xfrm>
        </p:grpSpPr>
        <p:grpSp>
          <p:nvGrpSpPr>
            <p:cNvPr id="6" name="Gruppieren 110">
              <a:extLst>
                <a:ext uri="{FF2B5EF4-FFF2-40B4-BE49-F238E27FC236}">
                  <a16:creationId xmlns:a16="http://schemas.microsoft.com/office/drawing/2014/main" id="{18A14772-85A3-1215-7484-0A77F68BC120}"/>
                </a:ext>
              </a:extLst>
            </p:cNvPr>
            <p:cNvGrpSpPr/>
            <p:nvPr/>
          </p:nvGrpSpPr>
          <p:grpSpPr>
            <a:xfrm>
              <a:off x="11526370" y="15747702"/>
              <a:ext cx="12399909" cy="4664396"/>
              <a:chOff x="15902258" y="19196409"/>
              <a:chExt cx="12399909" cy="4664396"/>
            </a:xfrm>
          </p:grpSpPr>
          <p:grpSp>
            <p:nvGrpSpPr>
              <p:cNvPr id="8" name="Gruppieren 106">
                <a:extLst>
                  <a:ext uri="{FF2B5EF4-FFF2-40B4-BE49-F238E27FC236}">
                    <a16:creationId xmlns:a16="http://schemas.microsoft.com/office/drawing/2014/main" id="{F9037761-BB89-4D9A-2A12-232B5D6D6B38}"/>
                  </a:ext>
                </a:extLst>
              </p:cNvPr>
              <p:cNvGrpSpPr/>
              <p:nvPr/>
            </p:nvGrpSpPr>
            <p:grpSpPr>
              <a:xfrm>
                <a:off x="15902258" y="19196409"/>
                <a:ext cx="12399909" cy="4366798"/>
                <a:chOff x="15902258" y="19582067"/>
                <a:chExt cx="12399909" cy="4366798"/>
              </a:xfrm>
            </p:grpSpPr>
            <p:grpSp>
              <p:nvGrpSpPr>
                <p:cNvPr id="14" name="Gruppieren 57">
                  <a:extLst>
                    <a:ext uri="{FF2B5EF4-FFF2-40B4-BE49-F238E27FC236}">
                      <a16:creationId xmlns:a16="http://schemas.microsoft.com/office/drawing/2014/main" id="{E0460EEF-258B-C416-C800-EB25F857D52E}"/>
                    </a:ext>
                  </a:extLst>
                </p:cNvPr>
                <p:cNvGrpSpPr/>
                <p:nvPr/>
              </p:nvGrpSpPr>
              <p:grpSpPr>
                <a:xfrm>
                  <a:off x="15902258" y="19582067"/>
                  <a:ext cx="12399909" cy="4366798"/>
                  <a:chOff x="11844917" y="20574623"/>
                  <a:chExt cx="11960427" cy="4366798"/>
                </a:xfrm>
              </p:grpSpPr>
              <p:sp>
                <p:nvSpPr>
                  <p:cNvPr id="17" name="Textfeld 15">
                    <a:extLst>
                      <a:ext uri="{FF2B5EF4-FFF2-40B4-BE49-F238E27FC236}">
                        <a16:creationId xmlns:a16="http://schemas.microsoft.com/office/drawing/2014/main" id="{819E4FCD-661F-B6EB-2948-F6618E7A4A23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1854" y="20574623"/>
                    <a:ext cx="3813490" cy="3477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/>
                      <a:t>Fig. 4  </a:t>
                    </a:r>
                    <a:r>
                      <a:rPr lang="en-US" sz="2000" dirty="0"/>
                      <a:t>COM shifts between control and RNase conditions for selected and not selected proteins</a:t>
                    </a:r>
                  </a:p>
                  <a:p>
                    <a:endParaRPr lang="en-US" sz="2000" dirty="0"/>
                  </a:p>
                  <a:p>
                    <a:r>
                      <a:rPr lang="en-US" sz="2000" dirty="0"/>
                      <a:t>Each dot represents a protein. X-axis: COM in control, Y-axis: COM in RNase.</a:t>
                    </a:r>
                    <a:br>
                      <a:rPr lang="en-US" sz="2000" dirty="0"/>
                    </a:br>
                    <a:r>
                      <a:rPr lang="en-US" sz="2000" dirty="0"/>
                      <a:t>Colors match Fig. 3 and indicate subsets of selected or not selected proteins.</a:t>
                    </a:r>
                    <a:br>
                      <a:rPr lang="en-US" sz="2000" dirty="0"/>
                    </a:br>
                    <a:r>
                      <a:rPr lang="en-US" sz="2000" b="1" dirty="0"/>
                      <a:t>A)</a:t>
                    </a:r>
                    <a:r>
                      <a:rPr lang="en-US" sz="2000" dirty="0"/>
                      <a:t> Selected proteins </a:t>
                    </a:r>
                  </a:p>
                  <a:p>
                    <a:r>
                      <a:rPr lang="en-US" sz="2000" b="1" dirty="0"/>
                      <a:t>B)</a:t>
                    </a:r>
                    <a:r>
                      <a:rPr lang="en-US" sz="2000" dirty="0"/>
                      <a:t> Not selected proteins</a:t>
                    </a:r>
                  </a:p>
                </p:txBody>
              </p:sp>
              <p:pic>
                <p:nvPicPr>
                  <p:cNvPr id="18" name="Grafik 2">
                    <a:extLst>
                      <a:ext uri="{FF2B5EF4-FFF2-40B4-BE49-F238E27FC236}">
                        <a16:creationId xmlns:a16="http://schemas.microsoft.com/office/drawing/2014/main" id="{C3538948-C237-DF21-1BBD-3C22829F09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223017" y="21360021"/>
                    <a:ext cx="7532838" cy="3581400"/>
                  </a:xfrm>
                  <a:prstGeom prst="rect">
                    <a:avLst/>
                  </a:prstGeom>
                </p:spPr>
              </p:pic>
              <p:sp>
                <p:nvSpPr>
                  <p:cNvPr id="19" name="Textfeld 12">
                    <a:extLst>
                      <a:ext uri="{FF2B5EF4-FFF2-40B4-BE49-F238E27FC236}">
                        <a16:creationId xmlns:a16="http://schemas.microsoft.com/office/drawing/2014/main" id="{2EC5B02C-49FA-9427-A616-581F4541E34F}"/>
                      </a:ext>
                    </a:extLst>
                  </p:cNvPr>
                  <p:cNvSpPr txBox="1"/>
                  <p:nvPr/>
                </p:nvSpPr>
                <p:spPr>
                  <a:xfrm>
                    <a:off x="11844917" y="20640668"/>
                    <a:ext cx="56267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2400" b="1" dirty="0"/>
                      <a:t>4A</a:t>
                    </a:r>
                  </a:p>
                </p:txBody>
              </p:sp>
            </p:grpSp>
            <p:sp>
              <p:nvSpPr>
                <p:cNvPr id="15" name="Textfeld 85">
                  <a:extLst>
                    <a:ext uri="{FF2B5EF4-FFF2-40B4-BE49-F238E27FC236}">
                      <a16:creationId xmlns:a16="http://schemas.microsoft.com/office/drawing/2014/main" id="{C6B4B9DE-0524-750D-B487-2DCF8E9D50B7}"/>
                    </a:ext>
                  </a:extLst>
                </p:cNvPr>
                <p:cNvSpPr txBox="1"/>
                <p:nvPr/>
              </p:nvSpPr>
              <p:spPr>
                <a:xfrm>
                  <a:off x="16652542" y="19659579"/>
                  <a:ext cx="31923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000" dirty="0" err="1"/>
                    <a:t>Comparison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of</a:t>
                  </a:r>
                  <a:r>
                    <a:rPr lang="de-DE" sz="2000" dirty="0"/>
                    <a:t> COM </a:t>
                  </a:r>
                  <a:r>
                    <a:rPr lang="de-DE" sz="2000" dirty="0" err="1"/>
                    <a:t>values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among</a:t>
                  </a:r>
                  <a:r>
                    <a:rPr lang="de-DE" sz="2000" dirty="0"/>
                    <a:t> </a:t>
                  </a:r>
                  <a:r>
                    <a:rPr lang="de-DE" sz="2000" b="1" dirty="0" err="1"/>
                    <a:t>selected</a:t>
                  </a:r>
                  <a:r>
                    <a:rPr lang="de-DE" sz="2000" b="1" dirty="0"/>
                    <a:t> </a:t>
                  </a:r>
                  <a:r>
                    <a:rPr lang="de-DE" sz="2000" b="1" dirty="0" err="1"/>
                    <a:t>proteins</a:t>
                  </a:r>
                  <a:endParaRPr lang="de-DE" sz="2000" b="1" dirty="0"/>
                </a:p>
              </p:txBody>
            </p:sp>
            <p:sp>
              <p:nvSpPr>
                <p:cNvPr id="16" name="Textfeld 102">
                  <a:extLst>
                    <a:ext uri="{FF2B5EF4-FFF2-40B4-BE49-F238E27FC236}">
                      <a16:creationId xmlns:a16="http://schemas.microsoft.com/office/drawing/2014/main" id="{61B8B395-570E-C7B8-171E-658ABC222AE2}"/>
                    </a:ext>
                  </a:extLst>
                </p:cNvPr>
                <p:cNvSpPr txBox="1"/>
                <p:nvPr/>
              </p:nvSpPr>
              <p:spPr>
                <a:xfrm>
                  <a:off x="20852867" y="19622701"/>
                  <a:ext cx="325101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000" dirty="0" err="1"/>
                    <a:t>Comparison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of</a:t>
                  </a:r>
                  <a:r>
                    <a:rPr lang="de-DE" sz="2000" dirty="0"/>
                    <a:t> COM </a:t>
                  </a:r>
                  <a:r>
                    <a:rPr lang="de-DE" sz="2000" dirty="0" err="1"/>
                    <a:t>values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among</a:t>
                  </a:r>
                  <a:r>
                    <a:rPr lang="de-DE" sz="2000" dirty="0"/>
                    <a:t> </a:t>
                  </a:r>
                  <a:r>
                    <a:rPr lang="de-DE" sz="2000" b="1" dirty="0"/>
                    <a:t>not </a:t>
                  </a:r>
                  <a:r>
                    <a:rPr lang="de-DE" sz="2000" b="1" dirty="0" err="1"/>
                    <a:t>selected</a:t>
                  </a:r>
                  <a:r>
                    <a:rPr lang="de-DE" sz="2000" b="1" dirty="0"/>
                    <a:t> </a:t>
                  </a:r>
                  <a:r>
                    <a:rPr lang="de-DE" sz="2000" b="1" dirty="0" err="1"/>
                    <a:t>proteins</a:t>
                  </a:r>
                  <a:r>
                    <a:rPr lang="de-DE" sz="2000" b="1" dirty="0"/>
                    <a:t> </a:t>
                  </a:r>
                </a:p>
              </p:txBody>
            </p:sp>
          </p:grpSp>
          <p:sp>
            <p:nvSpPr>
              <p:cNvPr id="10" name="Textfeld 104">
                <a:extLst>
                  <a:ext uri="{FF2B5EF4-FFF2-40B4-BE49-F238E27FC236}">
                    <a16:creationId xmlns:a16="http://schemas.microsoft.com/office/drawing/2014/main" id="{48E86579-4D47-17A9-5014-696E5CBC405A}"/>
                  </a:ext>
                </a:extLst>
              </p:cNvPr>
              <p:cNvSpPr txBox="1"/>
              <p:nvPr/>
            </p:nvSpPr>
            <p:spPr>
              <a:xfrm rot="16200000">
                <a:off x="14651364" y="21422911"/>
                <a:ext cx="2935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rnase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1" name="Textfeld 105">
                <a:extLst>
                  <a:ext uri="{FF2B5EF4-FFF2-40B4-BE49-F238E27FC236}">
                    <a16:creationId xmlns:a16="http://schemas.microsoft.com/office/drawing/2014/main" id="{8B02DDD7-455A-DD18-9807-B990B9B068B5}"/>
                  </a:ext>
                </a:extLst>
              </p:cNvPr>
              <p:cNvSpPr txBox="1"/>
              <p:nvPr/>
            </p:nvSpPr>
            <p:spPr>
              <a:xfrm>
                <a:off x="16610403" y="23466005"/>
                <a:ext cx="336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2" name="Textfeld 107">
                <a:extLst>
                  <a:ext uri="{FF2B5EF4-FFF2-40B4-BE49-F238E27FC236}">
                    <a16:creationId xmlns:a16="http://schemas.microsoft.com/office/drawing/2014/main" id="{AE430482-1621-DE6D-546C-67F7C4299E40}"/>
                  </a:ext>
                </a:extLst>
              </p:cNvPr>
              <p:cNvSpPr txBox="1"/>
              <p:nvPr/>
            </p:nvSpPr>
            <p:spPr>
              <a:xfrm>
                <a:off x="20950227" y="23491473"/>
                <a:ext cx="336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3" name="Textfeld 108">
                <a:extLst>
                  <a:ext uri="{FF2B5EF4-FFF2-40B4-BE49-F238E27FC236}">
                    <a16:creationId xmlns:a16="http://schemas.microsoft.com/office/drawing/2014/main" id="{21F87F73-B4C3-33CF-C94A-81B4F4FA2A3E}"/>
                  </a:ext>
                </a:extLst>
              </p:cNvPr>
              <p:cNvSpPr txBox="1"/>
              <p:nvPr/>
            </p:nvSpPr>
            <p:spPr>
              <a:xfrm rot="16200000">
                <a:off x="18968097" y="21354922"/>
                <a:ext cx="2935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rnase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</p:grpSp>
        <p:sp>
          <p:nvSpPr>
            <p:cNvPr id="7" name="Textfeld 111">
              <a:extLst>
                <a:ext uri="{FF2B5EF4-FFF2-40B4-BE49-F238E27FC236}">
                  <a16:creationId xmlns:a16="http://schemas.microsoft.com/office/drawing/2014/main" id="{D05889B2-9622-A5B4-8EAC-2F6CF13808EE}"/>
                </a:ext>
              </a:extLst>
            </p:cNvPr>
            <p:cNvSpPr txBox="1"/>
            <p:nvPr/>
          </p:nvSpPr>
          <p:spPr>
            <a:xfrm>
              <a:off x="15987214" y="15734215"/>
              <a:ext cx="369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15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1290</Words>
  <Application>Microsoft Office PowerPoint</Application>
  <PresentationFormat>Custom</PresentationFormat>
  <Paragraphs>123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60</cp:revision>
  <dcterms:created xsi:type="dcterms:W3CDTF">2025-05-15T11:21:40Z</dcterms:created>
  <dcterms:modified xsi:type="dcterms:W3CDTF">2025-07-06T13:35:24Z</dcterms:modified>
</cp:coreProperties>
</file>