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915" autoAdjust="0"/>
  </p:normalViewPr>
  <p:slideViewPr>
    <p:cSldViewPr snapToGrid="0" showGuides="1">
      <p:cViewPr varScale="1">
        <p:scale>
          <a:sx n="17" d="100"/>
          <a:sy n="17" d="100"/>
        </p:scale>
        <p:origin x="3204" y="132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16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02F3068-A796-0F28-453A-4A416DF96AC4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46DB9-2450-944E-3083-27A4541D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61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555CDA-FE4D-AA7F-B9C2-DBCCD31AF53C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4BE592-AEB5-6D0D-920E-1B8FBD0068EC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06DCE0-C940-7B71-CD15-0F3B25CC3CD0}"/>
              </a:ext>
            </a:extLst>
          </p:cNvPr>
          <p:cNvSpPr/>
          <p:nvPr/>
        </p:nvSpPr>
        <p:spPr>
          <a:xfrm>
            <a:off x="15765564" y="35908635"/>
            <a:ext cx="8275536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ED149C-7E4D-3AF3-73D8-AD3DD5ECF25B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364C4C-DBDD-5354-E7B9-9C5837FD0167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94D9E-218E-07BC-72B5-57AECBDAFA55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C3C44-F155-BB53-7662-7C4D80E08A27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ADE24-025E-1F90-7F81-4536344B5DD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05010-F3B1-CCE5-48DA-5CE33B57C475}"/>
              </a:ext>
            </a:extLst>
          </p:cNvPr>
          <p:cNvSpPr txBox="1"/>
          <p:nvPr/>
        </p:nvSpPr>
        <p:spPr>
          <a:xfrm>
            <a:off x="15977907" y="37738473"/>
            <a:ext cx="7850849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Sternburg et al., Global </a:t>
            </a:r>
            <a:r>
              <a:rPr lang="de-DE" sz="2000" dirty="0" err="1"/>
              <a:t>Approaches</a:t>
            </a:r>
            <a:r>
              <a:rPr lang="de-DE" sz="2000" dirty="0"/>
              <a:t> in </a:t>
            </a:r>
            <a:r>
              <a:rPr lang="de-DE" sz="2000" dirty="0" err="1"/>
              <a:t>Studying</a:t>
            </a:r>
            <a:r>
              <a:rPr lang="de-DE" sz="2000" dirty="0"/>
              <a:t> RNA-Binding Protein Interaction Networks, 2020, Trends in </a:t>
            </a:r>
            <a:r>
              <a:rPr lang="de-DE" sz="2000" dirty="0" err="1"/>
              <a:t>Biochemical</a:t>
            </a:r>
            <a:r>
              <a:rPr lang="de-DE" sz="2000" dirty="0"/>
              <a:t>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R-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Proteome-wide</a:t>
            </a:r>
            <a:r>
              <a:rPr lang="de-DE" sz="2000" dirty="0"/>
              <a:t> and Quantitative </a:t>
            </a:r>
            <a:r>
              <a:rPr lang="de-DE" sz="2000" dirty="0" err="1"/>
              <a:t>Identification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Proteins </a:t>
            </a:r>
            <a:r>
              <a:rPr lang="de-DE" sz="2000" dirty="0" err="1"/>
              <a:t>by</a:t>
            </a:r>
            <a:r>
              <a:rPr lang="de-DE" sz="2000" dirty="0"/>
              <a:t> Density Gradient </a:t>
            </a:r>
            <a:r>
              <a:rPr lang="de-DE" sz="2000" dirty="0" err="1"/>
              <a:t>Ultracentrifugation</a:t>
            </a:r>
            <a:r>
              <a:rPr lang="de-DE" sz="2000" dirty="0"/>
              <a:t>, 2019,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</a:t>
            </a:r>
            <a:r>
              <a:rPr lang="de-DE" sz="2000" dirty="0" err="1"/>
              <a:t>Identification</a:t>
            </a:r>
            <a:r>
              <a:rPr lang="de-DE" sz="2000" dirty="0"/>
              <a:t>, </a:t>
            </a:r>
            <a:r>
              <a:rPr lang="de-DE" sz="2000" dirty="0" err="1"/>
              <a:t>quantification</a:t>
            </a:r>
            <a:r>
              <a:rPr lang="de-DE" sz="2000" dirty="0"/>
              <a:t> and </a:t>
            </a:r>
            <a:r>
              <a:rPr lang="de-DE" sz="2000" dirty="0" err="1"/>
              <a:t>bioinformatic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  <a:r>
              <a:rPr lang="de-DE" sz="2000" dirty="0" err="1"/>
              <a:t>treatment</a:t>
            </a:r>
            <a:r>
              <a:rPr lang="de-DE" sz="2000" dirty="0"/>
              <a:t> and </a:t>
            </a:r>
            <a:r>
              <a:rPr lang="de-DE" sz="2000" dirty="0" err="1"/>
              <a:t>density</a:t>
            </a:r>
            <a:r>
              <a:rPr lang="de-DE" sz="2000" dirty="0"/>
              <a:t> </a:t>
            </a:r>
            <a:r>
              <a:rPr lang="de-DE" sz="2000" dirty="0" err="1"/>
              <a:t>gradient</a:t>
            </a:r>
            <a:r>
              <a:rPr lang="de-DE" sz="2000" dirty="0"/>
              <a:t> </a:t>
            </a:r>
            <a:r>
              <a:rPr lang="de-DE" sz="2000" dirty="0" err="1"/>
              <a:t>ultracentrifugation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Corley </a:t>
            </a:r>
            <a:r>
              <a:rPr lang="de-DE" sz="2000" i="1" dirty="0"/>
              <a:t>et al.</a:t>
            </a:r>
            <a:r>
              <a:rPr lang="de-DE" sz="2000" dirty="0"/>
              <a:t>, </a:t>
            </a:r>
            <a:r>
              <a:rPr lang="de-DE" sz="2000" dirty="0" err="1"/>
              <a:t>How</a:t>
            </a:r>
            <a:r>
              <a:rPr lang="de-DE" sz="2000" dirty="0"/>
              <a:t> RNA-Binding Proteins </a:t>
            </a:r>
            <a:r>
              <a:rPr lang="de-DE" sz="2000" dirty="0" err="1"/>
              <a:t>Interact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RNA </a:t>
            </a:r>
            <a:r>
              <a:rPr lang="de-DE" sz="2000" dirty="0" err="1"/>
              <a:t>Molecules</a:t>
            </a:r>
            <a:r>
              <a:rPr lang="de-DE" sz="2000" dirty="0"/>
              <a:t> and </a:t>
            </a:r>
            <a:r>
              <a:rPr lang="de-DE" sz="2000" dirty="0" err="1"/>
              <a:t>Mechanisms</a:t>
            </a:r>
            <a:r>
              <a:rPr lang="de-DE" sz="2000" dirty="0"/>
              <a:t>, 2020,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955A8-BE9D-FEA7-D937-C5036C0D67B4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71C6CB-E26F-FC31-5189-06BD1ACFC97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E3B4-A071-D53B-F93B-9E1776CF96CF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9C29C1-FA94-6EF6-8F89-6F1328D91A76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7D88A9-FA33-C8DD-A685-B910ADA75AB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6DE1AF-A5C6-26D3-1B9C-82EACDF12B6A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898C5B-0B5E-0A43-ED31-F39CF22769C1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5B8F8CE-D9BA-00D8-3DBF-7A9DBF0E1515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1D59770A-CF15-7E0F-4910-E0D0557314F8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J., </a:t>
            </a:r>
            <a:r>
              <a:rPr lang="de-DE" sz="2800" dirty="0" err="1">
                <a:solidFill>
                  <a:schemeClr val="bg1"/>
                </a:solidFill>
              </a:rPr>
              <a:t>Ferdin</a:t>
            </a:r>
            <a:r>
              <a:rPr lang="de-DE" sz="2800" dirty="0">
                <a:solidFill>
                  <a:schemeClr val="bg1"/>
                </a:solidFill>
              </a:rPr>
              <a:t>, J., Nicklas, B.,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r>
              <a:rPr lang="de-DE" sz="2800" dirty="0">
                <a:solidFill>
                  <a:schemeClr val="bg1"/>
                </a:solidFill>
              </a:rPr>
              <a:t>, L.</a:t>
            </a: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154F1E-CE0F-6831-0041-B629EFEC8D7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54415D3-EF3E-C7DD-9E91-DE09DAC51F00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C356F25-E02F-70A9-E249-B410EF0B582D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5B49D98-B1DD-05D5-C717-9B148D1C7C4C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BA7BD49-9F77-B4CB-1D54-7FF283833820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6DB834-C62B-1870-477C-B580A052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5746" y="3915245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AAE28F5E-21AC-0B61-CFE4-0EB3E67F1656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B15D53-565C-F424-CF3C-F4BDF7B46709}"/>
              </a:ext>
            </a:extLst>
          </p:cNvPr>
          <p:cNvGrpSpPr/>
          <p:nvPr/>
        </p:nvGrpSpPr>
        <p:grpSpPr>
          <a:xfrm>
            <a:off x="18088459" y="8783552"/>
            <a:ext cx="10896006" cy="4108381"/>
            <a:chOff x="18442634" y="8936099"/>
            <a:chExt cx="10896006" cy="4108381"/>
          </a:xfrm>
        </p:grpSpPr>
        <p:pic>
          <p:nvPicPr>
            <p:cNvPr id="3" name="Picture 2" descr="A graph showing a line graph&#10;&#10;AI-generated content may be incorrect.">
              <a:extLst>
                <a:ext uri="{FF2B5EF4-FFF2-40B4-BE49-F238E27FC236}">
                  <a16:creationId xmlns:a16="http://schemas.microsoft.com/office/drawing/2014/main" id="{227421C5-ADD9-773E-1D2E-32E0BB7F1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42634" y="8936099"/>
              <a:ext cx="5475046" cy="4106284"/>
            </a:xfrm>
            <a:prstGeom prst="rect">
              <a:avLst/>
            </a:prstGeom>
          </p:spPr>
        </p:pic>
        <p:pic>
          <p:nvPicPr>
            <p:cNvPr id="5" name="Picture 4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855918B6-0FA3-74E6-8252-7F49D163E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63594" y="8938195"/>
              <a:ext cx="5475046" cy="410628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B2704B-9A83-B58B-0227-C56021910D8E}"/>
              </a:ext>
            </a:extLst>
          </p:cNvPr>
          <p:cNvGrpSpPr/>
          <p:nvPr/>
        </p:nvGrpSpPr>
        <p:grpSpPr>
          <a:xfrm>
            <a:off x="6585894" y="31028443"/>
            <a:ext cx="8681825" cy="6657173"/>
            <a:chOff x="6505830" y="34375433"/>
            <a:chExt cx="8076400" cy="6047084"/>
          </a:xfrm>
        </p:grpSpPr>
        <p:pic>
          <p:nvPicPr>
            <p:cNvPr id="38" name="Picture 37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AD62BAEB-5FEB-FFE7-379E-C15CF27D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9451" y="34375433"/>
              <a:ext cx="4031389" cy="3023542"/>
            </a:xfrm>
            <a:prstGeom prst="rect">
              <a:avLst/>
            </a:prstGeom>
          </p:spPr>
        </p:pic>
        <p:pic>
          <p:nvPicPr>
            <p:cNvPr id="42" name="Picture 41" descr="A diagram of a diagram showing different colored circles&#10;&#10;AI-generated content may be incorrect.">
              <a:extLst>
                <a:ext uri="{FF2B5EF4-FFF2-40B4-BE49-F238E27FC236}">
                  <a16:creationId xmlns:a16="http://schemas.microsoft.com/office/drawing/2014/main" id="{FA2227A7-0DAA-0D32-46FB-77738670B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05830" y="37398975"/>
              <a:ext cx="4031389" cy="3023542"/>
            </a:xfrm>
            <a:prstGeom prst="rect">
              <a:avLst/>
            </a:prstGeom>
          </p:spPr>
        </p:pic>
        <p:pic>
          <p:nvPicPr>
            <p:cNvPr id="44" name="Picture 43" descr="A diagram of a graph&#10;&#10;AI-generated content may be incorrect.">
              <a:extLst>
                <a:ext uri="{FF2B5EF4-FFF2-40B4-BE49-F238E27FC236}">
                  <a16:creationId xmlns:a16="http://schemas.microsoft.com/office/drawing/2014/main" id="{FEE41F9F-BE20-7AB5-959E-A476BA047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36265" y="34375433"/>
              <a:ext cx="4031388" cy="3023541"/>
            </a:xfrm>
            <a:prstGeom prst="rect">
              <a:avLst/>
            </a:prstGeom>
          </p:spPr>
        </p:pic>
        <p:pic>
          <p:nvPicPr>
            <p:cNvPr id="46" name="Picture 45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F0104383-A74A-05D7-2282-A517E7A3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50841" y="37398975"/>
              <a:ext cx="4031389" cy="3023542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236289-05F0-3EA7-39B5-BDD9F4D24BF0}"/>
              </a:ext>
            </a:extLst>
          </p:cNvPr>
          <p:cNvGrpSpPr/>
          <p:nvPr/>
        </p:nvGrpSpPr>
        <p:grpSpPr>
          <a:xfrm>
            <a:off x="16647870" y="21398510"/>
            <a:ext cx="7442926" cy="5435653"/>
            <a:chOff x="23281846" y="22558245"/>
            <a:chExt cx="5224180" cy="3911696"/>
          </a:xfrm>
        </p:grpSpPr>
        <p:pic>
          <p:nvPicPr>
            <p:cNvPr id="11" name="Picture 10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0EF38221-4080-BDA5-EF70-4206AD697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286139" y="22558245"/>
              <a:ext cx="2607798" cy="1955848"/>
            </a:xfrm>
            <a:prstGeom prst="rect">
              <a:avLst/>
            </a:prstGeom>
          </p:spPr>
        </p:pic>
        <p:pic>
          <p:nvPicPr>
            <p:cNvPr id="30" name="Picture 29" descr="A graph showing the number of patients with a number of patients&#10;&#10;AI-generated content may be incorrect.">
              <a:extLst>
                <a:ext uri="{FF2B5EF4-FFF2-40B4-BE49-F238E27FC236}">
                  <a16:creationId xmlns:a16="http://schemas.microsoft.com/office/drawing/2014/main" id="{23B30E43-0FF2-A99E-FC26-68C9FA4D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898230" y="24514093"/>
              <a:ext cx="2607796" cy="1955847"/>
            </a:xfrm>
            <a:prstGeom prst="rect">
              <a:avLst/>
            </a:prstGeom>
          </p:spPr>
        </p:pic>
        <p:pic>
          <p:nvPicPr>
            <p:cNvPr id="35" name="Picture 34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294E8050-2423-A424-7ADE-26D8A0D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893937" y="22558245"/>
              <a:ext cx="2607796" cy="1955848"/>
            </a:xfrm>
            <a:prstGeom prst="rect">
              <a:avLst/>
            </a:prstGeom>
          </p:spPr>
        </p:pic>
        <p:pic>
          <p:nvPicPr>
            <p:cNvPr id="48" name="Picture 47" descr="A graph of a graph showing the number of points&#10;&#10;AI-generated content may be incorrect.">
              <a:extLst>
                <a:ext uri="{FF2B5EF4-FFF2-40B4-BE49-F238E27FC236}">
                  <a16:creationId xmlns:a16="http://schemas.microsoft.com/office/drawing/2014/main" id="{CE7C61D1-67D1-4045-05FB-AA389C799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281846" y="24514093"/>
              <a:ext cx="2607797" cy="195584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883C06-C2FC-03CF-C221-176DFF564504}"/>
              </a:ext>
            </a:extLst>
          </p:cNvPr>
          <p:cNvGrpSpPr/>
          <p:nvPr/>
        </p:nvGrpSpPr>
        <p:grpSpPr>
          <a:xfrm>
            <a:off x="16647870" y="15507481"/>
            <a:ext cx="8356224" cy="5718751"/>
            <a:chOff x="23453302" y="18125964"/>
            <a:chExt cx="5215594" cy="3915983"/>
          </a:xfrm>
        </p:grpSpPr>
        <p:pic>
          <p:nvPicPr>
            <p:cNvPr id="53" name="Picture 5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E8A9F3C9-F89E-AEDD-BF97-116F98AB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453302" y="20086099"/>
              <a:ext cx="2607796" cy="1955847"/>
            </a:xfrm>
            <a:prstGeom prst="rect">
              <a:avLst/>
            </a:prstGeom>
          </p:spPr>
        </p:pic>
        <p:pic>
          <p:nvPicPr>
            <p:cNvPr id="61" name="Picture 60" descr="A graph of a curve&#10;&#10;AI-generated content may be incorrect.">
              <a:extLst>
                <a:ext uri="{FF2B5EF4-FFF2-40B4-BE49-F238E27FC236}">
                  <a16:creationId xmlns:a16="http://schemas.microsoft.com/office/drawing/2014/main" id="{CA63A60E-3C40-0781-2F18-5EB6634F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061098" y="18127084"/>
              <a:ext cx="2607796" cy="1955847"/>
            </a:xfrm>
            <a:prstGeom prst="rect">
              <a:avLst/>
            </a:prstGeom>
          </p:spPr>
        </p:pic>
        <p:pic>
          <p:nvPicPr>
            <p:cNvPr id="62" name="Picture 61" descr="A diagram of a graph showing a number of dots&#10;&#10;AI-generated content may be incorrect.">
              <a:extLst>
                <a:ext uri="{FF2B5EF4-FFF2-40B4-BE49-F238E27FC236}">
                  <a16:creationId xmlns:a16="http://schemas.microsoft.com/office/drawing/2014/main" id="{E00E9F95-1741-7307-9852-95BEAAAAC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061098" y="20086099"/>
              <a:ext cx="2607798" cy="1955848"/>
            </a:xfrm>
            <a:prstGeom prst="rect">
              <a:avLst/>
            </a:prstGeom>
          </p:spPr>
        </p:pic>
        <p:pic>
          <p:nvPicPr>
            <p:cNvPr id="63" name="Picture 6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E4EEFB2C-3942-6776-2B13-787C0C18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3453302" y="18125964"/>
              <a:ext cx="2607796" cy="195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23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61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5"/>
            <a:ext cx="8275536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A780-8963-9A01-2654-83972EA67C12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3CBFE-308A-1D6A-DF64-3D42A61A7B3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Sternburg et al., Global </a:t>
            </a:r>
            <a:r>
              <a:rPr lang="de-DE" sz="2000" dirty="0" err="1"/>
              <a:t>Approaches</a:t>
            </a:r>
            <a:r>
              <a:rPr lang="de-DE" sz="2000" dirty="0"/>
              <a:t> in </a:t>
            </a:r>
            <a:r>
              <a:rPr lang="de-DE" sz="2000" dirty="0" err="1"/>
              <a:t>Studying</a:t>
            </a:r>
            <a:r>
              <a:rPr lang="de-DE" sz="2000" dirty="0"/>
              <a:t> RNA-Binding Protein Interaction Networks, 2020, Trends in </a:t>
            </a:r>
            <a:r>
              <a:rPr lang="de-DE" sz="2000" dirty="0" err="1"/>
              <a:t>Biochemical</a:t>
            </a:r>
            <a:r>
              <a:rPr lang="de-DE" sz="2000" dirty="0"/>
              <a:t>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R-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Proteome-wide</a:t>
            </a:r>
            <a:r>
              <a:rPr lang="de-DE" sz="2000" dirty="0"/>
              <a:t> and Quantitative </a:t>
            </a:r>
            <a:r>
              <a:rPr lang="de-DE" sz="2000" dirty="0" err="1"/>
              <a:t>Identification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Proteins </a:t>
            </a:r>
            <a:r>
              <a:rPr lang="de-DE" sz="2000" dirty="0" err="1"/>
              <a:t>by</a:t>
            </a:r>
            <a:r>
              <a:rPr lang="de-DE" sz="2000" dirty="0"/>
              <a:t> Density Gradient </a:t>
            </a:r>
            <a:r>
              <a:rPr lang="de-DE" sz="2000" dirty="0" err="1"/>
              <a:t>Ultracentrifugation</a:t>
            </a:r>
            <a:r>
              <a:rPr lang="de-DE" sz="2000" dirty="0"/>
              <a:t>, 2019,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</a:t>
            </a:r>
            <a:r>
              <a:rPr lang="de-DE" sz="2000" dirty="0" err="1"/>
              <a:t>Identification</a:t>
            </a:r>
            <a:r>
              <a:rPr lang="de-DE" sz="2000" dirty="0"/>
              <a:t>, </a:t>
            </a:r>
            <a:r>
              <a:rPr lang="de-DE" sz="2000" dirty="0" err="1"/>
              <a:t>quantification</a:t>
            </a:r>
            <a:r>
              <a:rPr lang="de-DE" sz="2000" dirty="0"/>
              <a:t> and </a:t>
            </a:r>
            <a:r>
              <a:rPr lang="de-DE" sz="2000" dirty="0" err="1"/>
              <a:t>bioinformatic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  <a:r>
              <a:rPr lang="de-DE" sz="2000" dirty="0" err="1"/>
              <a:t>treatment</a:t>
            </a:r>
            <a:r>
              <a:rPr lang="de-DE" sz="2000" dirty="0"/>
              <a:t> and </a:t>
            </a:r>
            <a:r>
              <a:rPr lang="de-DE" sz="2000" dirty="0" err="1"/>
              <a:t>density</a:t>
            </a:r>
            <a:r>
              <a:rPr lang="de-DE" sz="2000" dirty="0"/>
              <a:t> </a:t>
            </a:r>
            <a:r>
              <a:rPr lang="de-DE" sz="2000" dirty="0" err="1"/>
              <a:t>gradient</a:t>
            </a:r>
            <a:r>
              <a:rPr lang="de-DE" sz="2000" dirty="0"/>
              <a:t> </a:t>
            </a:r>
            <a:r>
              <a:rPr lang="de-DE" sz="2000" dirty="0" err="1"/>
              <a:t>ultracentrifugation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Corley </a:t>
            </a:r>
            <a:r>
              <a:rPr lang="de-DE" sz="2000" i="1" dirty="0"/>
              <a:t>et al.</a:t>
            </a:r>
            <a:r>
              <a:rPr lang="de-DE" sz="2000" dirty="0"/>
              <a:t>, </a:t>
            </a:r>
            <a:r>
              <a:rPr lang="de-DE" sz="2000" dirty="0" err="1"/>
              <a:t>How</a:t>
            </a:r>
            <a:r>
              <a:rPr lang="de-DE" sz="2000" dirty="0"/>
              <a:t> RNA-Binding Proteins </a:t>
            </a:r>
            <a:r>
              <a:rPr lang="de-DE" sz="2000" dirty="0" err="1"/>
              <a:t>Interact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RNA </a:t>
            </a:r>
            <a:r>
              <a:rPr lang="de-DE" sz="2000" dirty="0" err="1"/>
              <a:t>Molecules</a:t>
            </a:r>
            <a:r>
              <a:rPr lang="de-DE" sz="2000" dirty="0"/>
              <a:t> and </a:t>
            </a:r>
            <a:r>
              <a:rPr lang="de-DE" sz="2000" dirty="0" err="1"/>
              <a:t>Mechanisms</a:t>
            </a:r>
            <a:r>
              <a:rPr lang="de-DE" sz="2000" dirty="0"/>
              <a:t>, 2020,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8A08E-D19E-0C19-3937-1BC787E32FC0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J., </a:t>
            </a:r>
            <a:r>
              <a:rPr lang="de-DE" sz="2800" dirty="0" err="1">
                <a:solidFill>
                  <a:schemeClr val="bg1"/>
                </a:solidFill>
              </a:rPr>
              <a:t>Ferdin</a:t>
            </a:r>
            <a:r>
              <a:rPr lang="de-DE" sz="2800" dirty="0">
                <a:solidFill>
                  <a:schemeClr val="bg1"/>
                </a:solidFill>
              </a:rPr>
              <a:t>, J., Nicklas, B.,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r>
              <a:rPr lang="de-DE" sz="2800" dirty="0">
                <a:solidFill>
                  <a:schemeClr val="bg1"/>
                </a:solidFill>
              </a:rPr>
              <a:t>, L.</a:t>
            </a: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5746" y="3915245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F4416AEA-34F2-24DF-EA33-09AFC995BF3E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2A5DA8-99E6-8902-C8D2-30D1944FA72F}"/>
              </a:ext>
            </a:extLst>
          </p:cNvPr>
          <p:cNvGrpSpPr/>
          <p:nvPr/>
        </p:nvGrpSpPr>
        <p:grpSpPr>
          <a:xfrm>
            <a:off x="18088459" y="8783552"/>
            <a:ext cx="10896006" cy="4108381"/>
            <a:chOff x="18442634" y="8936099"/>
            <a:chExt cx="10896006" cy="4108381"/>
          </a:xfrm>
        </p:grpSpPr>
        <p:pic>
          <p:nvPicPr>
            <p:cNvPr id="3" name="Picture 2" descr="A graph showing a line graph&#10;&#10;AI-generated content may be incorrect.">
              <a:extLst>
                <a:ext uri="{FF2B5EF4-FFF2-40B4-BE49-F238E27FC236}">
                  <a16:creationId xmlns:a16="http://schemas.microsoft.com/office/drawing/2014/main" id="{991C7AA1-F05B-1BDA-3E10-B42BC5A40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42634" y="8936099"/>
              <a:ext cx="5475046" cy="4106284"/>
            </a:xfrm>
            <a:prstGeom prst="rect">
              <a:avLst/>
            </a:prstGeom>
          </p:spPr>
        </p:pic>
        <p:pic>
          <p:nvPicPr>
            <p:cNvPr id="5" name="Picture 4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62CEE539-29C1-9DCB-A6EA-E07AF1620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63594" y="8938195"/>
              <a:ext cx="5475046" cy="410628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D9ABD94-C94E-646F-2A44-2F2DAFD24412}"/>
              </a:ext>
            </a:extLst>
          </p:cNvPr>
          <p:cNvGrpSpPr/>
          <p:nvPr/>
        </p:nvGrpSpPr>
        <p:grpSpPr>
          <a:xfrm>
            <a:off x="6585894" y="31028443"/>
            <a:ext cx="8681825" cy="6657173"/>
            <a:chOff x="6505830" y="34375433"/>
            <a:chExt cx="8076400" cy="6047084"/>
          </a:xfrm>
        </p:grpSpPr>
        <p:pic>
          <p:nvPicPr>
            <p:cNvPr id="38" name="Picture 37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5FE244D3-F745-7675-18BC-4E5BDDAAA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9451" y="34375433"/>
              <a:ext cx="4031389" cy="3023542"/>
            </a:xfrm>
            <a:prstGeom prst="rect">
              <a:avLst/>
            </a:prstGeom>
          </p:spPr>
        </p:pic>
        <p:pic>
          <p:nvPicPr>
            <p:cNvPr id="42" name="Picture 41" descr="A diagram of a diagram showing different colored circles&#10;&#10;AI-generated content may be incorrect.">
              <a:extLst>
                <a:ext uri="{FF2B5EF4-FFF2-40B4-BE49-F238E27FC236}">
                  <a16:creationId xmlns:a16="http://schemas.microsoft.com/office/drawing/2014/main" id="{FE9F085E-4B7C-B477-1505-EA27EF0B3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05830" y="37398975"/>
              <a:ext cx="4031389" cy="3023542"/>
            </a:xfrm>
            <a:prstGeom prst="rect">
              <a:avLst/>
            </a:prstGeom>
          </p:spPr>
        </p:pic>
        <p:pic>
          <p:nvPicPr>
            <p:cNvPr id="44" name="Picture 43" descr="A diagram of a graph&#10;&#10;AI-generated content may be incorrect.">
              <a:extLst>
                <a:ext uri="{FF2B5EF4-FFF2-40B4-BE49-F238E27FC236}">
                  <a16:creationId xmlns:a16="http://schemas.microsoft.com/office/drawing/2014/main" id="{1EB2A225-F95B-A749-961A-21A6F93F1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36265" y="34375433"/>
              <a:ext cx="4031388" cy="3023541"/>
            </a:xfrm>
            <a:prstGeom prst="rect">
              <a:avLst/>
            </a:prstGeom>
          </p:spPr>
        </p:pic>
        <p:pic>
          <p:nvPicPr>
            <p:cNvPr id="46" name="Picture 45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BC63CCF8-97F1-75D5-45FC-497815090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50841" y="37398975"/>
              <a:ext cx="4031389" cy="3023542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BDFAE6-5212-6BB8-1092-3968CFD7E620}"/>
              </a:ext>
            </a:extLst>
          </p:cNvPr>
          <p:cNvGrpSpPr/>
          <p:nvPr/>
        </p:nvGrpSpPr>
        <p:grpSpPr>
          <a:xfrm>
            <a:off x="16647870" y="21398510"/>
            <a:ext cx="7442926" cy="5435653"/>
            <a:chOff x="23281846" y="22558245"/>
            <a:chExt cx="5224180" cy="3911696"/>
          </a:xfrm>
        </p:grpSpPr>
        <p:pic>
          <p:nvPicPr>
            <p:cNvPr id="11" name="Picture 10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27E55C8D-4E8B-EEE2-EFBF-E81404C1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286139" y="22558245"/>
              <a:ext cx="2607798" cy="1955848"/>
            </a:xfrm>
            <a:prstGeom prst="rect">
              <a:avLst/>
            </a:prstGeom>
          </p:spPr>
        </p:pic>
        <p:pic>
          <p:nvPicPr>
            <p:cNvPr id="30" name="Picture 29" descr="A graph showing the number of patients with a number of patients&#10;&#10;AI-generated content may be incorrect.">
              <a:extLst>
                <a:ext uri="{FF2B5EF4-FFF2-40B4-BE49-F238E27FC236}">
                  <a16:creationId xmlns:a16="http://schemas.microsoft.com/office/drawing/2014/main" id="{FADDDED4-40E5-126B-33D4-8774B51F4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898230" y="24514093"/>
              <a:ext cx="2607796" cy="1955847"/>
            </a:xfrm>
            <a:prstGeom prst="rect">
              <a:avLst/>
            </a:prstGeom>
          </p:spPr>
        </p:pic>
        <p:pic>
          <p:nvPicPr>
            <p:cNvPr id="35" name="Picture 34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CBB18CC3-F048-6B22-CB3B-A1677E5D9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893937" y="22558245"/>
              <a:ext cx="2607796" cy="1955848"/>
            </a:xfrm>
            <a:prstGeom prst="rect">
              <a:avLst/>
            </a:prstGeom>
          </p:spPr>
        </p:pic>
        <p:pic>
          <p:nvPicPr>
            <p:cNvPr id="48" name="Picture 47" descr="A graph of a graph showing the number of points&#10;&#10;AI-generated content may be incorrect.">
              <a:extLst>
                <a:ext uri="{FF2B5EF4-FFF2-40B4-BE49-F238E27FC236}">
                  <a16:creationId xmlns:a16="http://schemas.microsoft.com/office/drawing/2014/main" id="{366E92D4-D4BD-8D22-250D-05C586FB8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281846" y="24514093"/>
              <a:ext cx="2607797" cy="195584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6734B18-ABA4-30A4-44E5-F3DA46AEDF85}"/>
              </a:ext>
            </a:extLst>
          </p:cNvPr>
          <p:cNvGrpSpPr/>
          <p:nvPr/>
        </p:nvGrpSpPr>
        <p:grpSpPr>
          <a:xfrm>
            <a:off x="16647870" y="15507481"/>
            <a:ext cx="8356224" cy="5718751"/>
            <a:chOff x="23453302" y="18125964"/>
            <a:chExt cx="5215594" cy="3915983"/>
          </a:xfrm>
        </p:grpSpPr>
        <p:pic>
          <p:nvPicPr>
            <p:cNvPr id="53" name="Picture 5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C2BE33FA-7E5B-2848-2C7B-B7B60A8A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453302" y="20086099"/>
              <a:ext cx="2607796" cy="1955847"/>
            </a:xfrm>
            <a:prstGeom prst="rect">
              <a:avLst/>
            </a:prstGeom>
          </p:spPr>
        </p:pic>
        <p:pic>
          <p:nvPicPr>
            <p:cNvPr id="61" name="Picture 60" descr="A graph of a curve&#10;&#10;AI-generated content may be incorrect.">
              <a:extLst>
                <a:ext uri="{FF2B5EF4-FFF2-40B4-BE49-F238E27FC236}">
                  <a16:creationId xmlns:a16="http://schemas.microsoft.com/office/drawing/2014/main" id="{6E1445C8-8F74-5975-F87A-D8FD5D018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061098" y="18127084"/>
              <a:ext cx="2607796" cy="1955847"/>
            </a:xfrm>
            <a:prstGeom prst="rect">
              <a:avLst/>
            </a:prstGeom>
          </p:spPr>
        </p:pic>
        <p:pic>
          <p:nvPicPr>
            <p:cNvPr id="62" name="Picture 61" descr="A diagram of a graph showing a number of dots&#10;&#10;AI-generated content may be incorrect.">
              <a:extLst>
                <a:ext uri="{FF2B5EF4-FFF2-40B4-BE49-F238E27FC236}">
                  <a16:creationId xmlns:a16="http://schemas.microsoft.com/office/drawing/2014/main" id="{31111055-BC7D-6A41-6389-F2C36088D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061098" y="20086099"/>
              <a:ext cx="2607798" cy="1955848"/>
            </a:xfrm>
            <a:prstGeom prst="rect">
              <a:avLst/>
            </a:prstGeom>
          </p:spPr>
        </p:pic>
        <p:pic>
          <p:nvPicPr>
            <p:cNvPr id="63" name="Picture 6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4E246599-245D-0849-D02A-A23892931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3453302" y="18125964"/>
              <a:ext cx="2607796" cy="195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730</Words>
  <Application>Microsoft Office PowerPoint</Application>
  <PresentationFormat>Custom</PresentationFormat>
  <Paragraphs>160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15</cp:revision>
  <dcterms:created xsi:type="dcterms:W3CDTF">2025-05-15T11:21:40Z</dcterms:created>
  <dcterms:modified xsi:type="dcterms:W3CDTF">2025-07-03T10:26:13Z</dcterms:modified>
</cp:coreProperties>
</file>