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61" r:id="rId3"/>
    <p:sldId id="270" r:id="rId4"/>
    <p:sldId id="271" r:id="rId5"/>
    <p:sldId id="260" r:id="rId6"/>
    <p:sldId id="266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9" r:id="rId15"/>
    <p:sldId id="257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1176-C79C-4333-88B3-BCEA525AFE9D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EABD-9B00-4D4A-AB75-54D275791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Willkommen zu unserem Vortrag. </a:t>
            </a:r>
          </a:p>
          <a:p>
            <a:r>
              <a:rPr lang="de-DE" b="0" i="0" dirty="0">
                <a:effectLst/>
                <a:latin typeface="gg sans"/>
              </a:rPr>
              <a:t>Unsere Aufgabe ist es in der Gesamtheit aller Proteine von </a:t>
            </a:r>
            <a:r>
              <a:rPr lang="de-DE" b="0" i="0" dirty="0" err="1">
                <a:effectLst/>
                <a:latin typeface="gg sans"/>
              </a:rPr>
              <a:t>HeLa</a:t>
            </a:r>
            <a:r>
              <a:rPr lang="de-DE" b="0" i="0" dirty="0">
                <a:effectLst/>
                <a:latin typeface="gg sans"/>
              </a:rPr>
              <a:t>-Krebszellen, die sich von Natur aus in verschiedenen Zellzyklusphasen befinden, eine bestimmte Proteingruppe zu identifizieren. Und zwar RNA-abhängige Proteine.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59D8-92F4-A702-0E54-6AF5C4C6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679C3D-AFA3-0764-AAF2-BD413C60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16BFFF-5913-C2F6-AB58-901AC2A61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Was sind RNA-abhängige Proteine? </a:t>
            </a:r>
          </a:p>
          <a:p>
            <a:r>
              <a:rPr lang="de-DE" b="0" i="0" dirty="0">
                <a:effectLst/>
                <a:latin typeface="gg sans"/>
              </a:rPr>
              <a:t>Das sind Proteine und Proteinkomplexe, die nur in Anwesenheit von RNA molekulare Interaktionen eingehen. z.B. mit andere Proteinen oder Komplexen.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Weshalb interessieren sich Wissenschaftler für RNA-abhängige Proteine? </a:t>
            </a:r>
          </a:p>
          <a:p>
            <a:r>
              <a:rPr lang="de-DE" b="0" i="0" dirty="0">
                <a:effectLst/>
                <a:latin typeface="gg sans"/>
              </a:rPr>
              <a:t>Proteine, die RNA binden, üben eine Vielzahl zentraler Funktionen im RNA-Stoffwechsel und in der Regulation der Genexpression aus. </a:t>
            </a:r>
          </a:p>
          <a:p>
            <a:r>
              <a:rPr lang="de-DE" b="0" i="0" dirty="0">
                <a:effectLst/>
                <a:latin typeface="gg sans"/>
              </a:rPr>
              <a:t>Daher sind Fehlregulationen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mit schweren Erkrankungen verbunden - von neurodegenerativen Störungen bis hin zu Krebs. </a:t>
            </a:r>
          </a:p>
          <a:p>
            <a:r>
              <a:rPr lang="de-DE" b="0" i="0" dirty="0">
                <a:effectLst/>
                <a:latin typeface="gg sans"/>
              </a:rPr>
              <a:t>Durch die </a:t>
            </a:r>
            <a:r>
              <a:rPr lang="de-DE" b="0" i="0" dirty="0" err="1">
                <a:effectLst/>
                <a:latin typeface="gg sans"/>
              </a:rPr>
              <a:t>Indentifikation</a:t>
            </a:r>
            <a:r>
              <a:rPr lang="de-DE" b="0" i="0" dirty="0">
                <a:effectLst/>
                <a:latin typeface="gg sans"/>
              </a:rPr>
              <a:t>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erkennen wir, dass im zellulären Kontext unseres neu-erkannten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auch RNA eine wichtige Funktion ausüben könnte. </a:t>
            </a:r>
          </a:p>
          <a:p>
            <a:r>
              <a:rPr lang="de-DE" b="0" i="0" dirty="0">
                <a:effectLst/>
                <a:latin typeface="gg sans"/>
              </a:rPr>
              <a:t>Durch Analyse dieser RNA-Protein Interaktionen nähern wir uns einem besseren Verständnis der molekularen Grundlagen von zellulären Prozessen. -&gt; Natürlich interessant für die Krankheitsentstehung und </a:t>
            </a:r>
            <a:r>
              <a:rPr lang="de-DE" b="0" i="0" dirty="0" err="1">
                <a:effectLst/>
                <a:latin typeface="gg sans"/>
              </a:rPr>
              <a:t>Theapiemöglichkeiten</a:t>
            </a:r>
            <a:r>
              <a:rPr lang="de-DE" b="0" i="0" dirty="0">
                <a:effectLst/>
                <a:latin typeface="gg sans"/>
              </a:rPr>
              <a:t>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Warum verwendet wir einen unbehandelten Zelltyp, in dem sich Zellen in verschiedenen Zellzyklusphasen befinden? </a:t>
            </a:r>
          </a:p>
          <a:p>
            <a:r>
              <a:rPr lang="de-DE" b="0" i="0" dirty="0" err="1">
                <a:effectLst/>
                <a:latin typeface="gg sans"/>
              </a:rPr>
              <a:t>Ribonukleoprotein</a:t>
            </a:r>
            <a:r>
              <a:rPr lang="de-DE" b="0" i="0" dirty="0">
                <a:effectLst/>
                <a:latin typeface="gg sans"/>
              </a:rPr>
              <a:t>-Komplexe sind dynamische Zusammensetzungen aus RNA und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. </a:t>
            </a:r>
          </a:p>
          <a:p>
            <a:r>
              <a:rPr lang="de-DE" b="0" i="0" dirty="0">
                <a:effectLst/>
                <a:latin typeface="gg sans"/>
              </a:rPr>
              <a:t>Diese Zusammensetzung ist auch von Zellzyklus abhängig.</a:t>
            </a:r>
            <a:br>
              <a:rPr lang="de-DE" dirty="0"/>
            </a:br>
            <a:r>
              <a:rPr lang="de-DE" b="0" i="0" dirty="0">
                <a:effectLst/>
                <a:latin typeface="gg sans"/>
              </a:rPr>
              <a:t>Mit </a:t>
            </a:r>
            <a:r>
              <a:rPr lang="de-DE" b="0" i="0" dirty="0" err="1">
                <a:effectLst/>
                <a:latin typeface="gg sans"/>
              </a:rPr>
              <a:t>unsynchronisierten</a:t>
            </a:r>
            <a:r>
              <a:rPr lang="de-DE" b="0" i="0" dirty="0">
                <a:effectLst/>
                <a:latin typeface="gg sans"/>
              </a:rPr>
              <a:t> Zellen erzielen wir also ein breiteres Bild und erfassen mehr Proteine mit einer RNA-Abhängigkeit. </a:t>
            </a:r>
          </a:p>
          <a:p>
            <a:r>
              <a:rPr lang="de-DE" b="0" i="0" dirty="0">
                <a:effectLst/>
                <a:latin typeface="gg sans"/>
              </a:rPr>
              <a:t>Wir können außerdem ausschließen, dass unsere Proteine </a:t>
            </a:r>
            <a:r>
              <a:rPr lang="de-DE" b="0" i="0" dirty="0" err="1">
                <a:effectLst/>
                <a:latin typeface="gg sans"/>
              </a:rPr>
              <a:t>un</a:t>
            </a:r>
            <a:r>
              <a:rPr lang="de-DE" b="0" i="0" dirty="0">
                <a:effectLst/>
                <a:latin typeface="gg sans"/>
              </a:rPr>
              <a:t> Daten beeinflusst wurden durch einen Stoff wie </a:t>
            </a:r>
            <a:r>
              <a:rPr lang="de-DE" b="0" i="0" dirty="0" err="1">
                <a:effectLst/>
                <a:latin typeface="gg sans"/>
              </a:rPr>
              <a:t>Nocodazol</a:t>
            </a:r>
            <a:r>
              <a:rPr lang="de-DE" b="0" i="0" dirty="0">
                <a:effectLst/>
                <a:latin typeface="gg sans"/>
              </a:rPr>
              <a:t>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AF390-4E82-A7CB-6B5C-C3617B42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D415-A748-65DB-16F2-E4A71E6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70A1C2-108C-1C1B-EE17-3C4D1F48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3E4FDF-A65C-0C2C-E7DE-3B7A2C30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 Vorteile hat das R-Deep Verfahren?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R-Deep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Verfahren benötigt keine vorangegangenen </a:t>
            </a:r>
            <a:r>
              <a:rPr lang="de-DE" dirty="0" err="1"/>
              <a:t>Aufreinigungsverfahren</a:t>
            </a:r>
            <a:r>
              <a:rPr lang="de-DE" dirty="0"/>
              <a:t>. Wir können also darauf vertrauen, dass unsere Daten nicht verfälscht wurden durch </a:t>
            </a:r>
            <a:r>
              <a:rPr lang="de-DE" dirty="0" err="1"/>
              <a:t>Aufreinigungsschritte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 dem Verfahren können wir das gesamt Proteom spezifisch auf RNA-abhängige Proteine untersuchen. </a:t>
            </a:r>
          </a:p>
          <a:p>
            <a:r>
              <a:rPr lang="de-DE" dirty="0"/>
              <a:t>Daher finden wir mehr </a:t>
            </a:r>
            <a:r>
              <a:rPr lang="de-DE" dirty="0" err="1"/>
              <a:t>RBPs</a:t>
            </a:r>
            <a:r>
              <a:rPr lang="de-DE" dirty="0"/>
              <a:t>. Wenn wir nur nach bestimmten Proteinsequenzen gesucht hätten, wie einer RNA-bindenden Domäne, fänden wir nur kanonische </a:t>
            </a:r>
            <a:r>
              <a:rPr lang="de-DE" dirty="0" err="1"/>
              <a:t>RBDs</a:t>
            </a:r>
            <a:r>
              <a:rPr lang="de-DE" dirty="0"/>
              <a:t>. Die meisten </a:t>
            </a:r>
            <a:r>
              <a:rPr lang="de-DE" dirty="0" err="1"/>
              <a:t>RBDs</a:t>
            </a:r>
            <a:r>
              <a:rPr lang="de-DE" dirty="0"/>
              <a:t> sind jedoch nicht-kanonisch und besitzen daher eben keine RNA-binden Domänen. Diese nicht-kanonischen </a:t>
            </a:r>
            <a:r>
              <a:rPr lang="de-DE" dirty="0" err="1"/>
              <a:t>RBPs</a:t>
            </a:r>
            <a:r>
              <a:rPr lang="de-DE" dirty="0"/>
              <a:t> können wir mit dem R-Deep-Verfahren finden.</a:t>
            </a:r>
          </a:p>
          <a:p>
            <a:r>
              <a:rPr lang="de-DE" dirty="0"/>
              <a:t>Es gibt auch ein Verfahren, dass nur </a:t>
            </a:r>
            <a:r>
              <a:rPr lang="de-DE" dirty="0" err="1"/>
              <a:t>RBPs</a:t>
            </a:r>
            <a:r>
              <a:rPr lang="de-DE" dirty="0"/>
              <a:t> findet, die an RNAs mit Poly-A-Schwanz binden. Also viele mRNAs.</a:t>
            </a:r>
          </a:p>
          <a:p>
            <a:r>
              <a:rPr lang="de-DE" dirty="0"/>
              <a:t>Mit dem R-Deep Verfahren finden wir neben den mRNA-bindenden Proteinen auch </a:t>
            </a:r>
            <a:r>
              <a:rPr lang="de-DE" dirty="0" err="1"/>
              <a:t>RBPs</a:t>
            </a:r>
            <a:r>
              <a:rPr lang="de-DE" dirty="0"/>
              <a:t>, die an Lange nicht-kodierenden RNAs binden. Gerade diese Klasse an RNAs ist an zahlreichen Prozessen in den Zellen und in der Krankheitsentstehung z.B. von Krebs beteiligt. </a:t>
            </a:r>
          </a:p>
          <a:p>
            <a:r>
              <a:rPr lang="de-DE" dirty="0"/>
              <a:t>Das R-Deep Verfahren ist mit de spezifischen Suche nach RNA-abhängigen Proteinen somit mächtiger im Bezug auf die Anzahl an </a:t>
            </a:r>
            <a:r>
              <a:rPr lang="de-DE" dirty="0" err="1"/>
              <a:t>RBPs</a:t>
            </a:r>
            <a:r>
              <a:rPr lang="de-DE" dirty="0"/>
              <a:t>, die wir finden können.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Limitationen sind: Identifiziert nicht die „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“, keine Unterscheidung zwischen direkten und indirekten Interaktionen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Notiz</a:t>
            </a:r>
            <a:r>
              <a:rPr lang="de-DE" dirty="0"/>
              <a:t>:</a:t>
            </a:r>
          </a:p>
          <a:p>
            <a:r>
              <a:rPr lang="de-DE" dirty="0"/>
              <a:t>„Basiert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ist“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Keine Anreichungsverfahren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ECF23-1C2D-E442-300F-8D001574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RNA-dependent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86182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de-DE" dirty="0"/>
              <a:t>Vorteile: Enrichment-</a:t>
            </a:r>
            <a:r>
              <a:rPr lang="de-DE" dirty="0" err="1"/>
              <a:t>free</a:t>
            </a:r>
            <a:r>
              <a:rPr lang="de-DE" dirty="0"/>
              <a:t>: 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</a:t>
            </a:r>
          </a:p>
          <a:p>
            <a:r>
              <a:rPr lang="de-DE" dirty="0"/>
              <a:t>Limitationen: Identifiziert nicht die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, keine Unterscheidung zwischen direkten und indirekten Interaktionen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direclty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indirectly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endParaRPr lang="de-DE" dirty="0"/>
          </a:p>
          <a:p>
            <a:r>
              <a:rPr lang="de-DE" dirty="0" err="1"/>
              <a:t>Proteome-wide</a:t>
            </a:r>
            <a:r>
              <a:rPr lang="de-DE" dirty="0"/>
              <a:t>, </a:t>
            </a:r>
            <a:r>
              <a:rPr lang="de-DE" dirty="0" err="1"/>
              <a:t>unbiased</a:t>
            </a:r>
            <a:r>
              <a:rPr lang="de-DE" dirty="0"/>
              <a:t>, </a:t>
            </a:r>
            <a:r>
              <a:rPr lang="de-DE" dirty="0" err="1"/>
              <a:t>enrichment-free</a:t>
            </a:r>
            <a:r>
              <a:rPr lang="de-DE" dirty="0"/>
              <a:t>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5977AA-C150-0137-617D-9D1C659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31-F31D-096B-C111-7A43E86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endParaRPr lang="en-GB" sz="2800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8040C7-34DD-D410-780D-59672910261B}"/>
              </a:ext>
            </a:extLst>
          </p:cNvPr>
          <p:cNvSpPr txBox="1"/>
          <p:nvPr/>
        </p:nvSpPr>
        <p:spPr>
          <a:xfrm>
            <a:off x="649009" y="2270349"/>
            <a:ext cx="5587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Quantitative </a:t>
            </a:r>
            <a:r>
              <a:rPr lang="de-DE" sz="2400" dirty="0" err="1"/>
              <a:t>information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independent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purifiction</a:t>
            </a:r>
            <a:r>
              <a:rPr lang="de-DE" sz="2400" dirty="0"/>
              <a:t> </a:t>
            </a:r>
            <a:r>
              <a:rPr lang="de-DE" sz="2400" dirty="0" err="1"/>
              <a:t>procedures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fo</a:t>
            </a:r>
            <a:r>
              <a:rPr lang="de-DE" sz="2400" dirty="0"/>
              <a:t> RNA-</a:t>
            </a:r>
            <a:r>
              <a:rPr lang="de-DE" sz="2400" dirty="0" err="1"/>
              <a:t>dependency</a:t>
            </a:r>
            <a:endParaRPr lang="de-DE" sz="2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5AB5B2-8D37-6882-86D2-47AE48ECA0B5}"/>
              </a:ext>
            </a:extLst>
          </p:cNvPr>
          <p:cNvSpPr txBox="1"/>
          <p:nvPr/>
        </p:nvSpPr>
        <p:spPr>
          <a:xfrm>
            <a:off x="6236418" y="22703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 err="1"/>
              <a:t>Limitations</a:t>
            </a:r>
            <a:endParaRPr lang="de-DE" sz="2400" dirty="0"/>
          </a:p>
          <a:p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idenfitication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binding</a:t>
            </a:r>
            <a:r>
              <a:rPr lang="de-DE" sz="2400" dirty="0"/>
              <a:t> </a:t>
            </a:r>
            <a:r>
              <a:rPr lang="de-DE" sz="2400" dirty="0" err="1"/>
              <a:t>sites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differentiation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direct</a:t>
            </a:r>
            <a:r>
              <a:rPr lang="de-DE" sz="2400" dirty="0"/>
              <a:t> and </a:t>
            </a:r>
            <a:r>
              <a:rPr lang="de-DE" sz="2400" dirty="0" err="1"/>
              <a:t>indirect</a:t>
            </a:r>
            <a:r>
              <a:rPr lang="de-DE" sz="2400" dirty="0"/>
              <a:t> </a:t>
            </a:r>
            <a:r>
              <a:rPr lang="de-DE" sz="2400" dirty="0" err="1"/>
              <a:t>interactions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RBPs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321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Control and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</a:p>
          <a:p>
            <a:endParaRPr lang="de-DE" sz="800" dirty="0"/>
          </a:p>
          <a:p>
            <a:endParaRPr lang="de-DE" sz="800" dirty="0"/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Allows</a:t>
            </a:r>
            <a:r>
              <a:rPr lang="de-DE" sz="2000" dirty="0"/>
              <a:t> relative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  <a:endParaRPr lang="de-DE" sz="24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1-25 in </a:t>
            </a:r>
            <a:r>
              <a:rPr lang="de-DE" sz="1400" dirty="0" err="1"/>
              <a:t>triplicates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4239-353B-35FF-83D0-F3FAC36E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005-2C1F-22B7-1F8A-6E9F7CE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RNA-dependent proteins</a:t>
            </a:r>
            <a:endParaRPr lang="en-GB" sz="2800" noProof="0" dirty="0"/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396D2326-6A34-8546-E077-3E24C6FC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520409" y="1817081"/>
            <a:ext cx="3597812" cy="4000108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3FD1A5A0-9772-0167-0EB3-35171872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4118221" y="1817082"/>
            <a:ext cx="3597812" cy="40001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15E2A0-7560-E927-2FA4-818ABFA9F693}"/>
              </a:ext>
            </a:extLst>
          </p:cNvPr>
          <p:cNvSpPr txBox="1"/>
          <p:nvPr/>
        </p:nvSpPr>
        <p:spPr>
          <a:xfrm>
            <a:off x="2896497" y="135541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non-synchronized HeLa cells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A205B4-B358-94B7-D49C-A842E966CCDF}"/>
              </a:ext>
            </a:extLst>
          </p:cNvPr>
          <p:cNvSpPr txBox="1"/>
          <p:nvPr/>
        </p:nvSpPr>
        <p:spPr>
          <a:xfrm>
            <a:off x="8219068" y="2455596"/>
            <a:ext cx="32472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RNA </a:t>
            </a:r>
            <a:r>
              <a:rPr lang="de-DE" sz="2400" dirty="0" err="1"/>
              <a:t>metabolism</a:t>
            </a:r>
            <a:r>
              <a:rPr lang="de-DE" sz="2400" dirty="0"/>
              <a:t> &amp; </a:t>
            </a:r>
            <a:r>
              <a:rPr lang="de-DE" sz="2400" dirty="0" err="1"/>
              <a:t>regulation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gene</a:t>
            </a:r>
            <a:r>
              <a:rPr lang="de-DE" sz="2400" dirty="0"/>
              <a:t> </a:t>
            </a:r>
            <a:r>
              <a:rPr lang="de-DE" sz="2400" dirty="0" err="1"/>
              <a:t>expression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Defects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linked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 neurodegenerative </a:t>
            </a:r>
            <a:r>
              <a:rPr lang="de-DE" sz="2400" dirty="0" err="1"/>
              <a:t>disorders</a:t>
            </a:r>
            <a:r>
              <a:rPr lang="de-DE" sz="2400" dirty="0"/>
              <a:t> and </a:t>
            </a:r>
            <a:r>
              <a:rPr lang="de-DE" sz="2400" dirty="0" err="1"/>
              <a:t>cancer</a:t>
            </a:r>
            <a:r>
              <a:rPr lang="de-DE" sz="2400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3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450485"/>
            <a:ext cx="6565709" cy="3954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603817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480491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36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818144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6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68136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37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813259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64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186989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80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697680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781689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Control and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</a:p>
          <a:p>
            <a:endParaRPr lang="de-DE" sz="800" dirty="0"/>
          </a:p>
          <a:p>
            <a:endParaRPr lang="de-DE" sz="800" dirty="0"/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50999"/>
            <a:ext cx="4953000" cy="4664477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/>
          <a:stretch/>
        </p:blipFill>
        <p:spPr>
          <a:xfrm>
            <a:off x="6045201" y="1650999"/>
            <a:ext cx="6062135" cy="4607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Microsoft Office PowerPoint</Application>
  <PresentationFormat>Breitbild</PresentationFormat>
  <Paragraphs>178</Paragraphs>
  <Slides>19</Slides>
  <Notes>3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gg sans</vt:lpstr>
      <vt:lpstr>Wingdings</vt:lpstr>
      <vt:lpstr>Office Theme</vt:lpstr>
      <vt:lpstr>Project Proposal</vt:lpstr>
      <vt:lpstr>RNA-dependent proteins</vt:lpstr>
      <vt:lpstr>R-DeeP – Principle </vt:lpstr>
      <vt:lpstr>Meaning of the shifts  </vt:lpstr>
      <vt:lpstr>What is our data set showing?  </vt:lpstr>
      <vt:lpstr>Time 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 for listening</vt:lpstr>
      <vt:lpstr>PowerPoint-Präsentation</vt:lpstr>
      <vt:lpstr>R-DeeP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Julian Baureis</cp:lastModifiedBy>
  <cp:revision>25</cp:revision>
  <dcterms:created xsi:type="dcterms:W3CDTF">2025-05-07T14:59:29Z</dcterms:created>
  <dcterms:modified xsi:type="dcterms:W3CDTF">2025-05-12T13:11:01Z</dcterms:modified>
</cp:coreProperties>
</file>