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70" r:id="rId6"/>
    <p:sldId id="271" r:id="rId7"/>
    <p:sldId id="260" r:id="rId8"/>
    <p:sldId id="261" r:id="rId9"/>
    <p:sldId id="266" r:id="rId10"/>
    <p:sldId id="263" r:id="rId11"/>
    <p:sldId id="264" r:id="rId12"/>
    <p:sldId id="265" r:id="rId13"/>
    <p:sldId id="267" r:id="rId14"/>
    <p:sldId id="262" r:id="rId15"/>
    <p:sldId id="268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28CC0-829C-831A-173E-B4F2DC325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BA15B0-0EC6-36EC-E3FC-769B865A2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297CB-AA9C-51B0-857B-82259C5CA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11.05.2025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20677-F365-08AF-762D-DA19256D6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700B5-4A7F-961A-2F9C-1E39DCF09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883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B6462-37A7-7D4B-F041-F6AB58C88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8C146-312D-1261-6668-FBCA1EFA8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07C8E-E64B-7C2C-92CE-95993C5DE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11.05.2025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81826-04B6-103F-BAA9-D3E816F8A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E2263-33A6-AFD7-533D-EDB279144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674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781437-6439-58A0-D2E0-4BD2FD79E4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9BB7E2-9FAF-C65E-0482-518D5BE5D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2E1CA-8E0B-1BE7-97E1-8124B7374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11.05.2025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DD160-D0D4-C623-BB77-EEE72F957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E7FCD-C820-F1CB-20BD-E9280D959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55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4F58-E427-B767-A1BB-CF7667C3C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4F690-8710-D264-A56D-CCBAD5A34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86BA4-BAD5-791E-DF71-5A434355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11.05.2025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4A61C-A30C-4388-CE5E-37C83A48C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43D4D-999A-D2AE-B387-4F71A3210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6708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1156F-C3C8-43B4-DA34-B7D5AFCC1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00831-A77D-8B88-5B2D-C98F9A928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27B7E-8D21-2778-37A4-FF639002B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11.05.2025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50C00-C676-16C9-B8A2-6A754A795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9924A-EB0D-6EDF-30C0-8C209DF95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581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98646-3ED7-F677-A32F-83A5164BA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0C655-B119-F87A-E6D0-98C1EB5A34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92FAC6-CDAE-09F6-76E9-F72AF29E3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5425B-D620-D4BF-5D9C-8BDA6114D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11.05.2025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1F5D4-3A03-7F61-6B31-23422FC3D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DB906-E536-3A81-B115-4339C7A0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458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8A59-1F81-A64F-FC97-1D22A24D4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771DD-52D7-E549-8497-DF0E9FE04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3B869-1CFC-B4C0-EBD7-3F5887FD0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84B329-B026-49F2-B08D-9447BF704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ED3A93-EB17-F8DE-60CA-A4D0582E21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0FB26D-10BB-6798-F462-F386BBFC7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11.05.2025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481164-4A35-067E-361E-C4D6B9D85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5853D4-69B8-77B6-FEB5-E5E6D763B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96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4E583-7734-E38F-EA8B-47144CC2B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1A7F75-B297-6290-150D-B7F493E70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11.05.2025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4980B7-027B-709C-565E-D12C3283E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FD9141-7C92-4DC7-B339-A733BE73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9653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FDE66F-9F8E-2985-622B-204F714AA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11.05.2025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93D4B1-E334-6E3F-59BE-979C17E9C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0E7C4-30CB-A6D7-7216-72D7952F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887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30AB-A7ED-7CAC-C5BC-D77F8A330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B8E3B-A047-78DB-2CD5-919407148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C95C4-77D0-72F6-418B-66E0F71ED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8C1CB-3158-CB3A-49C5-69EFEE319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11.05.2025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900C3-F563-1760-32C8-7B93D4E16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CC66C-7BEF-BDCA-1E6A-EB5C9F935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658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E1879-CCEE-4FB3-2CF7-4438A8C5D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B27FD8-DD00-A88B-07E4-4FDE63DBB5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7EA9C-FD8E-F5C0-3710-D126740A5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AD712-FE00-6380-E94F-E1D82EE29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11.05.2025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D3ACA-FE62-BFD5-32A0-CAC1AFBA7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4CC18-1424-01C2-4265-3E94114B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9986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ACC1A9-6F59-F9DD-9DCB-E9EC547B8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3A845-0F42-9013-D632-09D917DE5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53A42-71C9-AF9D-1118-3A6AE4022C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E46315-4AAD-410B-89FA-21C15CCB14A3}" type="datetimeFigureOut">
              <a:rPr lang="de-DE" smtClean="0"/>
              <a:t>11.05.2025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35D2C-D0FC-64DC-BF11-754ED67FCA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13379-61FA-7F66-4403-49825FBAAD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1243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nature.com/articles/s41596-019-0261-4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99556-9282-2FE6-747D-755A9D7A0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/>
              <a:t>Project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980B1-5B00-08EB-948E-4FBAF2018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2747962"/>
          </a:xfrm>
        </p:spPr>
        <p:txBody>
          <a:bodyPr>
            <a:normAutofit/>
          </a:bodyPr>
          <a:lstStyle/>
          <a:p>
            <a:r>
              <a:rPr lang="en-GB" sz="2600" noProof="0" dirty="0"/>
              <a:t>Proteome Screen: </a:t>
            </a:r>
            <a:r>
              <a:rPr lang="en-GB" noProof="0" dirty="0"/>
              <a:t>RNA-binding proteins in non-synchronized HeLa cells</a:t>
            </a:r>
          </a:p>
          <a:p>
            <a:endParaRPr lang="en-GB" sz="2000" noProof="0" dirty="0"/>
          </a:p>
          <a:p>
            <a:endParaRPr lang="en-GB" sz="2000" noProof="0" dirty="0"/>
          </a:p>
          <a:p>
            <a:endParaRPr lang="en-GB" sz="2000" noProof="0" dirty="0"/>
          </a:p>
          <a:p>
            <a:r>
              <a:rPr lang="en-GB" sz="1600" noProof="0" dirty="0"/>
              <a:t>Topic 3, Group 1</a:t>
            </a:r>
          </a:p>
          <a:p>
            <a:r>
              <a:rPr lang="en-GB" sz="1600" noProof="0" dirty="0"/>
              <a:t>Julian Baureis, Julia Ferdin, Benjamin Nicklas, Luisa Wintel</a:t>
            </a:r>
          </a:p>
          <a:p>
            <a:r>
              <a:rPr lang="en-GB" sz="1600" noProof="0" dirty="0"/>
              <a:t>Supervisor: Maiwen Caudron-Herger</a:t>
            </a:r>
          </a:p>
        </p:txBody>
      </p:sp>
    </p:spTree>
    <p:extLst>
      <p:ext uri="{BB962C8B-B14F-4D97-AF65-F5344CB8AC3E}">
        <p14:creationId xmlns:p14="http://schemas.microsoft.com/office/powerpoint/2010/main" val="542427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50F828-AC37-5A45-A912-F5288234F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AE943B7-332D-15B8-6DD0-BCC89D98BDE5}"/>
              </a:ext>
            </a:extLst>
          </p:cNvPr>
          <p:cNvSpPr/>
          <p:nvPr/>
        </p:nvSpPr>
        <p:spPr>
          <a:xfrm>
            <a:off x="2445174" y="1651000"/>
            <a:ext cx="2880360" cy="1666240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Data </a:t>
            </a:r>
            <a:r>
              <a:rPr lang="en-GB" sz="2400" b="1" noProof="0" dirty="0">
                <a:solidFill>
                  <a:srgbClr val="1F2328"/>
                </a:solidFill>
                <a:latin typeface="-apple-system"/>
              </a:rPr>
              <a:t>cleanup</a:t>
            </a:r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36DA4-F1F9-4219-5F33-F9F8F8547B47}"/>
              </a:ext>
            </a:extLst>
          </p:cNvPr>
          <p:cNvSpPr txBox="1"/>
          <p:nvPr/>
        </p:nvSpPr>
        <p:spPr>
          <a:xfrm>
            <a:off x="2445174" y="3982197"/>
            <a:ext cx="28803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Removing low variance     columns/rows</a:t>
            </a:r>
          </a:p>
          <a:p>
            <a:pPr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Removing batch effects</a:t>
            </a:r>
          </a:p>
          <a:p>
            <a:pPr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Removing technical outliers</a:t>
            </a:r>
          </a:p>
          <a:p>
            <a:pPr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Re-ordering data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C53C33-5E9F-048D-5E7F-B0F57CA230C7}"/>
              </a:ext>
            </a:extLst>
          </p:cNvPr>
          <p:cNvSpPr txBox="1"/>
          <p:nvPr/>
        </p:nvSpPr>
        <p:spPr>
          <a:xfrm>
            <a:off x="3167062" y="290480"/>
            <a:ext cx="5857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noProof="0" dirty="0"/>
              <a:t>1. Week</a:t>
            </a:r>
          </a:p>
        </p:txBody>
      </p:sp>
      <p:pic>
        <p:nvPicPr>
          <p:cNvPr id="12" name="Picture 11" descr="A table with numbers and letters&#10;&#10;AI-generated content may be incorrect.">
            <a:extLst>
              <a:ext uri="{FF2B5EF4-FFF2-40B4-BE49-F238E27FC236}">
                <a16:creationId xmlns:a16="http://schemas.microsoft.com/office/drawing/2014/main" id="{CA1C5BB0-671D-3DF9-A154-8DD46F382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532666"/>
            <a:ext cx="6072706" cy="2954500"/>
          </a:xfrm>
          <a:prstGeom prst="rect">
            <a:avLst/>
          </a:prstGeom>
        </p:spPr>
      </p:pic>
      <p:sp>
        <p:nvSpPr>
          <p:cNvPr id="15" name="Circle: Hollow 14">
            <a:extLst>
              <a:ext uri="{FF2B5EF4-FFF2-40B4-BE49-F238E27FC236}">
                <a16:creationId xmlns:a16="http://schemas.microsoft.com/office/drawing/2014/main" id="{F0F4146A-1EA9-8A06-CAB8-D85E007D0F83}"/>
              </a:ext>
            </a:extLst>
          </p:cNvPr>
          <p:cNvSpPr/>
          <p:nvPr/>
        </p:nvSpPr>
        <p:spPr>
          <a:xfrm>
            <a:off x="9382688" y="2823650"/>
            <a:ext cx="712893" cy="698484"/>
          </a:xfrm>
          <a:prstGeom prst="donut">
            <a:avLst>
              <a:gd name="adj" fmla="val 195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solidFill>
                <a:schemeClr val="tx1"/>
              </a:solidFill>
            </a:endParaRPr>
          </a:p>
        </p:txBody>
      </p:sp>
      <p:pic>
        <p:nvPicPr>
          <p:cNvPr id="14" name="Picture 13" descr="A graph with black dots&#10;&#10;AI-generated content may be incorrect.">
            <a:extLst>
              <a:ext uri="{FF2B5EF4-FFF2-40B4-BE49-F238E27FC236}">
                <a16:creationId xmlns:a16="http://schemas.microsoft.com/office/drawing/2014/main" id="{6EEB7CD8-020B-0D09-414F-9D55973E8A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4"/>
          <a:stretch/>
        </p:blipFill>
        <p:spPr>
          <a:xfrm>
            <a:off x="5921670" y="1532666"/>
            <a:ext cx="6206534" cy="37271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46E2B49-F04F-2143-6374-5DE723839653}"/>
              </a:ext>
            </a:extLst>
          </p:cNvPr>
          <p:cNvSpPr txBox="1"/>
          <p:nvPr/>
        </p:nvSpPr>
        <p:spPr>
          <a:xfrm>
            <a:off x="6095999" y="5259778"/>
            <a:ext cx="457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u="sng" noProof="0" dirty="0" err="1"/>
              <a:t>Bioinfo</a:t>
            </a:r>
            <a:r>
              <a:rPr lang="en-GB" sz="1000" u="sng" noProof="0" dirty="0"/>
              <a:t>-Slides </a:t>
            </a:r>
            <a:r>
              <a:rPr lang="en-GB" sz="1000" u="sng" noProof="0" dirty="0" err="1"/>
              <a:t>aus</a:t>
            </a:r>
            <a:r>
              <a:rPr lang="en-GB" sz="1000" u="sng" noProof="0" dirty="0"/>
              <a:t> </a:t>
            </a:r>
            <a:r>
              <a:rPr lang="en-GB" sz="1000" u="sng" noProof="0" dirty="0" err="1"/>
              <a:t>dem</a:t>
            </a:r>
            <a:r>
              <a:rPr lang="en-GB" sz="1000" u="sng" noProof="0" dirty="0"/>
              <a:t> 3. Semester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D522B7-9B53-8303-2E5A-DA990EA68968}"/>
              </a:ext>
            </a:extLst>
          </p:cNvPr>
          <p:cNvSpPr txBox="1"/>
          <p:nvPr/>
        </p:nvSpPr>
        <p:spPr>
          <a:xfrm>
            <a:off x="5304366" y="1039493"/>
            <a:ext cx="158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19.05.-25.05.</a:t>
            </a:r>
          </a:p>
        </p:txBody>
      </p:sp>
    </p:spTree>
    <p:extLst>
      <p:ext uri="{BB962C8B-B14F-4D97-AF65-F5344CB8AC3E}">
        <p14:creationId xmlns:p14="http://schemas.microsoft.com/office/powerpoint/2010/main" val="59661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build="p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A0950C-468A-1FB7-BE4E-ED5B26429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CB6C3DF-4F7E-1679-4EFF-613AB3F0EBAF}"/>
              </a:ext>
            </a:extLst>
          </p:cNvPr>
          <p:cNvSpPr/>
          <p:nvPr/>
        </p:nvSpPr>
        <p:spPr>
          <a:xfrm>
            <a:off x="2445174" y="1651000"/>
            <a:ext cx="2880360" cy="1666240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Data </a:t>
            </a:r>
            <a:r>
              <a:rPr lang="en-GB" sz="2400" b="1" noProof="0" dirty="0">
                <a:solidFill>
                  <a:srgbClr val="1F2328"/>
                </a:solidFill>
                <a:latin typeface="-apple-system"/>
              </a:rPr>
              <a:t>exploration</a:t>
            </a:r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F766CB-E004-24D0-2F17-56FE88CFC9D4}"/>
              </a:ext>
            </a:extLst>
          </p:cNvPr>
          <p:cNvSpPr txBox="1"/>
          <p:nvPr/>
        </p:nvSpPr>
        <p:spPr>
          <a:xfrm>
            <a:off x="2445174" y="3982197"/>
            <a:ext cx="288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data distribution</a:t>
            </a:r>
          </a:p>
          <a:p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t-test</a:t>
            </a:r>
          </a:p>
          <a:p>
            <a:pPr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en-GB" noProof="0" dirty="0"/>
              <a:t>proportion test</a:t>
            </a:r>
            <a:endParaRPr lang="en-GB" b="0" i="0" noProof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6371ED-5A2F-9E06-1972-862C8BABD8E1}"/>
              </a:ext>
            </a:extLst>
          </p:cNvPr>
          <p:cNvSpPr txBox="1"/>
          <p:nvPr/>
        </p:nvSpPr>
        <p:spPr>
          <a:xfrm>
            <a:off x="3167062" y="290480"/>
            <a:ext cx="5857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noProof="0" dirty="0"/>
              <a:t>2. Week</a:t>
            </a:r>
          </a:p>
        </p:txBody>
      </p:sp>
      <p:pic>
        <p:nvPicPr>
          <p:cNvPr id="4" name="Picture 3" descr="A graph of a number of fractions&#10;&#10;AI-generated content may be incorrect.">
            <a:extLst>
              <a:ext uri="{FF2B5EF4-FFF2-40B4-BE49-F238E27FC236}">
                <a16:creationId xmlns:a16="http://schemas.microsoft.com/office/drawing/2014/main" id="{1C2167BF-4344-F634-F9D7-A7CC50667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" t="911" r="557" b="3086"/>
          <a:stretch/>
        </p:blipFill>
        <p:spPr>
          <a:xfrm>
            <a:off x="6017678" y="1651000"/>
            <a:ext cx="5598060" cy="3808525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38385E9-76DF-9EEC-4BBA-CA52B6B2A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17"/>
          <a:stretch/>
        </p:blipFill>
        <p:spPr>
          <a:xfrm>
            <a:off x="6017677" y="1407919"/>
            <a:ext cx="5789455" cy="4256282"/>
          </a:xfrm>
          <a:prstGeom prst="rect">
            <a:avLst/>
          </a:prstGeom>
        </p:spPr>
      </p:pic>
      <p:pic>
        <p:nvPicPr>
          <p:cNvPr id="10" name="Picture 9" descr="A blue screen with black text&#10;&#10;AI-generated content may be incorrect.">
            <a:extLst>
              <a:ext uri="{FF2B5EF4-FFF2-40B4-BE49-F238E27FC236}">
                <a16:creationId xmlns:a16="http://schemas.microsoft.com/office/drawing/2014/main" id="{C6A6EDF5-5A94-3215-64CE-13024C5DED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675" y="1407918"/>
            <a:ext cx="5789455" cy="43470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1391C38-F372-C4F9-4D6F-D27F3BBD9796}"/>
              </a:ext>
            </a:extLst>
          </p:cNvPr>
          <p:cNvSpPr txBox="1"/>
          <p:nvPr/>
        </p:nvSpPr>
        <p:spPr>
          <a:xfrm>
            <a:off x="6095999" y="5907282"/>
            <a:ext cx="457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u="sng" noProof="0" dirty="0" err="1"/>
              <a:t>Bioinfo</a:t>
            </a:r>
            <a:r>
              <a:rPr lang="en-GB" sz="1000" u="sng" noProof="0" dirty="0"/>
              <a:t>-Slides </a:t>
            </a:r>
            <a:r>
              <a:rPr lang="en-GB" sz="1000" u="sng" noProof="0" dirty="0" err="1"/>
              <a:t>aus</a:t>
            </a:r>
            <a:r>
              <a:rPr lang="en-GB" sz="1000" u="sng" noProof="0" dirty="0"/>
              <a:t> </a:t>
            </a:r>
            <a:r>
              <a:rPr lang="en-GB" sz="1000" u="sng" noProof="0" dirty="0" err="1"/>
              <a:t>dem</a:t>
            </a:r>
            <a:r>
              <a:rPr lang="en-GB" sz="1000" u="sng" noProof="0" dirty="0"/>
              <a:t> 3. Semester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516BCB-FEFF-C657-2697-D65337814EBC}"/>
              </a:ext>
            </a:extLst>
          </p:cNvPr>
          <p:cNvSpPr txBox="1"/>
          <p:nvPr/>
        </p:nvSpPr>
        <p:spPr>
          <a:xfrm>
            <a:off x="5304366" y="1039493"/>
            <a:ext cx="158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26.05.-01.06.</a:t>
            </a:r>
          </a:p>
        </p:txBody>
      </p:sp>
    </p:spTree>
    <p:extLst>
      <p:ext uri="{BB962C8B-B14F-4D97-AF65-F5344CB8AC3E}">
        <p14:creationId xmlns:p14="http://schemas.microsoft.com/office/powerpoint/2010/main" val="224616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23623-6B83-791E-82A5-AEAE78ACC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0A07907-8A7B-94B8-832B-F1495A56C62A}"/>
              </a:ext>
            </a:extLst>
          </p:cNvPr>
          <p:cNvSpPr/>
          <p:nvPr/>
        </p:nvSpPr>
        <p:spPr>
          <a:xfrm>
            <a:off x="2445174" y="1651000"/>
            <a:ext cx="2880360" cy="1666240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Data </a:t>
            </a:r>
            <a:r>
              <a:rPr lang="en-GB" sz="2400" b="1" noProof="0" dirty="0">
                <a:solidFill>
                  <a:srgbClr val="1F2328"/>
                </a:solidFill>
                <a:latin typeface="-apple-system"/>
              </a:rPr>
              <a:t>reduction</a:t>
            </a:r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A3AEC-8478-DDFC-D8D1-A399B33948FD}"/>
              </a:ext>
            </a:extLst>
          </p:cNvPr>
          <p:cNvSpPr txBox="1"/>
          <p:nvPr/>
        </p:nvSpPr>
        <p:spPr>
          <a:xfrm>
            <a:off x="2445174" y="3982197"/>
            <a:ext cx="288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noProof="0" dirty="0">
                <a:solidFill>
                  <a:srgbClr val="1F2328"/>
                </a:solidFill>
                <a:effectLst/>
                <a:latin typeface="-apple-system"/>
              </a:rPr>
              <a:t> PCR</a:t>
            </a:r>
          </a:p>
          <a:p>
            <a:pPr algn="l"/>
            <a:endParaRPr lang="en-GB" b="0" i="0" noProof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k-means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linear regression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9F5976-1FBB-37CE-9A28-84BB95E34E1F}"/>
              </a:ext>
            </a:extLst>
          </p:cNvPr>
          <p:cNvSpPr txBox="1"/>
          <p:nvPr/>
        </p:nvSpPr>
        <p:spPr>
          <a:xfrm>
            <a:off x="3167062" y="290480"/>
            <a:ext cx="5857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noProof="0" dirty="0"/>
              <a:t>3./4. Week</a:t>
            </a:r>
          </a:p>
        </p:txBody>
      </p:sp>
      <p:pic>
        <p:nvPicPr>
          <p:cNvPr id="8" name="Picture 7" descr="A graph with red and blue dots&#10;&#10;AI-generated content may be incorrect.">
            <a:extLst>
              <a:ext uri="{FF2B5EF4-FFF2-40B4-BE49-F238E27FC236}">
                <a16:creationId xmlns:a16="http://schemas.microsoft.com/office/drawing/2014/main" id="{F5E8DA1F-4232-EEFA-2EAD-9958096A0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1" y="1650999"/>
            <a:ext cx="4953000" cy="4664477"/>
          </a:xfrm>
          <a:prstGeom prst="rect">
            <a:avLst/>
          </a:prstGeom>
        </p:spPr>
      </p:pic>
      <p:pic>
        <p:nvPicPr>
          <p:cNvPr id="5" name="Picture 4" descr="A graph of a graph&#10;&#10;AI-generated content may be incorrect.">
            <a:extLst>
              <a:ext uri="{FF2B5EF4-FFF2-40B4-BE49-F238E27FC236}">
                <a16:creationId xmlns:a16="http://schemas.microsoft.com/office/drawing/2014/main" id="{8413892F-AFAF-C00D-2048-2DB3A0070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"/>
          <a:stretch/>
        </p:blipFill>
        <p:spPr>
          <a:xfrm>
            <a:off x="6045201" y="1650999"/>
            <a:ext cx="6062135" cy="46079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8886D3-46DB-A5F2-B828-DF4FBE419632}"/>
              </a:ext>
            </a:extLst>
          </p:cNvPr>
          <p:cNvSpPr txBox="1"/>
          <p:nvPr/>
        </p:nvSpPr>
        <p:spPr>
          <a:xfrm>
            <a:off x="6045201" y="6429020"/>
            <a:ext cx="457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u="sng" noProof="0" dirty="0" err="1"/>
              <a:t>Bioinfo</a:t>
            </a:r>
            <a:r>
              <a:rPr lang="en-GB" sz="1000" u="sng" noProof="0" dirty="0"/>
              <a:t>-Slides </a:t>
            </a:r>
            <a:r>
              <a:rPr lang="en-GB" sz="1000" u="sng" noProof="0" dirty="0" err="1"/>
              <a:t>aus</a:t>
            </a:r>
            <a:r>
              <a:rPr lang="en-GB" sz="1000" u="sng" noProof="0" dirty="0"/>
              <a:t> </a:t>
            </a:r>
            <a:r>
              <a:rPr lang="en-GB" sz="1000" u="sng" noProof="0" dirty="0" err="1"/>
              <a:t>dem</a:t>
            </a:r>
            <a:r>
              <a:rPr lang="en-GB" sz="1000" u="sng" noProof="0" dirty="0"/>
              <a:t> 3. Semester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712DFF-DC77-C3A8-95B8-5E727EB42BA2}"/>
              </a:ext>
            </a:extLst>
          </p:cNvPr>
          <p:cNvSpPr txBox="1"/>
          <p:nvPr/>
        </p:nvSpPr>
        <p:spPr>
          <a:xfrm>
            <a:off x="5304366" y="1039493"/>
            <a:ext cx="158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02.06.-15.06.</a:t>
            </a:r>
          </a:p>
        </p:txBody>
      </p:sp>
    </p:spTree>
    <p:extLst>
      <p:ext uri="{BB962C8B-B14F-4D97-AF65-F5344CB8AC3E}">
        <p14:creationId xmlns:p14="http://schemas.microsoft.com/office/powerpoint/2010/main" val="69557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omparison of a graph&#10;&#10;AI-generated content may be incorrect.">
            <a:extLst>
              <a:ext uri="{FF2B5EF4-FFF2-40B4-BE49-F238E27FC236}">
                <a16:creationId xmlns:a16="http://schemas.microsoft.com/office/drawing/2014/main" id="{4A73FD8A-1DFB-7CC1-7CFB-C06F98CBF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1"/>
          <a:stretch/>
        </p:blipFill>
        <p:spPr>
          <a:xfrm>
            <a:off x="860288" y="1253880"/>
            <a:ext cx="10471424" cy="43502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65A147-8C7A-6117-BA6C-A252DC013A91}"/>
              </a:ext>
            </a:extLst>
          </p:cNvPr>
          <p:cNvSpPr txBox="1"/>
          <p:nvPr/>
        </p:nvSpPr>
        <p:spPr>
          <a:xfrm>
            <a:off x="860288" y="5716978"/>
            <a:ext cx="457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u="sng" noProof="0" dirty="0" err="1"/>
              <a:t>Bioinfo</a:t>
            </a:r>
            <a:r>
              <a:rPr lang="en-GB" sz="1000" u="sng" noProof="0" dirty="0"/>
              <a:t>-Slides </a:t>
            </a:r>
            <a:r>
              <a:rPr lang="en-GB" sz="1000" u="sng" noProof="0" dirty="0" err="1"/>
              <a:t>aus</a:t>
            </a:r>
            <a:r>
              <a:rPr lang="en-GB" sz="1000" u="sng" noProof="0" dirty="0"/>
              <a:t> </a:t>
            </a:r>
            <a:r>
              <a:rPr lang="en-GB" sz="1000" u="sng" noProof="0" dirty="0" err="1"/>
              <a:t>dem</a:t>
            </a:r>
            <a:r>
              <a:rPr lang="en-GB" sz="1000" u="sng" noProof="0" dirty="0"/>
              <a:t> 3. Semester</a:t>
            </a:r>
          </a:p>
        </p:txBody>
      </p:sp>
    </p:spTree>
    <p:extLst>
      <p:ext uri="{BB962C8B-B14F-4D97-AF65-F5344CB8AC3E}">
        <p14:creationId xmlns:p14="http://schemas.microsoft.com/office/powerpoint/2010/main" val="3608344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5512F64-50FF-BDB8-648D-F82B3800F2C6}"/>
              </a:ext>
            </a:extLst>
          </p:cNvPr>
          <p:cNvSpPr/>
          <p:nvPr/>
        </p:nvSpPr>
        <p:spPr>
          <a:xfrm>
            <a:off x="2445174" y="1651000"/>
            <a:ext cx="2880360" cy="1666240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Data modelling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1778EC7-0FC8-3E35-BCEE-26F938DA1D67}"/>
              </a:ext>
            </a:extLst>
          </p:cNvPr>
          <p:cNvSpPr/>
          <p:nvPr/>
        </p:nvSpPr>
        <p:spPr>
          <a:xfrm>
            <a:off x="6866467" y="1656080"/>
            <a:ext cx="2880360" cy="1666240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Data presentation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9D090E-F8F2-A638-2C03-6C7108CFA6F0}"/>
              </a:ext>
            </a:extLst>
          </p:cNvPr>
          <p:cNvSpPr txBox="1"/>
          <p:nvPr/>
        </p:nvSpPr>
        <p:spPr>
          <a:xfrm>
            <a:off x="6866467" y="3982197"/>
            <a:ext cx="288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noProof="0" dirty="0">
                <a:solidFill>
                  <a:srgbClr val="1F2328"/>
                </a:solidFill>
                <a:effectLst/>
                <a:latin typeface="-apple-system"/>
              </a:rPr>
              <a:t> poster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noProof="0" dirty="0">
                <a:solidFill>
                  <a:srgbClr val="1F2328"/>
                </a:solidFill>
                <a:effectLst/>
                <a:latin typeface="-apple-system"/>
              </a:rPr>
              <a:t> final presentation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651553-1F68-EF2C-CCFC-698851FBD9F2}"/>
              </a:ext>
            </a:extLst>
          </p:cNvPr>
          <p:cNvSpPr txBox="1"/>
          <p:nvPr/>
        </p:nvSpPr>
        <p:spPr>
          <a:xfrm>
            <a:off x="2445174" y="3982197"/>
            <a:ext cx="2880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define selection criteria for RNA-dependent proteins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predict whether a protein is a RNA-dependent proteins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881924-2317-F59E-6F6D-3364DC7E270F}"/>
              </a:ext>
            </a:extLst>
          </p:cNvPr>
          <p:cNvSpPr txBox="1"/>
          <p:nvPr/>
        </p:nvSpPr>
        <p:spPr>
          <a:xfrm>
            <a:off x="3167062" y="290480"/>
            <a:ext cx="5857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noProof="0" dirty="0"/>
              <a:t>5.-7. Week</a:t>
            </a:r>
          </a:p>
        </p:txBody>
      </p:sp>
      <p:pic>
        <p:nvPicPr>
          <p:cNvPr id="14" name="Picture 13" descr="A blue and black text&#10;&#10;AI-generated content may be incorrect.">
            <a:extLst>
              <a:ext uri="{FF2B5EF4-FFF2-40B4-BE49-F238E27FC236}">
                <a16:creationId xmlns:a16="http://schemas.microsoft.com/office/drawing/2014/main" id="{183882A9-EAA2-5700-7C91-3C44AF9BC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174" y="5736523"/>
            <a:ext cx="2880360" cy="7666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04C040D-8833-3CC8-125F-72062535A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174" y="5694318"/>
            <a:ext cx="2880360" cy="85101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2F8591A-5117-8E99-B93C-9A886013658E}"/>
              </a:ext>
            </a:extLst>
          </p:cNvPr>
          <p:cNvSpPr txBox="1"/>
          <p:nvPr/>
        </p:nvSpPr>
        <p:spPr>
          <a:xfrm>
            <a:off x="5304366" y="1039493"/>
            <a:ext cx="158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16.06.-06.07.</a:t>
            </a:r>
          </a:p>
        </p:txBody>
      </p:sp>
    </p:spTree>
    <p:extLst>
      <p:ext uri="{BB962C8B-B14F-4D97-AF65-F5344CB8AC3E}">
        <p14:creationId xmlns:p14="http://schemas.microsoft.com/office/powerpoint/2010/main" val="58424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8" grpId="0" build="p"/>
      <p:bldP spid="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44CF7-E25A-2D30-4C8C-4690CA7E5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6600" noProof="0" dirty="0"/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2899426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A26B0-4F8D-E47D-CFD4-96C1C5082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GB" noProof="0" dirty="0"/>
              <a:t>RNA-binding proteins </a:t>
            </a:r>
            <a:br>
              <a:rPr lang="en-GB" noProof="0" dirty="0"/>
            </a:br>
            <a:r>
              <a:rPr lang="en-GB" sz="2800" noProof="0" dirty="0"/>
              <a:t>non-synchronized HeLa cells</a:t>
            </a:r>
          </a:p>
        </p:txBody>
      </p:sp>
      <p:pic>
        <p:nvPicPr>
          <p:cNvPr id="6" name="Picture 5" descr="A cartoon of a ladder and a tree&#10;&#10;AI-generated content may be incorrect.">
            <a:extLst>
              <a:ext uri="{FF2B5EF4-FFF2-40B4-BE49-F238E27FC236}">
                <a16:creationId xmlns:a16="http://schemas.microsoft.com/office/drawing/2014/main" id="{7ED5580A-D0A8-5151-CAD7-3880AA661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33" r="1"/>
          <a:stretch/>
        </p:blipFill>
        <p:spPr>
          <a:xfrm>
            <a:off x="1262686" y="1690686"/>
            <a:ext cx="4181380" cy="4648929"/>
          </a:xfrm>
          <a:prstGeom prst="rect">
            <a:avLst/>
          </a:prstGeom>
        </p:spPr>
      </p:pic>
      <p:pic>
        <p:nvPicPr>
          <p:cNvPr id="8" name="Picture 7" descr="A diagram of a ladder and brain&#10;&#10;AI-generated content may be incorrect.">
            <a:extLst>
              <a:ext uri="{FF2B5EF4-FFF2-40B4-BE49-F238E27FC236}">
                <a16:creationId xmlns:a16="http://schemas.microsoft.com/office/drawing/2014/main" id="{73BC274D-CF9B-C798-D489-0CA644AD2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40"/>
          <a:stretch/>
        </p:blipFill>
        <p:spPr>
          <a:xfrm>
            <a:off x="6747934" y="1690687"/>
            <a:ext cx="4181380" cy="464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21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4AB4-B326-0B6D-4726-0772130CE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GB" noProof="0" dirty="0"/>
              <a:t> RNA dependence (R-</a:t>
            </a:r>
            <a:r>
              <a:rPr lang="en-GB" noProof="0" dirty="0" err="1"/>
              <a:t>DeeP</a:t>
            </a:r>
            <a:r>
              <a:rPr lang="en-GB" noProof="0" dirty="0"/>
              <a:t>)</a:t>
            </a:r>
          </a:p>
        </p:txBody>
      </p:sp>
      <p:pic>
        <p:nvPicPr>
          <p:cNvPr id="3" name="Picture 2" descr="A diagram of a test&#10;&#10;AI-generated content may be incorrect.">
            <a:extLst>
              <a:ext uri="{FF2B5EF4-FFF2-40B4-BE49-F238E27FC236}">
                <a16:creationId xmlns:a16="http://schemas.microsoft.com/office/drawing/2014/main" id="{95073083-A2F9-8DCF-393C-27F4178F0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4"/>
          <a:stretch/>
        </p:blipFill>
        <p:spPr>
          <a:xfrm>
            <a:off x="777592" y="1121432"/>
            <a:ext cx="4029365" cy="565540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F990B62-9FEE-716F-3E04-BB7921195EE1}"/>
              </a:ext>
            </a:extLst>
          </p:cNvPr>
          <p:cNvSpPr/>
          <p:nvPr/>
        </p:nvSpPr>
        <p:spPr>
          <a:xfrm>
            <a:off x="711200" y="2345267"/>
            <a:ext cx="4096404" cy="1325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9F0292-D992-A670-8F46-535602D574AA}"/>
              </a:ext>
            </a:extLst>
          </p:cNvPr>
          <p:cNvSpPr/>
          <p:nvPr/>
        </p:nvSpPr>
        <p:spPr>
          <a:xfrm>
            <a:off x="711200" y="3598333"/>
            <a:ext cx="2921000" cy="13980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131102-0FDB-07B2-568F-487BC45D0C46}"/>
              </a:ext>
            </a:extLst>
          </p:cNvPr>
          <p:cNvSpPr/>
          <p:nvPr/>
        </p:nvSpPr>
        <p:spPr>
          <a:xfrm>
            <a:off x="3632199" y="3598333"/>
            <a:ext cx="1242443" cy="13980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EC400D-174F-8729-203B-9B2F36E77A7D}"/>
              </a:ext>
            </a:extLst>
          </p:cNvPr>
          <p:cNvSpPr/>
          <p:nvPr/>
        </p:nvSpPr>
        <p:spPr>
          <a:xfrm>
            <a:off x="711200" y="4979460"/>
            <a:ext cx="1964267" cy="1790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AE6425-89AA-E30E-3BDC-BD51BB4DD527}"/>
              </a:ext>
            </a:extLst>
          </p:cNvPr>
          <p:cNvSpPr/>
          <p:nvPr/>
        </p:nvSpPr>
        <p:spPr>
          <a:xfrm>
            <a:off x="2675467" y="4923897"/>
            <a:ext cx="2526568" cy="18627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pic>
        <p:nvPicPr>
          <p:cNvPr id="18" name="Picture 17" descr="A graph of a number of fractions&#10;&#10;AI-generated content may be incorrect.">
            <a:extLst>
              <a:ext uri="{FF2B5EF4-FFF2-40B4-BE49-F238E27FC236}">
                <a16:creationId xmlns:a16="http://schemas.microsoft.com/office/drawing/2014/main" id="{30AEE9BE-E700-106B-9549-4232FF8EE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" t="911" r="557" b="3086"/>
          <a:stretch/>
        </p:blipFill>
        <p:spPr>
          <a:xfrm>
            <a:off x="5596467" y="1599095"/>
            <a:ext cx="6090388" cy="414347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166E2DB-F762-2FE8-FD5C-F79BF75C793C}"/>
              </a:ext>
            </a:extLst>
          </p:cNvPr>
          <p:cNvSpPr txBox="1"/>
          <p:nvPr/>
        </p:nvSpPr>
        <p:spPr>
          <a:xfrm>
            <a:off x="4806957" y="5874598"/>
            <a:ext cx="68798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100" b="0" i="0" noProof="0" dirty="0"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Caudron-Herger et al., Identification, quantification and bioinformatic analysis of RNA-dependent proteins by RNase treatment and density gradient ultracentrifugation using R-</a:t>
            </a:r>
            <a:r>
              <a:rPr lang="en-GB" sz="1100" b="0" i="0" noProof="0" dirty="0" err="1"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DeeP</a:t>
            </a:r>
            <a:r>
              <a:rPr lang="en-GB" sz="1100" b="0" i="0" noProof="0" dirty="0"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2020, Nature Protocols</a:t>
            </a:r>
            <a:endParaRPr lang="en-GB" sz="1100" b="0" i="0" noProof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02513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5C18D8-C9D5-F800-76C7-B4DCF73D1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345" y="3920149"/>
            <a:ext cx="10515600" cy="3089731"/>
          </a:xfrm>
        </p:spPr>
        <p:txBody>
          <a:bodyPr>
            <a:normAutofit/>
          </a:bodyPr>
          <a:lstStyle/>
          <a:p>
            <a:r>
              <a:rPr lang="de-DE" dirty="0"/>
              <a:t>Vorteile: Enrichment-</a:t>
            </a:r>
            <a:r>
              <a:rPr lang="de-DE" dirty="0" err="1"/>
              <a:t>free</a:t>
            </a:r>
            <a:r>
              <a:rPr lang="de-DE" dirty="0"/>
              <a:t>: Basiert nicht auf den Unterschieden von Affinität oder Eigenschaften der einzelnen Proteine, auch nicht auf bestimmten RNA/Protein-Sequenzen, liefert quantitative Aussagen über den Anteil jedes </a:t>
            </a:r>
            <a:r>
              <a:rPr lang="de-DE" dirty="0" err="1"/>
              <a:t>RBP</a:t>
            </a:r>
            <a:r>
              <a:rPr lang="de-DE" dirty="0"/>
              <a:t>, der tatsächlich an die RNA angelagert ist</a:t>
            </a:r>
          </a:p>
          <a:p>
            <a:r>
              <a:rPr lang="de-DE" dirty="0"/>
              <a:t>Limitationen: Identifiziert nicht die </a:t>
            </a:r>
            <a:r>
              <a:rPr lang="de-DE" dirty="0" err="1"/>
              <a:t>binding</a:t>
            </a:r>
            <a:r>
              <a:rPr lang="de-DE" dirty="0"/>
              <a:t> </a:t>
            </a:r>
            <a:r>
              <a:rPr lang="de-DE" dirty="0" err="1"/>
              <a:t>sites</a:t>
            </a:r>
            <a:r>
              <a:rPr lang="de-DE" dirty="0"/>
              <a:t>, keine Unterscheidung zwischen direkten und indirekten Interaktionen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F20E539-8754-BA68-A4EF-17CDD02A551E}"/>
              </a:ext>
            </a:extLst>
          </p:cNvPr>
          <p:cNvSpPr txBox="1"/>
          <p:nvPr/>
        </p:nvSpPr>
        <p:spPr>
          <a:xfrm>
            <a:off x="941560" y="1665838"/>
            <a:ext cx="10339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Detection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all RNA-</a:t>
            </a:r>
            <a:r>
              <a:rPr lang="de-DE" dirty="0" err="1"/>
              <a:t>dependent</a:t>
            </a:r>
            <a:r>
              <a:rPr lang="de-DE" dirty="0"/>
              <a:t> </a:t>
            </a:r>
            <a:r>
              <a:rPr lang="de-DE" dirty="0" err="1"/>
              <a:t>proteins</a:t>
            </a:r>
            <a:r>
              <a:rPr lang="de-DE" dirty="0"/>
              <a:t>,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interact</a:t>
            </a:r>
            <a:r>
              <a:rPr lang="de-DE" dirty="0"/>
              <a:t> </a:t>
            </a:r>
            <a:r>
              <a:rPr lang="de-DE" dirty="0" err="1"/>
              <a:t>direclty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indirectly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RNA</a:t>
            </a:r>
          </a:p>
          <a:p>
            <a:endParaRPr lang="de-DE" dirty="0"/>
          </a:p>
          <a:p>
            <a:r>
              <a:rPr lang="de-DE" dirty="0" err="1"/>
              <a:t>Proteome-wide</a:t>
            </a:r>
            <a:r>
              <a:rPr lang="de-DE" dirty="0"/>
              <a:t>, </a:t>
            </a:r>
            <a:r>
              <a:rPr lang="de-DE" dirty="0" err="1"/>
              <a:t>unbiased</a:t>
            </a:r>
            <a:r>
              <a:rPr lang="de-DE" dirty="0"/>
              <a:t>, </a:t>
            </a:r>
            <a:r>
              <a:rPr lang="de-DE" dirty="0" err="1"/>
              <a:t>enrichment-free</a:t>
            </a:r>
            <a:r>
              <a:rPr lang="de-DE" dirty="0"/>
              <a:t> screen </a:t>
            </a:r>
          </a:p>
        </p:txBody>
      </p:sp>
    </p:spTree>
    <p:extLst>
      <p:ext uri="{BB962C8B-B14F-4D97-AF65-F5344CB8AC3E}">
        <p14:creationId xmlns:p14="http://schemas.microsoft.com/office/powerpoint/2010/main" val="4033259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B6A4F-2666-3D27-E198-AE0F72A47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Diagramm, Screenshot, Design enthält.&#10;&#10;KI-generierte Inhalte können fehlerhaft sein.">
            <a:extLst>
              <a:ext uri="{FF2B5EF4-FFF2-40B4-BE49-F238E27FC236}">
                <a16:creationId xmlns:a16="http://schemas.microsoft.com/office/drawing/2014/main" id="{997DE43D-1819-DD0B-55D2-479467DA4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722" y="1332657"/>
            <a:ext cx="6497370" cy="391380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77B7808-70D0-F6E0-E832-BB6EBAE69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42892"/>
            <a:ext cx="4418091" cy="1325563"/>
          </a:xfrm>
        </p:spPr>
        <p:txBody>
          <a:bodyPr/>
          <a:lstStyle/>
          <a:p>
            <a:pPr algn="ctr"/>
            <a:r>
              <a:rPr lang="de-DE" dirty="0"/>
              <a:t>R-</a:t>
            </a:r>
            <a:r>
              <a:rPr lang="de-DE" dirty="0" err="1"/>
              <a:t>DeeP</a:t>
            </a:r>
            <a:r>
              <a:rPr lang="de-DE" dirty="0"/>
              <a:t> – </a:t>
            </a:r>
            <a:r>
              <a:rPr lang="de-DE" dirty="0" err="1"/>
              <a:t>Principle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39FC2C-A47E-87D3-0C01-06F523A47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872" y="1434841"/>
            <a:ext cx="5296277" cy="4030606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de-DE" sz="2000" dirty="0">
                <a:sym typeface="Wingdings" panose="05000000000000000000" pitchFamily="2" charset="2"/>
              </a:rPr>
              <a:t>RNA </a:t>
            </a:r>
            <a:r>
              <a:rPr lang="de-DE" sz="2000" dirty="0" err="1">
                <a:sym typeface="Wingdings" panose="05000000000000000000" pitchFamily="2" charset="2"/>
              </a:rPr>
              <a:t>degradation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leads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to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dissolved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RNP</a:t>
            </a:r>
            <a:r>
              <a:rPr lang="de-DE" sz="2000" dirty="0">
                <a:sym typeface="Wingdings" panose="05000000000000000000" pitchFamily="2" charset="2"/>
              </a:rPr>
              <a:t>- </a:t>
            </a:r>
            <a:r>
              <a:rPr lang="de-DE" sz="2000" dirty="0" err="1">
                <a:sym typeface="Wingdings" panose="05000000000000000000" pitchFamily="2" charset="2"/>
              </a:rPr>
              <a:t>complexes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à"/>
            </a:pPr>
            <a:r>
              <a:rPr lang="de-DE" sz="2000" dirty="0" err="1">
                <a:sym typeface="Wingdings" panose="05000000000000000000" pitchFamily="2" charset="2"/>
              </a:rPr>
              <a:t>Released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proteins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migrate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into</a:t>
            </a:r>
            <a:r>
              <a:rPr lang="de-DE" sz="2000" dirty="0">
                <a:sym typeface="Wingdings" panose="05000000000000000000" pitchFamily="2" charset="2"/>
              </a:rPr>
              <a:t> different </a:t>
            </a:r>
            <a:br>
              <a:rPr lang="de-DE" sz="2000" dirty="0">
                <a:sym typeface="Wingdings" panose="05000000000000000000" pitchFamily="2" charset="2"/>
              </a:rPr>
            </a:b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density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fractions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</a:p>
          <a:p>
            <a:pPr marL="0" indent="0">
              <a:lnSpc>
                <a:spcPct val="120000"/>
              </a:lnSpc>
              <a:buNone/>
            </a:pPr>
            <a:endParaRPr lang="de-DE" sz="800" dirty="0"/>
          </a:p>
          <a:p>
            <a:pPr marL="0" indent="0">
              <a:lnSpc>
                <a:spcPct val="120000"/>
              </a:lnSpc>
              <a:buNone/>
            </a:pPr>
            <a:r>
              <a:rPr lang="de-DE" sz="2000" dirty="0" err="1">
                <a:sym typeface="Wingdings" panose="05000000000000000000" pitchFamily="2" charset="2"/>
              </a:rPr>
              <a:t>Elucidation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of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altered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migration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by</a:t>
            </a:r>
            <a:r>
              <a:rPr lang="de-DE" sz="2000" dirty="0">
                <a:sym typeface="Wingdings" panose="05000000000000000000" pitchFamily="2" charset="2"/>
              </a:rPr>
              <a:t> western </a:t>
            </a:r>
            <a:r>
              <a:rPr lang="de-DE" sz="2000" dirty="0" err="1">
                <a:sym typeface="Wingdings" panose="05000000000000000000" pitchFamily="2" charset="2"/>
              </a:rPr>
              <a:t>blotting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or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mass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spectrometry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à"/>
            </a:pPr>
            <a:r>
              <a:rPr lang="de-DE" sz="2000" dirty="0" err="1">
                <a:sym typeface="Wingdings" panose="05000000000000000000" pitchFamily="2" charset="2"/>
              </a:rPr>
              <a:t>Identify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the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quantity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of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peptides</a:t>
            </a:r>
            <a:r>
              <a:rPr lang="de-DE" sz="2000" dirty="0">
                <a:sym typeface="Wingdings" panose="05000000000000000000" pitchFamily="2" charset="2"/>
              </a:rPr>
              <a:t> in </a:t>
            </a:r>
            <a:r>
              <a:rPr lang="de-DE" sz="2000" dirty="0" err="1">
                <a:sym typeface="Wingdings" panose="05000000000000000000" pitchFamily="2" charset="2"/>
              </a:rPr>
              <a:t>the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br>
              <a:rPr lang="de-DE" sz="2000" dirty="0">
                <a:sym typeface="Wingdings" panose="05000000000000000000" pitchFamily="2" charset="2"/>
              </a:rPr>
            </a:br>
            <a:r>
              <a:rPr lang="de-DE" sz="2000" dirty="0">
                <a:sym typeface="Wingdings" panose="05000000000000000000" pitchFamily="2" charset="2"/>
              </a:rPr>
              <a:t>individual </a:t>
            </a:r>
            <a:r>
              <a:rPr lang="de-DE" sz="2000" dirty="0" err="1">
                <a:sym typeface="Wingdings" panose="05000000000000000000" pitchFamily="2" charset="2"/>
              </a:rPr>
              <a:t>density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fractions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of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control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br>
              <a:rPr lang="de-DE" sz="2000" dirty="0">
                <a:sym typeface="Wingdings" panose="05000000000000000000" pitchFamily="2" charset="2"/>
              </a:rPr>
            </a:br>
            <a:r>
              <a:rPr lang="de-DE" sz="2000" dirty="0">
                <a:sym typeface="Wingdings" panose="05000000000000000000" pitchFamily="2" charset="2"/>
              </a:rPr>
              <a:t>and </a:t>
            </a:r>
            <a:r>
              <a:rPr lang="de-DE" sz="2000" dirty="0" err="1">
                <a:sym typeface="Wingdings" panose="05000000000000000000" pitchFamily="2" charset="2"/>
              </a:rPr>
              <a:t>RNase</a:t>
            </a:r>
            <a:endParaRPr lang="de-DE" sz="20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BD6F128C-D586-56A0-7BAA-B2CA81F8BDFF}"/>
              </a:ext>
            </a:extLst>
          </p:cNvPr>
          <p:cNvCxnSpPr>
            <a:cxnSpLocks/>
          </p:cNvCxnSpPr>
          <p:nvPr/>
        </p:nvCxnSpPr>
        <p:spPr>
          <a:xfrm>
            <a:off x="316872" y="1120960"/>
            <a:ext cx="424550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3A2A2CB9-E6C1-26AC-C7D4-0222466F906D}"/>
              </a:ext>
            </a:extLst>
          </p:cNvPr>
          <p:cNvSpPr txBox="1"/>
          <p:nvPr/>
        </p:nvSpPr>
        <p:spPr>
          <a:xfrm>
            <a:off x="2220225" y="5513689"/>
            <a:ext cx="7751550" cy="56964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noAutofit/>
          </a:bodyPr>
          <a:lstStyle/>
          <a:p>
            <a:r>
              <a:rPr lang="de-DE" sz="2400" dirty="0"/>
              <a:t>An RNA-</a:t>
            </a:r>
            <a:r>
              <a:rPr lang="de-DE" sz="2400" dirty="0" err="1"/>
              <a:t>dependent</a:t>
            </a:r>
            <a:r>
              <a:rPr lang="de-DE" sz="2400" dirty="0"/>
              <a:t> </a:t>
            </a:r>
            <a:r>
              <a:rPr lang="de-DE" sz="2400" dirty="0" err="1"/>
              <a:t>protein</a:t>
            </a:r>
            <a:r>
              <a:rPr lang="de-DE" sz="2400" dirty="0"/>
              <a:t> </a:t>
            </a:r>
            <a:r>
              <a:rPr lang="de-DE" sz="2400" dirty="0" err="1"/>
              <a:t>must</a:t>
            </a:r>
            <a:r>
              <a:rPr lang="de-DE" sz="2400" dirty="0"/>
              <a:t> </a:t>
            </a:r>
            <a:r>
              <a:rPr lang="de-DE" sz="2400" dirty="0" err="1"/>
              <a:t>exhibit</a:t>
            </a:r>
            <a:r>
              <a:rPr lang="de-DE" sz="2400" dirty="0"/>
              <a:t> a </a:t>
            </a:r>
            <a:r>
              <a:rPr lang="de-DE" sz="2400" dirty="0" err="1"/>
              <a:t>significant</a:t>
            </a:r>
            <a:r>
              <a:rPr lang="de-DE" sz="2400" dirty="0"/>
              <a:t> shift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DE04C1E-6F13-96A5-D1B6-68466FA2E914}"/>
              </a:ext>
            </a:extLst>
          </p:cNvPr>
          <p:cNvSpPr txBox="1"/>
          <p:nvPr/>
        </p:nvSpPr>
        <p:spPr>
          <a:xfrm>
            <a:off x="316872" y="6396335"/>
            <a:ext cx="11389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Adapted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from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: Caudron-Herger, M.,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Rusin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S.F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., Adamo, M.E., Seiler, J., Schmid,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V.K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.,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Barreau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, E., Kettenbach, A.N., and Diederichs, S. (2019). R-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DeeP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Proteome-wide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and Quantitative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Identification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of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RNA-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Dependent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Proteins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by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Density Gradient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Ultracentrifugation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Molecular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Cell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200" i="1" dirty="0">
                <a:solidFill>
                  <a:schemeClr val="bg1">
                    <a:lumMod val="65000"/>
                  </a:schemeClr>
                </a:solidFill>
              </a:rPr>
              <a:t>75</a:t>
            </a:r>
            <a:r>
              <a:rPr lang="de-DE" sz="1200" i="0" dirty="0">
                <a:solidFill>
                  <a:schemeClr val="bg1">
                    <a:lumMod val="65000"/>
                  </a:schemeClr>
                </a:solidFill>
              </a:rPr>
              <a:t>, 184-199.e110.</a:t>
            </a:r>
            <a:endParaRPr lang="de-DE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778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>
            <a:extLst>
              <a:ext uri="{FF2B5EF4-FFF2-40B4-BE49-F238E27FC236}">
                <a16:creationId xmlns:a16="http://schemas.microsoft.com/office/drawing/2014/main" id="{3497EEF2-7038-0B1A-725F-A66BC7575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42892"/>
            <a:ext cx="5220643" cy="1325563"/>
          </a:xfrm>
        </p:spPr>
        <p:txBody>
          <a:bodyPr/>
          <a:lstStyle/>
          <a:p>
            <a:r>
              <a:rPr lang="de-DE" dirty="0" err="1"/>
              <a:t>Meaning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shifts</a:t>
            </a:r>
            <a:r>
              <a:rPr lang="de-DE" dirty="0"/>
              <a:t>  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04D2F787-C468-DF0E-4792-3B46C1A3F1A2}"/>
              </a:ext>
            </a:extLst>
          </p:cNvPr>
          <p:cNvCxnSpPr>
            <a:cxnSpLocks/>
          </p:cNvCxnSpPr>
          <p:nvPr/>
        </p:nvCxnSpPr>
        <p:spPr>
          <a:xfrm>
            <a:off x="316872" y="1120960"/>
            <a:ext cx="4773811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DCA5435A-84BC-F671-EB37-805D4DEB7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839" y="2266609"/>
            <a:ext cx="3599524" cy="153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7B677E12-AF70-6795-F96E-B40C1E37C807}"/>
              </a:ext>
            </a:extLst>
          </p:cNvPr>
          <p:cNvSpPr txBox="1"/>
          <p:nvPr/>
        </p:nvSpPr>
        <p:spPr>
          <a:xfrm>
            <a:off x="316872" y="1192365"/>
            <a:ext cx="4414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= apparent </a:t>
            </a:r>
            <a:r>
              <a:rPr lang="de-DE" sz="2000" dirty="0" err="1"/>
              <a:t>molecular</a:t>
            </a:r>
            <a:r>
              <a:rPr lang="de-DE" sz="2000" dirty="0"/>
              <a:t> </a:t>
            </a:r>
            <a:r>
              <a:rPr lang="de-DE" sz="2000" dirty="0" err="1"/>
              <a:t>weight</a:t>
            </a:r>
            <a:r>
              <a:rPr lang="de-DE" sz="2000" dirty="0"/>
              <a:t> </a:t>
            </a:r>
            <a:r>
              <a:rPr lang="de-DE" sz="2000" dirty="0" err="1"/>
              <a:t>changed</a:t>
            </a:r>
            <a:r>
              <a:rPr lang="de-DE" sz="2000" dirty="0"/>
              <a:t> 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3CDF70F-7EBC-9832-CE8B-932AC3B791C0}"/>
              </a:ext>
            </a:extLst>
          </p:cNvPr>
          <p:cNvSpPr txBox="1"/>
          <p:nvPr/>
        </p:nvSpPr>
        <p:spPr>
          <a:xfrm>
            <a:off x="542847" y="5849908"/>
            <a:ext cx="1195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Left</a:t>
            </a:r>
            <a:r>
              <a:rPr lang="de-DE" dirty="0"/>
              <a:t> shift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2AE5049-C3AD-0749-F1FF-3633373C1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79" y="4294773"/>
            <a:ext cx="3577461" cy="152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3AAA3A6C-61BD-28C7-69CE-92EC94CE3E6E}"/>
              </a:ext>
            </a:extLst>
          </p:cNvPr>
          <p:cNvSpPr txBox="1"/>
          <p:nvPr/>
        </p:nvSpPr>
        <p:spPr>
          <a:xfrm>
            <a:off x="3843267" y="3682145"/>
            <a:ext cx="1247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Right shift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96818F3-FF1D-F619-D645-893349B6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40" y="2261088"/>
            <a:ext cx="3324099" cy="141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FD7B8FB3-8A10-9417-D4A0-A1CBF07D47EB}"/>
              </a:ext>
            </a:extLst>
          </p:cNvPr>
          <p:cNvSpPr txBox="1"/>
          <p:nvPr/>
        </p:nvSpPr>
        <p:spPr>
          <a:xfrm>
            <a:off x="537962" y="3672508"/>
            <a:ext cx="973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No</a:t>
            </a:r>
            <a:r>
              <a:rPr lang="de-DE" dirty="0"/>
              <a:t> shift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0ADC97CF-4A40-930C-8584-2F4082C88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267" y="4294773"/>
            <a:ext cx="3515282" cy="152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DD9312CD-B2D8-2B4E-317E-EBAFFAAD4298}"/>
              </a:ext>
            </a:extLst>
          </p:cNvPr>
          <p:cNvSpPr txBox="1"/>
          <p:nvPr/>
        </p:nvSpPr>
        <p:spPr>
          <a:xfrm>
            <a:off x="3911692" y="5847861"/>
            <a:ext cx="1420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Partial shift 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C45730DC-CC82-A3BC-9850-AD24F192F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383" y="2316545"/>
            <a:ext cx="3482565" cy="148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F9A20321-783A-5EF6-58B8-96E0889DC906}"/>
              </a:ext>
            </a:extLst>
          </p:cNvPr>
          <p:cNvSpPr txBox="1"/>
          <p:nvPr/>
        </p:nvSpPr>
        <p:spPr>
          <a:xfrm>
            <a:off x="7190413" y="3668032"/>
            <a:ext cx="164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precipitated</a:t>
            </a:r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ABB5EAA-3A83-DC26-49AE-1B4272222484}"/>
              </a:ext>
            </a:extLst>
          </p:cNvPr>
          <p:cNvSpPr txBox="1"/>
          <p:nvPr/>
        </p:nvSpPr>
        <p:spPr>
          <a:xfrm>
            <a:off x="7506392" y="4469291"/>
            <a:ext cx="3856795" cy="193899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de-DE" sz="2400" dirty="0"/>
              <a:t>Classification </a:t>
            </a:r>
            <a:r>
              <a:rPr lang="de-DE" sz="2400" dirty="0" err="1"/>
              <a:t>of</a:t>
            </a:r>
            <a:r>
              <a:rPr lang="de-DE" sz="2400" dirty="0"/>
              <a:t> Proteins:</a:t>
            </a:r>
          </a:p>
          <a:p>
            <a:endParaRPr lang="de-DE" sz="800" dirty="0"/>
          </a:p>
          <a:p>
            <a:r>
              <a:rPr lang="de-DE" sz="2400" dirty="0"/>
              <a:t>1. RNA-</a:t>
            </a:r>
            <a:r>
              <a:rPr lang="de-DE" sz="2400" dirty="0" err="1"/>
              <a:t>dependent</a:t>
            </a:r>
            <a:endParaRPr lang="de-DE" sz="2400" dirty="0"/>
          </a:p>
          <a:p>
            <a:endParaRPr lang="de-DE" sz="800" dirty="0"/>
          </a:p>
          <a:p>
            <a:r>
              <a:rPr lang="de-DE" sz="2400" dirty="0"/>
              <a:t>2. </a:t>
            </a:r>
            <a:r>
              <a:rPr lang="de-DE" sz="2400" dirty="0" err="1"/>
              <a:t>Partially</a:t>
            </a:r>
            <a:r>
              <a:rPr lang="de-DE" sz="2400" dirty="0"/>
              <a:t> RNA-</a:t>
            </a:r>
            <a:r>
              <a:rPr lang="de-DE" sz="2400" dirty="0" err="1"/>
              <a:t>dependent</a:t>
            </a:r>
            <a:endParaRPr lang="de-DE" sz="2400" dirty="0"/>
          </a:p>
          <a:p>
            <a:endParaRPr lang="de-DE" sz="800" dirty="0"/>
          </a:p>
          <a:p>
            <a:r>
              <a:rPr lang="de-DE" sz="2400" dirty="0"/>
              <a:t>3. Not RNA-</a:t>
            </a:r>
            <a:r>
              <a:rPr lang="de-DE" sz="2400" dirty="0" err="1"/>
              <a:t>dependent</a:t>
            </a:r>
            <a:r>
              <a:rPr lang="de-DE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9477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A586E4-39C7-9E9C-E89F-268A630D0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82" y="4680402"/>
            <a:ext cx="10674035" cy="1946736"/>
          </a:xfrm>
        </p:spPr>
        <p:txBody>
          <a:bodyPr>
            <a:normAutofit fontScale="92500"/>
          </a:bodyPr>
          <a:lstStyle/>
          <a:p>
            <a:r>
              <a:rPr lang="de-DE" sz="2400" dirty="0"/>
              <a:t>Shows </a:t>
            </a:r>
            <a:r>
              <a:rPr lang="de-DE" sz="2400" dirty="0" err="1"/>
              <a:t>mass</a:t>
            </a:r>
            <a:r>
              <a:rPr lang="de-DE" sz="2400" dirty="0"/>
              <a:t> </a:t>
            </a:r>
            <a:r>
              <a:rPr lang="de-DE" sz="2400" dirty="0" err="1"/>
              <a:t>spectrometric</a:t>
            </a:r>
            <a:r>
              <a:rPr lang="de-DE" sz="2400" dirty="0"/>
              <a:t> quantitative </a:t>
            </a:r>
            <a:r>
              <a:rPr lang="de-DE" sz="2400" dirty="0" err="1"/>
              <a:t>results</a:t>
            </a:r>
            <a:r>
              <a:rPr lang="de-DE" sz="2400" dirty="0"/>
              <a:t> per </a:t>
            </a:r>
            <a:r>
              <a:rPr lang="de-DE" sz="2400" dirty="0" err="1"/>
              <a:t>protein</a:t>
            </a:r>
            <a:r>
              <a:rPr lang="de-DE" sz="2400" dirty="0"/>
              <a:t> per </a:t>
            </a:r>
            <a:r>
              <a:rPr lang="de-DE" sz="2400" dirty="0" err="1"/>
              <a:t>fraction</a:t>
            </a:r>
            <a:endParaRPr lang="de-DE" sz="2400" dirty="0"/>
          </a:p>
          <a:p>
            <a:pPr marL="0" indent="0">
              <a:buNone/>
            </a:pPr>
            <a:endParaRPr lang="de-DE" sz="1500" dirty="0"/>
          </a:p>
          <a:p>
            <a:r>
              <a:rPr lang="de-DE" sz="2400" dirty="0" err="1"/>
              <a:t>Allows</a:t>
            </a:r>
            <a:r>
              <a:rPr lang="de-DE" sz="2400" dirty="0"/>
              <a:t> relative </a:t>
            </a:r>
            <a:r>
              <a:rPr lang="de-DE" sz="2400" dirty="0" err="1"/>
              <a:t>comparison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occurence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proteins</a:t>
            </a:r>
            <a:r>
              <a:rPr lang="de-DE" sz="2400" dirty="0"/>
              <a:t> in </a:t>
            </a:r>
            <a:r>
              <a:rPr lang="de-DE" sz="2400" dirty="0" err="1"/>
              <a:t>the</a:t>
            </a:r>
            <a:r>
              <a:rPr lang="de-DE" sz="2400" dirty="0"/>
              <a:t> different </a:t>
            </a:r>
            <a:r>
              <a:rPr lang="de-DE" sz="2400" dirty="0" err="1"/>
              <a:t>fractions</a:t>
            </a:r>
            <a:endParaRPr lang="de-DE" sz="2400" dirty="0"/>
          </a:p>
          <a:p>
            <a:pPr marL="0" indent="0">
              <a:buNone/>
            </a:pPr>
            <a:endParaRPr lang="de-DE" sz="1500" dirty="0"/>
          </a:p>
          <a:p>
            <a:pPr marL="0" indent="0">
              <a:buNone/>
            </a:pPr>
            <a:r>
              <a:rPr lang="de-DE" sz="2400" b="1" dirty="0">
                <a:sym typeface="Wingdings" panose="05000000000000000000" pitchFamily="2" charset="2"/>
              </a:rPr>
              <a:t> </a:t>
            </a:r>
            <a:r>
              <a:rPr lang="de-DE" sz="2400" b="1" dirty="0" err="1">
                <a:sym typeface="Wingdings" panose="05000000000000000000" pitchFamily="2" charset="2"/>
              </a:rPr>
              <a:t>Differences</a:t>
            </a:r>
            <a:r>
              <a:rPr lang="de-DE" sz="2400" b="1" dirty="0">
                <a:sym typeface="Wingdings" panose="05000000000000000000" pitchFamily="2" charset="2"/>
              </a:rPr>
              <a:t> in Control- and </a:t>
            </a:r>
            <a:r>
              <a:rPr lang="de-DE" sz="2400" b="1" dirty="0" err="1">
                <a:sym typeface="Wingdings" panose="05000000000000000000" pitchFamily="2" charset="2"/>
              </a:rPr>
              <a:t>RNase</a:t>
            </a:r>
            <a:r>
              <a:rPr lang="de-DE" sz="2400" b="1" dirty="0">
                <a:sym typeface="Wingdings" panose="05000000000000000000" pitchFamily="2" charset="2"/>
              </a:rPr>
              <a:t>-samples?</a:t>
            </a:r>
            <a:endParaRPr lang="de-DE" sz="2400" b="1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0EA39C12-7386-B987-EDC1-DF8F69E5621A}"/>
              </a:ext>
            </a:extLst>
          </p:cNvPr>
          <p:cNvCxnSpPr>
            <a:cxnSpLocks/>
          </p:cNvCxnSpPr>
          <p:nvPr/>
        </p:nvCxnSpPr>
        <p:spPr>
          <a:xfrm>
            <a:off x="1892174" y="2465193"/>
            <a:ext cx="0" cy="1835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325D7CE8-F0A1-4876-214F-85DA1A76F0A0}"/>
              </a:ext>
            </a:extLst>
          </p:cNvPr>
          <p:cNvCxnSpPr>
            <a:cxnSpLocks/>
          </p:cNvCxnSpPr>
          <p:nvPr/>
        </p:nvCxnSpPr>
        <p:spPr>
          <a:xfrm>
            <a:off x="1892174" y="2465193"/>
            <a:ext cx="21275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2CD3A042-51DF-0A67-6CBF-8BEF64315534}"/>
              </a:ext>
            </a:extLst>
          </p:cNvPr>
          <p:cNvSpPr txBox="1"/>
          <p:nvPr/>
        </p:nvSpPr>
        <p:spPr>
          <a:xfrm>
            <a:off x="1892174" y="1818306"/>
            <a:ext cx="2480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Control and </a:t>
            </a:r>
            <a:r>
              <a:rPr lang="de-DE" sz="1400" dirty="0" err="1"/>
              <a:t>RNase</a:t>
            </a:r>
            <a:r>
              <a:rPr lang="de-DE" sz="1400" dirty="0"/>
              <a:t> </a:t>
            </a:r>
            <a:r>
              <a:rPr lang="de-DE" sz="1400" dirty="0" err="1"/>
              <a:t>fractions</a:t>
            </a:r>
            <a:r>
              <a:rPr lang="de-DE" sz="1400" dirty="0"/>
              <a:t> 1-25 in </a:t>
            </a:r>
            <a:r>
              <a:rPr lang="de-DE" sz="1400" dirty="0" err="1"/>
              <a:t>triplicates</a:t>
            </a:r>
            <a:r>
              <a:rPr lang="de-DE" sz="1400" dirty="0"/>
              <a:t>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6013741-01E6-3FBF-11C1-80D20AA8E896}"/>
              </a:ext>
            </a:extLst>
          </p:cNvPr>
          <p:cNvSpPr txBox="1"/>
          <p:nvPr/>
        </p:nvSpPr>
        <p:spPr>
          <a:xfrm>
            <a:off x="941561" y="3167390"/>
            <a:ext cx="1113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Different Proteins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5FC5F56-76F4-5ECB-B7F6-36F9B9DDBBC3}"/>
              </a:ext>
            </a:extLst>
          </p:cNvPr>
          <p:cNvSpPr txBox="1"/>
          <p:nvPr/>
        </p:nvSpPr>
        <p:spPr>
          <a:xfrm>
            <a:off x="4802865" y="2883635"/>
            <a:ext cx="2421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Dimension: 4765 x 150</a:t>
            </a: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C1405740-2635-40C6-1EE7-94757BED2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42892"/>
            <a:ext cx="6977011" cy="1325563"/>
          </a:xfrm>
        </p:spPr>
        <p:txBody>
          <a:bodyPr/>
          <a:lstStyle/>
          <a:p>
            <a:pPr algn="ctr"/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showing</a:t>
            </a:r>
            <a:r>
              <a:rPr lang="de-DE" dirty="0"/>
              <a:t>?  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4C9B2F2E-B985-A014-040C-C3B4FD8CEC94}"/>
              </a:ext>
            </a:extLst>
          </p:cNvPr>
          <p:cNvCxnSpPr>
            <a:cxnSpLocks/>
          </p:cNvCxnSpPr>
          <p:nvPr/>
        </p:nvCxnSpPr>
        <p:spPr>
          <a:xfrm>
            <a:off x="316872" y="1120960"/>
            <a:ext cx="680820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508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2489D-D876-496E-84EF-78B1EAEBF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GB" noProof="0" dirty="0"/>
              <a:t>Which proteins in the non-synchronized HeLa cells are RNA-binding proteins?</a:t>
            </a:r>
          </a:p>
        </p:txBody>
      </p:sp>
    </p:spTree>
    <p:extLst>
      <p:ext uri="{BB962C8B-B14F-4D97-AF65-F5344CB8AC3E}">
        <p14:creationId xmlns:p14="http://schemas.microsoft.com/office/powerpoint/2010/main" val="2292762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alender 2024 Vorlagen zum Ausdrucken | Canva">
            <a:extLst>
              <a:ext uri="{FF2B5EF4-FFF2-40B4-BE49-F238E27FC236}">
                <a16:creationId xmlns:a16="http://schemas.microsoft.com/office/drawing/2014/main" id="{5F08DA78-EAD2-DE5A-9D63-99779FF01E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2" t="17012" r="1666" b="5555"/>
          <a:stretch/>
        </p:blipFill>
        <p:spPr bwMode="auto">
          <a:xfrm>
            <a:off x="-1657350" y="-169334"/>
            <a:ext cx="15715173" cy="719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6A37E2-FFAB-23AC-D6BA-0F8AF3AFD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6600" noProof="0" dirty="0"/>
              <a:t>Time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DCE2B2-0CC9-E570-98E7-263F58605922}"/>
              </a:ext>
            </a:extLst>
          </p:cNvPr>
          <p:cNvSpPr txBox="1"/>
          <p:nvPr/>
        </p:nvSpPr>
        <p:spPr>
          <a:xfrm>
            <a:off x="0" y="647224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noProof="0" dirty="0">
                <a:solidFill>
                  <a:schemeClr val="bg2">
                    <a:lumMod val="75000"/>
                  </a:schemeClr>
                </a:solidFill>
              </a:rPr>
              <a:t>https://www.google.com/url?sa=i&amp;url=https%3A%2F%2Fwww.canva.com%2Fde_de%2Fkalender%2Fvorlagen%2F&amp;psig=AOvVaw155hoQifX2EsWfPgBXsQLG&amp;ust=1747057183090000&amp;source=images&amp;cd=vfe&amp;opi=89978449&amp;ved=0CBQQjRxqFwoTCIiCqKzFm40DFQAAAAAdAAAAABAE</a:t>
            </a:r>
          </a:p>
        </p:txBody>
      </p:sp>
    </p:spTree>
    <p:extLst>
      <p:ext uri="{BB962C8B-B14F-4D97-AF65-F5344CB8AC3E}">
        <p14:creationId xmlns:p14="http://schemas.microsoft.com/office/powerpoint/2010/main" val="189858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547</Words>
  <Application>Microsoft Office PowerPoint</Application>
  <PresentationFormat>Breitbild</PresentationFormat>
  <Paragraphs>93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-apple-system</vt:lpstr>
      <vt:lpstr>Aptos</vt:lpstr>
      <vt:lpstr>Aptos Display</vt:lpstr>
      <vt:lpstr>Arial</vt:lpstr>
      <vt:lpstr>Wingdings</vt:lpstr>
      <vt:lpstr>Office Theme</vt:lpstr>
      <vt:lpstr>Project Proposal</vt:lpstr>
      <vt:lpstr>RNA-binding proteins  non-synchronized HeLa cells</vt:lpstr>
      <vt:lpstr> RNA dependence (R-DeeP)</vt:lpstr>
      <vt:lpstr>PowerPoint-Präsentation</vt:lpstr>
      <vt:lpstr>R-DeeP – Principle </vt:lpstr>
      <vt:lpstr>Meaning of the shifts  </vt:lpstr>
      <vt:lpstr>What is our data set showing?  </vt:lpstr>
      <vt:lpstr>Which proteins in the non-synchronized HeLa cells are RNA-binding proteins?</vt:lpstr>
      <vt:lpstr>Time Table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Nicklas, Benjamin</dc:creator>
  <cp:lastModifiedBy>Julian Baureis</cp:lastModifiedBy>
  <cp:revision>7</cp:revision>
  <dcterms:created xsi:type="dcterms:W3CDTF">2025-05-07T14:59:29Z</dcterms:created>
  <dcterms:modified xsi:type="dcterms:W3CDTF">2025-05-11T14:46:21Z</dcterms:modified>
</cp:coreProperties>
</file>