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2332"/>
    <a:srgbClr val="FA8072"/>
    <a:srgbClr val="141F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9" autoAdjust="0"/>
    <p:restoredTop sz="95028" autoAdjust="0"/>
  </p:normalViewPr>
  <p:slideViewPr>
    <p:cSldViewPr snapToGrid="0" showGuides="1">
      <p:cViewPr>
        <p:scale>
          <a:sx n="20" d="100"/>
          <a:sy n="20" d="100"/>
        </p:scale>
        <p:origin x="2251" y="-1915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568333" y="6354751"/>
            <a:ext cx="29128675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noProof="0" dirty="0"/>
              <a:t> 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6468F8D-93F1-01EE-B812-186BB85F0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405" y="8112286"/>
            <a:ext cx="6473267" cy="3136920"/>
          </a:xfrm>
          <a:prstGeom prst="rect">
            <a:avLst/>
          </a:prstGeom>
        </p:spPr>
      </p:pic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0" y="-22105"/>
            <a:ext cx="30275213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2036" y="3450903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568333" y="2629497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6247883"/>
            <a:ext cx="13949420" cy="7511042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455989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4136795"/>
            <a:ext cx="29128675" cy="11148358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6427833"/>
            <a:ext cx="7850849" cy="40934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</a:t>
            </a: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2020, Nature Protocols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de-DE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RBP2GO: a comprehensive pan-species database on RNA-binding proteins, their interactions and functions, 2021, Nucleic Acids Research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 Identifying RNA-Dependent Proteins from Proteomic Data</a:t>
            </a:r>
            <a:endParaRPr lang="en-US" sz="1500" b="1" noProof="0" dirty="0"/>
          </a:p>
          <a:p>
            <a:pPr algn="ctr"/>
            <a:endParaRPr lang="en-US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4109884"/>
            <a:ext cx="28937944" cy="1242626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Our Approach and Results</a:t>
            </a:r>
            <a:endParaRPr lang="en-US" sz="1500" b="1" noProof="0" dirty="0"/>
          </a:p>
          <a:p>
            <a:pPr algn="ctr"/>
            <a:endParaRPr lang="en-US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578205" y="26424668"/>
            <a:ext cx="14508301" cy="130056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Discussion</a:t>
            </a:r>
            <a:endParaRPr lang="en-US" sz="1500" b="1" noProof="0" dirty="0"/>
          </a:p>
          <a:p>
            <a:endParaRPr lang="en-US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6245022"/>
            <a:ext cx="13841013" cy="1459709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Our Achievements</a:t>
            </a:r>
            <a:endParaRPr lang="en-US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450903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References</a:t>
            </a:r>
            <a:endParaRPr lang="en-US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86132" y="2266675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9322471" y="3721844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US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605008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188646" y="25934889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423738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3588" y="38282559"/>
            <a:ext cx="4636493" cy="2608026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437C7D7-3CE4-FBD7-E50F-136C4D46CBB5}"/>
              </a:ext>
            </a:extLst>
          </p:cNvPr>
          <p:cNvGrpSpPr/>
          <p:nvPr/>
        </p:nvGrpSpPr>
        <p:grpSpPr>
          <a:xfrm>
            <a:off x="17791293" y="15537416"/>
            <a:ext cx="11762833" cy="8334236"/>
            <a:chOff x="13611050" y="15923651"/>
            <a:chExt cx="11762833" cy="833423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0C63AC4-C4BF-FD0E-C6BC-1B7D7EB3ECD3}"/>
                </a:ext>
              </a:extLst>
            </p:cNvPr>
            <p:cNvGrpSpPr/>
            <p:nvPr/>
          </p:nvGrpSpPr>
          <p:grpSpPr>
            <a:xfrm>
              <a:off x="13611050" y="15923651"/>
              <a:ext cx="11762833" cy="5778729"/>
              <a:chOff x="6800261" y="15711863"/>
              <a:chExt cx="11762833" cy="577872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EB411BA-167A-EA9C-1855-77B6B5C0FA60}"/>
                  </a:ext>
                </a:extLst>
              </p:cNvPr>
              <p:cNvGrpSpPr/>
              <p:nvPr/>
            </p:nvGrpSpPr>
            <p:grpSpPr>
              <a:xfrm>
                <a:off x="6800261" y="15969640"/>
                <a:ext cx="11762833" cy="5520952"/>
                <a:chOff x="6800261" y="15969640"/>
                <a:chExt cx="11762833" cy="5520952"/>
              </a:xfrm>
            </p:grpSpPr>
            <p:pic>
              <p:nvPicPr>
                <p:cNvPr id="53" name="Picture 5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BF1FB2BE-E4D2-D316-0353-5407A22DBD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00261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diagram of a graph showing a number of blue dots&#10;&#10;AI-generated content may be incorrect.">
                  <a:extLst>
                    <a:ext uri="{FF2B5EF4-FFF2-40B4-BE49-F238E27FC236}">
                      <a16:creationId xmlns:a16="http://schemas.microsoft.com/office/drawing/2014/main" id="{558A4B50-1728-6895-A500-0D524C7244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01638" y="18628600"/>
                  <a:ext cx="3813219" cy="2859915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graph showing a curve of dots&#10;&#10;AI-generated content may be incorrect.">
                  <a:extLst>
                    <a:ext uri="{FF2B5EF4-FFF2-40B4-BE49-F238E27FC236}">
                      <a16:creationId xmlns:a16="http://schemas.microsoft.com/office/drawing/2014/main" id="{BD5429A3-74E1-F4BC-5DC0-FFC1959BB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52878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graph showing a curve of a line&#10;&#10;AI-generated content may be incorrect.">
                  <a:extLst>
                    <a:ext uri="{FF2B5EF4-FFF2-40B4-BE49-F238E27FC236}">
                      <a16:creationId xmlns:a16="http://schemas.microsoft.com/office/drawing/2014/main" id="{393CD0A7-033F-D651-4958-ACFADD5834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55176" y="18628682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graph of a patient's elbow&#10;&#10;AI-generated content may be incorrect.">
                  <a:extLst>
                    <a:ext uri="{FF2B5EF4-FFF2-40B4-BE49-F238E27FC236}">
                      <a16:creationId xmlns:a16="http://schemas.microsoft.com/office/drawing/2014/main" id="{CD15D0BD-C6F0-F06D-A260-EBBA1259A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753094" y="15969640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104" name="Picture 103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FFBA8ADA-0ADF-002A-B7DE-91D90CEDB1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55393" y="18634816"/>
                  <a:ext cx="3807701" cy="2855776"/>
                </a:xfrm>
                <a:prstGeom prst="rect">
                  <a:avLst/>
                </a:prstGeom>
              </p:spPr>
            </p:pic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FBFEBBA-0F74-DA1D-D0F1-065886400CA9}"/>
                  </a:ext>
                </a:extLst>
              </p:cNvPr>
              <p:cNvSpPr txBox="1"/>
              <p:nvPr/>
            </p:nvSpPr>
            <p:spPr>
              <a:xfrm>
                <a:off x="6901774" y="15720926"/>
                <a:ext cx="558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6</a:t>
                </a:r>
                <a:r>
                  <a:rPr lang="en-US" sz="2400" b="1" noProof="0" dirty="0"/>
                  <a:t>A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51D7709-9FC9-9400-BDFF-44A8489BB1CC}"/>
                  </a:ext>
                </a:extLst>
              </p:cNvPr>
              <p:cNvSpPr txBox="1"/>
              <p:nvPr/>
            </p:nvSpPr>
            <p:spPr>
              <a:xfrm>
                <a:off x="11161494" y="1571186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B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C1BEABB-319E-A2E5-1EB2-0A4BCA8A9948}"/>
                  </a:ext>
                </a:extLst>
              </p:cNvPr>
              <p:cNvSpPr txBox="1"/>
              <p:nvPr/>
            </p:nvSpPr>
            <p:spPr>
              <a:xfrm>
                <a:off x="14993991" y="15718052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C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D8FEEE0-5551-B827-0B8E-453E42DD945C}"/>
                </a:ext>
              </a:extLst>
            </p:cNvPr>
            <p:cNvSpPr txBox="1"/>
            <p:nvPr/>
          </p:nvSpPr>
          <p:spPr>
            <a:xfrm>
              <a:off x="13845075" y="21857230"/>
              <a:ext cx="1102900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noProof="0" dirty="0"/>
                <a:t>Fig. 6 </a:t>
              </a:r>
              <a:r>
                <a:rPr lang="en-US" sz="2000" noProof="0" dirty="0"/>
                <a:t>Principal Component Analyses and </a:t>
              </a:r>
              <a:r>
                <a:rPr lang="en-US" sz="2000" noProof="0" dirty="0" err="1"/>
                <a:t>Elbowplots</a:t>
              </a:r>
              <a:r>
                <a:rPr lang="en-US" sz="2000" noProof="0" dirty="0"/>
                <a:t> of the selected and the non-selected proteins. RNASE and CTRL are plotted separately for comparison in the PCA. The </a:t>
              </a:r>
              <a:r>
                <a:rPr lang="en-US" sz="2000" noProof="0" dirty="0" err="1"/>
                <a:t>Elbowplots</a:t>
              </a:r>
              <a:r>
                <a:rPr lang="en-US" sz="2000" noProof="0" dirty="0"/>
                <a:t> shows only RNASE.</a:t>
              </a:r>
            </a:p>
            <a:p>
              <a:pPr algn="just"/>
              <a:r>
                <a:rPr lang="en-US" sz="1000" noProof="0" dirty="0"/>
                <a:t> </a:t>
              </a:r>
            </a:p>
            <a:p>
              <a:pPr algn="just"/>
              <a:r>
                <a:rPr lang="en-US" sz="2000" b="1" noProof="0" dirty="0"/>
                <a:t>A) </a:t>
              </a:r>
              <a:r>
                <a:rPr lang="en-US" sz="2000" noProof="0" dirty="0"/>
                <a:t>PCA of the selected proteins. The data points of the RNASE compared to the CTRL make up an overall similar shape, but a shift is visible in the density of the points. </a:t>
              </a:r>
              <a:r>
                <a:rPr lang="en-US" sz="2000" b="1" noProof="0" dirty="0"/>
                <a:t>B) </a:t>
              </a:r>
              <a:r>
                <a:rPr lang="en-US" sz="2000" noProof="0" dirty="0"/>
                <a:t>PCA</a:t>
              </a:r>
              <a:r>
                <a:rPr lang="en-US" sz="2000" b="1" noProof="0" dirty="0"/>
                <a:t> </a:t>
              </a:r>
              <a:r>
                <a:rPr lang="en-US" sz="2000" noProof="0" dirty="0"/>
                <a:t>of the non-selected proteins. The points of the RNASE and CTRL form mostly the same structure. </a:t>
              </a:r>
              <a:r>
                <a:rPr lang="en-US" sz="2000" b="1" noProof="0" dirty="0"/>
                <a:t>C) </a:t>
              </a:r>
              <a:r>
                <a:rPr lang="en-US" sz="2000" noProof="0" dirty="0"/>
                <a:t>Elbow-Plot of the RNASE. The </a:t>
              </a:r>
              <a:r>
                <a:rPr lang="en-US" sz="2000" noProof="0" dirty="0" err="1"/>
                <a:t>knick</a:t>
              </a:r>
              <a:r>
                <a:rPr lang="en-US" sz="2000" noProof="0" dirty="0"/>
                <a:t> of the elbow is between 3 and 4. To compare selected and non-selected proteins, we decided to use 3 clusters in the </a:t>
              </a:r>
              <a:r>
                <a:rPr lang="en-US" sz="2000" noProof="0" dirty="0" err="1"/>
                <a:t>kmeans</a:t>
              </a:r>
              <a:r>
                <a:rPr lang="en-US" sz="2000" noProof="0" dirty="0"/>
                <a:t> clustering.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C56D859-B754-2FD8-CF08-4B915B64BCD0}"/>
              </a:ext>
            </a:extLst>
          </p:cNvPr>
          <p:cNvGrpSpPr/>
          <p:nvPr/>
        </p:nvGrpSpPr>
        <p:grpSpPr>
          <a:xfrm>
            <a:off x="796903" y="28259279"/>
            <a:ext cx="14214497" cy="12149460"/>
            <a:chOff x="796903" y="29608019"/>
            <a:chExt cx="14214497" cy="12149460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BD7C024-F1C7-4BE4-67C5-871D0AC7CAB6}"/>
                </a:ext>
              </a:extLst>
            </p:cNvPr>
            <p:cNvGrpSpPr/>
            <p:nvPr/>
          </p:nvGrpSpPr>
          <p:grpSpPr>
            <a:xfrm>
              <a:off x="796903" y="29608019"/>
              <a:ext cx="14214497" cy="8790201"/>
              <a:chOff x="796903" y="29608019"/>
              <a:chExt cx="14214497" cy="8790201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0044A22-73C6-4063-978D-A2160E53106F}"/>
                  </a:ext>
                </a:extLst>
              </p:cNvPr>
              <p:cNvGrpSpPr/>
              <p:nvPr/>
            </p:nvGrpSpPr>
            <p:grpSpPr>
              <a:xfrm>
                <a:off x="796903" y="29608019"/>
                <a:ext cx="14214497" cy="8790201"/>
                <a:chOff x="796903" y="29608019"/>
                <a:chExt cx="14214497" cy="8790201"/>
              </a:xfrm>
            </p:grpSpPr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65414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noProof="0" dirty="0"/>
                    <a:t>Fig. 7 </a:t>
                  </a:r>
                  <a:r>
                    <a:rPr lang="en-US" sz="2000" noProof="0" dirty="0" err="1"/>
                    <a:t>kmeans</a:t>
                  </a:r>
                  <a:r>
                    <a:rPr lang="en-US" sz="2000" noProof="0" dirty="0"/>
                    <a:t> clustering of the selected and not-selected proteins</a:t>
                  </a:r>
                </a:p>
                <a:p>
                  <a:r>
                    <a:rPr lang="en-US" sz="2000" noProof="0" dirty="0"/>
                    <a:t> </a:t>
                  </a:r>
                </a:p>
                <a:p>
                  <a:r>
                    <a:rPr lang="en-US" sz="2000" b="1" noProof="0" dirty="0"/>
                    <a:t>A) </a:t>
                  </a:r>
                  <a:r>
                    <a:rPr lang="en-US" sz="2000" noProof="0" dirty="0"/>
                    <a:t>Shows the 3 clusters of the CTRL of the selected proteins. </a:t>
                  </a:r>
                  <a:r>
                    <a:rPr lang="en-US" sz="2000" b="1" noProof="0" dirty="0"/>
                    <a:t>B) </a:t>
                  </a:r>
                  <a:r>
                    <a:rPr lang="en-US" sz="2000" noProof="0" dirty="0"/>
                    <a:t>Shows the 3 clusters of the RNASE of the selected proteins. A significant shift in form and location of the clusters is noticeable. </a:t>
                  </a:r>
                  <a:r>
                    <a:rPr lang="en-US" sz="2000" b="1" noProof="0" dirty="0"/>
                    <a:t>C) </a:t>
                  </a:r>
                  <a:r>
                    <a:rPr lang="en-US" sz="2000" noProof="0" dirty="0"/>
                    <a:t>Shows the 3 clusters of the CTRL of the not-selected proteins. </a:t>
                  </a:r>
                  <a:r>
                    <a:rPr lang="en-US" sz="2000" b="1" noProof="0" dirty="0"/>
                    <a:t>D) </a:t>
                  </a:r>
                  <a:r>
                    <a:rPr lang="en-US" sz="2000" noProof="0" dirty="0"/>
                    <a:t>Shows the 3 clusters of the RNASE of the not-selected proteins. No shift in form and location is noticeable.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2897110-4AAA-BEA4-F290-D044A5F6BACE}"/>
                    </a:ext>
                  </a:extLst>
                </p:cNvPr>
                <p:cNvSpPr txBox="1"/>
                <p:nvPr/>
              </p:nvSpPr>
              <p:spPr>
                <a:xfrm>
                  <a:off x="796903" y="29665022"/>
                  <a:ext cx="6784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7</a:t>
                  </a:r>
                  <a:r>
                    <a:rPr lang="en-US" sz="2400" b="1" noProof="0" dirty="0"/>
                    <a:t>A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CE5C8E3-DFC8-EF90-2AE0-DF17552E161D}"/>
                    </a:ext>
                  </a:extLst>
                </p:cNvPr>
                <p:cNvSpPr txBox="1"/>
                <p:nvPr/>
              </p:nvSpPr>
              <p:spPr>
                <a:xfrm>
                  <a:off x="5515397" y="29608019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B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66034F3-9635-5E89-5520-4C7728B02937}"/>
                    </a:ext>
                  </a:extLst>
                </p:cNvPr>
                <p:cNvSpPr txBox="1"/>
                <p:nvPr/>
              </p:nvSpPr>
              <p:spPr>
                <a:xfrm>
                  <a:off x="5570782" y="33504624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D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037DAB0-C266-E539-68CB-472541869189}"/>
                    </a:ext>
                  </a:extLst>
                </p:cNvPr>
                <p:cNvSpPr txBox="1"/>
                <p:nvPr/>
              </p:nvSpPr>
              <p:spPr>
                <a:xfrm>
                  <a:off x="926673" y="33511728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C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9CE0904-0487-B5AB-DC63-D6DB05F5B994}"/>
                    </a:ext>
                  </a:extLst>
                </p:cNvPr>
                <p:cNvSpPr txBox="1"/>
                <p:nvPr/>
              </p:nvSpPr>
              <p:spPr>
                <a:xfrm>
                  <a:off x="10475862" y="33689239"/>
                  <a:ext cx="4373206" cy="470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noProof="0" dirty="0"/>
                    <a:t>Fig. 8 </a:t>
                  </a:r>
                  <a:r>
                    <a:rPr lang="en-US" sz="2000" noProof="0" dirty="0"/>
                    <a:t>Linear regression analyses between the selected proteins and the not-selected proteins each, with global maxima of the selected CTRL proteins as target variable</a:t>
                  </a:r>
                </a:p>
                <a:p>
                  <a:endParaRPr lang="en-US" sz="2000" noProof="0" dirty="0"/>
                </a:p>
                <a:p>
                  <a:r>
                    <a:rPr lang="en-US" sz="2000" b="1" noProof="0" dirty="0"/>
                    <a:t>A) </a:t>
                  </a:r>
                  <a:r>
                    <a:rPr lang="en-US" sz="2000" noProof="0" dirty="0"/>
                    <a:t>The regression analysis for the selected proteins describes the target variable well. </a:t>
                  </a:r>
                  <a:r>
                    <a:rPr lang="en-US" sz="2000" b="1" noProof="0" dirty="0"/>
                    <a:t>B)</a:t>
                  </a:r>
                  <a:r>
                    <a:rPr lang="en-US" sz="2000" noProof="0" dirty="0"/>
                    <a:t> The analysis of the not-selected proteins does not describe the target variable well. This proves, that there is a difference between the selected and not-selected proteins, and therefore, that the selection criteria </a:t>
                  </a:r>
                  <a:r>
                    <a:rPr lang="en-US" sz="2000" noProof="0"/>
                    <a:t>worked. </a:t>
                  </a:r>
                  <a:endParaRPr lang="en-US" sz="2000" noProof="0" dirty="0"/>
                </a:p>
              </p:txBody>
            </p:sp>
          </p:grpSp>
          <p:pic>
            <p:nvPicPr>
              <p:cNvPr id="114" name="Picture 113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8E28E344-6B53-FEC2-CBDA-0BF24A4C3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9695" y="30115810"/>
                <a:ext cx="4642330" cy="3481747"/>
              </a:xfrm>
              <a:prstGeom prst="rect">
                <a:avLst/>
              </a:prstGeom>
            </p:spPr>
          </p:pic>
          <p:pic>
            <p:nvPicPr>
              <p:cNvPr id="118" name="Picture 117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A489A193-1A2E-4FED-EE5C-7CBCED932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2026" y="3011580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0" name="Picture 119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4E2FBCE3-0625-9E9D-571F-9EC0A9E7D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30247" y="3388816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2" name="Picture 121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7E074CF8-C544-BF3F-76EE-BEEDBEEEC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9695" y="33890972"/>
                <a:ext cx="4642331" cy="3481748"/>
              </a:xfrm>
              <a:prstGeom prst="rect">
                <a:avLst/>
              </a:prstGeom>
            </p:spPr>
          </p:pic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38A2234-2FC1-2730-5414-16F9D955EE90}"/>
                </a:ext>
              </a:extLst>
            </p:cNvPr>
            <p:cNvGrpSpPr/>
            <p:nvPr/>
          </p:nvGrpSpPr>
          <p:grpSpPr>
            <a:xfrm>
              <a:off x="889695" y="38087755"/>
              <a:ext cx="13876854" cy="3669724"/>
              <a:chOff x="889695" y="38087755"/>
              <a:chExt cx="13876854" cy="366972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F4F80D-1676-544E-67B7-7846FEFB13FC}"/>
                  </a:ext>
                </a:extLst>
              </p:cNvPr>
              <p:cNvSpPr txBox="1"/>
              <p:nvPr/>
            </p:nvSpPr>
            <p:spPr>
              <a:xfrm>
                <a:off x="889695" y="38087755"/>
                <a:ext cx="5398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8</a:t>
                </a:r>
                <a:r>
                  <a:rPr lang="en-US" sz="2400" b="1" noProof="0" dirty="0"/>
                  <a:t>A</a:t>
                </a: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C220E857-055B-07D4-F8DB-626CE1C48956}"/>
                  </a:ext>
                </a:extLst>
              </p:cNvPr>
              <p:cNvGrpSpPr/>
              <p:nvPr/>
            </p:nvGrpSpPr>
            <p:grpSpPr>
              <a:xfrm>
                <a:off x="1000669" y="38623828"/>
                <a:ext cx="13765880" cy="3133651"/>
                <a:chOff x="1000669" y="38623828"/>
                <a:chExt cx="13765880" cy="3133651"/>
              </a:xfrm>
            </p:grpSpPr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2231C775-2055-A106-43DA-29D4B44814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0669" y="38636308"/>
                  <a:ext cx="6375970" cy="3121171"/>
                </a:xfrm>
                <a:prstGeom prst="rect">
                  <a:avLst/>
                </a:prstGeom>
              </p:spPr>
            </p:pic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4C99E2D5-BC86-241D-A15D-DDDBA045C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69693" y="38623828"/>
                  <a:ext cx="7196856" cy="3133651"/>
                </a:xfrm>
                <a:prstGeom prst="rect">
                  <a:avLst/>
                </a:prstGeom>
              </p:spPr>
            </p:pic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F9387F7-692C-9219-1277-7A719F991B38}"/>
                  </a:ext>
                </a:extLst>
              </p:cNvPr>
              <p:cNvSpPr txBox="1"/>
              <p:nvPr/>
            </p:nvSpPr>
            <p:spPr>
              <a:xfrm>
                <a:off x="7492618" y="3808775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B</a:t>
                </a:r>
              </a:p>
            </p:txBody>
          </p:sp>
        </p:grpSp>
      </p:grpSp>
      <p:sp>
        <p:nvSpPr>
          <p:cNvPr id="48" name="Textfeld 1">
            <a:extLst>
              <a:ext uri="{FF2B5EF4-FFF2-40B4-BE49-F238E27FC236}">
                <a16:creationId xmlns:a16="http://schemas.microsoft.com/office/drawing/2014/main" id="{B0E70F9A-B800-5EB8-79D6-6F483F7C5C89}"/>
              </a:ext>
            </a:extLst>
          </p:cNvPr>
          <p:cNvSpPr txBox="1"/>
          <p:nvPr/>
        </p:nvSpPr>
        <p:spPr>
          <a:xfrm>
            <a:off x="1007582" y="21673177"/>
            <a:ext cx="66695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/>
              <a:t>Fig. 3 </a:t>
            </a:r>
            <a:r>
              <a:rPr lang="en-US" sz="2000" noProof="0" dirty="0"/>
              <a:t>Criteria for the classification of proteins regarding RNA-dependency</a:t>
            </a:r>
          </a:p>
          <a:p>
            <a:r>
              <a:rPr lang="en-US" sz="1000" noProof="0" dirty="0"/>
              <a:t> </a:t>
            </a:r>
          </a:p>
          <a:p>
            <a:r>
              <a:rPr lang="en-US" sz="2000" b="1" noProof="0" dirty="0"/>
              <a:t>Selected (RNA-dependent):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Center of mass (COM) shift ≥ 2 fractions </a:t>
            </a:r>
            <a:r>
              <a:rPr lang="en-US" sz="2000" i="1" noProof="0" dirty="0"/>
              <a:t>(orange)</a:t>
            </a:r>
            <a:endParaRPr lang="en-US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or: no COM shift, but main peak shift ≥ 3 fractions and correlation &lt; 0.7 </a:t>
            </a:r>
            <a:r>
              <a:rPr lang="en-US" sz="2000" i="1" noProof="0" dirty="0"/>
              <a:t>(red)</a:t>
            </a:r>
            <a:endParaRPr lang="en-US" sz="2000" noProof="0" dirty="0"/>
          </a:p>
          <a:p>
            <a:r>
              <a:rPr lang="en-US" sz="2000" b="1" noProof="0" dirty="0"/>
              <a:t>Not selected (not RNA-dependent):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No COM shift ≥ 2 and no main peak shift ≥ 3 </a:t>
            </a:r>
            <a:r>
              <a:rPr lang="en-US" sz="2000" i="1" noProof="0" dirty="0"/>
              <a:t>(purple)</a:t>
            </a:r>
            <a:endParaRPr lang="en-US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or: peak main shift without COM shift and correlation ≥ 0.7 </a:t>
            </a:r>
            <a:r>
              <a:rPr lang="en-US" sz="2000" i="1" noProof="0" dirty="0"/>
              <a:t>(dark blue)</a:t>
            </a:r>
            <a:endParaRPr lang="en-US" sz="2000" noProof="0" dirty="0"/>
          </a:p>
        </p:txBody>
      </p:sp>
      <p:sp>
        <p:nvSpPr>
          <p:cNvPr id="50" name="Textfeld 60">
            <a:extLst>
              <a:ext uri="{FF2B5EF4-FFF2-40B4-BE49-F238E27FC236}">
                <a16:creationId xmlns:a16="http://schemas.microsoft.com/office/drawing/2014/main" id="{6D6B1CD8-DC8B-47AA-895A-4E72262FC551}"/>
              </a:ext>
            </a:extLst>
          </p:cNvPr>
          <p:cNvSpPr txBox="1"/>
          <p:nvPr/>
        </p:nvSpPr>
        <p:spPr>
          <a:xfrm>
            <a:off x="989529" y="15411494"/>
            <a:ext cx="501933" cy="408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3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2433C34-44DF-AC5E-BB46-6DDF90F78F05}"/>
              </a:ext>
            </a:extLst>
          </p:cNvPr>
          <p:cNvGrpSpPr/>
          <p:nvPr/>
        </p:nvGrpSpPr>
        <p:grpSpPr>
          <a:xfrm>
            <a:off x="8410377" y="15502709"/>
            <a:ext cx="4005104" cy="4382741"/>
            <a:chOff x="8077058" y="15663296"/>
            <a:chExt cx="4308757" cy="4715018"/>
          </a:xfrm>
        </p:grpSpPr>
        <p:sp>
          <p:nvSpPr>
            <p:cNvPr id="72" name="Textfeld 12">
              <a:extLst>
                <a:ext uri="{FF2B5EF4-FFF2-40B4-BE49-F238E27FC236}">
                  <a16:creationId xmlns:a16="http://schemas.microsoft.com/office/drawing/2014/main" id="{2B00A5F5-D396-CDB5-91CD-CFF02A0697B2}"/>
                </a:ext>
              </a:extLst>
            </p:cNvPr>
            <p:cNvSpPr txBox="1"/>
            <p:nvPr/>
          </p:nvSpPr>
          <p:spPr>
            <a:xfrm>
              <a:off x="8077058" y="15663296"/>
              <a:ext cx="615174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4A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15F13E8-28F8-AD8C-EFB7-4F4709FEA9DC}"/>
                </a:ext>
              </a:extLst>
            </p:cNvPr>
            <p:cNvGrpSpPr/>
            <p:nvPr/>
          </p:nvGrpSpPr>
          <p:grpSpPr>
            <a:xfrm>
              <a:off x="8161119" y="15755416"/>
              <a:ext cx="4224696" cy="4622898"/>
              <a:chOff x="8161119" y="15755416"/>
              <a:chExt cx="4224696" cy="4622898"/>
            </a:xfrm>
          </p:grpSpPr>
          <p:pic>
            <p:nvPicPr>
              <p:cNvPr id="71" name="Grafik 2">
                <a:extLst>
                  <a:ext uri="{FF2B5EF4-FFF2-40B4-BE49-F238E27FC236}">
                    <a16:creationId xmlns:a16="http://schemas.microsoft.com/office/drawing/2014/main" id="{FD53CAC0-15BF-0542-805D-DF3521FEA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r="55251"/>
              <a:stretch>
                <a:fillRect/>
              </a:stretch>
            </p:blipFill>
            <p:spPr>
              <a:xfrm>
                <a:off x="8560974" y="16463302"/>
                <a:ext cx="3685426" cy="3581400"/>
              </a:xfrm>
              <a:prstGeom prst="rect">
                <a:avLst/>
              </a:prstGeom>
            </p:spPr>
          </p:pic>
          <p:sp>
            <p:nvSpPr>
              <p:cNvPr id="68" name="Textfeld 85">
                <a:extLst>
                  <a:ext uri="{FF2B5EF4-FFF2-40B4-BE49-F238E27FC236}">
                    <a16:creationId xmlns:a16="http://schemas.microsoft.com/office/drawing/2014/main" id="{5548DF4B-7E66-0967-3A8E-7F0CDE505377}"/>
                  </a:ext>
                </a:extLst>
              </p:cNvPr>
              <p:cNvSpPr txBox="1"/>
              <p:nvPr/>
            </p:nvSpPr>
            <p:spPr>
              <a:xfrm>
                <a:off x="8884102" y="15755416"/>
                <a:ext cx="3366498" cy="761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noProof="0" dirty="0"/>
                  <a:t>Comparison of COM values among </a:t>
                </a:r>
                <a:r>
                  <a:rPr lang="en-US" sz="2000" b="1" noProof="0" dirty="0"/>
                  <a:t>selected Proteins</a:t>
                </a:r>
              </a:p>
            </p:txBody>
          </p:sp>
          <p:sp>
            <p:nvSpPr>
              <p:cNvPr id="57" name="Textfeld 104">
                <a:extLst>
                  <a:ext uri="{FF2B5EF4-FFF2-40B4-BE49-F238E27FC236}">
                    <a16:creationId xmlns:a16="http://schemas.microsoft.com/office/drawing/2014/main" id="{E7E566D3-EC80-9203-8C6E-218F1DF0AC5C}"/>
                  </a:ext>
                </a:extLst>
              </p:cNvPr>
              <p:cNvSpPr txBox="1"/>
              <p:nvPr/>
            </p:nvSpPr>
            <p:spPr>
              <a:xfrm rot="16200000">
                <a:off x="6768879" y="17813081"/>
                <a:ext cx="3181813" cy="39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COM values for RNASE subset </a:t>
                </a:r>
              </a:p>
            </p:txBody>
          </p:sp>
          <p:sp>
            <p:nvSpPr>
              <p:cNvPr id="59" name="Textfeld 105">
                <a:extLst>
                  <a:ext uri="{FF2B5EF4-FFF2-40B4-BE49-F238E27FC236}">
                    <a16:creationId xmlns:a16="http://schemas.microsoft.com/office/drawing/2014/main" id="{EC0A2F70-ADE1-84C0-E473-D76B91A12DCF}"/>
                  </a:ext>
                </a:extLst>
              </p:cNvPr>
              <p:cNvSpPr txBox="1"/>
              <p:nvPr/>
            </p:nvSpPr>
            <p:spPr>
              <a:xfrm>
                <a:off x="8839664" y="20008982"/>
                <a:ext cx="3546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COM values for control subset </a:t>
                </a:r>
              </a:p>
            </p:txBody>
          </p:sp>
        </p:grpSp>
      </p:grpSp>
      <p:sp>
        <p:nvSpPr>
          <p:cNvPr id="77" name="Textfeld 82">
            <a:extLst>
              <a:ext uri="{FF2B5EF4-FFF2-40B4-BE49-F238E27FC236}">
                <a16:creationId xmlns:a16="http://schemas.microsoft.com/office/drawing/2014/main" id="{A4F537C0-DF2A-B78B-E817-D02C4F194DFB}"/>
              </a:ext>
            </a:extLst>
          </p:cNvPr>
          <p:cNvSpPr txBox="1"/>
          <p:nvPr/>
        </p:nvSpPr>
        <p:spPr>
          <a:xfrm>
            <a:off x="12278649" y="20454912"/>
            <a:ext cx="484914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4 </a:t>
            </a:r>
            <a:r>
              <a:rPr lang="en-US" sz="2000" dirty="0"/>
              <a:t>Center-of-mass (COM) shifts between control and RNase conditions. </a:t>
            </a:r>
          </a:p>
          <a:p>
            <a:r>
              <a:rPr lang="en-US" sz="1000" dirty="0"/>
              <a:t> </a:t>
            </a:r>
          </a:p>
          <a:p>
            <a:r>
              <a:rPr lang="en-US" sz="2000" dirty="0"/>
              <a:t>Each dot represents one protein. X: COM in control, Y: COM in RNase.</a:t>
            </a:r>
            <a:r>
              <a:rPr lang="en-US" sz="2000" b="1" dirty="0"/>
              <a:t> A) </a:t>
            </a:r>
            <a:r>
              <a:rPr lang="en-US" sz="2000" dirty="0"/>
              <a:t>Selected proteins. </a:t>
            </a:r>
            <a:r>
              <a:rPr lang="en-US" sz="2000" b="1" dirty="0"/>
              <a:t>B) </a:t>
            </a:r>
            <a:r>
              <a:rPr lang="en-US" sz="2000" dirty="0"/>
              <a:t>Not selected proteins</a:t>
            </a:r>
          </a:p>
          <a:p>
            <a:endParaRPr lang="en-US" sz="2500" b="1" dirty="0"/>
          </a:p>
          <a:p>
            <a:r>
              <a:rPr lang="en-US" sz="2000" b="1" dirty="0"/>
              <a:t>Fig 5. </a:t>
            </a:r>
            <a:r>
              <a:rPr lang="en-US" sz="2000" dirty="0"/>
              <a:t>Isoelectric point (</a:t>
            </a:r>
            <a:r>
              <a:rPr lang="en-US" sz="2000" dirty="0" err="1"/>
              <a:t>pI</a:t>
            </a:r>
            <a:r>
              <a:rPr lang="en-US" sz="2000" dirty="0"/>
              <a:t>) distribution of selected proteins.</a:t>
            </a:r>
          </a:p>
          <a:p>
            <a:r>
              <a:rPr lang="en-US" sz="1000" dirty="0"/>
              <a:t> </a:t>
            </a:r>
          </a:p>
          <a:p>
            <a:r>
              <a:rPr lang="en-US" sz="2000" dirty="0"/>
              <a:t>Mean </a:t>
            </a:r>
            <a:r>
              <a:rPr lang="en-US" sz="2000" dirty="0" err="1"/>
              <a:t>pI</a:t>
            </a:r>
            <a:r>
              <a:rPr lang="en-US" sz="2000" dirty="0"/>
              <a:t> = 8.16 (black line); one-sided t-test against </a:t>
            </a:r>
            <a:r>
              <a:rPr lang="en-US" sz="2000" dirty="0" err="1"/>
              <a:t>pI</a:t>
            </a:r>
            <a:r>
              <a:rPr lang="en-US" sz="2000" dirty="0"/>
              <a:t> = 7.0, p-value = 2.2e-16, indicates that selected proteins have significantly higher isoelectric points.</a:t>
            </a:r>
          </a:p>
          <a:p>
            <a:endParaRPr lang="en-US" sz="2000" noProof="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A66BA5A-1AEA-D481-50D6-1008BA5B529E}"/>
              </a:ext>
            </a:extLst>
          </p:cNvPr>
          <p:cNvGrpSpPr/>
          <p:nvPr/>
        </p:nvGrpSpPr>
        <p:grpSpPr>
          <a:xfrm>
            <a:off x="13087250" y="15495464"/>
            <a:ext cx="3889075" cy="4404606"/>
            <a:chOff x="12804710" y="15579033"/>
            <a:chExt cx="4157729" cy="4763267"/>
          </a:xfrm>
        </p:grpSpPr>
        <p:sp>
          <p:nvSpPr>
            <p:cNvPr id="69" name="Textfeld 102">
              <a:extLst>
                <a:ext uri="{FF2B5EF4-FFF2-40B4-BE49-F238E27FC236}">
                  <a16:creationId xmlns:a16="http://schemas.microsoft.com/office/drawing/2014/main" id="{A60318EE-16E9-F33F-90D9-765EFA8969DC}"/>
                </a:ext>
              </a:extLst>
            </p:cNvPr>
            <p:cNvSpPr txBox="1"/>
            <p:nvPr/>
          </p:nvSpPr>
          <p:spPr>
            <a:xfrm>
              <a:off x="13313615" y="15718538"/>
              <a:ext cx="3428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Comparison of COM values among </a:t>
              </a:r>
              <a:r>
                <a:rPr lang="en-US" sz="2000" b="1" noProof="0" dirty="0"/>
                <a:t>not selected proteins </a:t>
              </a:r>
            </a:p>
          </p:txBody>
        </p:sp>
        <p:sp>
          <p:nvSpPr>
            <p:cNvPr id="60" name="Textfeld 107">
              <a:extLst>
                <a:ext uri="{FF2B5EF4-FFF2-40B4-BE49-F238E27FC236}">
                  <a16:creationId xmlns:a16="http://schemas.microsoft.com/office/drawing/2014/main" id="{165D4061-A83D-75E6-04E8-6D614DE826BE}"/>
                </a:ext>
              </a:extLst>
            </p:cNvPr>
            <p:cNvSpPr txBox="1"/>
            <p:nvPr/>
          </p:nvSpPr>
          <p:spPr>
            <a:xfrm>
              <a:off x="13416288" y="19972968"/>
              <a:ext cx="35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COM values for control subset </a:t>
              </a:r>
            </a:p>
          </p:txBody>
        </p:sp>
        <p:sp>
          <p:nvSpPr>
            <p:cNvPr id="66" name="Textfeld 108">
              <a:extLst>
                <a:ext uri="{FF2B5EF4-FFF2-40B4-BE49-F238E27FC236}">
                  <a16:creationId xmlns:a16="http://schemas.microsoft.com/office/drawing/2014/main" id="{691A02D3-E72E-22E1-9655-8075AF393F1B}"/>
                </a:ext>
              </a:extLst>
            </p:cNvPr>
            <p:cNvSpPr txBox="1"/>
            <p:nvPr/>
          </p:nvSpPr>
          <p:spPr>
            <a:xfrm rot="16200000">
              <a:off x="11351208" y="17773514"/>
              <a:ext cx="3301849" cy="39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COM values for RNASE subset </a:t>
              </a:r>
            </a:p>
          </p:txBody>
        </p:sp>
        <p:sp>
          <p:nvSpPr>
            <p:cNvPr id="54" name="Textfeld 111">
              <a:extLst>
                <a:ext uri="{FF2B5EF4-FFF2-40B4-BE49-F238E27FC236}">
                  <a16:creationId xmlns:a16="http://schemas.microsoft.com/office/drawing/2014/main" id="{10544EBB-628C-2009-E9D8-58B87E689FF0}"/>
                </a:ext>
              </a:extLst>
            </p:cNvPr>
            <p:cNvSpPr txBox="1"/>
            <p:nvPr/>
          </p:nvSpPr>
          <p:spPr>
            <a:xfrm>
              <a:off x="12831543" y="15579033"/>
              <a:ext cx="389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B</a:t>
              </a:r>
            </a:p>
          </p:txBody>
        </p:sp>
        <p:pic>
          <p:nvPicPr>
            <p:cNvPr id="92" name="Grafik 2">
              <a:extLst>
                <a:ext uri="{FF2B5EF4-FFF2-40B4-BE49-F238E27FC236}">
                  <a16:creationId xmlns:a16="http://schemas.microsoft.com/office/drawing/2014/main" id="{DDBF2959-1309-AC29-FA74-37BA93542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l="55251"/>
            <a:stretch>
              <a:fillRect/>
            </a:stretch>
          </p:blipFill>
          <p:spPr>
            <a:xfrm>
              <a:off x="13134383" y="16463302"/>
              <a:ext cx="3662346" cy="3581400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D5BBE78E-5EAA-705F-76C4-C0414726B2D5}"/>
              </a:ext>
            </a:extLst>
          </p:cNvPr>
          <p:cNvSpPr txBox="1"/>
          <p:nvPr/>
        </p:nvSpPr>
        <p:spPr>
          <a:xfrm>
            <a:off x="926673" y="10897643"/>
            <a:ext cx="9644470" cy="1891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noProof="0" dirty="0"/>
              <a:t>Key Characteristics of Our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noProof="0" dirty="0"/>
              <a:t>Dataset was created using the R-Deep approach and non-synchronized HeLa cells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noProof="0" dirty="0"/>
              <a:t>Contains 4765 proteins and their intensity values under normal (control) and RNase treated conditions in 25 sucrose density fractions, each fraction measured in triplicates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F8294D2-B361-B9A8-3A29-E703A40B0356}"/>
              </a:ext>
            </a:extLst>
          </p:cNvPr>
          <p:cNvSpPr txBox="1"/>
          <p:nvPr/>
        </p:nvSpPr>
        <p:spPr>
          <a:xfrm>
            <a:off x="973020" y="8217150"/>
            <a:ext cx="8971597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noProof="0" dirty="0"/>
              <a:t>Why should we observe RNA-dependent proteins?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Key Regulators:</a:t>
            </a:r>
            <a:r>
              <a:rPr lang="en-US" sz="2000" noProof="0" dirty="0"/>
              <a:t> RBPs control RNA metabolism &amp; gene expression.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Disease Links:</a:t>
            </a:r>
            <a:r>
              <a:rPr lang="en-US" sz="2000" noProof="0" dirty="0"/>
              <a:t> </a:t>
            </a:r>
            <a:r>
              <a:rPr lang="en-US" sz="2000" noProof="0" dirty="0" err="1"/>
              <a:t>Missregulation</a:t>
            </a:r>
            <a:r>
              <a:rPr lang="en-US" sz="2000" noProof="0" dirty="0"/>
              <a:t> is tied to cancer &amp; neurodegeneration.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Functional Clues:</a:t>
            </a:r>
            <a:r>
              <a:rPr lang="en-US" sz="2000" noProof="0" dirty="0"/>
              <a:t> New RBPs hint at RNA’s role in specific pathways.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Molecular Insights:</a:t>
            </a:r>
            <a:r>
              <a:rPr lang="en-US" sz="2000" noProof="0" dirty="0"/>
              <a:t> Deepens the understanding of cell cycle and cellular behavior</a:t>
            </a:r>
            <a:endParaRPr lang="en-US" sz="2000" b="1" noProof="0" dirty="0"/>
          </a:p>
        </p:txBody>
      </p:sp>
      <p:grpSp>
        <p:nvGrpSpPr>
          <p:cNvPr id="119" name="Gruppieren 64">
            <a:extLst>
              <a:ext uri="{FF2B5EF4-FFF2-40B4-BE49-F238E27FC236}">
                <a16:creationId xmlns:a16="http://schemas.microsoft.com/office/drawing/2014/main" id="{F82F879B-D7CC-F13A-2C59-903C509B0E47}"/>
              </a:ext>
            </a:extLst>
          </p:cNvPr>
          <p:cNvGrpSpPr/>
          <p:nvPr/>
        </p:nvGrpSpPr>
        <p:grpSpPr>
          <a:xfrm>
            <a:off x="10989482" y="7965078"/>
            <a:ext cx="7053033" cy="4886933"/>
            <a:chOff x="10957242" y="7929549"/>
            <a:chExt cx="7053033" cy="4886933"/>
          </a:xfrm>
        </p:grpSpPr>
        <p:sp>
          <p:nvSpPr>
            <p:cNvPr id="124" name="Textfeld 113">
              <a:extLst>
                <a:ext uri="{FF2B5EF4-FFF2-40B4-BE49-F238E27FC236}">
                  <a16:creationId xmlns:a16="http://schemas.microsoft.com/office/drawing/2014/main" id="{F25ED036-DB88-7AC7-9714-9F2C059F3954}"/>
                </a:ext>
              </a:extLst>
            </p:cNvPr>
            <p:cNvSpPr txBox="1"/>
            <p:nvPr/>
          </p:nvSpPr>
          <p:spPr>
            <a:xfrm>
              <a:off x="10957242" y="11339154"/>
              <a:ext cx="705303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noProof="0" dirty="0"/>
                <a:t>Fig. 1 </a:t>
              </a:r>
              <a:r>
                <a:rPr lang="en-US" sz="2000" noProof="0" dirty="0"/>
                <a:t>Schematic illustration of RNA-dependency.</a:t>
              </a:r>
              <a:br>
                <a:rPr lang="en-US" sz="2000" dirty="0"/>
              </a:br>
              <a:r>
                <a:rPr lang="en-US" sz="1000" dirty="0"/>
                <a:t> </a:t>
              </a:r>
              <a:r>
                <a:rPr lang="en-GB" sz="1000" dirty="0"/>
                <a:t>  </a:t>
              </a:r>
            </a:p>
            <a:p>
              <a:r>
                <a:rPr lang="en-US" sz="2000" noProof="0" dirty="0"/>
                <a:t>A protein is considered RNA-dependent if its interactome is dependent on RNA. It is either directly or indirectly attached to RNA</a:t>
              </a:r>
              <a:r>
                <a:rPr lang="en-US" sz="2000" dirty="0"/>
                <a:t> &amp; </a:t>
              </a:r>
              <a:r>
                <a:rPr lang="en-US" sz="2000" noProof="0" dirty="0"/>
                <a:t>its functionality in biological context is associated with RNA</a:t>
              </a:r>
            </a:p>
          </p:txBody>
        </p:sp>
        <p:sp>
          <p:nvSpPr>
            <p:cNvPr id="125" name="Textfeld 114">
              <a:extLst>
                <a:ext uri="{FF2B5EF4-FFF2-40B4-BE49-F238E27FC236}">
                  <a16:creationId xmlns:a16="http://schemas.microsoft.com/office/drawing/2014/main" id="{4E792D5F-4D60-7459-DF40-451D0A1EA541}"/>
                </a:ext>
              </a:extLst>
            </p:cNvPr>
            <p:cNvSpPr txBox="1"/>
            <p:nvPr/>
          </p:nvSpPr>
          <p:spPr>
            <a:xfrm>
              <a:off x="10989388" y="7929549"/>
              <a:ext cx="648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1</a:t>
              </a:r>
            </a:p>
          </p:txBody>
        </p:sp>
      </p:grpSp>
      <p:sp>
        <p:nvSpPr>
          <p:cNvPr id="134" name="Rectangle: Top Corners Rounded 133">
            <a:extLst>
              <a:ext uri="{FF2B5EF4-FFF2-40B4-BE49-F238E27FC236}">
                <a16:creationId xmlns:a16="http://schemas.microsoft.com/office/drawing/2014/main" id="{44831EF5-9956-2863-A85D-EE69CE05B131}"/>
              </a:ext>
            </a:extLst>
          </p:cNvPr>
          <p:cNvSpPr/>
          <p:nvPr/>
        </p:nvSpPr>
        <p:spPr>
          <a:xfrm flipV="1">
            <a:off x="-1" y="41581092"/>
            <a:ext cx="30275213" cy="122266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120D31"/>
                </a:solidFill>
              </a:rPr>
              <a:t>2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91A7E8E-1F47-3EAE-2AD5-DA478B964FB1}"/>
              </a:ext>
            </a:extLst>
          </p:cNvPr>
          <p:cNvGrpSpPr/>
          <p:nvPr/>
        </p:nvGrpSpPr>
        <p:grpSpPr>
          <a:xfrm>
            <a:off x="18659378" y="7942208"/>
            <a:ext cx="11005390" cy="4910109"/>
            <a:chOff x="18659378" y="7942208"/>
            <a:chExt cx="11005390" cy="49101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01CE2B-A6B9-AEE8-561A-EC0B04006137}"/>
                </a:ext>
              </a:extLst>
            </p:cNvPr>
            <p:cNvSpPr txBox="1"/>
            <p:nvPr/>
          </p:nvSpPr>
          <p:spPr>
            <a:xfrm>
              <a:off x="18662854" y="7952434"/>
              <a:ext cx="5059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2</a:t>
              </a:r>
              <a:r>
                <a:rPr lang="en-GB" sz="2400" b="1" noProof="0" dirty="0"/>
                <a:t>A            </a:t>
              </a:r>
              <a:r>
                <a:rPr lang="en-GB" sz="2000" noProof="0" dirty="0"/>
                <a:t>RNA-dependent: DDX21_HUMAN</a:t>
              </a:r>
              <a:r>
                <a:rPr lang="en-GB" sz="2000" b="1" noProof="0" dirty="0"/>
                <a:t>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6A339A-FF7C-3C4C-CC34-AFF2DF790750}"/>
                </a:ext>
              </a:extLst>
            </p:cNvPr>
            <p:cNvSpPr txBox="1"/>
            <p:nvPr/>
          </p:nvSpPr>
          <p:spPr>
            <a:xfrm>
              <a:off x="18659378" y="11682766"/>
              <a:ext cx="1100539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2 </a:t>
              </a:r>
              <a:r>
                <a:rPr lang="en-GB" sz="2000" noProof="0" dirty="0"/>
                <a:t>Plot of proteins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r>
                <a:rPr lang="en-GB" sz="1000" noProof="0" dirty="0"/>
                <a:t>  </a:t>
              </a:r>
            </a:p>
            <a:p>
              <a:r>
                <a:rPr lang="en-GB" sz="2000" b="1" noProof="0" dirty="0"/>
                <a:t>A) </a:t>
              </a:r>
              <a:r>
                <a:rPr lang="en-US" sz="2000" dirty="0"/>
                <a:t>An RNA-dependent protein exhibits a shift for its intensity values between control (red) and RNase-treated (blue) group. </a:t>
              </a:r>
              <a:r>
                <a:rPr lang="en-GB" sz="2000" b="1" noProof="0" dirty="0"/>
                <a:t>B)</a:t>
              </a:r>
              <a:r>
                <a:rPr lang="en-GB" sz="2000" b="1" dirty="0"/>
                <a:t> </a:t>
              </a:r>
              <a:r>
                <a:rPr lang="en-GB" sz="2000" dirty="0"/>
                <a:t>A nor RNA-dependent protein exhibits no such shift.</a:t>
              </a:r>
              <a:endParaRPr lang="en-GB" sz="2000" noProof="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61BC0B-F53E-A60C-A5B7-327A3EA6F398}"/>
                </a:ext>
              </a:extLst>
            </p:cNvPr>
            <p:cNvSpPr txBox="1"/>
            <p:nvPr/>
          </p:nvSpPr>
          <p:spPr>
            <a:xfrm>
              <a:off x="24073076" y="7942208"/>
              <a:ext cx="5229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B            </a:t>
              </a:r>
              <a:r>
                <a:rPr lang="en-GB" sz="2000" dirty="0"/>
                <a:t>Not RNA-dependent: SPTN1_HUMAN</a:t>
              </a:r>
              <a:r>
                <a:rPr lang="en-GB" sz="2000" b="1" dirty="0"/>
                <a:t> </a:t>
              </a:r>
              <a:endParaRPr lang="en-GB" sz="2000" b="1" noProof="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FEEF2F-C19C-2FD6-D8F9-896CFACC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9102199" y="8321440"/>
              <a:ext cx="4726558" cy="291762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E6B88C2-A47A-2136-3DAB-F1D690E20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4510576" y="8321440"/>
              <a:ext cx="4726558" cy="2917628"/>
            </a:xfrm>
            <a:prstGeom prst="rect">
              <a:avLst/>
            </a:prstGeom>
          </p:spPr>
        </p:pic>
        <p:sp>
          <p:nvSpPr>
            <p:cNvPr id="19" name="Textfeld 104">
              <a:extLst>
                <a:ext uri="{FF2B5EF4-FFF2-40B4-BE49-F238E27FC236}">
                  <a16:creationId xmlns:a16="http://schemas.microsoft.com/office/drawing/2014/main" id="{684CF570-5C33-FD74-07E2-BB6FE101DA58}"/>
                </a:ext>
              </a:extLst>
            </p:cNvPr>
            <p:cNvSpPr txBox="1"/>
            <p:nvPr/>
          </p:nvSpPr>
          <p:spPr>
            <a:xfrm rot="16200000">
              <a:off x="18519995" y="9442247"/>
              <a:ext cx="795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Values</a:t>
              </a:r>
            </a:p>
          </p:txBody>
        </p:sp>
        <p:sp>
          <p:nvSpPr>
            <p:cNvPr id="35" name="Textfeld 104">
              <a:extLst>
                <a:ext uri="{FF2B5EF4-FFF2-40B4-BE49-F238E27FC236}">
                  <a16:creationId xmlns:a16="http://schemas.microsoft.com/office/drawing/2014/main" id="{E6BBE844-19CF-4BDC-CE76-A563E31A9AAE}"/>
                </a:ext>
              </a:extLst>
            </p:cNvPr>
            <p:cNvSpPr txBox="1"/>
            <p:nvPr/>
          </p:nvSpPr>
          <p:spPr>
            <a:xfrm rot="16200000">
              <a:off x="23899129" y="9442247"/>
              <a:ext cx="795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Values</a:t>
              </a:r>
            </a:p>
          </p:txBody>
        </p:sp>
        <p:sp>
          <p:nvSpPr>
            <p:cNvPr id="38" name="Textfeld 105">
              <a:extLst>
                <a:ext uri="{FF2B5EF4-FFF2-40B4-BE49-F238E27FC236}">
                  <a16:creationId xmlns:a16="http://schemas.microsoft.com/office/drawing/2014/main" id="{D5F4916C-BDBC-E9C4-ADB1-1F60917D1D7B}"/>
                </a:ext>
              </a:extLst>
            </p:cNvPr>
            <p:cNvSpPr txBox="1"/>
            <p:nvPr/>
          </p:nvSpPr>
          <p:spPr>
            <a:xfrm>
              <a:off x="20114893" y="11176936"/>
              <a:ext cx="300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Fractions</a:t>
              </a:r>
            </a:p>
          </p:txBody>
        </p:sp>
        <p:sp>
          <p:nvSpPr>
            <p:cNvPr id="42" name="Textfeld 105">
              <a:extLst>
                <a:ext uri="{FF2B5EF4-FFF2-40B4-BE49-F238E27FC236}">
                  <a16:creationId xmlns:a16="http://schemas.microsoft.com/office/drawing/2014/main" id="{B9D4EDF0-CC06-E7DD-9245-774501E2F5A2}"/>
                </a:ext>
              </a:extLst>
            </p:cNvPr>
            <p:cNvSpPr txBox="1"/>
            <p:nvPr/>
          </p:nvSpPr>
          <p:spPr>
            <a:xfrm>
              <a:off x="25625712" y="11176936"/>
              <a:ext cx="300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Fractions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0AB0CAB-EB88-EB21-3B11-2631F234F9B8}"/>
              </a:ext>
            </a:extLst>
          </p:cNvPr>
          <p:cNvGrpSpPr/>
          <p:nvPr/>
        </p:nvGrpSpPr>
        <p:grpSpPr>
          <a:xfrm>
            <a:off x="1063808" y="15685474"/>
            <a:ext cx="6643920" cy="5776208"/>
            <a:chOff x="2552324" y="2545614"/>
            <a:chExt cx="9612409" cy="7298822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EA28E423-B62B-6AA2-7C08-6F6051B55EED}"/>
                </a:ext>
              </a:extLst>
            </p:cNvPr>
            <p:cNvSpPr/>
            <p:nvPr/>
          </p:nvSpPr>
          <p:spPr>
            <a:xfrm>
              <a:off x="6031834" y="2545614"/>
              <a:ext cx="2120407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All proteins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60A93F8D-81ED-38C8-B14D-0C1550222A86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3567402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4B609B4-1D3C-D7E4-7F71-74981EEA8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3567402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85C5F17B-4AE0-B0F2-429D-73CA848096C3}"/>
                </a:ext>
              </a:extLst>
            </p:cNvPr>
            <p:cNvSpPr/>
            <p:nvPr/>
          </p:nvSpPr>
          <p:spPr>
            <a:xfrm>
              <a:off x="3709913" y="4232328"/>
              <a:ext cx="320969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FA80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A5D32"/>
                  </a:solidFill>
                </a:rPr>
                <a:t>Center of Mass shift ≥ 2 fractions 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0C2F71EC-522F-B804-4368-0111D2482EC1}"/>
                </a:ext>
              </a:extLst>
            </p:cNvPr>
            <p:cNvSpPr/>
            <p:nvPr/>
          </p:nvSpPr>
          <p:spPr>
            <a:xfrm>
              <a:off x="7306856" y="4232328"/>
              <a:ext cx="3041775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No Center of Mass shift ≥ 2 fractions 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C855909-3D62-8D5A-98C7-3C880B0590D2}"/>
                </a:ext>
              </a:extLst>
            </p:cNvPr>
            <p:cNvCxnSpPr>
              <a:cxnSpLocks/>
            </p:cNvCxnSpPr>
            <p:nvPr/>
          </p:nvCxnSpPr>
          <p:spPr>
            <a:xfrm>
              <a:off x="8881419" y="5292215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2BBEB3F-649B-06DF-37F7-0FD354D0B7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2949" y="5292215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02E8575D-1673-AD25-4F59-65B04B01127A}"/>
                </a:ext>
              </a:extLst>
            </p:cNvPr>
            <p:cNvSpPr/>
            <p:nvPr/>
          </p:nvSpPr>
          <p:spPr>
            <a:xfrm>
              <a:off x="5124665" y="6001391"/>
              <a:ext cx="3283314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Main maximum shift ≥ 3 fractions 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FEBD950C-0D58-6029-91D4-C9D731E47302}"/>
                </a:ext>
              </a:extLst>
            </p:cNvPr>
            <p:cNvSpPr/>
            <p:nvPr/>
          </p:nvSpPr>
          <p:spPr>
            <a:xfrm>
              <a:off x="8881419" y="5995240"/>
              <a:ext cx="3283314" cy="788879"/>
            </a:xfrm>
            <a:prstGeom prst="roundRect">
              <a:avLst>
                <a:gd name="adj" fmla="val 37595"/>
              </a:avLst>
            </a:prstGeom>
            <a:solidFill>
              <a:schemeClr val="bg1"/>
            </a:solidFill>
            <a:ln w="76200">
              <a:solidFill>
                <a:srgbClr val="AB8D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8F67FF"/>
                  </a:solidFill>
                </a:rPr>
                <a:t>No Main maximum shift ≥ 3 fractions 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C186F82-1BF8-2B93-5090-674F41AB8523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7023178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49348F51-B325-2348-12C8-15DFC7E70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7023178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A93535A8-CA14-F80E-3A2E-E54CF1758046}"/>
                </a:ext>
              </a:extLst>
            </p:cNvPr>
            <p:cNvSpPr/>
            <p:nvPr/>
          </p:nvSpPr>
          <p:spPr>
            <a:xfrm>
              <a:off x="3862264" y="7685452"/>
              <a:ext cx="3120736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8423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842332"/>
                  </a:solidFill>
                </a:rPr>
                <a:t>Correlation Value</a:t>
              </a:r>
              <a:br>
                <a:rPr lang="de-DE" dirty="0">
                  <a:solidFill>
                    <a:srgbClr val="842332"/>
                  </a:solidFill>
                </a:rPr>
              </a:br>
              <a:r>
                <a:rPr lang="de-DE" dirty="0">
                  <a:solidFill>
                    <a:srgbClr val="842332"/>
                  </a:solidFill>
                </a:rPr>
                <a:t>&lt; 0.7</a:t>
              </a:r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0B0A5A2F-BEDF-7EB4-DD75-E16DD01B7D7B}"/>
                </a:ext>
              </a:extLst>
            </p:cNvPr>
            <p:cNvSpPr/>
            <p:nvPr/>
          </p:nvSpPr>
          <p:spPr>
            <a:xfrm>
              <a:off x="7306858" y="7688103"/>
              <a:ext cx="3120736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1919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191970"/>
                  </a:solidFill>
                </a:rPr>
                <a:t>Correlation Value</a:t>
              </a:r>
              <a:br>
                <a:rPr lang="de-DE" dirty="0">
                  <a:solidFill>
                    <a:srgbClr val="191970"/>
                  </a:solidFill>
                </a:rPr>
              </a:br>
              <a:r>
                <a:rPr lang="de-DE" dirty="0">
                  <a:solidFill>
                    <a:srgbClr val="191970"/>
                  </a:solidFill>
                </a:rPr>
                <a:t>≥ 0.7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A0A2FBE-B5D4-4BCA-4CA7-20D78F176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0579" y="8472900"/>
              <a:ext cx="0" cy="582656"/>
            </a:xfrm>
            <a:prstGeom prst="line">
              <a:avLst/>
            </a:prstGeom>
            <a:ln w="76200">
              <a:solidFill>
                <a:srgbClr val="842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4024B2C-C58E-D3F8-18CE-788AC7FE8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9279" y="8472900"/>
              <a:ext cx="0" cy="582656"/>
            </a:xfrm>
            <a:prstGeom prst="line">
              <a:avLst/>
            </a:prstGeom>
            <a:ln w="76200">
              <a:solidFill>
                <a:srgbClr val="1919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7AFF906-5771-0560-56F8-935B5F72F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4429" y="6833542"/>
              <a:ext cx="0" cy="2214394"/>
            </a:xfrm>
            <a:prstGeom prst="line">
              <a:avLst/>
            </a:prstGeom>
            <a:ln w="76200">
              <a:solidFill>
                <a:srgbClr val="AB8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or: Elbow 162">
              <a:extLst>
                <a:ext uri="{FF2B5EF4-FFF2-40B4-BE49-F238E27FC236}">
                  <a16:creationId xmlns:a16="http://schemas.microsoft.com/office/drawing/2014/main" id="{49C73117-10DD-2B5E-BD44-3FB029AA1E09}"/>
                </a:ext>
              </a:extLst>
            </p:cNvPr>
            <p:cNvCxnSpPr>
              <a:cxnSpLocks/>
              <a:stCxn id="150" idx="1"/>
            </p:cNvCxnSpPr>
            <p:nvPr/>
          </p:nvCxnSpPr>
          <p:spPr>
            <a:xfrm rot="10800000" flipV="1">
              <a:off x="3225652" y="4626768"/>
              <a:ext cx="484262" cy="4428788"/>
            </a:xfrm>
            <a:prstGeom prst="bentConnector2">
              <a:avLst/>
            </a:prstGeom>
            <a:ln w="76200">
              <a:solidFill>
                <a:srgbClr val="FA8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060F02B0-A935-B08C-CB67-C8FD7506852A}"/>
                </a:ext>
              </a:extLst>
            </p:cNvPr>
            <p:cNvSpPr/>
            <p:nvPr/>
          </p:nvSpPr>
          <p:spPr>
            <a:xfrm>
              <a:off x="2552324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gradFill flip="none" rotWithShape="1">
                <a:gsLst>
                  <a:gs pos="0">
                    <a:srgbClr val="FE8D70"/>
                  </a:gs>
                  <a:gs pos="61000">
                    <a:srgbClr val="842332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842332"/>
                  </a:solidFill>
                </a:rPr>
                <a:t>Selected Proteins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A9D482F-4BE8-FA48-2633-3B6FE8AC8DB0}"/>
                </a:ext>
              </a:extLst>
            </p:cNvPr>
            <p:cNvSpPr/>
            <p:nvPr/>
          </p:nvSpPr>
          <p:spPr>
            <a:xfrm>
              <a:off x="8881418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gradFill flip="none" rotWithShape="1">
                <a:gsLst>
                  <a:gs pos="0">
                    <a:srgbClr val="AB8DFF"/>
                  </a:gs>
                  <a:gs pos="93000">
                    <a:srgbClr val="19197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91970"/>
                  </a:solidFill>
                </a:rPr>
                <a:t>Not Selected Proteins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6FC0172-46D7-F1F1-77F1-3934AC38014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934435" y="28556966"/>
            <a:ext cx="3580073" cy="35714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5E4F17-4B64-3A71-DE0E-A30348A410F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749650" y="28556966"/>
            <a:ext cx="3580073" cy="3571446"/>
          </a:xfrm>
          <a:prstGeom prst="rect">
            <a:avLst/>
          </a:prstGeom>
        </p:spPr>
      </p:pic>
      <p:sp>
        <p:nvSpPr>
          <p:cNvPr id="30" name="Textfeld 15">
            <a:extLst>
              <a:ext uri="{FF2B5EF4-FFF2-40B4-BE49-F238E27FC236}">
                <a16:creationId xmlns:a16="http://schemas.microsoft.com/office/drawing/2014/main" id="{0285D420-A90A-7BCD-5A8D-08459E3FA847}"/>
              </a:ext>
            </a:extLst>
          </p:cNvPr>
          <p:cNvSpPr txBox="1"/>
          <p:nvPr/>
        </p:nvSpPr>
        <p:spPr>
          <a:xfrm>
            <a:off x="16283896" y="32241634"/>
            <a:ext cx="131007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/>
              <a:t>Fig. 9  </a:t>
            </a:r>
            <a:r>
              <a:rPr lang="en-US" sz="2000" noProof="0" dirty="0"/>
              <a:t>Selection Status of RBPs and Non-RBPs According to the RBP2GO Database</a:t>
            </a:r>
          </a:p>
          <a:p>
            <a:r>
              <a:rPr lang="en-US" sz="1000" noProof="0" dirty="0"/>
              <a:t>  </a:t>
            </a:r>
          </a:p>
          <a:p>
            <a:r>
              <a:rPr lang="en-US" sz="2000" b="1" noProof="0" dirty="0"/>
              <a:t>A)</a:t>
            </a:r>
            <a:r>
              <a:rPr lang="en-US" sz="2000" noProof="0" dirty="0"/>
              <a:t> Pie chart of RBP2GO-annotated RBPs in the dataset, showing selected (orange) versus not selected (red). </a:t>
            </a:r>
            <a:r>
              <a:rPr lang="en-US" sz="2000" b="1" noProof="0" dirty="0"/>
              <a:t>B)</a:t>
            </a:r>
            <a:r>
              <a:rPr lang="en-US" sz="2000" noProof="0" dirty="0"/>
              <a:t> Pie chart of RBP2GO-annotated Non-RBPs in the dataset, showing wrongly selected (purple) versus not selected (blue).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578982-B98A-7353-2302-3E6BB16381D2}"/>
              </a:ext>
            </a:extLst>
          </p:cNvPr>
          <p:cNvSpPr txBox="1"/>
          <p:nvPr/>
        </p:nvSpPr>
        <p:spPr>
          <a:xfrm>
            <a:off x="20445081" y="31407545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Not Selected RBP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254DB4-8668-8C99-36CB-726DC63B4C16}"/>
              </a:ext>
            </a:extLst>
          </p:cNvPr>
          <p:cNvSpPr txBox="1"/>
          <p:nvPr/>
        </p:nvSpPr>
        <p:spPr>
          <a:xfrm>
            <a:off x="20445081" y="31676937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Selected RBP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DFCBA7D-B5AE-F907-414F-445EA8CACFD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154248" y="31430454"/>
            <a:ext cx="366737" cy="67790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6C669EF-18BC-53D2-B16D-DE5F84BDFDF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022432" y="31430454"/>
            <a:ext cx="377849" cy="67790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5CF8E7F-9777-6BA7-9AE8-D57566F23C4D}"/>
              </a:ext>
            </a:extLst>
          </p:cNvPr>
          <p:cNvSpPr txBox="1"/>
          <p:nvPr/>
        </p:nvSpPr>
        <p:spPr>
          <a:xfrm>
            <a:off x="26307546" y="31429178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Not Selected RBP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A7E867-BAEF-6E1C-2418-E092A1526929}"/>
              </a:ext>
            </a:extLst>
          </p:cNvPr>
          <p:cNvSpPr txBox="1"/>
          <p:nvPr/>
        </p:nvSpPr>
        <p:spPr>
          <a:xfrm>
            <a:off x="26307546" y="31698570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Selected RBP</a:t>
            </a:r>
          </a:p>
        </p:txBody>
      </p:sp>
      <p:sp>
        <p:nvSpPr>
          <p:cNvPr id="45" name="Textfeld 102">
            <a:extLst>
              <a:ext uri="{FF2B5EF4-FFF2-40B4-BE49-F238E27FC236}">
                <a16:creationId xmlns:a16="http://schemas.microsoft.com/office/drawing/2014/main" id="{700CE9E2-B925-DC16-296F-90E9B43ADBA6}"/>
              </a:ext>
            </a:extLst>
          </p:cNvPr>
          <p:cNvSpPr txBox="1"/>
          <p:nvPr/>
        </p:nvSpPr>
        <p:spPr>
          <a:xfrm>
            <a:off x="16663099" y="28080120"/>
            <a:ext cx="399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RBP2GO-known RBPs</a:t>
            </a:r>
            <a:endParaRPr lang="en-US" sz="2000" b="1" noProof="0" dirty="0"/>
          </a:p>
        </p:txBody>
      </p:sp>
      <p:sp>
        <p:nvSpPr>
          <p:cNvPr id="46" name="Textfeld 102">
            <a:extLst>
              <a:ext uri="{FF2B5EF4-FFF2-40B4-BE49-F238E27FC236}">
                <a16:creationId xmlns:a16="http://schemas.microsoft.com/office/drawing/2014/main" id="{899739B5-AF15-339F-7FC7-16B0F1D53A58}"/>
              </a:ext>
            </a:extLst>
          </p:cNvPr>
          <p:cNvSpPr txBox="1"/>
          <p:nvPr/>
        </p:nvSpPr>
        <p:spPr>
          <a:xfrm>
            <a:off x="22804319" y="28073269"/>
            <a:ext cx="399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RBP2GO-known non-RBPs</a:t>
            </a:r>
            <a:endParaRPr lang="en-US" sz="2000" b="1" noProof="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38B928D-3AA3-6554-F587-911E82DD8624}"/>
              </a:ext>
            </a:extLst>
          </p:cNvPr>
          <p:cNvSpPr txBox="1"/>
          <p:nvPr/>
        </p:nvSpPr>
        <p:spPr>
          <a:xfrm>
            <a:off x="16358284" y="28014863"/>
            <a:ext cx="62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</a:t>
            </a:r>
            <a:r>
              <a:rPr lang="en-US" sz="2400" b="1" noProof="0" dirty="0"/>
              <a:t>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CBFDA70-40DD-623E-EA65-7089EAF41C08}"/>
              </a:ext>
            </a:extLst>
          </p:cNvPr>
          <p:cNvSpPr txBox="1"/>
          <p:nvPr/>
        </p:nvSpPr>
        <p:spPr>
          <a:xfrm>
            <a:off x="22503397" y="28014863"/>
            <a:ext cx="62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D73253-293C-3244-A5D3-2A24BB17AB0D}"/>
              </a:ext>
            </a:extLst>
          </p:cNvPr>
          <p:cNvSpPr txBox="1"/>
          <p:nvPr/>
        </p:nvSpPr>
        <p:spPr>
          <a:xfrm>
            <a:off x="18729222" y="29504748"/>
            <a:ext cx="1315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1129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C0BC46-0DC8-B66B-EAE2-54BC188EF4C3}"/>
              </a:ext>
            </a:extLst>
          </p:cNvPr>
          <p:cNvSpPr txBox="1"/>
          <p:nvPr/>
        </p:nvSpPr>
        <p:spPr>
          <a:xfrm>
            <a:off x="17343468" y="30430526"/>
            <a:ext cx="13411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2438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F82EFE-73B4-AB65-DB4A-9268F2B8503A}"/>
              </a:ext>
            </a:extLst>
          </p:cNvPr>
          <p:cNvSpPr txBox="1"/>
          <p:nvPr/>
        </p:nvSpPr>
        <p:spPr>
          <a:xfrm>
            <a:off x="23494561" y="30425641"/>
            <a:ext cx="1083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911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3C7D8A-CC10-FE21-CDAA-AB41FC95EC2B}"/>
              </a:ext>
            </a:extLst>
          </p:cNvPr>
          <p:cNvSpPr txBox="1"/>
          <p:nvPr/>
        </p:nvSpPr>
        <p:spPr>
          <a:xfrm>
            <a:off x="24542065" y="29504748"/>
            <a:ext cx="1083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6C842-6843-B89D-4367-DA7417EE2F7B}"/>
              </a:ext>
            </a:extLst>
          </p:cNvPr>
          <p:cNvCxnSpPr/>
          <p:nvPr/>
        </p:nvCxnSpPr>
        <p:spPr>
          <a:xfrm flipV="1">
            <a:off x="8020050" y="15314410"/>
            <a:ext cx="0" cy="9932643"/>
          </a:xfrm>
          <a:prstGeom prst="line">
            <a:avLst/>
          </a:prstGeom>
          <a:ln w="101600">
            <a:solidFill>
              <a:srgbClr val="141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44DCDA9-6F3B-9D23-4404-20341EA9DED4}"/>
              </a:ext>
            </a:extLst>
          </p:cNvPr>
          <p:cNvCxnSpPr/>
          <p:nvPr/>
        </p:nvCxnSpPr>
        <p:spPr>
          <a:xfrm flipV="1">
            <a:off x="17470694" y="15314410"/>
            <a:ext cx="0" cy="9932643"/>
          </a:xfrm>
          <a:prstGeom prst="line">
            <a:avLst/>
          </a:prstGeom>
          <a:ln w="101600">
            <a:solidFill>
              <a:srgbClr val="141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96B894A-6031-AD3C-8E46-2F1C7C827E84}"/>
              </a:ext>
            </a:extLst>
          </p:cNvPr>
          <p:cNvCxnSpPr>
            <a:cxnSpLocks/>
          </p:cNvCxnSpPr>
          <p:nvPr/>
        </p:nvCxnSpPr>
        <p:spPr>
          <a:xfrm flipV="1">
            <a:off x="10604915" y="7589927"/>
            <a:ext cx="0" cy="5592703"/>
          </a:xfrm>
          <a:prstGeom prst="line">
            <a:avLst/>
          </a:prstGeom>
          <a:ln w="1016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C1AEAC3-B0FB-78CF-7096-99478DD4BD5B}"/>
              </a:ext>
            </a:extLst>
          </p:cNvPr>
          <p:cNvCxnSpPr>
            <a:cxnSpLocks/>
          </p:cNvCxnSpPr>
          <p:nvPr/>
        </p:nvCxnSpPr>
        <p:spPr>
          <a:xfrm flipV="1">
            <a:off x="18292048" y="7582673"/>
            <a:ext cx="0" cy="5592703"/>
          </a:xfrm>
          <a:prstGeom prst="line">
            <a:avLst/>
          </a:prstGeom>
          <a:ln w="1016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9DB901C-47AF-ED3A-BF55-5CC74E96F1C1}"/>
              </a:ext>
            </a:extLst>
          </p:cNvPr>
          <p:cNvGrpSpPr/>
          <p:nvPr/>
        </p:nvGrpSpPr>
        <p:grpSpPr>
          <a:xfrm>
            <a:off x="8469932" y="20337409"/>
            <a:ext cx="3631581" cy="4498064"/>
            <a:chOff x="8127032" y="20568903"/>
            <a:chExt cx="3631581" cy="4498064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F6C9AB0D-466F-68C0-5166-7D9D509059EF}"/>
                </a:ext>
              </a:extLst>
            </p:cNvPr>
            <p:cNvGrpSpPr/>
            <p:nvPr/>
          </p:nvGrpSpPr>
          <p:grpSpPr>
            <a:xfrm>
              <a:off x="8127032" y="20568903"/>
              <a:ext cx="3631581" cy="4498064"/>
              <a:chOff x="12959811" y="15540979"/>
              <a:chExt cx="3631581" cy="4498064"/>
            </a:xfrm>
          </p:grpSpPr>
          <p:sp>
            <p:nvSpPr>
              <p:cNvPr id="168" name="Textfeld 85">
                <a:extLst>
                  <a:ext uri="{FF2B5EF4-FFF2-40B4-BE49-F238E27FC236}">
                    <a16:creationId xmlns:a16="http://schemas.microsoft.com/office/drawing/2014/main" id="{DF96E19C-8BC2-A642-00A8-E5727AACD5B7}"/>
                  </a:ext>
                </a:extLst>
              </p:cNvPr>
              <p:cNvSpPr txBox="1"/>
              <p:nvPr/>
            </p:nvSpPr>
            <p:spPr>
              <a:xfrm>
                <a:off x="13462143" y="15582091"/>
                <a:ext cx="3129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noProof="0" dirty="0"/>
                  <a:t>Isoelectric points of </a:t>
                </a:r>
                <a:r>
                  <a:rPr lang="en-US" sz="2000" b="1" dirty="0"/>
                  <a:t>s</a:t>
                </a:r>
                <a:r>
                  <a:rPr lang="en-US" sz="2000" b="1" noProof="0" dirty="0"/>
                  <a:t>elected proteins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929F86DB-0AC7-5E70-1E3A-4EA2A0E17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360541" y="16227065"/>
                <a:ext cx="3129249" cy="3405360"/>
              </a:xfrm>
              <a:prstGeom prst="rect">
                <a:avLst/>
              </a:prstGeom>
            </p:spPr>
          </p:pic>
          <p:sp>
            <p:nvSpPr>
              <p:cNvPr id="49" name="Textfeld 105">
                <a:extLst>
                  <a:ext uri="{FF2B5EF4-FFF2-40B4-BE49-F238E27FC236}">
                    <a16:creationId xmlns:a16="http://schemas.microsoft.com/office/drawing/2014/main" id="{676F039A-23B5-5917-2698-3CB282BA75C4}"/>
                  </a:ext>
                </a:extLst>
              </p:cNvPr>
              <p:cNvSpPr txBox="1"/>
              <p:nvPr/>
            </p:nvSpPr>
            <p:spPr>
              <a:xfrm>
                <a:off x="14252423" y="19669711"/>
                <a:ext cx="1772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Isoelectric point</a:t>
                </a:r>
              </a:p>
            </p:txBody>
          </p:sp>
          <p:sp>
            <p:nvSpPr>
              <p:cNvPr id="73" name="Textfeld 12">
                <a:extLst>
                  <a:ext uri="{FF2B5EF4-FFF2-40B4-BE49-F238E27FC236}">
                    <a16:creationId xmlns:a16="http://schemas.microsoft.com/office/drawing/2014/main" id="{3F728CDE-2FE7-C318-0257-439B05B34637}"/>
                  </a:ext>
                </a:extLst>
              </p:cNvPr>
              <p:cNvSpPr txBox="1"/>
              <p:nvPr/>
            </p:nvSpPr>
            <p:spPr>
              <a:xfrm>
                <a:off x="12959811" y="15540979"/>
                <a:ext cx="5718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5</a:t>
                </a:r>
              </a:p>
            </p:txBody>
          </p:sp>
        </p:grpSp>
        <p:sp>
          <p:nvSpPr>
            <p:cNvPr id="17" name="Textfeld 104">
              <a:extLst>
                <a:ext uri="{FF2B5EF4-FFF2-40B4-BE49-F238E27FC236}">
                  <a16:creationId xmlns:a16="http://schemas.microsoft.com/office/drawing/2014/main" id="{306C51CC-06F5-CC80-BB23-D59629616E0A}"/>
                </a:ext>
              </a:extLst>
            </p:cNvPr>
            <p:cNvSpPr txBox="1"/>
            <p:nvPr/>
          </p:nvSpPr>
          <p:spPr>
            <a:xfrm rot="16200000">
              <a:off x="6844735" y="22587113"/>
              <a:ext cx="295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1032</Words>
  <Application>Microsoft Office PowerPoint</Application>
  <PresentationFormat>Benutzerdefiniert</PresentationFormat>
  <Paragraphs>112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Julia Ferdin</cp:lastModifiedBy>
  <cp:revision>72</cp:revision>
  <dcterms:created xsi:type="dcterms:W3CDTF">2025-05-15T11:21:40Z</dcterms:created>
  <dcterms:modified xsi:type="dcterms:W3CDTF">2025-07-06T18:19:22Z</dcterms:modified>
</cp:coreProperties>
</file>