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257" r:id="rId2"/>
    <p:sldId id="276" r:id="rId3"/>
    <p:sldId id="275" r:id="rId4"/>
    <p:sldId id="274" r:id="rId5"/>
    <p:sldId id="277" r:id="rId6"/>
    <p:sldId id="270" r:id="rId7"/>
    <p:sldId id="272" r:id="rId8"/>
    <p:sldId id="271" r:id="rId9"/>
    <p:sldId id="263" r:id="rId10"/>
    <p:sldId id="262" r:id="rId11"/>
    <p:sldId id="260" r:id="rId12"/>
    <p:sldId id="258" r:id="rId1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D31"/>
    <a:srgbClr val="475A5F"/>
    <a:srgbClr val="394C53"/>
    <a:srgbClr val="FFFFFF"/>
    <a:srgbClr val="2F4047"/>
    <a:srgbClr val="7E7E7E"/>
    <a:srgbClr val="25333C"/>
    <a:srgbClr val="E7945E"/>
    <a:srgbClr val="B57F56"/>
    <a:srgbClr val="465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10" d="100"/>
          <a:sy n="10" d="100"/>
        </p:scale>
        <p:origin x="2875" y="662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594D4-18BB-4855-8505-8E8127EC2D87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35C7-17DA-43EC-88E4-E6E1EB5C3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07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D96A7-0140-A5F3-0614-CC08D7FF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ADFD99-D9E2-8D2B-FC5B-34C952D9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035D39-A0C8-FEC9-8922-2BD7E455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D43E585-724F-A6CB-CB3E-0BB2E9A20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3D00D5C1-413F-B362-0E77-224F7858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1ACE29E-B73A-D8D7-B536-FCB736FEE1B7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57AC9-7B7C-C502-DBF6-FF10415CDFB1}"/>
              </a:ext>
            </a:extLst>
          </p:cNvPr>
          <p:cNvSpPr txBox="1"/>
          <p:nvPr/>
        </p:nvSpPr>
        <p:spPr>
          <a:xfrm>
            <a:off x="1488829" y="6928379"/>
            <a:ext cx="12910645" cy="345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/>
              <a:t>Titelideen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Mass spectrometry of non-synchronized HeLa Cells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Hidden Alliances: RNA-Dependent Protein Interactions in Cancer Cells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Uncovering RNA-Dependent Protein Complexes in Asynchronous HeLa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Dynamic RNP Landscapes: RNA-Dependent Interactions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Proteins Under RNA Control: Exploring Cell Cycle-Dependent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4000" dirty="0"/>
          </a:p>
          <a:p>
            <a:r>
              <a:rPr lang="de-DE" sz="4000" b="1" dirty="0"/>
              <a:t>Noch kürzere Ideen, falls nötig: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RNA-Dependent Proteins in Cancer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 Shapes the Proteome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RNP Dynamics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Unmasking RNA-Driven Complexes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The RNA Factor in Protein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HeLa Proteins Under RNA Influence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br>
              <a:rPr lang="de-DE" sz="4000" b="1" dirty="0"/>
            </a:br>
            <a:r>
              <a:rPr lang="de-DE" sz="4000" b="1" dirty="0"/>
              <a:t>Anforderungen an das Poster – Maïwen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Titel soll Interesse wecken: kurz, aussagekräftig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Reihenfolge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</a:t>
            </a:r>
            <a:r>
              <a:rPr lang="en-US" sz="4000" dirty="0" err="1"/>
              <a:t>Nummerierung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(</a:t>
            </a:r>
            <a:r>
              <a:rPr lang="en-US" sz="4000" dirty="0" err="1"/>
              <a:t>keine</a:t>
            </a:r>
            <a:r>
              <a:rPr lang="en-US" sz="4000" dirty="0"/>
              <a:t> </a:t>
            </a:r>
            <a:r>
              <a:rPr lang="en-US" sz="4000" dirty="0" err="1"/>
              <a:t>Pfeile</a:t>
            </a:r>
            <a:r>
              <a:rPr lang="en-US" sz="40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Stichpunkte</a:t>
            </a:r>
            <a:r>
              <a:rPr lang="en-US" sz="4000" dirty="0"/>
              <a:t>, </a:t>
            </a:r>
            <a:r>
              <a:rPr lang="en-US" sz="4000" dirty="0" err="1"/>
              <a:t>kein</a:t>
            </a:r>
            <a:r>
              <a:rPr lang="en-US" sz="4000" dirty="0"/>
              <a:t> </a:t>
            </a:r>
            <a:r>
              <a:rPr lang="en-US" sz="4000" dirty="0" err="1"/>
              <a:t>Fließtext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Pflichtteile der Analyse sollen ins Poster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Hautptfrage</a:t>
            </a:r>
            <a:r>
              <a:rPr lang="en-US" sz="4000" dirty="0"/>
              <a:t> </a:t>
            </a:r>
            <a:r>
              <a:rPr lang="en-US" sz="4000" dirty="0" err="1"/>
              <a:t>sollen</a:t>
            </a:r>
            <a:r>
              <a:rPr lang="en-US" sz="4000" dirty="0"/>
              <a:t> </a:t>
            </a:r>
            <a:r>
              <a:rPr lang="en-US" sz="4000" dirty="0" err="1"/>
              <a:t>sofort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sein.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können</a:t>
            </a:r>
            <a:r>
              <a:rPr lang="en-US" sz="4000" dirty="0"/>
              <a:t> </a:t>
            </a:r>
            <a:r>
              <a:rPr lang="en-US" sz="4000" dirty="0" err="1"/>
              <a:t>wir</a:t>
            </a:r>
            <a:r>
              <a:rPr lang="en-US" sz="4000" dirty="0"/>
              <a:t> RNA-</a:t>
            </a:r>
            <a:r>
              <a:rPr lang="en-US" sz="4000" dirty="0" err="1"/>
              <a:t>abhängige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identifizieren</a:t>
            </a:r>
            <a:r>
              <a:rPr lang="en-US" sz="4000" dirty="0"/>
              <a:t>?</a:t>
            </a:r>
          </a:p>
          <a:p>
            <a:pPr lvl="2"/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Introduction</a:t>
            </a:r>
            <a:r>
              <a:rPr lang="de-DE" sz="4000" dirty="0"/>
              <a:t> enthält: Warum ist das Thema wichtig? Was ist die Fragestellung?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RNA-Abhängigkeit?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R-Deep?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Warum wollen wir RNA-abhängige Proteine finden?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Zentrale Charakteristika unseres Datensatzes nennen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Dimensionen , ~5000 Proteine in 25 Fraktionen, Rnase vs. CTRL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Hauptbefunde sollen sofort erkennbar sein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viele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die </a:t>
            </a:r>
            <a:r>
              <a:rPr lang="en-US" sz="4000" dirty="0" err="1"/>
              <a:t>Kriterien</a:t>
            </a:r>
            <a:r>
              <a:rPr lang="en-US" sz="4000" dirty="0"/>
              <a:t> </a:t>
            </a:r>
            <a:r>
              <a:rPr lang="en-US" sz="4000" dirty="0" err="1"/>
              <a:t>ausgewählt</a:t>
            </a:r>
            <a:r>
              <a:rPr lang="en-US" sz="4000" dirty="0"/>
              <a:t> (</a:t>
            </a:r>
            <a:r>
              <a:rPr lang="en-US" sz="4000" dirty="0" err="1"/>
              <a:t>Tortendiagramme</a:t>
            </a:r>
            <a:r>
              <a:rPr lang="en-US" sz="4000" dirty="0"/>
              <a:t> </a:t>
            </a:r>
            <a:r>
              <a:rPr lang="en-US" sz="4000" dirty="0" err="1"/>
              <a:t>wie</a:t>
            </a:r>
            <a:r>
              <a:rPr lang="en-US" sz="4000" dirty="0"/>
              <a:t> Maiwen)</a:t>
            </a:r>
          </a:p>
          <a:p>
            <a:pPr marL="1371600" lvl="2" indent="-457200">
              <a:buFontTx/>
              <a:buChar char="-"/>
            </a:pPr>
            <a:r>
              <a:rPr lang="en-US" sz="4000" dirty="0" err="1"/>
              <a:t>Hauptbefunde</a:t>
            </a:r>
            <a:r>
              <a:rPr lang="en-US" sz="4000" dirty="0"/>
              <a:t> PCA, LR</a:t>
            </a:r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Diskussion</a:t>
            </a:r>
            <a:r>
              <a:rPr lang="de-DE" sz="4000" dirty="0"/>
              <a:t>: Weshalb finden wir weniger Proteine als Maïwen? Kritischen Blick auf eigene Ergebnisse und Methoden (z.B. Parameter) zeigen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Wichtige Quellen/Paper sollten zitiert werden, besonders wenn Abbildungen übernommen oder stark inspiriert wurden.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Nicht zu viele Referenzen auf dem Poster, damit es übersichtlich bleibt. Referenzliste am besten nummeriert und klein in der Fußzeile (Schriftgröße z.B. 20).</a:t>
            </a:r>
          </a:p>
          <a:p>
            <a:br>
              <a:rPr lang="en-US" sz="4000" b="1" dirty="0"/>
            </a:br>
            <a:endParaRPr lang="en-US" sz="4000" b="1" dirty="0"/>
          </a:p>
          <a:p>
            <a:pPr marL="457200" indent="-457200">
              <a:buFontTx/>
              <a:buChar char="-"/>
            </a:pPr>
            <a:endParaRPr lang="en-US" sz="40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478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13BFE7F-0E7B-E710-C823-7E99A3D5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175357-617B-F7FB-6E04-8138D148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7D4E8-6D98-A608-D4A1-D10D8308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5182FA33-332F-9DEF-3B43-D6CFE0F0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01F74FC-BC80-1087-9AD6-F0A68E308053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3F4EF-6E2A-92FF-8F86-E31B8DA09B14}"/>
              </a:ext>
            </a:extLst>
          </p:cNvPr>
          <p:cNvSpPr txBox="1"/>
          <p:nvPr/>
        </p:nvSpPr>
        <p:spPr>
          <a:xfrm>
            <a:off x="1105371" y="6035818"/>
            <a:ext cx="27697639" cy="7925246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/>
              <a:t>Identifying RNA-Dependent Proteins from Proteomic Data</a:t>
            </a:r>
          </a:p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7C595-D787-B69C-9599-02920619ECC7}"/>
              </a:ext>
            </a:extLst>
          </p:cNvPr>
          <p:cNvSpPr txBox="1"/>
          <p:nvPr/>
        </p:nvSpPr>
        <p:spPr>
          <a:xfrm>
            <a:off x="1105371" y="14356324"/>
            <a:ext cx="27697639" cy="13819168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69B88-1347-235D-0D4E-91A2239B13D0}"/>
              </a:ext>
            </a:extLst>
          </p:cNvPr>
          <p:cNvSpPr txBox="1"/>
          <p:nvPr/>
        </p:nvSpPr>
        <p:spPr>
          <a:xfrm>
            <a:off x="1105371" y="28905434"/>
            <a:ext cx="18020829" cy="13542169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Discussion</a:t>
            </a:r>
            <a:endParaRPr lang="en-US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7DCDC-CAF3-A237-DE4E-1E9297F1816A}"/>
              </a:ext>
            </a:extLst>
          </p:cNvPr>
          <p:cNvSpPr txBox="1"/>
          <p:nvPr/>
        </p:nvSpPr>
        <p:spPr>
          <a:xfrm>
            <a:off x="20022243" y="38678407"/>
            <a:ext cx="8780767" cy="3631763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de-DE" sz="3400" b="1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59646-0826-CBCF-F645-E6DB9D95EBD8}"/>
              </a:ext>
            </a:extLst>
          </p:cNvPr>
          <p:cNvSpPr txBox="1"/>
          <p:nvPr/>
        </p:nvSpPr>
        <p:spPr>
          <a:xfrm>
            <a:off x="20022243" y="28905433"/>
            <a:ext cx="8780767" cy="8802410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de-DE" sz="34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949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DD1FACE-BD14-A6BC-5DFF-DBB56ED83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7DD403-B70A-F5C2-3609-3BB7AF16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4D88D-4756-F6B3-8A87-61E0E901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1D99515C-09A3-D081-0F16-3B4603AAF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93D884B7-4287-4014-CA37-FACB78046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042A9CAA-36C6-F63E-6832-733621510C4C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cxnSp>
        <p:nvCxnSpPr>
          <p:cNvPr id="8" name="Gerader Verbinder 37">
            <a:extLst>
              <a:ext uri="{FF2B5EF4-FFF2-40B4-BE49-F238E27FC236}">
                <a16:creationId xmlns:a16="http://schemas.microsoft.com/office/drawing/2014/main" id="{ECAFB3FB-1035-D458-356D-F74BB307F35E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15088203" y="5675366"/>
            <a:ext cx="17900" cy="36447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5B7C6E-AAF2-9280-1FEC-652BA65066A8}"/>
              </a:ext>
            </a:extLst>
          </p:cNvPr>
          <p:cNvSpPr txBox="1"/>
          <p:nvPr/>
        </p:nvSpPr>
        <p:spPr>
          <a:xfrm>
            <a:off x="1488829" y="6337209"/>
            <a:ext cx="12910645" cy="2083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Identifying RNA-Dependent Proteins from Proteomic Data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28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2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200" b="1" dirty="0"/>
          </a:p>
          <a:p>
            <a:r>
              <a:rPr lang="de-DE" sz="3200" b="1" dirty="0"/>
              <a:t>Data exploration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200" b="1" dirty="0"/>
          </a:p>
          <a:p>
            <a:r>
              <a:rPr lang="de-DE" sz="32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de-DE" sz="32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2800" b="1" dirty="0"/>
          </a:p>
          <a:p>
            <a:r>
              <a:rPr lang="en-US" sz="3200" b="1" dirty="0"/>
              <a:t>Discussion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endParaRPr lang="en-US" sz="2800" b="1" dirty="0"/>
          </a:p>
          <a:p>
            <a:r>
              <a:rPr lang="de-DE" sz="3200" b="1" dirty="0"/>
              <a:t>Our Achievements </a:t>
            </a:r>
            <a:endParaRPr lang="de-DE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de-DE" sz="3200" b="1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</a:p>
          <a:p>
            <a:endParaRPr lang="de-DE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927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AE59D26-6489-4143-EF81-AE6BED01C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B6FCAA-A46F-B2F0-4DD3-06A9BDD5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A1956C-6BFA-06B3-DA84-86C02BF8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7F3CB9F8-A73D-782E-D3E1-41CF05643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9DB6825A-2CFE-6038-A49C-C51B88B30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23CF7FDA-8C94-E8B4-230B-AABF4096C0B9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29F5021-9E40-9296-EA7F-DEB4767601CC}"/>
              </a:ext>
            </a:extLst>
          </p:cNvPr>
          <p:cNvSpPr txBox="1"/>
          <p:nvPr/>
        </p:nvSpPr>
        <p:spPr>
          <a:xfrm>
            <a:off x="1159316" y="6337209"/>
            <a:ext cx="13569671" cy="295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What Makes RNA-Dependent Proteins Worth Investigating?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🔑 </a:t>
            </a: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⚠️ </a:t>
            </a: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🔍 </a:t>
            </a: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🔗 </a:t>
            </a: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🧠 </a:t>
            </a: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3800" b="1" dirty="0"/>
              <a:t>Identifying RNA-Dependent Proteins from Proteomic Data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</a:p>
          <a:p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600" b="1" dirty="0"/>
              <a:t>Data preparation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Rearrange and reorder the columns to their treatment, replicate and fraction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2800" b="1" dirty="0"/>
          </a:p>
          <a:p>
            <a:r>
              <a:rPr lang="en-US" sz="3200" b="1" dirty="0"/>
              <a:t>Identification of maxima and shoulders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Maxima differ by at least 3 fractions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Shoulders …</a:t>
            </a:r>
            <a:endParaRPr lang="en-US" sz="2800" b="1" dirty="0"/>
          </a:p>
          <a:p>
            <a:endParaRPr lang="en-US" sz="3200" b="1" dirty="0"/>
          </a:p>
          <a:p>
            <a:r>
              <a:rPr lang="de-DE" sz="3200" b="1" dirty="0"/>
              <a:t>Selection criteria</a:t>
            </a:r>
            <a:r>
              <a:rPr lang="en-US" sz="3200" b="1" dirty="0"/>
              <a:t> &amp; Wilcoxon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2800" b="1" dirty="0"/>
          </a:p>
          <a:p>
            <a:r>
              <a:rPr lang="en-US" sz="3200" b="1" dirty="0"/>
              <a:t>PCA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K-means clustering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Linear regression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Discussion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de-DE" sz="32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de-DE" sz="2800" b="1" dirty="0"/>
          </a:p>
        </p:txBody>
      </p:sp>
      <p:cxnSp>
        <p:nvCxnSpPr>
          <p:cNvPr id="8" name="Gerader Verbinder 37">
            <a:extLst>
              <a:ext uri="{FF2B5EF4-FFF2-40B4-BE49-F238E27FC236}">
                <a16:creationId xmlns:a16="http://schemas.microsoft.com/office/drawing/2014/main" id="{2E001942-53BC-2268-C3C6-DB5444AEF809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15088203" y="5675366"/>
            <a:ext cx="17900" cy="36447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67BDE3-8B91-A44C-1DE9-6A016AE1FC7F}"/>
              </a:ext>
            </a:extLst>
          </p:cNvPr>
          <p:cNvSpPr txBox="1"/>
          <p:nvPr/>
        </p:nvSpPr>
        <p:spPr>
          <a:xfrm>
            <a:off x="15847367" y="6337209"/>
            <a:ext cx="12910645" cy="2262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 dirty="0"/>
              <a:t>What Makes RNA-Dependent Proteins Worth Investigating?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3800" b="1" dirty="0"/>
              <a:t>Identifying RNA-Dependent Proteins from Proteomic Data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</a:p>
          <a:p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2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Rearrange and reorder the columns to their treatment, replicate and fraction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200" b="1" dirty="0"/>
          </a:p>
          <a:p>
            <a:r>
              <a:rPr lang="de-DE" sz="3200" b="1" dirty="0"/>
              <a:t>Data exploration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200" b="1" dirty="0"/>
          </a:p>
          <a:p>
            <a:r>
              <a:rPr lang="de-DE" sz="32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de-DE" sz="32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3200" b="1" dirty="0"/>
              <a:t>Discussion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endParaRPr lang="en-US" sz="2800" b="1" dirty="0"/>
          </a:p>
          <a:p>
            <a:r>
              <a:rPr lang="de-DE" sz="32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328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E6DE1-C388-B559-2168-770E14912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459DC2F-F2D8-599E-DE90-96DE17995F3E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C9A64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4EC33C13-B613-014A-AB7F-BF1132A2E3D0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91E231E9-28B7-05BA-ECF8-DA3C2064DB35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FA8249AA-713D-3BBF-4289-A93F8E81DF08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3B9C16-DCDC-56D1-CA20-E8C61460DF40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A8F932-550D-8ED4-0C2C-D1AE14B300F5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5795EDC-32D6-CF1B-17C4-EB13CFBE1EF6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B0F2DF-50DD-199D-6596-552816CEF123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C0188FE-9817-41F2-5759-E9732F7807D2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A57284-709A-04BD-D457-D67E62BF32A4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E7419-5ED2-5066-0AB1-691E6108F647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7C964-ACB6-9CFF-35FA-2F6A7CB9E01F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86FB8-1EAB-E732-A4FC-DD6FF9023B3B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A0BE8-89E7-BB28-5C83-59934C504053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AA51D36-571D-97DF-9124-FEC1D0B972C7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3B8542-C442-AB10-4EDB-B0DA6DA82A2A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AF0220-5ABB-BBDF-660C-D293C9AAFBBE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465045"/>
          </a:solidFill>
          <a:ln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2831BA-63BA-F23A-E491-6447FE6A2649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76644D"/>
          </a:solidFill>
          <a:ln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8A1619-EFF8-8BD5-3D25-C90ECFF3BB08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57F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B7ED41-EC40-075B-383A-DD730F55A234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E79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F6A826C3-1B8F-BF7F-D6DC-BC0013AB60FE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13393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378AF438-C9D5-17CA-6C5B-2776656DB4A0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398A5A53-94A3-77A7-0834-E0337971E622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2850E013-DE27-08A9-5D01-DF4A2E713854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BC84D3F-545A-8A56-DE28-3ECB95014C67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65045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04A6F2A-5024-684F-4BF1-EA433B5363B4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76644D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E30E211-EA44-F5D0-928A-7260864542C9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57F56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6194AB0-275E-90C5-D9AE-B84DD72BA2DF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7945E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78245E9-968A-0733-6CEB-3C80CFBA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8FAFAE2-57E1-4134-477C-1A8FD6D8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B34FAEC-DCFC-8B7E-AF38-97D47632DD66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E7945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09CF426B-77E2-2354-0D1A-58C0463E2741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C2F774B3-8542-8360-79FA-70B41792645F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1885FB95-D05B-9D6C-EC7B-948250420996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0B32CB3C-6512-910F-C823-562A8D2FBC5F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52C2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23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D14C2-3AD0-1CAE-FE87-4F4C5D99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61C9AF0-397B-228F-1CA7-78E9B58362B0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C9A64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B284EB02-403C-E2E3-521D-C50866F22F7C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16E254FF-9E11-FB24-2F1F-B92427B66ED3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C92364AA-E5F8-B30F-BB0A-FA347A199874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286275-F852-4B3C-DE17-86AD75A0E2B0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E05CFA-6D89-3627-F3A4-ABE861A56CBB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E5B65F-483B-A84A-70D7-DCD09FE3B0E7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FA495A-9C27-CC6C-54E8-E274F6376A44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909301-6170-5D41-E3F1-724312B21968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FBC22-6DEF-0FB9-C0AE-21A162275454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EEAF9-E58A-617D-30EE-1E7290AB64BE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814E2-24A8-F728-2A93-72227A405E48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CA9C6-542F-DFB2-9A69-7FC60740217B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D6844-56B5-0968-8EE5-B70F4F774D0C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C5CC0D-3EB5-304B-79EC-A6A2CAD7881E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E7945E"/>
          </a:solidFill>
          <a:ln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12980-06B9-8340-A723-E9C650349722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FDB353-5CAA-8B22-7E68-4941947B54FF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B57F56"/>
          </a:solidFill>
          <a:ln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3A26E1-4B03-89F9-BDE8-F7BADFC63AD0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76644D"/>
          </a:solidFill>
          <a:ln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28D3E9-C319-CC8D-F5E6-8EC9ABDADCD1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465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46DA571-EF0F-D655-E74C-BA1039F68586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152C2C"/>
          </a:solidFill>
          <a:ln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102E6AFA-C420-C4D6-5788-31937611C682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13393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A873A2AD-1B4F-6C08-9808-A6380A01529A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7520F38B-E979-8B95-09AE-F32C716A461E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C4F7E8E-5E38-D14D-68E0-E6941BDF6633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7945E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948F019-D372-7B08-C79E-5A80DF523DFB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57F56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C0784C2-DE83-AC5D-8EB2-2632BFBD1716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76644D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F69448E-88C1-49EB-A393-10CF56DD6A3A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65045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E1528EC-4F63-2D3C-28CF-B3A290950A84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52C2C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F1BBC82-41DA-D98E-0EA2-205A288E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13EAB15-BB13-73C1-5C49-7D13BE70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F422B7F-E7C0-EBF0-765B-6ADA7A53D3D1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E7945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6D4C9CD3-7FDB-16DF-B6C7-CF1C31A2FDF5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F5863150-595C-9983-7031-2135505D34C7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AAB8C81E-D50E-6FA4-1564-E9563D3E7C77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BE9E3805-7272-615B-EFC8-B58CD7C13187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52C2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75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EAF18-03AA-98F1-B630-0EFB842D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1DE758A-DC60-09A3-9A58-812CEEDD4254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B44D68FB-3958-DE27-7800-B969DAC3319C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B9604F39-3E40-CB7B-DB9C-1C76E09EF087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0073C155-DD9B-6536-1C36-6B45C969AC1E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25333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04B3BA-F70F-5813-4383-E811CF63B8FA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41423C-12A0-3511-D2D8-696F69DF9055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09AA07-1F99-B904-E297-2C236809C549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F43292-30EE-C8F9-4DD2-F565CEF24CD5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E46DE7-C395-ADBD-47CD-51C586CD9FB5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05202-4F72-4F65-1858-BB75778E533A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25615-DCAC-4B5E-C71D-06C4AB25AB47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AA000-5588-83AF-ABEB-D04B9B00F0D0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737C4-87A5-6AF0-8B17-6244417FC9ED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901A-AD92-3483-FF52-5ECEB2D053A5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F17C88-CF94-11D7-D087-3F75A1B40134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r>
              <a:rPr lang="en-US" sz="1000" b="1" dirty="0" err="1"/>
              <a:t>kkk</a:t>
            </a:r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C51AA0-EAC9-949A-0E1E-8D8B5A2E6BA5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346A8F-F416-7B92-4C38-50C56B09AEF9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25333C"/>
          </a:solidFill>
          <a:ln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14AB4D-5A72-50CD-AC71-8DF26C6798F0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2F4047"/>
          </a:solidFill>
          <a:ln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8BB76AC-84D8-E318-DC01-9A085FB8E25C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926180-93CD-8423-1659-A7CA4443CDBD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475A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D290A8A-DED6-CE84-A8C7-D85F6A4EC1D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1BCA85D5-9460-D08E-D399-FA4C3DE039C7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6B827B7B-2FC7-DAEA-BAB1-47228952AC76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4F2E642-9E07-4822-2F70-7671DA71E42D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21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A08D109-D22C-2151-798B-40AC11B03C91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5333C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304FB13-29E4-1EC3-CAAF-661FDA47B48C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F4047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06399B2-2E6C-AB47-BA28-6004FB7E362F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94C53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2F4764E-7896-EBF4-CEE0-86BDD57A9522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75A5F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A65238A-2929-6F58-D3E0-2F763A52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CAA4BC-5358-66BD-8B0C-09C81601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54D5D21-6607-CB18-F9DB-3DE2B4742CC1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7E7E7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98FA399-69D4-B49F-E1EA-13CC95050348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2C9515F8-85CB-C41C-9468-FB32E5166D42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43DD96DE-FD17-F096-0FD3-23A4551DB1D9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F7CCD421-EB49-AA8A-BEC7-1EC0CC776FB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18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4DA4B-7B45-0382-80F4-61398FB45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AC209E2-E86A-DC60-7394-49FA626A5E0F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00027BC6-8133-9E0D-F5F2-E13C64A79C6A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7B13E027-2107-C080-170A-DCF4421FBF2C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4C738D4B-1B97-123E-4CA8-044CE1E687C5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25333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8ABDD3-27BB-99EE-BA60-7E9ECA8350F0}"/>
              </a:ext>
            </a:extLst>
          </p:cNvPr>
          <p:cNvSpPr/>
          <p:nvPr/>
        </p:nvSpPr>
        <p:spPr>
          <a:xfrm>
            <a:off x="619433" y="28063936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455363-3B73-2B30-7262-6CFFC92A71C7}"/>
              </a:ext>
            </a:extLst>
          </p:cNvPr>
          <p:cNvSpPr/>
          <p:nvPr/>
        </p:nvSpPr>
        <p:spPr>
          <a:xfrm>
            <a:off x="15747588" y="28211421"/>
            <a:ext cx="14070375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C33F1A-BD85-B65F-A434-5A04CA4B33F6}"/>
              </a:ext>
            </a:extLst>
          </p:cNvPr>
          <p:cNvSpPr/>
          <p:nvPr/>
        </p:nvSpPr>
        <p:spPr>
          <a:xfrm>
            <a:off x="15765564" y="34728653"/>
            <a:ext cx="14052399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6E53D9-CA36-5647-EF1E-8A60CC19F917}"/>
              </a:ext>
            </a:extLst>
          </p:cNvPr>
          <p:cNvSpPr/>
          <p:nvPr/>
        </p:nvSpPr>
        <p:spPr>
          <a:xfrm>
            <a:off x="619433" y="14268580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2DFF40-5104-AAB8-F3E6-D638B4C1BB1C}"/>
              </a:ext>
            </a:extLst>
          </p:cNvPr>
          <p:cNvSpPr/>
          <p:nvPr/>
        </p:nvSpPr>
        <p:spPr>
          <a:xfrm>
            <a:off x="619433" y="6667390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39D7F8-D14C-CDDC-8785-7FCA1FB89EE4}"/>
              </a:ext>
            </a:extLst>
          </p:cNvPr>
          <p:cNvSpPr txBox="1"/>
          <p:nvPr/>
        </p:nvSpPr>
        <p:spPr>
          <a:xfrm>
            <a:off x="1253554" y="8641574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CC709-6B5B-3A34-DD16-04185AD0985D}"/>
              </a:ext>
            </a:extLst>
          </p:cNvPr>
          <p:cNvSpPr txBox="1"/>
          <p:nvPr/>
        </p:nvSpPr>
        <p:spPr>
          <a:xfrm>
            <a:off x="1887734" y="16409755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96ECF-1153-1171-D7BB-57B8D20E34CE}"/>
              </a:ext>
            </a:extLst>
          </p:cNvPr>
          <p:cNvSpPr txBox="1"/>
          <p:nvPr/>
        </p:nvSpPr>
        <p:spPr>
          <a:xfrm>
            <a:off x="1253554" y="30344188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16A49-64DF-A7C4-2570-0F65E565AC94}"/>
              </a:ext>
            </a:extLst>
          </p:cNvPr>
          <p:cNvSpPr txBox="1"/>
          <p:nvPr/>
        </p:nvSpPr>
        <p:spPr>
          <a:xfrm>
            <a:off x="16242587" y="36706123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DA0DD-6821-DBE6-F9C4-AC9A32830850}"/>
              </a:ext>
            </a:extLst>
          </p:cNvPr>
          <p:cNvSpPr txBox="1"/>
          <p:nvPr/>
        </p:nvSpPr>
        <p:spPr>
          <a:xfrm>
            <a:off x="16242587" y="29972784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283AE4-3E84-2FD4-25A8-0CB2827E3F63}"/>
              </a:ext>
            </a:extLst>
          </p:cNvPr>
          <p:cNvSpPr/>
          <p:nvPr/>
        </p:nvSpPr>
        <p:spPr>
          <a:xfrm>
            <a:off x="619433" y="6667389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r>
              <a:rPr lang="en-US" sz="1000" b="1" dirty="0" err="1"/>
              <a:t>kkk</a:t>
            </a:r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EB967-3BC3-6597-3AB4-CA792E49DDB7}"/>
              </a:ext>
            </a:extLst>
          </p:cNvPr>
          <p:cNvSpPr txBox="1"/>
          <p:nvPr/>
        </p:nvSpPr>
        <p:spPr>
          <a:xfrm>
            <a:off x="15164570" y="8641574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638118-C807-6664-3F04-3B8505A98390}"/>
              </a:ext>
            </a:extLst>
          </p:cNvPr>
          <p:cNvSpPr/>
          <p:nvPr/>
        </p:nvSpPr>
        <p:spPr>
          <a:xfrm>
            <a:off x="668635" y="14273441"/>
            <a:ext cx="28937944" cy="1430255"/>
          </a:xfrm>
          <a:prstGeom prst="roundRect">
            <a:avLst>
              <a:gd name="adj" fmla="val 0"/>
            </a:avLst>
          </a:prstGeom>
          <a:solidFill>
            <a:srgbClr val="25333C"/>
          </a:solidFill>
          <a:ln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B5C6F4-F98B-2E02-0993-889E6094351B}"/>
              </a:ext>
            </a:extLst>
          </p:cNvPr>
          <p:cNvSpPr/>
          <p:nvPr/>
        </p:nvSpPr>
        <p:spPr>
          <a:xfrm>
            <a:off x="668636" y="28063936"/>
            <a:ext cx="14468970" cy="1430255"/>
          </a:xfrm>
          <a:prstGeom prst="roundRect">
            <a:avLst>
              <a:gd name="adj" fmla="val 0"/>
            </a:avLst>
          </a:prstGeom>
          <a:solidFill>
            <a:srgbClr val="2F4047"/>
          </a:solidFill>
          <a:ln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A3C6B2-7C03-B754-7125-6351562E708B}"/>
              </a:ext>
            </a:extLst>
          </p:cNvPr>
          <p:cNvSpPr/>
          <p:nvPr/>
        </p:nvSpPr>
        <p:spPr>
          <a:xfrm>
            <a:off x="15765564" y="28216109"/>
            <a:ext cx="14052399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1AF5C1-3079-FA54-EE67-825EC9EC12B8}"/>
              </a:ext>
            </a:extLst>
          </p:cNvPr>
          <p:cNvSpPr/>
          <p:nvPr/>
        </p:nvSpPr>
        <p:spPr>
          <a:xfrm>
            <a:off x="15841730" y="34677796"/>
            <a:ext cx="14052399" cy="1430255"/>
          </a:xfrm>
          <a:prstGeom prst="roundRect">
            <a:avLst>
              <a:gd name="adj" fmla="val 0"/>
            </a:avLst>
          </a:prstGeom>
          <a:solidFill>
            <a:srgbClr val="475A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64D0707B-72C3-CFC8-2A22-45B13640E075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400AEC1-9B0B-1686-6EFB-8E4B141B7CFC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B7C0B148-B6A9-151E-D8C7-7F063AF2C0B5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FC9C8A9-F9F8-6B88-E578-17825105B11A}"/>
              </a:ext>
            </a:extLst>
          </p:cNvPr>
          <p:cNvSpPr/>
          <p:nvPr/>
        </p:nvSpPr>
        <p:spPr>
          <a:xfrm>
            <a:off x="1194289" y="6298753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21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076C07F-492A-4F63-189B-4BC9D7D448B0}"/>
              </a:ext>
            </a:extLst>
          </p:cNvPr>
          <p:cNvSpPr/>
          <p:nvPr/>
        </p:nvSpPr>
        <p:spPr>
          <a:xfrm>
            <a:off x="1194288" y="13951122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5333C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435EEEE-1743-4EEE-F489-9612B1B041B7}"/>
              </a:ext>
            </a:extLst>
          </p:cNvPr>
          <p:cNvSpPr/>
          <p:nvPr/>
        </p:nvSpPr>
        <p:spPr>
          <a:xfrm>
            <a:off x="1194287" y="27819044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F4047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FDE399B6-B76B-8020-3F4F-199E61BB369A}"/>
              </a:ext>
            </a:extLst>
          </p:cNvPr>
          <p:cNvSpPr/>
          <p:nvPr/>
        </p:nvSpPr>
        <p:spPr>
          <a:xfrm>
            <a:off x="16242587" y="27873899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94C53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FA725E4-8E8C-2EE2-38A2-B996AA32119E}"/>
              </a:ext>
            </a:extLst>
          </p:cNvPr>
          <p:cNvSpPr/>
          <p:nvPr/>
        </p:nvSpPr>
        <p:spPr>
          <a:xfrm>
            <a:off x="16285627" y="34406144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75A5F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518CA8-4AE9-3B06-44B2-DD2BF406CA8E}"/>
              </a:ext>
            </a:extLst>
          </p:cNvPr>
          <p:cNvSpPr/>
          <p:nvPr/>
        </p:nvSpPr>
        <p:spPr>
          <a:xfrm>
            <a:off x="-1" y="0"/>
            <a:ext cx="30275213" cy="54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9E725-A976-FF95-780B-465336E75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C1B67-9AFD-DACB-38E2-57384CC3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5E7A4EAD-ECAB-F930-C23F-DBB6386CAA77}"/>
              </a:ext>
            </a:extLst>
          </p:cNvPr>
          <p:cNvSpPr txBox="1">
            <a:spLocks/>
          </p:cNvSpPr>
          <p:nvPr/>
        </p:nvSpPr>
        <p:spPr>
          <a:xfrm>
            <a:off x="9482040" y="1726880"/>
            <a:ext cx="12820650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000" b="1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0AAF6B9-4BE1-49D0-9AA3-C20227AA24F5}"/>
              </a:ext>
            </a:extLst>
          </p:cNvPr>
          <p:cNvSpPr txBox="1">
            <a:spLocks/>
          </p:cNvSpPr>
          <p:nvPr/>
        </p:nvSpPr>
        <p:spPr>
          <a:xfrm>
            <a:off x="8627535" y="3159684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</p:spTree>
    <p:extLst>
      <p:ext uri="{BB962C8B-B14F-4D97-AF65-F5344CB8AC3E}">
        <p14:creationId xmlns:p14="http://schemas.microsoft.com/office/powerpoint/2010/main" val="206390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9236B-6729-3A0C-1261-78E0B3A62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ED9593A-7C0E-310F-0CDE-18E212240256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39681D21-5E86-2D9D-E992-202E14F31845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CDE8215E-A084-38A2-6F5B-E135AF7B2AA0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4F8F4D63-CA86-B94D-CF54-EDA5D6019186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BDD3BC-13DC-1434-BFBE-8769F6BE88EF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BC1F86-6A94-AA3E-45BC-B3911A61A7F0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E9F73F-BB6F-B057-680F-635E9ACAFB6A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615D35-F92B-4546-044D-F236478A25D3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6137CB-E2E4-88E7-8D59-4572F3639BB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7338B-07CE-5094-F866-75C58454B7B6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63F6B-82DA-A30E-72CB-860AD8724EA8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ED653-945F-568F-7F13-00A89218EEA3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C25D-6CBA-B204-E690-E9470437BB8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7A95F-F88E-D2F6-8B24-E1328FD18198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66A896-A18F-2A64-1B9B-0102F11DA578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E1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2F420-A499-C489-DD0B-47AB8038B054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35AB1-B1CB-441A-132D-B8B5BDDAE19F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3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EB8290-2995-E5BD-F209-94C77125CA24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D95D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387050-6C46-9F01-D215-1ACAD7D313FD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F188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265224-973D-08A5-585B-1338E6269483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F0A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97411D5A-E8D1-9ADF-805B-3059B4A286FA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DF53525B-A080-B156-DE05-A9293F02E613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FA9618EF-8C91-74C1-8D76-119AAE19A4E0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86D493F-5AB9-FE47-EA9C-12C19805F77C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A3544FE-1A71-EED6-274E-963F00365C94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36F63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FD91CD0-4213-2494-BC13-A60F70FEDA12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D95D39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430D6BC-DB5A-9EEB-8DF4-DA978DF1293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18805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512A144-AE6D-041C-5877-C581B7FEC1D4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0A202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CAB1DF6-38E2-8B29-104E-4C1D83F0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2521DF-8B88-E027-D348-24E76D21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7D62F7B-579B-8AFD-A7B2-C5FBD1934D4A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E76E19B-644E-41A8-C4F0-3A07350D70F6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C8E00717-6C69-DBCF-5E22-B1855224443A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30DFB7BB-7417-5C00-10BD-1DDCFDB7B262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DB449C9-5F94-AB45-47EB-CA37449C79C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8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AB06-D2B6-1F73-B48C-749D10BD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015D91B-DE91-DF68-784F-D17E04D10BAE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4AAB2466-D300-19A8-CB32-9B6ACDE47E5E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F9A98D13-49F6-4A26-2BAD-6453AD295CD9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A9CCADDE-3EBC-42C2-C5F8-3DC484904BEF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B0A668-0153-6FAB-AF90-9BD4A997759B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5E1EF3-554D-00BD-33D8-A27ECF91375D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125454-9A8E-D154-8093-849F18AC0B2B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EAFBA0-F679-92C8-F63C-E17276C52E27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64896C-6D70-05DF-DF81-B8AC7DA12649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D73E0-9472-8C2D-DFC0-50501F9CD19E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0437E-7AB6-3564-1878-46FD74336B01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FCE74-9448-8CEC-F1C4-9D7B1BDC695B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C599A-78AE-A666-6B2E-D5EE3C7E793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127EC-B498-64F5-0E86-8A40B644EA51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E8E4F7-394D-786B-A70D-DCC44E46936E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B73EE-801E-6989-8B1E-0F9B1E687FF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8474ED-90DD-C56A-7F26-C5E743148A1B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D47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3CBE13-7997-A8AD-E701-DF6A9FE6552D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196B68"/>
          </a:solidFill>
          <a:ln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F66084-943A-6C97-679F-9A5CBC13E93A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52651E-3906-2FC1-AD23-2492883D9F62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2EA9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DA6D66D2-0432-32AA-D176-22B1B1E7BE2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56503F2-9366-B84C-90E9-DB75EB260470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826188FA-930C-B99F-C862-DF6D3D24FDCB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59C7E9F-D453-0134-B809-CBEAD93099D8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6D691FE-6BCF-58A8-0969-2610B8D43366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F227488-CB41-89FB-B715-77B6EC0FAE15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0FF58C4-3943-F93E-97A0-5150959911B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137CFF7-2128-040E-DEAE-DA6FE997977B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7652607-089F-25B5-1035-03292BE9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77DEE3E-3E81-4F70-43DF-5336E1C8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0030DA-7B9A-45F2-024A-C1938F1AD435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50E5B49-9A52-C06A-3A5E-3A61475ACA72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FFD7C7ED-1EAB-0B5F-E8AE-0A0147DA3D3C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1B65CE1D-1002-DD82-04E3-996011D578D5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C450FEB8-AD8B-B279-B7DA-1BD38B4F1AAB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99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bg1"/>
            </a:gs>
            <a:gs pos="100000">
              <a:srgbClr val="D5D5D5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1BCC6E-2770-DA6A-5016-F7669BAB0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8D5280-B5E3-D41C-D9BC-3EB1B69051C1}"/>
              </a:ext>
            </a:extLst>
          </p:cNvPr>
          <p:cNvSpPr/>
          <p:nvPr/>
        </p:nvSpPr>
        <p:spPr>
          <a:xfrm>
            <a:off x="619433" y="30272619"/>
            <a:ext cx="17743067" cy="11024530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0E6B50-E3F9-0B3F-B30B-A13EAC268EAF}"/>
              </a:ext>
            </a:extLst>
          </p:cNvPr>
          <p:cNvSpPr/>
          <p:nvPr/>
        </p:nvSpPr>
        <p:spPr>
          <a:xfrm>
            <a:off x="18848439" y="30272618"/>
            <a:ext cx="10807341" cy="6130088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AB65BA-575B-B7C9-4328-3EB2A502DE03}"/>
              </a:ext>
            </a:extLst>
          </p:cNvPr>
          <p:cNvSpPr/>
          <p:nvPr/>
        </p:nvSpPr>
        <p:spPr>
          <a:xfrm>
            <a:off x="18866415" y="37051635"/>
            <a:ext cx="10807341" cy="4245514"/>
          </a:xfrm>
          <a:prstGeom prst="roundRect">
            <a:avLst>
              <a:gd name="adj" fmla="val 7244"/>
            </a:avLst>
          </a:prstGeom>
          <a:solidFill>
            <a:schemeClr val="bg1"/>
          </a:solidFill>
          <a:ln w="254000">
            <a:solidFill>
              <a:srgbClr val="302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EF023E-3DDA-617E-5659-2231663868EE}"/>
              </a:ext>
            </a:extLst>
          </p:cNvPr>
          <p:cNvSpPr/>
          <p:nvPr/>
        </p:nvSpPr>
        <p:spPr>
          <a:xfrm>
            <a:off x="619433" y="14073603"/>
            <a:ext cx="29054323" cy="15760120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8F5412-8D34-971E-B97F-9044DAA0DEAC}"/>
              </a:ext>
            </a:extLst>
          </p:cNvPr>
          <p:cNvSpPr/>
          <p:nvPr/>
        </p:nvSpPr>
        <p:spPr>
          <a:xfrm>
            <a:off x="619433" y="5978668"/>
            <a:ext cx="29054323" cy="7538131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A5DA6E-C193-736F-F586-8DE1C8510767}"/>
              </a:ext>
            </a:extLst>
          </p:cNvPr>
          <p:cNvSpPr txBox="1"/>
          <p:nvPr/>
        </p:nvSpPr>
        <p:spPr>
          <a:xfrm>
            <a:off x="1253554" y="7864362"/>
            <a:ext cx="13893040" cy="50937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 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F6F66-8D74-6B3F-43F5-1ABC4B008DEB}"/>
              </a:ext>
            </a:extLst>
          </p:cNvPr>
          <p:cNvSpPr txBox="1"/>
          <p:nvPr/>
        </p:nvSpPr>
        <p:spPr>
          <a:xfrm>
            <a:off x="1887734" y="16214779"/>
            <a:ext cx="24173364" cy="91101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2) 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1789E-800D-EB3D-63D2-EB1CF6FB0101}"/>
              </a:ext>
            </a:extLst>
          </p:cNvPr>
          <p:cNvSpPr txBox="1"/>
          <p:nvPr/>
        </p:nvSpPr>
        <p:spPr>
          <a:xfrm>
            <a:off x="1404974" y="33329176"/>
            <a:ext cx="11401261" cy="130189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E7FB7-8891-3FC5-A4D9-095994E8338E}"/>
              </a:ext>
            </a:extLst>
          </p:cNvPr>
          <p:cNvSpPr txBox="1"/>
          <p:nvPr/>
        </p:nvSpPr>
        <p:spPr>
          <a:xfrm>
            <a:off x="19343438" y="39583446"/>
            <a:ext cx="878076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EB1CA-B7D9-ED85-7C7E-C1C86E45D9BA}"/>
              </a:ext>
            </a:extLst>
          </p:cNvPr>
          <p:cNvSpPr txBox="1"/>
          <p:nvPr/>
        </p:nvSpPr>
        <p:spPr>
          <a:xfrm>
            <a:off x="19343438" y="32033981"/>
            <a:ext cx="829181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2C7CEA-07CF-DA27-1430-7A18C4FB2147}"/>
              </a:ext>
            </a:extLst>
          </p:cNvPr>
          <p:cNvSpPr/>
          <p:nvPr/>
        </p:nvSpPr>
        <p:spPr>
          <a:xfrm>
            <a:off x="619433" y="5978668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BBB9F1-9370-43E5-8904-8D6FF72C4BAF}"/>
              </a:ext>
            </a:extLst>
          </p:cNvPr>
          <p:cNvSpPr txBox="1"/>
          <p:nvPr/>
        </p:nvSpPr>
        <p:spPr>
          <a:xfrm>
            <a:off x="15164570" y="7864362"/>
            <a:ext cx="13893040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256F81-0E4A-15C5-ABD6-5AE87FEB3761}"/>
              </a:ext>
            </a:extLst>
          </p:cNvPr>
          <p:cNvSpPr/>
          <p:nvPr/>
        </p:nvSpPr>
        <p:spPr>
          <a:xfrm>
            <a:off x="668635" y="140784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E1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C3210-3065-4547-557C-000860DEE5D3}"/>
              </a:ext>
            </a:extLst>
          </p:cNvPr>
          <p:cNvSpPr/>
          <p:nvPr/>
        </p:nvSpPr>
        <p:spPr>
          <a:xfrm>
            <a:off x="668635" y="30272618"/>
            <a:ext cx="17693865" cy="1430255"/>
          </a:xfrm>
          <a:prstGeom prst="roundRect">
            <a:avLst>
              <a:gd name="adj" fmla="val 0"/>
            </a:avLst>
          </a:prstGeom>
          <a:solidFill>
            <a:srgbClr val="13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Discussion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9BD048-C70B-C901-0263-7DA78C20B957}"/>
              </a:ext>
            </a:extLst>
          </p:cNvPr>
          <p:cNvSpPr/>
          <p:nvPr/>
        </p:nvSpPr>
        <p:spPr>
          <a:xfrm>
            <a:off x="18866415" y="30277306"/>
            <a:ext cx="10740163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645000-4D98-08A1-4746-E16BACC96D92}"/>
              </a:ext>
            </a:extLst>
          </p:cNvPr>
          <p:cNvSpPr/>
          <p:nvPr/>
        </p:nvSpPr>
        <p:spPr>
          <a:xfrm>
            <a:off x="18942580" y="37000778"/>
            <a:ext cx="10740163" cy="1430255"/>
          </a:xfrm>
          <a:prstGeom prst="roundRect">
            <a:avLst>
              <a:gd name="adj" fmla="val 0"/>
            </a:avLst>
          </a:pr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References</a:t>
            </a:r>
            <a:endParaRPr lang="en-US" sz="1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63CBAF-29FC-225A-17D4-586D46BCBFDD}"/>
              </a:ext>
            </a:extLst>
          </p:cNvPr>
          <p:cNvSpPr/>
          <p:nvPr/>
        </p:nvSpPr>
        <p:spPr>
          <a:xfrm>
            <a:off x="-2" y="41835104"/>
            <a:ext cx="30275213" cy="1017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2A07D-31C6-C72C-7BD3-27FBD1DB3313}"/>
              </a:ext>
            </a:extLst>
          </p:cNvPr>
          <p:cNvSpPr/>
          <p:nvPr/>
        </p:nvSpPr>
        <p:spPr>
          <a:xfrm>
            <a:off x="-1" y="0"/>
            <a:ext cx="30275213" cy="54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0E3070-118E-C40C-3836-FFB78A51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0B5849-F185-3303-479D-44FA5F6FC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23" name="Titel 1">
            <a:extLst>
              <a:ext uri="{FF2B5EF4-FFF2-40B4-BE49-F238E27FC236}">
                <a16:creationId xmlns:a16="http://schemas.microsoft.com/office/drawing/2014/main" id="{F1B38528-395C-CC36-4E86-226ED1A9A77C}"/>
              </a:ext>
            </a:extLst>
          </p:cNvPr>
          <p:cNvSpPr txBox="1">
            <a:spLocks/>
          </p:cNvSpPr>
          <p:nvPr/>
        </p:nvSpPr>
        <p:spPr>
          <a:xfrm>
            <a:off x="9482040" y="1726880"/>
            <a:ext cx="12820650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000" b="1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7C3C7D43-CA32-EBFD-6367-2A4068033862}"/>
              </a:ext>
            </a:extLst>
          </p:cNvPr>
          <p:cNvSpPr txBox="1">
            <a:spLocks/>
          </p:cNvSpPr>
          <p:nvPr/>
        </p:nvSpPr>
        <p:spPr>
          <a:xfrm>
            <a:off x="8627535" y="3159684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</p:spTree>
    <p:extLst>
      <p:ext uri="{BB962C8B-B14F-4D97-AF65-F5344CB8AC3E}">
        <p14:creationId xmlns:p14="http://schemas.microsoft.com/office/powerpoint/2010/main" val="207041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F377D-295D-9581-94CD-56975E62B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E63D26-2A55-6D36-CB96-48EEDC7A82C6}"/>
              </a:ext>
            </a:extLst>
          </p:cNvPr>
          <p:cNvSpPr/>
          <p:nvPr/>
        </p:nvSpPr>
        <p:spPr>
          <a:xfrm>
            <a:off x="619433" y="31244169"/>
            <a:ext cx="17743067" cy="11024530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626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73BAD0-B1D3-B7F1-F464-305EA2D5ADB3}"/>
              </a:ext>
            </a:extLst>
          </p:cNvPr>
          <p:cNvSpPr/>
          <p:nvPr/>
        </p:nvSpPr>
        <p:spPr>
          <a:xfrm>
            <a:off x="18848439" y="31244168"/>
            <a:ext cx="10807341" cy="6130088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0D7989-DBFF-C477-104E-A9A0EB0F68BE}"/>
              </a:ext>
            </a:extLst>
          </p:cNvPr>
          <p:cNvSpPr/>
          <p:nvPr/>
        </p:nvSpPr>
        <p:spPr>
          <a:xfrm>
            <a:off x="18866415" y="38023185"/>
            <a:ext cx="10807341" cy="4245514"/>
          </a:xfrm>
          <a:prstGeom prst="roundRect">
            <a:avLst>
              <a:gd name="adj" fmla="val 7244"/>
            </a:avLst>
          </a:prstGeom>
          <a:solidFill>
            <a:schemeClr val="bg1"/>
          </a:solidFill>
          <a:ln w="254000">
            <a:solidFill>
              <a:srgbClr val="7796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F719C4-90ED-3E35-A287-A00EB7E8FCB0}"/>
              </a:ext>
            </a:extLst>
          </p:cNvPr>
          <p:cNvSpPr/>
          <p:nvPr/>
        </p:nvSpPr>
        <p:spPr>
          <a:xfrm>
            <a:off x="619433" y="14359353"/>
            <a:ext cx="29054323" cy="16443286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F204A4-DE6F-EC0C-7F2A-115AAB5469F5}"/>
              </a:ext>
            </a:extLst>
          </p:cNvPr>
          <p:cNvSpPr/>
          <p:nvPr/>
        </p:nvSpPr>
        <p:spPr>
          <a:xfrm>
            <a:off x="619433" y="5978668"/>
            <a:ext cx="29054323" cy="7925246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320A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5E5E4F-55D1-9112-EA20-12BD7C7824E8}"/>
              </a:ext>
            </a:extLst>
          </p:cNvPr>
          <p:cNvSpPr/>
          <p:nvPr/>
        </p:nvSpPr>
        <p:spPr>
          <a:xfrm>
            <a:off x="-1" y="0"/>
            <a:ext cx="30275213" cy="54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040E7-9F7A-1695-33EB-BCAC71B4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2CCC1-5E3B-DC8A-F4B9-3BCE30F61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E25DD35F-ED77-9EE5-F4AE-8CF89EA82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172688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A5F7E815-D8A6-09E8-2D4C-D8FD063124FA}"/>
              </a:ext>
            </a:extLst>
          </p:cNvPr>
          <p:cNvSpPr txBox="1">
            <a:spLocks/>
          </p:cNvSpPr>
          <p:nvPr/>
        </p:nvSpPr>
        <p:spPr>
          <a:xfrm>
            <a:off x="8627535" y="3159684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5FE686-FB52-9630-EC4E-C66BA7B9BF65}"/>
              </a:ext>
            </a:extLst>
          </p:cNvPr>
          <p:cNvSpPr txBox="1"/>
          <p:nvPr/>
        </p:nvSpPr>
        <p:spPr>
          <a:xfrm>
            <a:off x="1253554" y="7864362"/>
            <a:ext cx="13893040" cy="50937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 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895A4-BD83-3887-AA95-F71707FEB39A}"/>
              </a:ext>
            </a:extLst>
          </p:cNvPr>
          <p:cNvSpPr txBox="1"/>
          <p:nvPr/>
        </p:nvSpPr>
        <p:spPr>
          <a:xfrm>
            <a:off x="1887734" y="16500529"/>
            <a:ext cx="24173364" cy="91101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2) 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86289-896D-4870-38F1-2E72C771AFFB}"/>
              </a:ext>
            </a:extLst>
          </p:cNvPr>
          <p:cNvSpPr txBox="1"/>
          <p:nvPr/>
        </p:nvSpPr>
        <p:spPr>
          <a:xfrm>
            <a:off x="1404974" y="33329176"/>
            <a:ext cx="11401261" cy="130189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586FD-BE09-8503-3505-297F756FF1F0}"/>
              </a:ext>
            </a:extLst>
          </p:cNvPr>
          <p:cNvSpPr txBox="1"/>
          <p:nvPr/>
        </p:nvSpPr>
        <p:spPr>
          <a:xfrm>
            <a:off x="19343438" y="39583446"/>
            <a:ext cx="878076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E51AC-384C-EE1E-2F30-AE89FD46AA94}"/>
              </a:ext>
            </a:extLst>
          </p:cNvPr>
          <p:cNvSpPr txBox="1"/>
          <p:nvPr/>
        </p:nvSpPr>
        <p:spPr>
          <a:xfrm>
            <a:off x="19343438" y="33005531"/>
            <a:ext cx="829181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8B74E9-E910-5DC3-95AD-F98D89AF6329}"/>
              </a:ext>
            </a:extLst>
          </p:cNvPr>
          <p:cNvSpPr/>
          <p:nvPr/>
        </p:nvSpPr>
        <p:spPr>
          <a:xfrm>
            <a:off x="619433" y="5978668"/>
            <a:ext cx="29036347" cy="1430255"/>
          </a:xfrm>
          <a:prstGeom prst="roundRect">
            <a:avLst>
              <a:gd name="adj" fmla="val 0"/>
            </a:avLst>
          </a:prstGeom>
          <a:solidFill>
            <a:srgbClr val="320A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CE124-088D-3940-CC52-C342E71951C6}"/>
              </a:ext>
            </a:extLst>
          </p:cNvPr>
          <p:cNvSpPr txBox="1"/>
          <p:nvPr/>
        </p:nvSpPr>
        <p:spPr>
          <a:xfrm>
            <a:off x="15164570" y="7864362"/>
            <a:ext cx="13893040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7441B66-EB22-E662-C5D1-6781954407EC}"/>
              </a:ext>
            </a:extLst>
          </p:cNvPr>
          <p:cNvSpPr/>
          <p:nvPr/>
        </p:nvSpPr>
        <p:spPr>
          <a:xfrm>
            <a:off x="668635" y="143642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5B06ED8-2BD4-9A9B-C476-11BDEFABD586}"/>
              </a:ext>
            </a:extLst>
          </p:cNvPr>
          <p:cNvSpPr/>
          <p:nvPr/>
        </p:nvSpPr>
        <p:spPr>
          <a:xfrm>
            <a:off x="668635" y="31244168"/>
            <a:ext cx="17693865" cy="1430255"/>
          </a:xfrm>
          <a:prstGeom prst="roundRect">
            <a:avLst>
              <a:gd name="adj" fmla="val 0"/>
            </a:avLst>
          </a:prstGeom>
          <a:solidFill>
            <a:srgbClr val="626D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Discussion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3D3C5A-8190-A885-6D4F-054977884C2C}"/>
              </a:ext>
            </a:extLst>
          </p:cNvPr>
          <p:cNvSpPr/>
          <p:nvPr/>
        </p:nvSpPr>
        <p:spPr>
          <a:xfrm>
            <a:off x="18866415" y="31248856"/>
            <a:ext cx="10740163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D4BB3A5-AF8B-472B-4E69-7C30A912068A}"/>
              </a:ext>
            </a:extLst>
          </p:cNvPr>
          <p:cNvSpPr/>
          <p:nvPr/>
        </p:nvSpPr>
        <p:spPr>
          <a:xfrm>
            <a:off x="18942580" y="37972328"/>
            <a:ext cx="10740163" cy="1430255"/>
          </a:xfrm>
          <a:prstGeom prst="roundRect">
            <a:avLst>
              <a:gd name="adj" fmla="val 0"/>
            </a:avLst>
          </a:prstGeom>
          <a:solidFill>
            <a:srgbClr val="7796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References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9141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3424</Words>
  <Application>Microsoft Office PowerPoint</Application>
  <PresentationFormat>Custom</PresentationFormat>
  <Paragraphs>896</Paragraphs>
  <Slides>12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Office 2013 - 2022 Theme</vt:lpstr>
      <vt:lpstr>Hidden Alliances: RNA-Dependent Protein Interactions in Cancer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Hidden Alliances: RNA-Dependent Protein Interactions in Cancer Cells</vt:lpstr>
      <vt:lpstr>Hidden Alliances: RNA-Dependent Protein Interactions in Cancer Cells</vt:lpstr>
      <vt:lpstr>Hidden Alliances: RNA-Dependent Protein Interactions in Cancer Cells</vt:lpstr>
      <vt:lpstr>Hidden Alliances: RNA-Dependent Protein Interactions in Cancer Cells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15</cp:revision>
  <cp:lastPrinted>2025-07-01T22:34:54Z</cp:lastPrinted>
  <dcterms:created xsi:type="dcterms:W3CDTF">2025-05-15T11:21:40Z</dcterms:created>
  <dcterms:modified xsi:type="dcterms:W3CDTF">2025-07-02T12:06:23Z</dcterms:modified>
</cp:coreProperties>
</file>