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3"/>
  </p:notesMasterIdLst>
  <p:sldIdLst>
    <p:sldId id="257" r:id="rId2"/>
    <p:sldId id="276" r:id="rId3"/>
    <p:sldId id="275" r:id="rId4"/>
    <p:sldId id="274" r:id="rId5"/>
    <p:sldId id="270" r:id="rId6"/>
    <p:sldId id="272" r:id="rId7"/>
    <p:sldId id="271" r:id="rId8"/>
    <p:sldId id="263" r:id="rId9"/>
    <p:sldId id="262" r:id="rId10"/>
    <p:sldId id="260" r:id="rId11"/>
    <p:sldId id="258" r:id="rId1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1D31"/>
    <a:srgbClr val="475A5F"/>
    <a:srgbClr val="394C53"/>
    <a:srgbClr val="FFFFFF"/>
    <a:srgbClr val="2F4047"/>
    <a:srgbClr val="7E7E7E"/>
    <a:srgbClr val="25333C"/>
    <a:srgbClr val="E7945E"/>
    <a:srgbClr val="B57F56"/>
    <a:srgbClr val="4650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howGuides="1">
      <p:cViewPr>
        <p:scale>
          <a:sx n="25" d="100"/>
          <a:sy n="25" d="100"/>
        </p:scale>
        <p:origin x="2412" y="18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8594D4-18BB-4855-8505-8E8127EC2D87}" type="datetimeFigureOut">
              <a:rPr lang="de-DE" smtClean="0"/>
              <a:t>02.07.2025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DC35C7-17DA-43EC-88E4-E6E1EB5C38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7078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0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49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37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85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5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7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329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76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7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77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9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D96A7-0140-A5F3-0614-CC08D7FF1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1ADFD99-D9E2-8D2B-FC5B-34C952D92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035D39-A0C8-FEC9-8922-2BD7E4551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9D43E585-724F-A6CB-CB3E-0BB2E9A20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3D00D5C1-413F-B362-0E77-224F7858BB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41ACE29E-B73A-D8D7-B536-FCB736FEE1B7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8C57AC9-7B7C-C502-DBF6-FF10415CDFB1}"/>
              </a:ext>
            </a:extLst>
          </p:cNvPr>
          <p:cNvSpPr txBox="1"/>
          <p:nvPr/>
        </p:nvSpPr>
        <p:spPr>
          <a:xfrm>
            <a:off x="1488829" y="6928379"/>
            <a:ext cx="12910645" cy="345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 err="1"/>
              <a:t>Titelideen</a:t>
            </a:r>
            <a:endParaRPr lang="en-US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Mass spectrometry of non-synchronized HeLa Cells</a:t>
            </a:r>
            <a:endParaRPr lang="en-US" sz="4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Hidden Alliances: RNA-Dependent Protein Interactions in Cancer Cells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Uncovering RNA-Dependent Protein Complexes in Asynchronous HeLa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Dynamic RNP Landscapes: RNA-Dependent Interactions Across the Cell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Proteins Under RNA Control: Exploring Cell Cycle-Dependent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4000" dirty="0"/>
          </a:p>
          <a:p>
            <a:r>
              <a:rPr lang="de-DE" sz="4000" b="1" dirty="0"/>
              <a:t>Noch kürzere Ideen, falls nötig: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RNA-Dependent Proteins in Cancer Cells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RNA Shapes the Proteome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RNP Dynamics Across the Cell Cycle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Unmasking RNA-Driven Complexes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4000" dirty="0"/>
              <a:t>The RNA Factor in Protein Interactions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4000" dirty="0"/>
              <a:t>HeLa Proteins Under RNA Influence</a:t>
            </a:r>
            <a:endParaRPr lang="en-US" sz="4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0" dirty="0"/>
          </a:p>
          <a:p>
            <a:br>
              <a:rPr lang="de-DE" sz="4000" b="1" dirty="0"/>
            </a:br>
            <a:r>
              <a:rPr lang="de-DE" sz="4000" b="1" dirty="0"/>
              <a:t>Anforderungen an das Poster – Maïwen</a:t>
            </a:r>
          </a:p>
          <a:p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Titel soll Interesse wecken: kurz, aussagekräftig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Reihenfolge</a:t>
            </a:r>
            <a:r>
              <a:rPr lang="en-US" sz="4000" dirty="0"/>
              <a:t> </a:t>
            </a:r>
            <a:r>
              <a:rPr lang="en-US" sz="4000" dirty="0" err="1"/>
              <a:t>durch</a:t>
            </a:r>
            <a:r>
              <a:rPr lang="en-US" sz="4000" dirty="0"/>
              <a:t> </a:t>
            </a:r>
            <a:r>
              <a:rPr lang="en-US" sz="4000" dirty="0" err="1"/>
              <a:t>Nummerierung</a:t>
            </a:r>
            <a:r>
              <a:rPr lang="en-US" sz="4000" dirty="0"/>
              <a:t> </a:t>
            </a:r>
            <a:r>
              <a:rPr lang="en-US" sz="4000" dirty="0" err="1"/>
              <a:t>erkennbar</a:t>
            </a:r>
            <a:r>
              <a:rPr lang="en-US" sz="4000" dirty="0"/>
              <a:t> (</a:t>
            </a:r>
            <a:r>
              <a:rPr lang="en-US" sz="4000" dirty="0" err="1"/>
              <a:t>keine</a:t>
            </a:r>
            <a:r>
              <a:rPr lang="en-US" sz="4000" dirty="0"/>
              <a:t> </a:t>
            </a:r>
            <a:r>
              <a:rPr lang="en-US" sz="4000" dirty="0" err="1"/>
              <a:t>Pfeile</a:t>
            </a:r>
            <a:r>
              <a:rPr lang="en-US" sz="4000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Stichpunkte</a:t>
            </a:r>
            <a:r>
              <a:rPr lang="en-US" sz="4000" dirty="0"/>
              <a:t>, </a:t>
            </a:r>
            <a:r>
              <a:rPr lang="en-US" sz="4000" dirty="0" err="1"/>
              <a:t>kein</a:t>
            </a:r>
            <a:r>
              <a:rPr lang="en-US" sz="4000" dirty="0"/>
              <a:t> </a:t>
            </a:r>
            <a:r>
              <a:rPr lang="en-US" sz="4000" dirty="0" err="1"/>
              <a:t>Fließtext</a:t>
            </a:r>
            <a:endParaRPr lang="en-US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Pflichtteile der Analyse sollen ins Poster</a:t>
            </a:r>
          </a:p>
          <a:p>
            <a:pPr marL="457200" indent="-457200">
              <a:buFontTx/>
              <a:buChar char="-"/>
            </a:pPr>
            <a:r>
              <a:rPr lang="en-US" sz="4000" dirty="0" err="1"/>
              <a:t>Hautptfrage</a:t>
            </a:r>
            <a:r>
              <a:rPr lang="en-US" sz="4000" dirty="0"/>
              <a:t> </a:t>
            </a:r>
            <a:r>
              <a:rPr lang="en-US" sz="4000" dirty="0" err="1"/>
              <a:t>sollen</a:t>
            </a:r>
            <a:r>
              <a:rPr lang="en-US" sz="4000" dirty="0"/>
              <a:t> </a:t>
            </a:r>
            <a:r>
              <a:rPr lang="en-US" sz="4000" dirty="0" err="1"/>
              <a:t>sofort</a:t>
            </a:r>
            <a:r>
              <a:rPr lang="en-US" sz="4000" dirty="0"/>
              <a:t> </a:t>
            </a:r>
            <a:r>
              <a:rPr lang="en-US" sz="4000" dirty="0" err="1"/>
              <a:t>erkennbar</a:t>
            </a:r>
            <a:r>
              <a:rPr lang="en-US" sz="4000" dirty="0"/>
              <a:t> sein.</a:t>
            </a:r>
          </a:p>
          <a:p>
            <a:pPr marL="1371600" lvl="2" indent="-457200">
              <a:buFontTx/>
              <a:buChar char="-"/>
            </a:pPr>
            <a:r>
              <a:rPr lang="en-US" sz="4000" dirty="0"/>
              <a:t>Wie </a:t>
            </a:r>
            <a:r>
              <a:rPr lang="en-US" sz="4000" dirty="0" err="1"/>
              <a:t>können</a:t>
            </a:r>
            <a:r>
              <a:rPr lang="en-US" sz="4000" dirty="0"/>
              <a:t> </a:t>
            </a:r>
            <a:r>
              <a:rPr lang="en-US" sz="4000" dirty="0" err="1"/>
              <a:t>wir</a:t>
            </a:r>
            <a:r>
              <a:rPr lang="en-US" sz="4000" dirty="0"/>
              <a:t> RNA-</a:t>
            </a:r>
            <a:r>
              <a:rPr lang="en-US" sz="4000" dirty="0" err="1"/>
              <a:t>abhängige</a:t>
            </a:r>
            <a:r>
              <a:rPr lang="en-US" sz="4000" dirty="0"/>
              <a:t> </a:t>
            </a:r>
            <a:r>
              <a:rPr lang="en-US" sz="4000" dirty="0" err="1"/>
              <a:t>Proteine</a:t>
            </a:r>
            <a:r>
              <a:rPr lang="en-US" sz="4000" dirty="0"/>
              <a:t> </a:t>
            </a:r>
            <a:r>
              <a:rPr lang="en-US" sz="4000" dirty="0" err="1"/>
              <a:t>identifizieren</a:t>
            </a:r>
            <a:r>
              <a:rPr lang="en-US" sz="4000" dirty="0"/>
              <a:t>?</a:t>
            </a:r>
          </a:p>
          <a:p>
            <a:pPr lvl="2"/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b="1" dirty="0"/>
              <a:t>Introduction</a:t>
            </a:r>
            <a:r>
              <a:rPr lang="de-DE" sz="4000" dirty="0"/>
              <a:t> enthält: Warum ist das Thema wichtig? Was ist die Fragestellung?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Was ist RNA-Abhängigkeit?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Was ist R-Deep? 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Warum wollen wir RNA-abhängige Proteine finden?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Zentrale Charakteristika unseres Datensatzes nennen </a:t>
            </a:r>
          </a:p>
          <a:p>
            <a:pPr marL="1371600" lvl="2" indent="-457200">
              <a:buFontTx/>
              <a:buChar char="-"/>
            </a:pPr>
            <a:r>
              <a:rPr lang="de-DE" sz="4000" dirty="0"/>
              <a:t>Dimensionen , ~5000 Proteine in 25 Fraktionen, Rnase vs. CTRL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Hauptbefunde sollen sofort erkennbar sein</a:t>
            </a:r>
          </a:p>
          <a:p>
            <a:pPr marL="1371600" lvl="2" indent="-457200">
              <a:buFontTx/>
              <a:buChar char="-"/>
            </a:pPr>
            <a:r>
              <a:rPr lang="en-US" sz="4000" dirty="0"/>
              <a:t>Wie </a:t>
            </a:r>
            <a:r>
              <a:rPr lang="en-US" sz="4000" dirty="0" err="1"/>
              <a:t>viele</a:t>
            </a:r>
            <a:r>
              <a:rPr lang="en-US" sz="4000" dirty="0"/>
              <a:t> </a:t>
            </a:r>
            <a:r>
              <a:rPr lang="en-US" sz="4000" dirty="0" err="1"/>
              <a:t>Proteine</a:t>
            </a:r>
            <a:r>
              <a:rPr lang="en-US" sz="4000" dirty="0"/>
              <a:t> </a:t>
            </a:r>
            <a:r>
              <a:rPr lang="en-US" sz="4000" dirty="0" err="1"/>
              <a:t>werden</a:t>
            </a:r>
            <a:r>
              <a:rPr lang="en-US" sz="4000" dirty="0"/>
              <a:t> </a:t>
            </a:r>
            <a:r>
              <a:rPr lang="en-US" sz="4000" dirty="0" err="1"/>
              <a:t>durch</a:t>
            </a:r>
            <a:r>
              <a:rPr lang="en-US" sz="4000" dirty="0"/>
              <a:t> die </a:t>
            </a:r>
            <a:r>
              <a:rPr lang="en-US" sz="4000" dirty="0" err="1"/>
              <a:t>Kriterien</a:t>
            </a:r>
            <a:r>
              <a:rPr lang="en-US" sz="4000" dirty="0"/>
              <a:t> </a:t>
            </a:r>
            <a:r>
              <a:rPr lang="en-US" sz="4000" dirty="0" err="1"/>
              <a:t>ausgewählt</a:t>
            </a:r>
            <a:r>
              <a:rPr lang="en-US" sz="4000" dirty="0"/>
              <a:t> (</a:t>
            </a:r>
            <a:r>
              <a:rPr lang="en-US" sz="4000" dirty="0" err="1"/>
              <a:t>Tortendiagramme</a:t>
            </a:r>
            <a:r>
              <a:rPr lang="en-US" sz="4000" dirty="0"/>
              <a:t> </a:t>
            </a:r>
            <a:r>
              <a:rPr lang="en-US" sz="4000" dirty="0" err="1"/>
              <a:t>wie</a:t>
            </a:r>
            <a:r>
              <a:rPr lang="en-US" sz="4000" dirty="0"/>
              <a:t> Maiwen)</a:t>
            </a:r>
          </a:p>
          <a:p>
            <a:pPr marL="1371600" lvl="2" indent="-457200">
              <a:buFontTx/>
              <a:buChar char="-"/>
            </a:pPr>
            <a:r>
              <a:rPr lang="en-US" sz="4000" dirty="0" err="1"/>
              <a:t>Hauptbefunde</a:t>
            </a:r>
            <a:r>
              <a:rPr lang="en-US" sz="4000" dirty="0"/>
              <a:t> PCA, LR</a:t>
            </a:r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b="1" dirty="0"/>
              <a:t>Diskussion</a:t>
            </a:r>
            <a:r>
              <a:rPr lang="de-DE" sz="4000" dirty="0"/>
              <a:t>: Weshalb finden wir weniger Proteine als Maïwen? Kritischen Blick auf eigene Ergebnisse und Methoden (z.B. Parameter) zeigen</a:t>
            </a:r>
          </a:p>
          <a:p>
            <a:endParaRPr lang="de-DE" sz="4000" dirty="0"/>
          </a:p>
          <a:p>
            <a:pPr marL="457200" indent="-457200">
              <a:buFontTx/>
              <a:buChar char="-"/>
            </a:pPr>
            <a:r>
              <a:rPr lang="de-DE" sz="4000" dirty="0"/>
              <a:t>Wichtige Quellen/Paper sollten zitiert werden, besonders wenn Abbildungen übernommen oder stark inspiriert wurden.</a:t>
            </a:r>
          </a:p>
          <a:p>
            <a:pPr marL="457200" indent="-457200">
              <a:buFontTx/>
              <a:buChar char="-"/>
            </a:pPr>
            <a:r>
              <a:rPr lang="de-DE" sz="4000" dirty="0"/>
              <a:t>Nicht zu viele Referenzen auf dem Poster, damit es übersichtlich bleibt. Referenzliste am besten nummeriert und klein in der Fußzeile (Schriftgröße z.B. 20).</a:t>
            </a:r>
          </a:p>
          <a:p>
            <a:br>
              <a:rPr lang="en-US" sz="4000" b="1" dirty="0"/>
            </a:br>
            <a:endParaRPr lang="en-US" sz="4000" b="1" dirty="0"/>
          </a:p>
          <a:p>
            <a:pPr marL="457200" indent="-457200">
              <a:buFontTx/>
              <a:buChar char="-"/>
            </a:pPr>
            <a:endParaRPr lang="en-US" sz="4000" b="1" dirty="0"/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4780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DD1FACE-BD14-A6BC-5DFF-DBB56ED83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7DD403-B70A-F5C2-3609-3BB7AF16A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814D88D-4756-F6B3-8A87-61E0E9010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1D99515C-09A3-D081-0F16-3B4603AAFF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93D884B7-4287-4014-CA37-FACB78046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042A9CAA-36C6-F63E-6832-733621510C4C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cxnSp>
        <p:nvCxnSpPr>
          <p:cNvPr id="8" name="Gerader Verbinder 37">
            <a:extLst>
              <a:ext uri="{FF2B5EF4-FFF2-40B4-BE49-F238E27FC236}">
                <a16:creationId xmlns:a16="http://schemas.microsoft.com/office/drawing/2014/main" id="{ECAFB3FB-1035-D458-356D-F74BB307F35E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15088203" y="5675366"/>
            <a:ext cx="17900" cy="36447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B5B7C6E-AAF2-9280-1FEC-652BA65066A8}"/>
              </a:ext>
            </a:extLst>
          </p:cNvPr>
          <p:cNvSpPr txBox="1"/>
          <p:nvPr/>
        </p:nvSpPr>
        <p:spPr>
          <a:xfrm>
            <a:off x="1488829" y="6337209"/>
            <a:ext cx="12910645" cy="20836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Identifying RNA-Dependent Proteins from Proteomic Data</a:t>
            </a:r>
            <a:endParaRPr lang="en-US" sz="4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28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de-DE" sz="3200" dirty="0"/>
          </a:p>
          <a:p>
            <a:r>
              <a:rPr lang="en-US" sz="3200" b="1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200" b="1" dirty="0"/>
          </a:p>
          <a:p>
            <a:r>
              <a:rPr lang="de-DE" sz="3200" b="1" dirty="0"/>
              <a:t>Data exploration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200" b="1" dirty="0"/>
          </a:p>
          <a:p>
            <a:r>
              <a:rPr lang="de-DE" sz="3200" b="1" dirty="0"/>
              <a:t>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de-DE" sz="3200" b="1" dirty="0"/>
              <a:t>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</a:p>
          <a:p>
            <a:endParaRPr lang="en-US" sz="2800" b="1" dirty="0"/>
          </a:p>
          <a:p>
            <a:r>
              <a:rPr lang="en-US" sz="3200" b="1" dirty="0"/>
              <a:t>Discussion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endParaRPr lang="en-US" sz="2800" b="1" dirty="0"/>
          </a:p>
          <a:p>
            <a:r>
              <a:rPr lang="de-DE" sz="3200" b="1" dirty="0"/>
              <a:t>Our Achievements </a:t>
            </a:r>
            <a:endParaRPr lang="de-DE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de-DE" sz="3200" b="1" dirty="0"/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 </a:t>
            </a:r>
          </a:p>
          <a:p>
            <a:endParaRPr lang="de-DE" sz="2800" b="1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927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AE59D26-6489-4143-EF81-AE6BED01C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FB6FCAA-A46F-B2F0-4DD3-06A9BDD56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9A1956C-6BFA-06B3-DA84-86C02BF89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7F3CB9F8-A73D-782E-D3E1-41CF05643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9DB6825A-2CFE-6038-A49C-C51B88B30A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0100" y="5675366"/>
            <a:ext cx="28612006" cy="36424266"/>
          </a:xfrm>
          <a:noFill/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lang="de-DE" sz="100" dirty="0"/>
              <a:t>.</a:t>
            </a:r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23CF7FDA-8C94-E8B4-230B-AABF4096C0B9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529F5021-9E40-9296-EA7F-DEB4767601CC}"/>
              </a:ext>
            </a:extLst>
          </p:cNvPr>
          <p:cNvSpPr txBox="1"/>
          <p:nvPr/>
        </p:nvSpPr>
        <p:spPr>
          <a:xfrm>
            <a:off x="1159316" y="6337209"/>
            <a:ext cx="13569671" cy="295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800" b="1" dirty="0"/>
              <a:t>What Makes RNA-Dependent Proteins Worth Investigating?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🔑 </a:t>
            </a: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⚠️ </a:t>
            </a: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🔍 </a:t>
            </a: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🔗 </a:t>
            </a: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🧠 </a:t>
            </a: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r>
              <a:rPr lang="en-US" sz="3800" b="1" dirty="0"/>
              <a:t>Identifying RNA-Dependent Proteins from Proteomic Data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en-US" sz="3200" b="1" dirty="0"/>
              <a:t>Key Characteristics of Our Dataset</a:t>
            </a:r>
          </a:p>
          <a:p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de-DE" sz="3200" dirty="0"/>
          </a:p>
          <a:p>
            <a:r>
              <a:rPr lang="en-US" sz="3600" b="1" dirty="0"/>
              <a:t>Data preparation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Rearrange and reorder the columns to their treatment, replicate and fraction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2800" b="1" dirty="0"/>
          </a:p>
          <a:p>
            <a:r>
              <a:rPr lang="en-US" sz="3200" b="1" dirty="0"/>
              <a:t>Identification of maxima and shoulders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Maxima differ by at least 3 fractions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Shoulders …</a:t>
            </a:r>
            <a:endParaRPr lang="en-US" sz="2800" b="1" dirty="0"/>
          </a:p>
          <a:p>
            <a:endParaRPr lang="en-US" sz="3200" b="1" dirty="0"/>
          </a:p>
          <a:p>
            <a:r>
              <a:rPr lang="de-DE" sz="3200" b="1" dirty="0"/>
              <a:t>Selection criteria</a:t>
            </a:r>
            <a:r>
              <a:rPr lang="en-US" sz="3200" b="1" dirty="0"/>
              <a:t> &amp; Wilcoxon Test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2800" b="1" dirty="0"/>
          </a:p>
          <a:p>
            <a:r>
              <a:rPr lang="en-US" sz="3200" b="1" dirty="0"/>
              <a:t>PCA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3200" b="1" dirty="0"/>
          </a:p>
          <a:p>
            <a:r>
              <a:rPr lang="en-US" sz="3200" b="1" dirty="0"/>
              <a:t>K-means clustering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3200" b="1" dirty="0"/>
          </a:p>
          <a:p>
            <a:r>
              <a:rPr lang="en-US" sz="3200" b="1" dirty="0"/>
              <a:t>Linear regression</a:t>
            </a:r>
            <a:endParaRPr lang="en-US" sz="36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 </a:t>
            </a:r>
          </a:p>
          <a:p>
            <a:endParaRPr lang="en-US" sz="3200" b="1" dirty="0"/>
          </a:p>
          <a:p>
            <a:r>
              <a:rPr lang="en-US" sz="3200" b="1" dirty="0"/>
              <a:t>Discussion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</a:p>
          <a:p>
            <a:endParaRPr lang="en-US" sz="3200" b="1" dirty="0"/>
          </a:p>
          <a:p>
            <a:r>
              <a:rPr lang="de-DE" sz="3200" b="1" dirty="0"/>
              <a:t>Our Achievements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 </a:t>
            </a:r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en-US" sz="2800" b="1" dirty="0"/>
          </a:p>
          <a:p>
            <a:endParaRPr lang="de-DE" sz="2800" b="1" dirty="0"/>
          </a:p>
        </p:txBody>
      </p:sp>
      <p:cxnSp>
        <p:nvCxnSpPr>
          <p:cNvPr id="8" name="Gerader Verbinder 37">
            <a:extLst>
              <a:ext uri="{FF2B5EF4-FFF2-40B4-BE49-F238E27FC236}">
                <a16:creationId xmlns:a16="http://schemas.microsoft.com/office/drawing/2014/main" id="{2E001942-53BC-2268-C3C6-DB5444AEF809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15088203" y="5675366"/>
            <a:ext cx="17900" cy="3644730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967BDE3-8B91-A44C-1DE9-6A016AE1FC7F}"/>
              </a:ext>
            </a:extLst>
          </p:cNvPr>
          <p:cNvSpPr txBox="1"/>
          <p:nvPr/>
        </p:nvSpPr>
        <p:spPr>
          <a:xfrm>
            <a:off x="15847367" y="6337209"/>
            <a:ext cx="12910645" cy="226215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800" b="1" dirty="0"/>
              <a:t>What Makes RNA-Dependent Proteins Worth Investigating?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r>
              <a:rPr lang="en-US" sz="3800" b="1" dirty="0"/>
              <a:t>Identifying RNA-Dependent Proteins from Proteomic Data</a:t>
            </a:r>
          </a:p>
          <a:p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r>
              <a:rPr lang="en-US" sz="3200" b="1" dirty="0"/>
              <a:t>Key Characteristics of Our Dataset</a:t>
            </a:r>
          </a:p>
          <a:p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de-DE" sz="3200" dirty="0"/>
          </a:p>
          <a:p>
            <a:r>
              <a:rPr lang="en-US" sz="3200" b="1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Rearrange and reorder the columns to their treatment, replicate and fraction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200" b="1" dirty="0"/>
          </a:p>
          <a:p>
            <a:r>
              <a:rPr lang="de-DE" sz="3200" b="1" dirty="0"/>
              <a:t>Data exploration</a:t>
            </a:r>
            <a:endParaRPr lang="de-DE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200" b="1" dirty="0"/>
          </a:p>
          <a:p>
            <a:r>
              <a:rPr lang="de-DE" sz="3200" b="1" dirty="0"/>
              <a:t>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r>
              <a:rPr lang="de-DE" sz="3200" b="1" dirty="0"/>
              <a:t>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</a:p>
          <a:p>
            <a:endParaRPr lang="en-US" sz="2800" b="1" dirty="0"/>
          </a:p>
          <a:p>
            <a:endParaRPr lang="en-US" sz="2800" b="1" dirty="0"/>
          </a:p>
          <a:p>
            <a:r>
              <a:rPr lang="en-US" sz="3200" b="1" dirty="0"/>
              <a:t>Discussion</a:t>
            </a:r>
            <a:endParaRPr lang="en-US" sz="32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</a:p>
          <a:p>
            <a:endParaRPr lang="en-US" sz="2800" b="1" dirty="0"/>
          </a:p>
          <a:p>
            <a:r>
              <a:rPr lang="de-DE" sz="3200" b="1" dirty="0"/>
              <a:t>Our Achievements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 </a:t>
            </a:r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813283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E6DE1-C388-B559-2168-770E14912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F459DC2F-F2D8-599E-DE90-96DE17995F3E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C9A64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4EC33C13-B613-014A-AB7F-BF1132A2E3D0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91E231E9-28B7-05BA-ECF8-DA3C2064DB35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FA8249AA-713D-3BBF-4289-A93F8E81DF08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023B9C16-DCDC-56D1-CA20-E8C61460DF40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6A8F932-550D-8ED4-0C2C-D1AE14B300F5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5795EDC-32D6-CF1B-17C4-EB13CFBE1EF6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EB0F2DF-50DD-199D-6596-552816CEF123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C0188FE-9817-41F2-5759-E9732F7807D2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A57284-709A-04BD-D457-D67E62BF32A4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7E7419-5ED2-5066-0AB1-691E6108F647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7C964-ACB6-9CFF-35FA-2F6A7CB9E01F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86FB8-1EAB-E732-A4FC-DD6FF9023B3B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5A0BE8-89E7-BB28-5C83-59934C504053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BAA51D36-571D-97DF-9124-FEC1D0B972C7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73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23B8542-C442-AB10-4EDB-B0DA6DA82A2A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DAF0220-5ABB-BBDF-660C-D293C9AAFBBE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465045"/>
          </a:solidFill>
          <a:ln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72831BA-63BA-F23A-E491-6447FE6A2649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76644D"/>
          </a:solidFill>
          <a:ln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68A1619-EFF8-8BD5-3D25-C90ECFF3BB08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B57F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2B7ED41-EC40-075B-383A-DD730F55A234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E794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F6A826C3-1B8F-BF7F-D6DC-BC0013AB60FE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13393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378AF438-C9D5-17CA-6C5B-2776656DB4A0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398A5A53-94A3-77A7-0834-E0337971E622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2850E013-DE27-08A9-5D01-DF4A2E713854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BC84D3F-545A-8A56-DE28-3ECB95014C67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65045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04A6F2A-5024-684F-4BF1-EA433B5363B4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76644D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8E30E211-EA44-F5D0-928A-7260864542C9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57F56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6194AB0-275E-90C5-D9AE-B84DD72BA2DF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E7945E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578245E9-968A-0733-6CEB-3C80CFBA6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8FAFAE2-57E1-4134-477C-1A8FD6D87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B34FAEC-DCFC-8B7E-AF38-97D47632DD66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E7945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09CF426B-77E2-2354-0D1A-58C0463E2741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C2F774B3-8542-8360-79FA-70B41792645F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1885FB95-D05B-9D6C-EC7B-948250420996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0B32CB3C-6512-910F-C823-562A8D2FBC5F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52C2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2238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D14C2-3AD0-1CAE-FE87-4F4C5D99C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61C9AF0-397B-228F-1CA7-78E9B58362B0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C9A64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B284EB02-403C-E2E3-521D-C50866F22F7C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16E254FF-9E11-FB24-2F1F-B92427B66ED3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C92364AA-E5F8-B30F-BB0A-FA347A199874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A286275-F852-4B3C-DE17-86AD75A0E2B0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0E05CFA-6D89-3627-F3A4-ABE861A56CBB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DE5B65F-483B-A84A-70D7-DCD09FE3B0E7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152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7FA495A-9C27-CC6C-54E8-E274F6376A44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8909301-6170-5D41-E3F1-724312B21968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EFBC22-6DEF-0FB9-C0AE-21A162275454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EEAF9-E58A-617D-30EE-1E7290AB64BE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7814E2-24A8-F728-2A93-72227A405E48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CCA9C6-542F-DFB2-9A69-7FC60740217B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4D6844-56B5-0968-8EE5-B70F4F774D0C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FC5CC0D-3EB5-304B-79EC-A6A2CAD7881E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E7945E"/>
          </a:solidFill>
          <a:ln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212980-06B9-8340-A723-E9C650349722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B0FDB353-5CAA-8B22-7E68-4941947B54FF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B57F56"/>
          </a:solidFill>
          <a:ln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B3A26E1-4B03-89F9-BDE8-F7BADFC63AD0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76644D"/>
          </a:solidFill>
          <a:ln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128D3E9-C319-CC8D-F5E6-8EC9ABDADCD1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46504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A46DA571-EF0F-D655-E74C-BA1039F68586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152C2C"/>
          </a:solidFill>
          <a:ln>
            <a:solidFill>
              <a:srgbClr val="152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102E6AFA-C420-C4D6-5788-31937611C682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13393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A873A2AD-1B4F-6C08-9808-A6380A01529A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7520F38B-E979-8B95-09AE-F32C716A461E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C4F7E8E-5E38-D14D-68E0-E6941BDF6633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E7945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E7945E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E948F019-D372-7B08-C79E-5A80DF523DFB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57F5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57F56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9C0784C2-DE83-AC5D-8EB2-2632BFBD1716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7664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76644D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7F69448E-88C1-49EB-A393-10CF56DD6A3A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6504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65045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FE1528EC-4F63-2D3C-28CF-B3A290950A84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52C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52C2C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F1BBC82-41DA-D98E-0EA2-205A288E9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E13EAB15-BB13-73C1-5C49-7D13BE705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DF422B7F-E7C0-EBF0-765B-6ADA7A53D3D1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E7945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6D4C9CD3-7FDB-16DF-B6C7-CF1C31A2FDF5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57F56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F5863150-595C-9983-7031-2135505D34C7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6644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AAB8C81E-D50E-6FA4-1564-E9563D3E7C77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6504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BE9E3805-7272-615B-EFC8-B58CD7C13187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52C2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575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EAF18-03AA-98F1-B630-0EFB842D8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1DE758A-DC60-09A3-9A58-812CEEDD4254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475A5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B44D68FB-3958-DE27-7800-B969DAC3319C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394C5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B9604F39-3E40-CB7B-DB9C-1C76E09EF087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2F4047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0073C155-DD9B-6536-1C36-6B45C969AC1E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25333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B04B3BA-F70F-5813-4383-E811CF63B8FA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D41423C-12A0-3511-D2D8-696F69DF9055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009AA07-1F99-B904-E297-2C236809C549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75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3F43292-30EE-C8F9-4DD2-F565CEF24CD5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6E46DE7-C395-ADBD-47CD-51C586CD9FB5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805202-4F72-4F65-1858-BB75778E533A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625615-DCAC-4B5E-C71D-06C4AB25AB47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AA000-5588-83AF-ABEB-D04B9B00F0D0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7737C4-87A5-6AF0-8B17-6244417FC9ED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51901A-AD92-3483-FF52-5ECEB2D053A5}"/>
              </a:ext>
            </a:extLst>
          </p:cNvPr>
          <p:cNvSpPr txBox="1"/>
          <p:nvPr/>
        </p:nvSpPr>
        <p:spPr>
          <a:xfrm>
            <a:off x="16242587" y="284667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16F17C88-CF94-11D7-D087-3F75A1B40134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B21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r>
              <a:rPr lang="en-US" sz="1000" b="1" dirty="0" err="1"/>
              <a:t>kkk</a:t>
            </a:r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C51AA0-EAC9-949A-0E1E-8D8B5A2E6BA5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1346A8F-F416-7B92-4C38-50C56B09AEF9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25333C"/>
          </a:solidFill>
          <a:ln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B14AB4D-5A72-50CD-AC71-8DF26C6798F0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2F4047"/>
          </a:solidFill>
          <a:ln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8BB76AC-84D8-E318-DC01-9A085FB8E25C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B21D31"/>
          </a:solidFill>
          <a:ln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15926180-93CD-8423-1659-A7CA4443CDBD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475A5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0D290A8A-DED6-CE84-A8C7-D85F6A4EC1DD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B21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1BCA85D5-9460-D08E-D399-FA4C3DE039C7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6B827B7B-2FC7-DAEA-BAB1-47228952AC76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14F2E642-9E07-4822-2F70-7671DA71E42D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B21D31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DA08D109-D22C-2151-798B-40AC11B03C91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5333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5333C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0304FB13-29E4-1EC3-CAAF-661FDA47B48C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F404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F4047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806399B2-2E6C-AB47-BA28-6004FB7E362F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B21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394C53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22F4764E-7896-EBF4-CEE0-86BDD57A9522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75A5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475A5F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BA65238A-2929-6F58-D3E0-2F763A52F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2CAA4BC-5358-66BD-8B0C-09C816013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C54D5D21-6607-CB18-F9DB-3DE2B4742CC1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7E7E7E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198FA399-69D4-B49F-E1EA-13CC95050348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475A5F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2C9515F8-85CB-C41C-9468-FB32E5166D42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394C5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43DD96DE-FD17-F096-0FD3-23A4551DB1D9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F4047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F7CCD421-EB49-AA8A-BEC7-1EC0CC776FBE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B21D31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018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629236B-6729-3A0C-1261-78E0B3A62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DED9593A-7C0E-310F-0CDE-18E212240256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F0A202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39681D21-5E86-2D9D-E992-202E14F31845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F1880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CDE8215E-A084-38A2-6F5B-E135AF7B2AA0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D95D3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4F8F4D63-CA86-B94D-CF54-EDA5D6019186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136F6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5BDD3BC-13DC-1434-BFBE-8769F6BE88EF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D95D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EBC1F86-6A94-AA3E-45BC-B3911A61A7F0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F1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6E9F73F-BB6F-B057-680F-635E9ACAFB6A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F0A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1615D35-F92B-4546-044D-F236478A25D3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56137CB-E2E4-88E7-8D59-4572F3639BBF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7338B-07CE-5094-F866-75C58454B7B6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463F6B-82DA-A30E-72CB-860AD8724EA8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9ED653-945F-568F-7F13-00A89218EEA3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43C25D-6CBA-B204-E690-E9470437BB8A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27A95F-F88E-D2F6-8B24-E1328FD18198}"/>
              </a:ext>
            </a:extLst>
          </p:cNvPr>
          <p:cNvSpPr txBox="1"/>
          <p:nvPr/>
        </p:nvSpPr>
        <p:spPr>
          <a:xfrm>
            <a:off x="16242587" y="2846671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066A896-A18F-2A64-1B9B-0102F11DA578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E1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5A2F420-A499-C489-DD0B-47AB8038B054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F435AB1-B1CB-441A-132D-B8B5BDDAE19F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3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4EB8290-2995-E5BD-F209-94C77125CA24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D95D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B387050-6C46-9F01-D215-1ACAD7D313FD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F1880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CD265224-973D-08A5-585B-1338E6269483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F0A20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97411D5A-E8D1-9ADF-805B-3059B4A286FA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0E142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DF53525B-A080-B156-DE05-A9293F02E613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FA9618EF-8C91-74C1-8D76-119AAE19A4E0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586D493F-5AB9-FE47-EA9C-12C19805F77C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20D31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4A3544FE-1A71-EED6-274E-963F00365C94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36F63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5FD91CD0-4213-2494-BC13-A60F70FEDA12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D95D3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D95D39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B430D6BC-DB5A-9EEB-8DF4-DA978DF1293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F1880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F18805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C512A144-AE6D-041C-5877-C581B7FEC1D4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F0A20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F0A202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CAB1DF6-38E2-8B29-104E-4C1D83F00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F2521DF-8B88-E027-D348-24E76D21F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7D62F7B-579B-8AFD-A7B2-C5FBD1934D4A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F0A202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3E76E19B-644E-41A8-C4F0-3A07350D70F6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F18805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C8E00717-6C69-DBCF-5E22-B1855224443A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D95D39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30DFB7BB-7417-5C00-10BD-1DDCFDB7B262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36F63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DDB449C9-5F94-AB45-47EB-CA37449C79CE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E142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078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1AB06-D2B6-1F73-B48C-749D10BDA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5015D91B-DE91-DF68-784F-D17E04D10BAE}"/>
              </a:ext>
            </a:extLst>
          </p:cNvPr>
          <p:cNvSpPr/>
          <p:nvPr/>
        </p:nvSpPr>
        <p:spPr>
          <a:xfrm flipV="1">
            <a:off x="-1" y="-21301"/>
            <a:ext cx="30275214" cy="4467776"/>
          </a:xfrm>
          <a:prstGeom prst="rect">
            <a:avLst/>
          </a:prstGeom>
          <a:solidFill>
            <a:srgbClr val="2EA99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Rectangle: Top Corners Rounded 42">
            <a:extLst>
              <a:ext uri="{FF2B5EF4-FFF2-40B4-BE49-F238E27FC236}">
                <a16:creationId xmlns:a16="http://schemas.microsoft.com/office/drawing/2014/main" id="{4AAB2466-D300-19A8-CB32-9B6ACDE47E5E}"/>
              </a:ext>
            </a:extLst>
          </p:cNvPr>
          <p:cNvSpPr/>
          <p:nvPr/>
        </p:nvSpPr>
        <p:spPr>
          <a:xfrm flipV="1">
            <a:off x="856746" y="-21302"/>
            <a:ext cx="28404556" cy="4468351"/>
          </a:xfrm>
          <a:prstGeom prst="round2SameRect">
            <a:avLst/>
          </a:prstGeom>
          <a:solidFill>
            <a:srgbClr val="26908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Rectangle: Top Corners Rounded 43">
            <a:extLst>
              <a:ext uri="{FF2B5EF4-FFF2-40B4-BE49-F238E27FC236}">
                <a16:creationId xmlns:a16="http://schemas.microsoft.com/office/drawing/2014/main" id="{F9A98D13-49F6-4A26-2BAD-6453AD295CD9}"/>
              </a:ext>
            </a:extLst>
          </p:cNvPr>
          <p:cNvSpPr/>
          <p:nvPr/>
        </p:nvSpPr>
        <p:spPr>
          <a:xfrm flipV="1">
            <a:off x="2245466" y="-19077"/>
            <a:ext cx="25838205" cy="4468351"/>
          </a:xfrm>
          <a:prstGeom prst="round2SameRect">
            <a:avLst/>
          </a:prstGeom>
          <a:solidFill>
            <a:srgbClr val="196B6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: Top Corners Rounded 44">
            <a:extLst>
              <a:ext uri="{FF2B5EF4-FFF2-40B4-BE49-F238E27FC236}">
                <a16:creationId xmlns:a16="http://schemas.microsoft.com/office/drawing/2014/main" id="{A9CCADDE-3EBC-42C2-C5F8-3DC484904BEF}"/>
              </a:ext>
            </a:extLst>
          </p:cNvPr>
          <p:cNvSpPr/>
          <p:nvPr/>
        </p:nvSpPr>
        <p:spPr>
          <a:xfrm flipV="1">
            <a:off x="3593302" y="-21303"/>
            <a:ext cx="23088601" cy="4470577"/>
          </a:xfrm>
          <a:prstGeom prst="round2SameRect">
            <a:avLst/>
          </a:prstGeom>
          <a:solidFill>
            <a:srgbClr val="0D474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5B0A668-0153-6FAB-AF90-9BD4A997759B}"/>
              </a:ext>
            </a:extLst>
          </p:cNvPr>
          <p:cNvSpPr/>
          <p:nvPr/>
        </p:nvSpPr>
        <p:spPr>
          <a:xfrm>
            <a:off x="619433" y="26557868"/>
            <a:ext cx="14518173" cy="13738215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25E1EF3-554D-00BD-33D8-A27ECF91375D}"/>
              </a:ext>
            </a:extLst>
          </p:cNvPr>
          <p:cNvSpPr/>
          <p:nvPr/>
        </p:nvSpPr>
        <p:spPr>
          <a:xfrm>
            <a:off x="15747588" y="26705353"/>
            <a:ext cx="13858989" cy="5808341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125454-9A8E-D154-8093-849F18AC0B2B}"/>
              </a:ext>
            </a:extLst>
          </p:cNvPr>
          <p:cNvSpPr/>
          <p:nvPr/>
        </p:nvSpPr>
        <p:spPr>
          <a:xfrm>
            <a:off x="15765564" y="33222585"/>
            <a:ext cx="7194683" cy="7073498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2EA9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EAFBA0-F679-92C8-F63C-E17276C52E27}"/>
              </a:ext>
            </a:extLst>
          </p:cNvPr>
          <p:cNvSpPr/>
          <p:nvPr/>
        </p:nvSpPr>
        <p:spPr>
          <a:xfrm>
            <a:off x="619433" y="1281630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64896C-6D70-05DF-DF81-B8AC7DA12649}"/>
              </a:ext>
            </a:extLst>
          </p:cNvPr>
          <p:cNvSpPr/>
          <p:nvPr/>
        </p:nvSpPr>
        <p:spPr>
          <a:xfrm>
            <a:off x="619433" y="5268902"/>
            <a:ext cx="29054323" cy="6831954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2D73E0-9472-8C2D-DFC0-50501F9CD19E}"/>
              </a:ext>
            </a:extLst>
          </p:cNvPr>
          <p:cNvSpPr txBox="1"/>
          <p:nvPr/>
        </p:nvSpPr>
        <p:spPr>
          <a:xfrm>
            <a:off x="1253554" y="7243086"/>
            <a:ext cx="13893040" cy="452431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 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„We want to </a:t>
            </a:r>
            <a:r>
              <a:rPr lang="en-US" sz="2400" dirty="0"/>
              <a:t>extract RNA-dependent proteins from proteomic screens”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„RNA-dependency = the proteins interactome depends on RNA“</a:t>
            </a:r>
          </a:p>
          <a:p>
            <a:endParaRPr lang="en-US" sz="2400" b="1" dirty="0"/>
          </a:p>
          <a:p>
            <a:r>
              <a:rPr lang="en-US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Key Regulators:</a:t>
            </a:r>
            <a:r>
              <a:rPr lang="de-DE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Disease Links:</a:t>
            </a:r>
            <a:r>
              <a:rPr lang="de-DE" sz="24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Functional Clues:</a:t>
            </a:r>
            <a:r>
              <a:rPr lang="de-DE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Interaction Networks:</a:t>
            </a:r>
            <a:r>
              <a:rPr lang="de-DE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b="1" dirty="0"/>
              <a:t>Molecular Insights:</a:t>
            </a:r>
            <a:r>
              <a:rPr lang="de-DE" sz="2400" dirty="0"/>
              <a:t> Deepens our understanding of cell cycle and cellular behavior. 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C0437E-7AB6-3564-1878-46FD74336B01}"/>
              </a:ext>
            </a:extLst>
          </p:cNvPr>
          <p:cNvSpPr txBox="1"/>
          <p:nvPr/>
        </p:nvSpPr>
        <p:spPr>
          <a:xfrm>
            <a:off x="1887734" y="14957479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Normalization</a:t>
            </a:r>
          </a:p>
          <a:p>
            <a:endParaRPr lang="en-US" sz="2400" b="1" dirty="0"/>
          </a:p>
          <a:p>
            <a:r>
              <a:rPr lang="de-DE" sz="2400" b="1" dirty="0"/>
              <a:t>2) Data exploration</a:t>
            </a: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de-DE" sz="2400" dirty="0"/>
              <a:t>Selection criteria</a:t>
            </a:r>
            <a:r>
              <a:rPr lang="en-US" sz="24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Visualization for the </a:t>
            </a:r>
            <a:r>
              <a:rPr lang="de-DE" sz="2400" dirty="0"/>
              <a:t>order of selection criteria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Pie charts for selection results</a:t>
            </a:r>
          </a:p>
          <a:p>
            <a:endParaRPr lang="en-US" sz="2400" b="1" dirty="0"/>
          </a:p>
          <a:p>
            <a:r>
              <a:rPr lang="de-DE" sz="2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PCR 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de-DE" sz="2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 Linear Regression </a:t>
            </a:r>
            <a:endParaRPr lang="en-US" sz="2400" b="1" dirty="0"/>
          </a:p>
          <a:p>
            <a:endParaRPr lang="en-US" sz="2400" b="1" dirty="0"/>
          </a:p>
          <a:p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AFCE74-9448-8CEC-F1C4-9D7B1BDC695B}"/>
              </a:ext>
            </a:extLst>
          </p:cNvPr>
          <p:cNvSpPr txBox="1"/>
          <p:nvPr/>
        </p:nvSpPr>
        <p:spPr>
          <a:xfrm>
            <a:off x="1253554" y="28838120"/>
            <a:ext cx="11401261" cy="1117228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Why do we find fewer proteins than </a:t>
            </a:r>
            <a:r>
              <a:rPr lang="en-US" sz="2400" dirty="0" err="1"/>
              <a:t>Maïwen</a:t>
            </a:r>
            <a:r>
              <a:rPr lang="en-US" sz="24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CC599A-78AE-A666-6B2E-D5EE3C7E793A}"/>
              </a:ext>
            </a:extLst>
          </p:cNvPr>
          <p:cNvSpPr txBox="1"/>
          <p:nvPr/>
        </p:nvSpPr>
        <p:spPr>
          <a:xfrm>
            <a:off x="16242587" y="35200055"/>
            <a:ext cx="5093413" cy="15696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https://de.wikipedia.org/wiki/Eigentliche_Schnepfen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127EC-B498-64F5-0E86-8A40B644EA51}"/>
              </a:ext>
            </a:extLst>
          </p:cNvPr>
          <p:cNvSpPr txBox="1"/>
          <p:nvPr/>
        </p:nvSpPr>
        <p:spPr>
          <a:xfrm>
            <a:off x="16242587" y="28638166"/>
            <a:ext cx="8291810" cy="120032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endParaRPr lang="en-US" sz="24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E8E4F7-394D-786B-A70D-DCC44E46936E}"/>
              </a:ext>
            </a:extLst>
          </p:cNvPr>
          <p:cNvSpPr/>
          <p:nvPr/>
        </p:nvSpPr>
        <p:spPr>
          <a:xfrm>
            <a:off x="619433" y="526890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0736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 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6AB73EE-801E-6989-8B1E-0F9B1E687FFE}"/>
              </a:ext>
            </a:extLst>
          </p:cNvPr>
          <p:cNvSpPr txBox="1"/>
          <p:nvPr/>
        </p:nvSpPr>
        <p:spPr>
          <a:xfrm>
            <a:off x="15164570" y="7243086"/>
            <a:ext cx="13893040" cy="230832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400" dirty="0"/>
              <a:t>~5000 Proteine in 25 Fraktionen, Rnase vs. CTRL</a:t>
            </a: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Dimensions</a:t>
            </a:r>
            <a:endParaRPr lang="en-US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9A8474ED-90DD-C56A-7F26-C5E743148A1B}"/>
              </a:ext>
            </a:extLst>
          </p:cNvPr>
          <p:cNvSpPr/>
          <p:nvPr/>
        </p:nvSpPr>
        <p:spPr>
          <a:xfrm>
            <a:off x="668635" y="128211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D47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73CBE13-7997-A8AD-E701-DF6A9FE6552D}"/>
              </a:ext>
            </a:extLst>
          </p:cNvPr>
          <p:cNvSpPr/>
          <p:nvPr/>
        </p:nvSpPr>
        <p:spPr>
          <a:xfrm>
            <a:off x="668636" y="26557868"/>
            <a:ext cx="14468970" cy="1430255"/>
          </a:xfrm>
          <a:prstGeom prst="roundRect">
            <a:avLst>
              <a:gd name="adj" fmla="val 0"/>
            </a:avLst>
          </a:prstGeom>
          <a:solidFill>
            <a:srgbClr val="196B68"/>
          </a:solidFill>
          <a:ln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 Discussion</a:t>
            </a:r>
            <a:endParaRPr lang="en-US" sz="1500" b="1" dirty="0"/>
          </a:p>
          <a:p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3DF66084-943A-6C97-679F-9A5CBC13E93A}"/>
              </a:ext>
            </a:extLst>
          </p:cNvPr>
          <p:cNvSpPr/>
          <p:nvPr/>
        </p:nvSpPr>
        <p:spPr>
          <a:xfrm>
            <a:off x="15765564" y="26710041"/>
            <a:ext cx="13841013" cy="1430255"/>
          </a:xfrm>
          <a:prstGeom prst="roundRect">
            <a:avLst>
              <a:gd name="adj" fmla="val 0"/>
            </a:avLst>
          </a:prstGeom>
          <a:solidFill>
            <a:srgbClr val="26908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     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052651E-3906-2FC1-AD23-2492883D9F62}"/>
              </a:ext>
            </a:extLst>
          </p:cNvPr>
          <p:cNvSpPr/>
          <p:nvPr/>
        </p:nvSpPr>
        <p:spPr>
          <a:xfrm>
            <a:off x="15841730" y="33171728"/>
            <a:ext cx="7118517" cy="1430255"/>
          </a:xfrm>
          <a:prstGeom prst="roundRect">
            <a:avLst>
              <a:gd name="adj" fmla="val 0"/>
            </a:avLst>
          </a:prstGeom>
          <a:solidFill>
            <a:srgbClr val="2EA9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dirty="0"/>
              <a:t>                 References</a:t>
            </a:r>
            <a:endParaRPr lang="en-US" sz="1000" b="1" dirty="0"/>
          </a:p>
        </p:txBody>
      </p:sp>
      <p:sp>
        <p:nvSpPr>
          <p:cNvPr id="15" name="Rectangle: Top Corners Rounded 14">
            <a:extLst>
              <a:ext uri="{FF2B5EF4-FFF2-40B4-BE49-F238E27FC236}">
                <a16:creationId xmlns:a16="http://schemas.microsoft.com/office/drawing/2014/main" id="{DA6D66D2-0432-32AA-D176-22B1B1E7BE2D}"/>
              </a:ext>
            </a:extLst>
          </p:cNvPr>
          <p:cNvSpPr/>
          <p:nvPr/>
        </p:nvSpPr>
        <p:spPr>
          <a:xfrm flipV="1">
            <a:off x="4914900" y="-21880"/>
            <a:ext cx="20288249" cy="4463665"/>
          </a:xfrm>
          <a:prstGeom prst="round2SameRect">
            <a:avLst/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656503F2-9366-B84C-90E9-DB75EB260470}"/>
              </a:ext>
            </a:extLst>
          </p:cNvPr>
          <p:cNvSpPr txBox="1">
            <a:spLocks/>
          </p:cNvSpPr>
          <p:nvPr/>
        </p:nvSpPr>
        <p:spPr>
          <a:xfrm>
            <a:off x="8664242" y="959551"/>
            <a:ext cx="13000655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sz="7000" b="1" dirty="0">
                <a:solidFill>
                  <a:schemeClr val="bg1"/>
                </a:solidFill>
              </a:rPr>
              <a:t>Hidden Alliances: RNA-Dependent Protein Interactions in Cancer Cells</a:t>
            </a:r>
            <a:endParaRPr lang="en-US" sz="7000" b="1" dirty="0">
              <a:solidFill>
                <a:schemeClr val="bg1"/>
              </a:solidFill>
            </a:endParaRPr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826188FA-930C-B99F-C862-DF6D3D24FDCB}"/>
              </a:ext>
            </a:extLst>
          </p:cNvPr>
          <p:cNvSpPr txBox="1">
            <a:spLocks/>
          </p:cNvSpPr>
          <p:nvPr/>
        </p:nvSpPr>
        <p:spPr>
          <a:xfrm>
            <a:off x="9650865" y="2528719"/>
            <a:ext cx="10973477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>
                <a:solidFill>
                  <a:schemeClr val="bg1"/>
                </a:solidFill>
              </a:rPr>
              <a:t>Julian </a:t>
            </a:r>
            <a:r>
              <a:rPr lang="de-DE" sz="2800" dirty="0" err="1">
                <a:solidFill>
                  <a:schemeClr val="bg1"/>
                </a:solidFill>
              </a:rPr>
              <a:t>Baureis</a:t>
            </a:r>
            <a:r>
              <a:rPr lang="de-DE" sz="2800" dirty="0">
                <a:solidFill>
                  <a:schemeClr val="bg1"/>
                </a:solidFill>
              </a:rPr>
              <a:t>, Julia Ferdin, Benjamin Nicklas, Luisa </a:t>
            </a:r>
            <a:r>
              <a:rPr lang="de-DE" sz="2800" dirty="0" err="1">
                <a:solidFill>
                  <a:schemeClr val="bg1"/>
                </a:solidFill>
              </a:rPr>
              <a:t>Wintel</a:t>
            </a:r>
            <a:endParaRPr lang="de-DE" sz="2800" dirty="0">
              <a:solidFill>
                <a:schemeClr val="bg1"/>
              </a:solidFill>
            </a:endParaRPr>
          </a:p>
          <a:p>
            <a:r>
              <a:rPr lang="de-DE" sz="2800" dirty="0">
                <a:solidFill>
                  <a:schemeClr val="bg1"/>
                </a:solidFill>
              </a:rPr>
              <a:t>Data Analysis Project </a:t>
            </a:r>
            <a:r>
              <a:rPr lang="de-DE" sz="2800" dirty="0" err="1">
                <a:solidFill>
                  <a:schemeClr val="bg1"/>
                </a:solidFill>
              </a:rPr>
              <a:t>Molecular</a:t>
            </a:r>
            <a:r>
              <a:rPr lang="de-DE" sz="2800" dirty="0">
                <a:solidFill>
                  <a:schemeClr val="bg1"/>
                </a:solidFill>
              </a:rPr>
              <a:t> Biotechnology SS2025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759C7E9F-D453-0134-B809-CBEAD93099D8}"/>
              </a:ext>
            </a:extLst>
          </p:cNvPr>
          <p:cNvSpPr/>
          <p:nvPr/>
        </p:nvSpPr>
        <p:spPr>
          <a:xfrm>
            <a:off x="1194289" y="490026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7363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7363B"/>
                </a:solidFill>
              </a:rPr>
              <a:t>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76D691FE-6BCF-58A8-0969-2610B8D43366}"/>
              </a:ext>
            </a:extLst>
          </p:cNvPr>
          <p:cNvSpPr/>
          <p:nvPr/>
        </p:nvSpPr>
        <p:spPr>
          <a:xfrm>
            <a:off x="1194288" y="1249884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0D474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0D474A"/>
                </a:solidFill>
              </a:rPr>
              <a:t>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F227488-CB41-89FB-B715-77B6EC0FAE15}"/>
              </a:ext>
            </a:extLst>
          </p:cNvPr>
          <p:cNvSpPr/>
          <p:nvPr/>
        </p:nvSpPr>
        <p:spPr>
          <a:xfrm>
            <a:off x="1194287" y="263129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96B6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196B68"/>
                </a:solidFill>
              </a:rPr>
              <a:t>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30FF58C4-3943-F93E-97A0-5150959911BE}"/>
              </a:ext>
            </a:extLst>
          </p:cNvPr>
          <p:cNvSpPr/>
          <p:nvPr/>
        </p:nvSpPr>
        <p:spPr>
          <a:xfrm>
            <a:off x="16242587" y="26367831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6908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69088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4137CFF7-2128-040E-DEAE-DA6FE997977B}"/>
              </a:ext>
            </a:extLst>
          </p:cNvPr>
          <p:cNvSpPr/>
          <p:nvPr/>
        </p:nvSpPr>
        <p:spPr>
          <a:xfrm>
            <a:off x="16285627" y="3290007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2EA99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7000" b="1" dirty="0">
                <a:solidFill>
                  <a:srgbClr val="2EA99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87652607-089F-25B5-1035-03292BE9E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7270" y="36759334"/>
            <a:ext cx="6538913" cy="367813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77DEE3E-3E81-4F70-43DF-5336E1C894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29394" y="32942169"/>
            <a:ext cx="6643297" cy="3735379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F50030DA-7B9A-45F2-024A-C1938F1AD435}"/>
              </a:ext>
            </a:extLst>
          </p:cNvPr>
          <p:cNvSpPr/>
          <p:nvPr/>
        </p:nvSpPr>
        <p:spPr>
          <a:xfrm flipV="1">
            <a:off x="-1" y="40883037"/>
            <a:ext cx="30275214" cy="1920726"/>
          </a:xfrm>
          <a:prstGeom prst="rect">
            <a:avLst/>
          </a:prstGeom>
          <a:solidFill>
            <a:srgbClr val="2EA99D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: Top Corners Rounded 58">
            <a:extLst>
              <a:ext uri="{FF2B5EF4-FFF2-40B4-BE49-F238E27FC236}">
                <a16:creationId xmlns:a16="http://schemas.microsoft.com/office/drawing/2014/main" id="{150E5B49-9A52-C06A-3A5E-3A61475ACA72}"/>
              </a:ext>
            </a:extLst>
          </p:cNvPr>
          <p:cNvSpPr/>
          <p:nvPr/>
        </p:nvSpPr>
        <p:spPr>
          <a:xfrm flipV="1">
            <a:off x="856746" y="40880241"/>
            <a:ext cx="28404556" cy="1921842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6908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0" name="Rectangle: Top Corners Rounded 59">
            <a:extLst>
              <a:ext uri="{FF2B5EF4-FFF2-40B4-BE49-F238E27FC236}">
                <a16:creationId xmlns:a16="http://schemas.microsoft.com/office/drawing/2014/main" id="{FFD7C7ED-1EAB-0B5F-E8AE-0A0147DA3D3C}"/>
              </a:ext>
            </a:extLst>
          </p:cNvPr>
          <p:cNvSpPr/>
          <p:nvPr/>
        </p:nvSpPr>
        <p:spPr>
          <a:xfrm flipV="1">
            <a:off x="2245466" y="40878015"/>
            <a:ext cx="25838205" cy="192331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96B68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1B65CE1D-1002-DD82-04E3-996011D578D5}"/>
              </a:ext>
            </a:extLst>
          </p:cNvPr>
          <p:cNvSpPr/>
          <p:nvPr/>
        </p:nvSpPr>
        <p:spPr>
          <a:xfrm flipV="1">
            <a:off x="3593302" y="40878014"/>
            <a:ext cx="23088601" cy="192331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D474A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: Top Corners Rounded 61">
            <a:extLst>
              <a:ext uri="{FF2B5EF4-FFF2-40B4-BE49-F238E27FC236}">
                <a16:creationId xmlns:a16="http://schemas.microsoft.com/office/drawing/2014/main" id="{C450FEB8-AD8B-B279-B7DA-1BD38B4F1AAB}"/>
              </a:ext>
            </a:extLst>
          </p:cNvPr>
          <p:cNvSpPr/>
          <p:nvPr/>
        </p:nvSpPr>
        <p:spPr>
          <a:xfrm flipV="1">
            <a:off x="4914900" y="40877437"/>
            <a:ext cx="20288249" cy="1926325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07363B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0995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20000">
              <a:schemeClr val="bg1"/>
            </a:gs>
            <a:gs pos="100000">
              <a:srgbClr val="D5D5D5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1BCC6E-2770-DA6A-5016-F7669BAB0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D8D5280-B5E3-D41C-D9BC-3EB1B69051C1}"/>
              </a:ext>
            </a:extLst>
          </p:cNvPr>
          <p:cNvSpPr/>
          <p:nvPr/>
        </p:nvSpPr>
        <p:spPr>
          <a:xfrm>
            <a:off x="619433" y="30272619"/>
            <a:ext cx="17743067" cy="11024530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36F6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C0E6B50-E3F9-0B3F-B30B-A13EAC268EAF}"/>
              </a:ext>
            </a:extLst>
          </p:cNvPr>
          <p:cNvSpPr/>
          <p:nvPr/>
        </p:nvSpPr>
        <p:spPr>
          <a:xfrm>
            <a:off x="18848439" y="30272618"/>
            <a:ext cx="10807341" cy="6130088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120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6AB65BA-575B-B7C9-4328-3EB2A502DE03}"/>
              </a:ext>
            </a:extLst>
          </p:cNvPr>
          <p:cNvSpPr/>
          <p:nvPr/>
        </p:nvSpPr>
        <p:spPr>
          <a:xfrm>
            <a:off x="18866415" y="37051635"/>
            <a:ext cx="10807341" cy="4245514"/>
          </a:xfrm>
          <a:prstGeom prst="roundRect">
            <a:avLst>
              <a:gd name="adj" fmla="val 7244"/>
            </a:avLst>
          </a:prstGeom>
          <a:solidFill>
            <a:schemeClr val="bg1"/>
          </a:solidFill>
          <a:ln w="254000">
            <a:solidFill>
              <a:srgbClr val="302F4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6EF023E-3DDA-617E-5659-2231663868EE}"/>
              </a:ext>
            </a:extLst>
          </p:cNvPr>
          <p:cNvSpPr/>
          <p:nvPr/>
        </p:nvSpPr>
        <p:spPr>
          <a:xfrm>
            <a:off x="619433" y="14073603"/>
            <a:ext cx="29054323" cy="15760120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0E14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8F5412-8D34-971E-B97F-9044DAA0DEAC}"/>
              </a:ext>
            </a:extLst>
          </p:cNvPr>
          <p:cNvSpPr/>
          <p:nvPr/>
        </p:nvSpPr>
        <p:spPr>
          <a:xfrm>
            <a:off x="619433" y="5978668"/>
            <a:ext cx="29054323" cy="7538131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A5DA6E-C193-736F-F586-8DE1C8510767}"/>
              </a:ext>
            </a:extLst>
          </p:cNvPr>
          <p:cNvSpPr txBox="1"/>
          <p:nvPr/>
        </p:nvSpPr>
        <p:spPr>
          <a:xfrm>
            <a:off x="1253554" y="7864362"/>
            <a:ext cx="13893040" cy="50937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500" b="1" dirty="0"/>
              <a:t> </a:t>
            </a:r>
            <a:r>
              <a:rPr lang="en-US" sz="200" b="1" dirty="0"/>
              <a:t> </a:t>
            </a:r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32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 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EF6F66-8D74-6B3F-43F5-1ABC4B008DEB}"/>
              </a:ext>
            </a:extLst>
          </p:cNvPr>
          <p:cNvSpPr txBox="1"/>
          <p:nvPr/>
        </p:nvSpPr>
        <p:spPr>
          <a:xfrm>
            <a:off x="1887734" y="16214779"/>
            <a:ext cx="24173364" cy="91101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400" b="1" dirty="0"/>
          </a:p>
          <a:p>
            <a:r>
              <a:rPr lang="de-DE" sz="3400" b="1" dirty="0"/>
              <a:t>2) Data exploration</a:t>
            </a:r>
            <a:endParaRPr lang="de-DE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400" b="1" dirty="0"/>
          </a:p>
          <a:p>
            <a:r>
              <a:rPr lang="de-DE" sz="3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de-DE" sz="3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31789E-800D-EB3D-63D2-EB1CF6FB0101}"/>
              </a:ext>
            </a:extLst>
          </p:cNvPr>
          <p:cNvSpPr txBox="1"/>
          <p:nvPr/>
        </p:nvSpPr>
        <p:spPr>
          <a:xfrm>
            <a:off x="1404974" y="33329176"/>
            <a:ext cx="11401261" cy="130189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2E7FB7-8891-3FC5-A4D9-095994E8338E}"/>
              </a:ext>
            </a:extLst>
          </p:cNvPr>
          <p:cNvSpPr txBox="1"/>
          <p:nvPr/>
        </p:nvSpPr>
        <p:spPr>
          <a:xfrm>
            <a:off x="19343438" y="39583446"/>
            <a:ext cx="8780767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4EB1CA-B7D9-ED85-7C7E-C1C86E45D9BA}"/>
              </a:ext>
            </a:extLst>
          </p:cNvPr>
          <p:cNvSpPr txBox="1"/>
          <p:nvPr/>
        </p:nvSpPr>
        <p:spPr>
          <a:xfrm>
            <a:off x="19343438" y="32033981"/>
            <a:ext cx="829181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02C7CEA-07CF-DA27-1430-7A18C4FB2147}"/>
              </a:ext>
            </a:extLst>
          </p:cNvPr>
          <p:cNvSpPr/>
          <p:nvPr/>
        </p:nvSpPr>
        <p:spPr>
          <a:xfrm>
            <a:off x="619433" y="5978668"/>
            <a:ext cx="29036347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8BBB9F1-9370-43E5-8904-8D6FF72C4BAF}"/>
              </a:ext>
            </a:extLst>
          </p:cNvPr>
          <p:cNvSpPr txBox="1"/>
          <p:nvPr/>
        </p:nvSpPr>
        <p:spPr>
          <a:xfrm>
            <a:off x="15164570" y="7864362"/>
            <a:ext cx="13893040" cy="28007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CD256F81-0E4A-15C5-ABD6-5AE87FEB3761}"/>
              </a:ext>
            </a:extLst>
          </p:cNvPr>
          <p:cNvSpPr/>
          <p:nvPr/>
        </p:nvSpPr>
        <p:spPr>
          <a:xfrm>
            <a:off x="668635" y="1407846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0E14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38C3210-3065-4547-557C-000860DEE5D3}"/>
              </a:ext>
            </a:extLst>
          </p:cNvPr>
          <p:cNvSpPr/>
          <p:nvPr/>
        </p:nvSpPr>
        <p:spPr>
          <a:xfrm>
            <a:off x="668635" y="30272618"/>
            <a:ext cx="17693865" cy="1430255"/>
          </a:xfrm>
          <a:prstGeom prst="roundRect">
            <a:avLst>
              <a:gd name="adj" fmla="val 0"/>
            </a:avLst>
          </a:prstGeom>
          <a:solidFill>
            <a:srgbClr val="13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Discussion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C9BD048-C70B-C901-0263-7DA78C20B957}"/>
              </a:ext>
            </a:extLst>
          </p:cNvPr>
          <p:cNvSpPr/>
          <p:nvPr/>
        </p:nvSpPr>
        <p:spPr>
          <a:xfrm>
            <a:off x="18866415" y="30277306"/>
            <a:ext cx="10740163" cy="1430255"/>
          </a:xfrm>
          <a:prstGeom prst="roundRect">
            <a:avLst>
              <a:gd name="adj" fmla="val 0"/>
            </a:avLst>
          </a:prstGeom>
          <a:solidFill>
            <a:srgbClr val="120D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B2645000-4D98-08A1-4746-E16BACC96D92}"/>
              </a:ext>
            </a:extLst>
          </p:cNvPr>
          <p:cNvSpPr/>
          <p:nvPr/>
        </p:nvSpPr>
        <p:spPr>
          <a:xfrm>
            <a:off x="18942580" y="37000778"/>
            <a:ext cx="10740163" cy="1430255"/>
          </a:xfrm>
          <a:prstGeom prst="roundRect">
            <a:avLst>
              <a:gd name="adj" fmla="val 0"/>
            </a:avLst>
          </a:prstGeom>
          <a:solidFill>
            <a:srgbClr val="302F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References</a:t>
            </a:r>
            <a:endParaRPr lang="en-US" sz="1000" b="1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63CBAF-29FC-225A-17D4-586D46BCBFDD}"/>
              </a:ext>
            </a:extLst>
          </p:cNvPr>
          <p:cNvSpPr/>
          <p:nvPr/>
        </p:nvSpPr>
        <p:spPr>
          <a:xfrm>
            <a:off x="-2" y="41835104"/>
            <a:ext cx="30275213" cy="10175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2A07D-31C6-C72C-7BD3-27FBD1DB3313}"/>
              </a:ext>
            </a:extLst>
          </p:cNvPr>
          <p:cNvSpPr/>
          <p:nvPr/>
        </p:nvSpPr>
        <p:spPr>
          <a:xfrm>
            <a:off x="-1" y="0"/>
            <a:ext cx="30275213" cy="54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0E3070-118E-C40C-3836-FFB78A51E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20B5849-F185-3303-479D-44FA5F6FC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23" name="Titel 1">
            <a:extLst>
              <a:ext uri="{FF2B5EF4-FFF2-40B4-BE49-F238E27FC236}">
                <a16:creationId xmlns:a16="http://schemas.microsoft.com/office/drawing/2014/main" id="{F1B38528-395C-CC36-4E86-226ED1A9A77C}"/>
              </a:ext>
            </a:extLst>
          </p:cNvPr>
          <p:cNvSpPr txBox="1">
            <a:spLocks/>
          </p:cNvSpPr>
          <p:nvPr/>
        </p:nvSpPr>
        <p:spPr>
          <a:xfrm>
            <a:off x="9482040" y="1726880"/>
            <a:ext cx="12820650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7000" b="1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31" name="Titel 1">
            <a:extLst>
              <a:ext uri="{FF2B5EF4-FFF2-40B4-BE49-F238E27FC236}">
                <a16:creationId xmlns:a16="http://schemas.microsoft.com/office/drawing/2014/main" id="{7C3C7D43-CA32-EBFD-6367-2A4068033862}"/>
              </a:ext>
            </a:extLst>
          </p:cNvPr>
          <p:cNvSpPr txBox="1">
            <a:spLocks/>
          </p:cNvSpPr>
          <p:nvPr/>
        </p:nvSpPr>
        <p:spPr>
          <a:xfrm>
            <a:off x="8627535" y="3159684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</p:spTree>
    <p:extLst>
      <p:ext uri="{BB962C8B-B14F-4D97-AF65-F5344CB8AC3E}">
        <p14:creationId xmlns:p14="http://schemas.microsoft.com/office/powerpoint/2010/main" val="2070410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D5D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F377D-295D-9581-94CD-56975E62B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CE63D26-2A55-6D36-CB96-48EEDC7A82C6}"/>
              </a:ext>
            </a:extLst>
          </p:cNvPr>
          <p:cNvSpPr/>
          <p:nvPr/>
        </p:nvSpPr>
        <p:spPr>
          <a:xfrm>
            <a:off x="619433" y="31244169"/>
            <a:ext cx="17743067" cy="11024530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626D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373BAD0-B1D3-B7F1-F464-305EA2D5ADB3}"/>
              </a:ext>
            </a:extLst>
          </p:cNvPr>
          <p:cNvSpPr/>
          <p:nvPr/>
        </p:nvSpPr>
        <p:spPr>
          <a:xfrm>
            <a:off x="18848439" y="31244168"/>
            <a:ext cx="10807341" cy="6130088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30D7989-DBFF-C477-104E-A9A0EB0F68BE}"/>
              </a:ext>
            </a:extLst>
          </p:cNvPr>
          <p:cNvSpPr/>
          <p:nvPr/>
        </p:nvSpPr>
        <p:spPr>
          <a:xfrm>
            <a:off x="18866415" y="38023185"/>
            <a:ext cx="10807341" cy="4245514"/>
          </a:xfrm>
          <a:prstGeom prst="roundRect">
            <a:avLst>
              <a:gd name="adj" fmla="val 7244"/>
            </a:avLst>
          </a:prstGeom>
          <a:solidFill>
            <a:schemeClr val="bg1"/>
          </a:solidFill>
          <a:ln w="254000">
            <a:solidFill>
              <a:srgbClr val="77966D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BF719C4-90ED-3E35-A287-A00EB7E8FCB0}"/>
              </a:ext>
            </a:extLst>
          </p:cNvPr>
          <p:cNvSpPr/>
          <p:nvPr/>
        </p:nvSpPr>
        <p:spPr>
          <a:xfrm>
            <a:off x="619433" y="14359353"/>
            <a:ext cx="29054323" cy="16443286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B3102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DF204A4-DE6F-EC0C-7F2A-115AAB5469F5}"/>
              </a:ext>
            </a:extLst>
          </p:cNvPr>
          <p:cNvSpPr/>
          <p:nvPr/>
        </p:nvSpPr>
        <p:spPr>
          <a:xfrm>
            <a:off x="619433" y="5978668"/>
            <a:ext cx="29054323" cy="7925246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320A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de-DE" dirty="0"/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5E5E4F-55D1-9112-EA20-12BD7C7824E8}"/>
              </a:ext>
            </a:extLst>
          </p:cNvPr>
          <p:cNvSpPr/>
          <p:nvPr/>
        </p:nvSpPr>
        <p:spPr>
          <a:xfrm>
            <a:off x="-1" y="0"/>
            <a:ext cx="30275213" cy="54377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4040E7-9F7A-1695-33EB-BCAC71B47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A82CCC1-5E3B-DC8A-F4B9-3BCE30F61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E25DD35F-ED77-9EE5-F4AE-8CF89EA82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172688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A5F7E815-D8A6-09E8-2D4C-D8FD063124FA}"/>
              </a:ext>
            </a:extLst>
          </p:cNvPr>
          <p:cNvSpPr txBox="1">
            <a:spLocks/>
          </p:cNvSpPr>
          <p:nvPr/>
        </p:nvSpPr>
        <p:spPr>
          <a:xfrm>
            <a:off x="8627535" y="3159684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65FE686-FB52-9630-EC4E-C66BA7B9BF65}"/>
              </a:ext>
            </a:extLst>
          </p:cNvPr>
          <p:cNvSpPr txBox="1"/>
          <p:nvPr/>
        </p:nvSpPr>
        <p:spPr>
          <a:xfrm>
            <a:off x="1253554" y="7864362"/>
            <a:ext cx="13893040" cy="509370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500" b="1" dirty="0"/>
              <a:t> </a:t>
            </a:r>
            <a:r>
              <a:rPr lang="en-US" sz="200" b="1" dirty="0"/>
              <a:t> </a:t>
            </a:r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32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 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895A4-BD83-3887-AA95-F71707FEB39A}"/>
              </a:ext>
            </a:extLst>
          </p:cNvPr>
          <p:cNvSpPr txBox="1"/>
          <p:nvPr/>
        </p:nvSpPr>
        <p:spPr>
          <a:xfrm>
            <a:off x="1887734" y="16500529"/>
            <a:ext cx="24173364" cy="911018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400" b="1" dirty="0"/>
          </a:p>
          <a:p>
            <a:r>
              <a:rPr lang="de-DE" sz="3400" b="1" dirty="0"/>
              <a:t>2) Data exploration</a:t>
            </a:r>
            <a:endParaRPr lang="de-DE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400" b="1" dirty="0"/>
          </a:p>
          <a:p>
            <a:r>
              <a:rPr lang="de-DE" sz="3400" b="1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de-DE" sz="3400" b="1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86289-896D-4870-38F1-2E72C771AFFB}"/>
              </a:ext>
            </a:extLst>
          </p:cNvPr>
          <p:cNvSpPr txBox="1"/>
          <p:nvPr/>
        </p:nvSpPr>
        <p:spPr>
          <a:xfrm>
            <a:off x="1404974" y="33329176"/>
            <a:ext cx="11401261" cy="1301894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586FD-BE09-8503-3505-297F756FF1F0}"/>
              </a:ext>
            </a:extLst>
          </p:cNvPr>
          <p:cNvSpPr txBox="1"/>
          <p:nvPr/>
        </p:nvSpPr>
        <p:spPr>
          <a:xfrm>
            <a:off x="19343438" y="39583446"/>
            <a:ext cx="8780767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9E51AC-384C-EE1E-2F30-AE89FD46AA94}"/>
              </a:ext>
            </a:extLst>
          </p:cNvPr>
          <p:cNvSpPr txBox="1"/>
          <p:nvPr/>
        </p:nvSpPr>
        <p:spPr>
          <a:xfrm>
            <a:off x="19343438" y="33005531"/>
            <a:ext cx="8291810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b="1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B8B74E9-E910-5DC3-95AD-F98D89AF6329}"/>
              </a:ext>
            </a:extLst>
          </p:cNvPr>
          <p:cNvSpPr/>
          <p:nvPr/>
        </p:nvSpPr>
        <p:spPr>
          <a:xfrm>
            <a:off x="619433" y="5978668"/>
            <a:ext cx="29036347" cy="1430255"/>
          </a:xfrm>
          <a:prstGeom prst="roundRect">
            <a:avLst>
              <a:gd name="adj" fmla="val 0"/>
            </a:avLst>
          </a:prstGeom>
          <a:solidFill>
            <a:srgbClr val="320A2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Identifying RNA-Dependent Proteins from Proteomic Data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ECE124-088D-3940-CC52-C342E71951C6}"/>
              </a:ext>
            </a:extLst>
          </p:cNvPr>
          <p:cNvSpPr txBox="1"/>
          <p:nvPr/>
        </p:nvSpPr>
        <p:spPr>
          <a:xfrm>
            <a:off x="15164570" y="7864362"/>
            <a:ext cx="13893040" cy="280076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7441B66-EB22-E662-C5D1-6781954407EC}"/>
              </a:ext>
            </a:extLst>
          </p:cNvPr>
          <p:cNvSpPr/>
          <p:nvPr/>
        </p:nvSpPr>
        <p:spPr>
          <a:xfrm>
            <a:off x="668635" y="143642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Approach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5B06ED8-2BD4-9A9B-C476-11BDEFABD586}"/>
              </a:ext>
            </a:extLst>
          </p:cNvPr>
          <p:cNvSpPr/>
          <p:nvPr/>
        </p:nvSpPr>
        <p:spPr>
          <a:xfrm>
            <a:off x="668635" y="31244168"/>
            <a:ext cx="17693865" cy="1430255"/>
          </a:xfrm>
          <a:prstGeom prst="roundRect">
            <a:avLst>
              <a:gd name="adj" fmla="val 0"/>
            </a:avLst>
          </a:prstGeom>
          <a:solidFill>
            <a:srgbClr val="626D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Discussion</a:t>
            </a:r>
            <a:endParaRPr lang="en-US" sz="1500" b="1" dirty="0"/>
          </a:p>
          <a:p>
            <a:pPr algn="ctr"/>
            <a:endParaRPr lang="en-US" sz="1000" b="1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3D3C5A-8190-A885-6D4F-054977884C2C}"/>
              </a:ext>
            </a:extLst>
          </p:cNvPr>
          <p:cNvSpPr/>
          <p:nvPr/>
        </p:nvSpPr>
        <p:spPr>
          <a:xfrm>
            <a:off x="18866415" y="31248856"/>
            <a:ext cx="10740163" cy="1430255"/>
          </a:xfrm>
          <a:prstGeom prst="roundRect">
            <a:avLst>
              <a:gd name="adj" fmla="val 0"/>
            </a:avLst>
          </a:prstGeom>
          <a:solidFill>
            <a:srgbClr val="B310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Our Achievements</a:t>
            </a:r>
            <a:endParaRPr lang="en-US" sz="1000" b="1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D4BB3A5-AF8B-472B-4E69-7C30A912068A}"/>
              </a:ext>
            </a:extLst>
          </p:cNvPr>
          <p:cNvSpPr/>
          <p:nvPr/>
        </p:nvSpPr>
        <p:spPr>
          <a:xfrm>
            <a:off x="18942580" y="37972328"/>
            <a:ext cx="10740163" cy="1430255"/>
          </a:xfrm>
          <a:prstGeom prst="roundRect">
            <a:avLst>
              <a:gd name="adj" fmla="val 0"/>
            </a:avLst>
          </a:prstGeom>
          <a:solidFill>
            <a:srgbClr val="7796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/>
              <a:t>References</a:t>
            </a:r>
            <a:endParaRPr 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16914173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13BFE7F-0E7B-E710-C823-7E99A3D50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7175357-617B-F7FB-6E04-8138D148B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83" y="23020"/>
            <a:ext cx="9050209" cy="5088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447D4E8-6D98-A608-D4A1-D10D8308C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89343" y="704131"/>
            <a:ext cx="6328620" cy="3559849"/>
          </a:xfrm>
          <a:prstGeom prst="rect">
            <a:avLst/>
          </a:prstGeom>
        </p:spPr>
      </p:pic>
      <p:sp>
        <p:nvSpPr>
          <p:cNvPr id="4" name="Titel 1">
            <a:extLst>
              <a:ext uri="{FF2B5EF4-FFF2-40B4-BE49-F238E27FC236}">
                <a16:creationId xmlns:a16="http://schemas.microsoft.com/office/drawing/2014/main" id="{5182FA33-332F-9DEF-3B43-D6CFE0F0B4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82040" y="2021850"/>
            <a:ext cx="12820650" cy="1836887"/>
          </a:xfrm>
        </p:spPr>
        <p:txBody>
          <a:bodyPr>
            <a:noAutofit/>
          </a:bodyPr>
          <a:lstStyle/>
          <a:p>
            <a:r>
              <a:rPr lang="de-DE" sz="7000" b="1" dirty="0"/>
              <a:t>Hidden Alliances: RNA-Dependent Protein Interactions in Cancer Cells</a:t>
            </a:r>
            <a:endParaRPr lang="en-US" sz="7000" b="1" dirty="0"/>
          </a:p>
        </p:txBody>
      </p:sp>
      <p:sp>
        <p:nvSpPr>
          <p:cNvPr id="26" name="Titel 1">
            <a:extLst>
              <a:ext uri="{FF2B5EF4-FFF2-40B4-BE49-F238E27FC236}">
                <a16:creationId xmlns:a16="http://schemas.microsoft.com/office/drawing/2014/main" id="{401F74FC-BC80-1087-9AD6-F0A68E308053}"/>
              </a:ext>
            </a:extLst>
          </p:cNvPr>
          <p:cNvSpPr txBox="1">
            <a:spLocks/>
          </p:cNvSpPr>
          <p:nvPr/>
        </p:nvSpPr>
        <p:spPr>
          <a:xfrm>
            <a:off x="8627535" y="3602136"/>
            <a:ext cx="13675155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sz="2800" dirty="0"/>
              <a:t>Julian </a:t>
            </a:r>
            <a:r>
              <a:rPr lang="de-DE" sz="2800" dirty="0" err="1"/>
              <a:t>Baureis</a:t>
            </a:r>
            <a:r>
              <a:rPr lang="de-DE" sz="2800" dirty="0"/>
              <a:t>, Julia Ferdin, Benjamin Nicklas, Luisa </a:t>
            </a:r>
            <a:r>
              <a:rPr lang="de-DE" sz="2800" dirty="0" err="1"/>
              <a:t>Wintel</a:t>
            </a:r>
            <a:endParaRPr lang="de-DE" sz="2800" dirty="0"/>
          </a:p>
          <a:p>
            <a:r>
              <a:rPr lang="de-DE" sz="2800" dirty="0"/>
              <a:t>Data Analysis Project </a:t>
            </a:r>
            <a:r>
              <a:rPr lang="de-DE" sz="2800" dirty="0" err="1"/>
              <a:t>Molecular</a:t>
            </a:r>
            <a:r>
              <a:rPr lang="de-DE" sz="2800" dirty="0"/>
              <a:t> Biotechnology SS2025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63F4EF-6E2A-92FF-8F86-E31B8DA09B14}"/>
              </a:ext>
            </a:extLst>
          </p:cNvPr>
          <p:cNvSpPr txBox="1"/>
          <p:nvPr/>
        </p:nvSpPr>
        <p:spPr>
          <a:xfrm>
            <a:off x="1105371" y="6035818"/>
            <a:ext cx="27697639" cy="7925246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en-US" sz="4000" b="1" dirty="0"/>
              <a:t>Identifying RNA-Dependent Proteins from Proteomic Data</a:t>
            </a:r>
          </a:p>
          <a:p>
            <a:r>
              <a:rPr lang="en-US" sz="500" b="1" dirty="0"/>
              <a:t> </a:t>
            </a:r>
            <a:r>
              <a:rPr lang="en-US" sz="200" b="1" dirty="0"/>
              <a:t> </a:t>
            </a:r>
            <a:endParaRPr lang="en-US" sz="5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„We want to </a:t>
            </a:r>
            <a:r>
              <a:rPr lang="en-US" sz="2800" dirty="0"/>
              <a:t>extract RNA-dependent proteins from proteomic screens”</a:t>
            </a: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„RNA-dependency = the proteins interactome depends on RNA“</a:t>
            </a:r>
          </a:p>
          <a:p>
            <a:endParaRPr lang="en-US" sz="3200" b="1" dirty="0"/>
          </a:p>
          <a:p>
            <a:r>
              <a:rPr lang="en-US" sz="32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Key Regulators:</a:t>
            </a:r>
            <a:r>
              <a:rPr lang="de-DE" sz="28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Disease Links:</a:t>
            </a:r>
            <a:r>
              <a:rPr lang="de-DE" sz="2800" dirty="0"/>
              <a:t> Misregulation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Functional Clues:</a:t>
            </a:r>
            <a:r>
              <a:rPr lang="de-DE" sz="28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Interaction Networks:</a:t>
            </a:r>
            <a:r>
              <a:rPr lang="de-DE" sz="28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b="1" dirty="0"/>
              <a:t>Molecular Insights:</a:t>
            </a:r>
            <a:r>
              <a:rPr lang="de-DE" sz="2800" dirty="0"/>
              <a:t> Deepens our understanding of cell cycle and cellular behavior.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3200" dirty="0"/>
          </a:p>
          <a:p>
            <a:r>
              <a:rPr lang="en-US" sz="3200" b="1" dirty="0"/>
              <a:t>Key Characteristics of Our Dataset</a:t>
            </a:r>
            <a:endParaRPr lang="de-DE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~5000 Proteine in 25 Fraktionen, Rnase vs. CTRL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Dimensions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87C595-D787-B69C-9599-02920619ECC7}"/>
              </a:ext>
            </a:extLst>
          </p:cNvPr>
          <p:cNvSpPr txBox="1"/>
          <p:nvPr/>
        </p:nvSpPr>
        <p:spPr>
          <a:xfrm>
            <a:off x="1105371" y="14356324"/>
            <a:ext cx="27697639" cy="13819168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Normalization</a:t>
            </a:r>
          </a:p>
          <a:p>
            <a:endParaRPr lang="en-US" sz="3400" b="1" dirty="0"/>
          </a:p>
          <a:p>
            <a:r>
              <a:rPr lang="de-DE" sz="3400" b="1" dirty="0"/>
              <a:t>Data exploration</a:t>
            </a:r>
            <a:endParaRPr lang="de-DE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</a:t>
            </a:r>
            <a:r>
              <a:rPr lang="de-DE" sz="2800" dirty="0"/>
              <a:t>Selection criteria</a:t>
            </a:r>
            <a:r>
              <a:rPr lang="en-US" sz="2800" dirty="0"/>
              <a:t>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Visualization for the </a:t>
            </a:r>
            <a:r>
              <a:rPr lang="de-DE" sz="2800" dirty="0"/>
              <a:t>order of selection criteria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Pie charts for selection results</a:t>
            </a:r>
          </a:p>
          <a:p>
            <a:endParaRPr lang="en-US" sz="3400" b="1" dirty="0"/>
          </a:p>
          <a:p>
            <a:r>
              <a:rPr lang="de-DE" sz="3400" b="1" dirty="0"/>
              <a:t>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PCR </a:t>
            </a: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400" dirty="0"/>
          </a:p>
          <a:p>
            <a:r>
              <a:rPr lang="de-DE" sz="3400" b="1" dirty="0"/>
              <a:t>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 Linear Regression </a:t>
            </a:r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  <a:p>
            <a:endParaRPr lang="en-US" sz="3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69B88-1347-235D-0D4E-91A2239B13D0}"/>
              </a:ext>
            </a:extLst>
          </p:cNvPr>
          <p:cNvSpPr txBox="1"/>
          <p:nvPr/>
        </p:nvSpPr>
        <p:spPr>
          <a:xfrm>
            <a:off x="1105371" y="28905434"/>
            <a:ext cx="18020829" cy="13542169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en-US" sz="3400" b="1" dirty="0"/>
              <a:t>Discussion</a:t>
            </a:r>
            <a:endParaRPr lang="en-US" sz="3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Critical review of our own results and methods (e.g., Selection criteria made us delete some RBPs. Why? What were their properties?)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Why do we find fewer proteins than </a:t>
            </a:r>
            <a:r>
              <a:rPr lang="en-US" sz="2800" dirty="0" err="1"/>
              <a:t>Maïwen</a:t>
            </a:r>
            <a:r>
              <a:rPr lang="en-US" sz="2800" dirty="0"/>
              <a:t>?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47DCDC-CAF3-A237-DE4E-1E9297F1816A}"/>
              </a:ext>
            </a:extLst>
          </p:cNvPr>
          <p:cNvSpPr txBox="1"/>
          <p:nvPr/>
        </p:nvSpPr>
        <p:spPr>
          <a:xfrm>
            <a:off x="20022243" y="38678407"/>
            <a:ext cx="8780767" cy="3631763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de-DE" sz="3400" b="1" dirty="0"/>
              <a:t>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59646-0826-CBCF-F645-E6DB9D95EBD8}"/>
              </a:ext>
            </a:extLst>
          </p:cNvPr>
          <p:cNvSpPr txBox="1"/>
          <p:nvPr/>
        </p:nvSpPr>
        <p:spPr>
          <a:xfrm>
            <a:off x="20022243" y="28905433"/>
            <a:ext cx="8780767" cy="8802410"/>
          </a:xfrm>
          <a:prstGeom prst="rect">
            <a:avLst/>
          </a:prstGeom>
          <a:noFill/>
          <a:ln>
            <a:solidFill>
              <a:srgbClr val="D5D5D5"/>
            </a:solidFill>
          </a:ln>
        </p:spPr>
        <p:txBody>
          <a:bodyPr wrap="square">
            <a:spAutoFit/>
          </a:bodyPr>
          <a:lstStyle/>
          <a:p>
            <a:r>
              <a:rPr lang="de-DE" sz="3400" b="1" dirty="0"/>
              <a:t>Our Achievements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de-DE" sz="2800" dirty="0"/>
              <a:t>We found X proteins that ...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DE" sz="2800" dirty="0"/>
          </a:p>
          <a:p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29491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3116</Words>
  <Application>Microsoft Office PowerPoint</Application>
  <PresentationFormat>Custom</PresentationFormat>
  <Paragraphs>817</Paragraphs>
  <Slides>11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Arial</vt:lpstr>
      <vt:lpstr>Calibri</vt:lpstr>
      <vt:lpstr>Calibri Light</vt:lpstr>
      <vt:lpstr>Office 2013 - 2022 Theme</vt:lpstr>
      <vt:lpstr>Hidden Alliances: RNA-Dependent Protein Interactions in Cancer Cells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Hidden Alliances: RNA-Dependent Protein Interactions in Cancer Cells</vt:lpstr>
      <vt:lpstr>Hidden Alliances: RNA-Dependent Protein Interactions in Cancer Cells</vt:lpstr>
      <vt:lpstr>Hidden Alliances: RNA-Dependent Protein Interactions in Cancer Cells</vt:lpstr>
      <vt:lpstr>Hidden Alliances: RNA-Dependent Protein Interactions in Cancer Cells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Wintel, Luisa Fee</cp:lastModifiedBy>
  <cp:revision>14</cp:revision>
  <cp:lastPrinted>2025-07-01T22:34:54Z</cp:lastPrinted>
  <dcterms:created xsi:type="dcterms:W3CDTF">2025-05-15T11:21:40Z</dcterms:created>
  <dcterms:modified xsi:type="dcterms:W3CDTF">2025-07-02T10:15:56Z</dcterms:modified>
</cp:coreProperties>
</file>