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  <a:srgbClr val="84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5593" autoAdjust="0"/>
  </p:normalViewPr>
  <p:slideViewPr>
    <p:cSldViewPr snapToGrid="0" showGuides="1">
      <p:cViewPr>
        <p:scale>
          <a:sx n="75" d="100"/>
          <a:sy n="75" d="100"/>
        </p:scale>
        <p:origin x="-3014" y="-306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: Rounded Corners 12">
            <a:extLst>
              <a:ext uri="{FF2B5EF4-FFF2-40B4-BE49-F238E27FC236}">
                <a16:creationId xmlns:a16="http://schemas.microsoft.com/office/drawing/2014/main" id="{57E8C4AE-7046-62BB-D865-74CDE8A47503}"/>
              </a:ext>
            </a:extLst>
          </p:cNvPr>
          <p:cNvSpPr/>
          <p:nvPr/>
        </p:nvSpPr>
        <p:spPr>
          <a:xfrm>
            <a:off x="619432" y="1400564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/>
              <a:t>https://media.discordapp.net/attachments/942220665635880990/1391120974107250830/image.png?ex=686abdde&amp;is=68696c5e&amp;hm=aba124b02f32de4a0951fec1e1f4ec30cc92823908418468efea0b60f3d38706&amp;=&amp;format=webp&amp;quality=lossless</a:t>
            </a:r>
            <a:endParaRPr lang="en-GB" noProof="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B712AA-9E89-755A-0829-4C36F321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448" y="7766311"/>
            <a:ext cx="5210902" cy="3934374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860018" y="11150081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The dataset was created using the R-Deep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It 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 and Results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082047" y="13930522"/>
            <a:ext cx="12030333" cy="5870080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59378" y="7834298"/>
            <a:ext cx="11005390" cy="5190957"/>
            <a:chOff x="17953486" y="7860815"/>
            <a:chExt cx="11005390" cy="51909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EF744-BA9E-D30A-593C-00715AF3D0C6}"/>
                </a:ext>
              </a:extLst>
            </p:cNvPr>
            <p:cNvSpPr txBox="1"/>
            <p:nvPr/>
          </p:nvSpPr>
          <p:spPr>
            <a:xfrm>
              <a:off x="18346399" y="7860815"/>
              <a:ext cx="62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7953486" y="11728333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DDX21_HUMAN is plotted. It is part of the selected proteins and shows a </a:t>
              </a:r>
              <a:r>
                <a:rPr lang="en-GB" sz="2000" dirty="0"/>
                <a:t>clear </a:t>
              </a:r>
              <a:r>
                <a:rPr lang="en-GB" sz="2000" noProof="0" dirty="0"/>
                <a:t>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</a:t>
              </a:r>
              <a:r>
                <a:rPr lang="en-GB" sz="2000" dirty="0"/>
                <a:t>SPTN1</a:t>
              </a:r>
              <a:r>
                <a:rPr lang="en-GB" sz="2000" noProof="0" dirty="0"/>
                <a:t>_HUMAN </a:t>
              </a:r>
              <a:r>
                <a:rPr lang="en-GB" sz="2000" dirty="0"/>
                <a:t>from the not selected proteins</a:t>
              </a:r>
              <a:r>
                <a:rPr lang="en-GB" sz="2000" noProof="0" dirty="0"/>
                <a:t> and no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985116" y="7970772"/>
            <a:ext cx="7533292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Why should we observe </a:t>
            </a:r>
            <a:r>
              <a:rPr lang="en-GB" sz="2000" b="1" dirty="0" err="1"/>
              <a:t>RNA.dependent</a:t>
            </a:r>
            <a:r>
              <a:rPr lang="en-GB" sz="2000" b="1" dirty="0"/>
              <a:t>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Key Regulators:</a:t>
            </a:r>
            <a:r>
              <a:rPr lang="en-GB" sz="200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Disease Links:</a:t>
            </a:r>
            <a:r>
              <a:rPr lang="en-GB" sz="2000" dirty="0"/>
              <a:t> </a:t>
            </a:r>
            <a:r>
              <a:rPr lang="en-GB" sz="2000" dirty="0" err="1"/>
              <a:t>Misregulation</a:t>
            </a:r>
            <a:r>
              <a:rPr lang="en-GB" sz="200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Functional Clues:</a:t>
            </a:r>
            <a:r>
              <a:rPr lang="en-GB" sz="200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Molecular Insights:</a:t>
            </a:r>
            <a:r>
              <a:rPr lang="en-GB" sz="2000" dirty="0"/>
              <a:t> Deepens the understanding of cell cycle and cellular </a:t>
            </a:r>
            <a:r>
              <a:rPr lang="en-GB" sz="2000" dirty="0" err="1"/>
              <a:t>behavior</a:t>
            </a:r>
            <a:endParaRPr lang="en-GB" sz="20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  <p:pic>
        <p:nvPicPr>
          <p:cNvPr id="35" name="Picture 34" descr="A blue circle with red and green circles&#10;&#10;AI-generated content may be incorrect.">
            <a:extLst>
              <a:ext uri="{FF2B5EF4-FFF2-40B4-BE49-F238E27FC236}">
                <a16:creationId xmlns:a16="http://schemas.microsoft.com/office/drawing/2014/main" id="{11B8F9EB-5AC4-FCB7-2531-F59FE1F23CD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5812" t="14850" r="36306" b="8618"/>
          <a:stretch>
            <a:fillRect/>
          </a:stretch>
        </p:blipFill>
        <p:spPr>
          <a:xfrm>
            <a:off x="16472421" y="31311292"/>
            <a:ext cx="3192944" cy="3149600"/>
          </a:xfrm>
          <a:prstGeom prst="rect">
            <a:avLst/>
          </a:prstGeom>
        </p:spPr>
      </p:pic>
      <p:pic>
        <p:nvPicPr>
          <p:cNvPr id="38" name="Picture 37" descr="A blue circle with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5463A472-1C21-E178-A553-47B40777124E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5812" t="14454" r="9096" b="9014"/>
          <a:stretch>
            <a:fillRect/>
          </a:stretch>
        </p:blipFill>
        <p:spPr>
          <a:xfrm>
            <a:off x="23079698" y="31311292"/>
            <a:ext cx="5007430" cy="3149600"/>
          </a:xfrm>
          <a:prstGeom prst="rect">
            <a:avLst/>
          </a:prstGeom>
        </p:spPr>
      </p:pic>
      <p:pic>
        <p:nvPicPr>
          <p:cNvPr id="42" name="Picture 41" descr="A blue pie chart with red and green circles&#10;&#10;AI-generated content may be incorrect.">
            <a:extLst>
              <a:ext uri="{FF2B5EF4-FFF2-40B4-BE49-F238E27FC236}">
                <a16:creationId xmlns:a16="http://schemas.microsoft.com/office/drawing/2014/main" id="{81EE9FCF-780D-3734-ACF4-944385396C6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19350" t="12381" r="13613" b="8617"/>
          <a:stretch>
            <a:fillRect/>
          </a:stretch>
        </p:blipFill>
        <p:spPr>
          <a:xfrm>
            <a:off x="1429593" y="625036"/>
            <a:ext cx="4470400" cy="32512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B6F21E-768B-B677-BA3F-15C27FA4DA6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080962" y="7895646"/>
            <a:ext cx="5210902" cy="39343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9945A37-4C84-B8DB-0887-72307982F33E}"/>
              </a:ext>
            </a:extLst>
          </p:cNvPr>
          <p:cNvSpPr txBox="1"/>
          <p:nvPr/>
        </p:nvSpPr>
        <p:spPr>
          <a:xfrm>
            <a:off x="24345027" y="7863916"/>
            <a:ext cx="3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B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707B83BC-C96B-0EF1-FDF0-90EA73B0ADBC}"/>
              </a:ext>
            </a:extLst>
          </p:cNvPr>
          <p:cNvGrpSpPr/>
          <p:nvPr/>
        </p:nvGrpSpPr>
        <p:grpSpPr>
          <a:xfrm>
            <a:off x="1429593" y="16532598"/>
            <a:ext cx="10082469" cy="9115045"/>
            <a:chOff x="1429593" y="16532598"/>
            <a:chExt cx="11250087" cy="10304184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02F6548-8D92-C755-018F-1E50DA196084}"/>
                </a:ext>
              </a:extLst>
            </p:cNvPr>
            <p:cNvSpPr txBox="1"/>
            <p:nvPr/>
          </p:nvSpPr>
          <p:spPr>
            <a:xfrm>
              <a:off x="1429593" y="23666683"/>
              <a:ext cx="1125008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Fig. 3 </a:t>
              </a:r>
              <a:r>
                <a:rPr lang="de-DE" sz="2000" dirty="0" err="1"/>
                <a:t>Criteria</a:t>
              </a:r>
              <a:r>
                <a:rPr lang="de-DE" sz="2000" dirty="0"/>
                <a:t> </a:t>
              </a:r>
              <a:r>
                <a:rPr lang="de-DE" sz="2000" dirty="0" err="1"/>
                <a:t>used</a:t>
              </a:r>
              <a:r>
                <a:rPr lang="de-DE" sz="2000" dirty="0"/>
                <a:t> </a:t>
              </a:r>
              <a:r>
                <a:rPr lang="de-DE" sz="2000" dirty="0" err="1"/>
                <a:t>to</a:t>
              </a:r>
              <a:r>
                <a:rPr lang="de-DE" sz="2000" dirty="0"/>
                <a:t> </a:t>
              </a:r>
              <a:r>
                <a:rPr lang="de-DE" sz="2000" dirty="0" err="1"/>
                <a:t>classify</a:t>
              </a:r>
              <a:r>
                <a:rPr lang="de-DE" sz="2000" dirty="0"/>
                <a:t> </a:t>
              </a:r>
              <a:r>
                <a:rPr lang="de-DE" sz="2000" dirty="0" err="1"/>
                <a:t>proteins</a:t>
              </a:r>
              <a:r>
                <a:rPr lang="de-DE" sz="2000" dirty="0"/>
                <a:t> </a:t>
              </a:r>
              <a:r>
                <a:rPr lang="de-DE" sz="2000" dirty="0" err="1"/>
                <a:t>as</a:t>
              </a:r>
              <a:r>
                <a:rPr lang="de-DE" sz="2000" dirty="0"/>
                <a:t> RNA-</a:t>
              </a:r>
              <a:r>
                <a:rPr lang="de-DE" sz="2000" dirty="0" err="1"/>
                <a:t>dependent</a:t>
              </a:r>
              <a:r>
                <a:rPr lang="de-DE" sz="2000" dirty="0"/>
                <a:t> (</a:t>
              </a:r>
              <a:r>
                <a:rPr lang="de-DE" sz="2000" dirty="0" err="1"/>
                <a:t>selected</a:t>
              </a:r>
              <a:r>
                <a:rPr lang="de-DE" sz="2000" dirty="0"/>
                <a:t>) </a:t>
              </a:r>
              <a:r>
                <a:rPr lang="de-DE" sz="2000" dirty="0" err="1"/>
                <a:t>or</a:t>
              </a:r>
              <a:r>
                <a:rPr lang="de-DE" sz="2000" dirty="0"/>
                <a:t> non-RNA-</a:t>
              </a:r>
              <a:r>
                <a:rPr lang="de-DE" sz="2000" dirty="0" err="1"/>
                <a:t>dependent</a:t>
              </a:r>
              <a:r>
                <a:rPr lang="de-DE" sz="2000" dirty="0"/>
                <a:t> (not </a:t>
              </a:r>
              <a:r>
                <a:rPr lang="de-DE" sz="2000" dirty="0" err="1"/>
                <a:t>selected</a:t>
              </a:r>
              <a:r>
                <a:rPr lang="de-DE" sz="2000" dirty="0"/>
                <a:t>)</a:t>
              </a:r>
            </a:p>
            <a:p>
              <a:endParaRPr lang="de-DE" sz="2000" dirty="0"/>
            </a:p>
            <a:p>
              <a:r>
                <a:rPr lang="en-US" sz="2000" b="1" dirty="0"/>
                <a:t>Selected proteins</a:t>
              </a:r>
              <a:r>
                <a:rPr lang="en-US" sz="2000" dirty="0"/>
                <a:t> met one of the following conditions:</a:t>
              </a:r>
              <a:br>
                <a:rPr lang="en-US" sz="2000" dirty="0"/>
              </a:br>
              <a:r>
                <a:rPr lang="en-US" sz="2000" dirty="0"/>
                <a:t>– A center of mass (COM) shift of ≥ 2 fractions (color: orange)</a:t>
              </a:r>
              <a:br>
                <a:rPr lang="en-US" sz="2000" dirty="0"/>
              </a:br>
              <a:r>
                <a:rPr lang="en-US" sz="2000" dirty="0"/>
                <a:t>– No COM shift, but a main maximum shift of ≥ 3 fractions and a correlation value &lt; 0.7 between control (CTRL) and RNase samples (RNASE) (color: red)</a:t>
              </a:r>
            </a:p>
            <a:p>
              <a:r>
                <a:rPr lang="en-US" sz="2000" b="1" dirty="0"/>
                <a:t>Not selected proteins</a:t>
              </a:r>
              <a:r>
                <a:rPr lang="en-US" sz="2000" dirty="0"/>
                <a:t> met one of the following:</a:t>
              </a:r>
              <a:br>
                <a:rPr lang="en-US" sz="2000" dirty="0"/>
              </a:br>
              <a:r>
                <a:rPr lang="en-US" sz="2000" dirty="0"/>
                <a:t>– No COM shift ≥ 2 fractions and no main maximum shift ≥ 3 fractions (color: purple)</a:t>
              </a:r>
              <a:br>
                <a:rPr lang="en-US" sz="2000" dirty="0"/>
              </a:br>
              <a:r>
                <a:rPr lang="en-US" sz="2000" dirty="0"/>
                <a:t>– Or a main maximum shift with no COM shift, and a correlation value ≥ 0.7 between CTRL and RNASE (color: dark blue)</a:t>
              </a:r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63F1382-0DBC-3FD8-6DA5-3D88F773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568156" y="16621751"/>
              <a:ext cx="8275902" cy="6698123"/>
            </a:xfrm>
            <a:prstGeom prst="rect">
              <a:avLst/>
            </a:prstGeom>
          </p:spPr>
        </p:pic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1896766-33B8-1218-665C-8402047C5AE2}"/>
                </a:ext>
              </a:extLst>
            </p:cNvPr>
            <p:cNvSpPr txBox="1"/>
            <p:nvPr/>
          </p:nvSpPr>
          <p:spPr>
            <a:xfrm>
              <a:off x="2640338" y="16532598"/>
              <a:ext cx="56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3</a:t>
              </a: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9C9CBD95-5602-5446-4D28-C330E2CDC2E5}"/>
              </a:ext>
            </a:extLst>
          </p:cNvPr>
          <p:cNvGrpSpPr/>
          <p:nvPr/>
        </p:nvGrpSpPr>
        <p:grpSpPr>
          <a:xfrm>
            <a:off x="15792737" y="19237043"/>
            <a:ext cx="11502103" cy="7126596"/>
            <a:chOff x="15792737" y="19237043"/>
            <a:chExt cx="11502103" cy="7126596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23C62F07-7DE6-4BE2-833A-3997C63B4C72}"/>
                </a:ext>
              </a:extLst>
            </p:cNvPr>
            <p:cNvGrpSpPr/>
            <p:nvPr/>
          </p:nvGrpSpPr>
          <p:grpSpPr>
            <a:xfrm>
              <a:off x="15792737" y="19237043"/>
              <a:ext cx="11502103" cy="7126596"/>
              <a:chOff x="15792737" y="19622701"/>
              <a:chExt cx="11502103" cy="7126596"/>
            </a:xfrm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C9DAA528-66BB-4FAA-43DD-8EB3808217E5}"/>
                  </a:ext>
                </a:extLst>
              </p:cNvPr>
              <p:cNvGrpSpPr/>
              <p:nvPr/>
            </p:nvGrpSpPr>
            <p:grpSpPr>
              <a:xfrm>
                <a:off x="15792737" y="19648112"/>
                <a:ext cx="11502103" cy="7101185"/>
                <a:chOff x="11739278" y="20640668"/>
                <a:chExt cx="11094443" cy="7101185"/>
              </a:xfrm>
            </p:grpSpPr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447642A8-D5C5-97E6-FC45-3440DC69F80C}"/>
                    </a:ext>
                  </a:extLst>
                </p:cNvPr>
                <p:cNvSpPr txBox="1"/>
                <p:nvPr/>
              </p:nvSpPr>
              <p:spPr>
                <a:xfrm>
                  <a:off x="11739278" y="25433529"/>
                  <a:ext cx="11094443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dirty="0"/>
                    <a:t>Fig 4 </a:t>
                  </a:r>
                  <a:r>
                    <a:rPr lang="de-DE" dirty="0" err="1"/>
                    <a:t>Scatter</a:t>
                  </a:r>
                  <a:r>
                    <a:rPr lang="de-DE" dirty="0"/>
                    <a:t> Plots </a:t>
                  </a:r>
                  <a:r>
                    <a:rPr lang="de-DE" dirty="0" err="1"/>
                    <a:t>showing</a:t>
                  </a:r>
                  <a:r>
                    <a:rPr lang="de-DE" dirty="0"/>
                    <a:t> </a:t>
                  </a:r>
                  <a:r>
                    <a:rPr lang="de-DE" dirty="0" err="1"/>
                    <a:t>altered</a:t>
                  </a:r>
                  <a:r>
                    <a:rPr lang="de-DE" dirty="0"/>
                    <a:t> </a:t>
                  </a:r>
                  <a:r>
                    <a:rPr lang="de-DE" dirty="0" err="1"/>
                    <a:t>locations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center</a:t>
                  </a:r>
                  <a:r>
                    <a:rPr lang="de-DE" dirty="0"/>
                    <a:t> </a:t>
                  </a:r>
                  <a:r>
                    <a:rPr lang="de-DE" dirty="0" err="1"/>
                    <a:t>of</a:t>
                  </a:r>
                  <a:r>
                    <a:rPr lang="de-DE" dirty="0"/>
                    <a:t> </a:t>
                  </a:r>
                  <a:r>
                    <a:rPr lang="de-DE" dirty="0" err="1"/>
                    <a:t>mass</a:t>
                  </a:r>
                  <a:r>
                    <a:rPr lang="de-DE" dirty="0"/>
                    <a:t> (COM) </a:t>
                  </a:r>
                  <a:r>
                    <a:rPr lang="de-DE" dirty="0" err="1"/>
                    <a:t>values</a:t>
                  </a:r>
                  <a:r>
                    <a:rPr lang="de-DE" dirty="0"/>
                    <a:t> </a:t>
                  </a:r>
                  <a:r>
                    <a:rPr lang="de-DE" dirty="0" err="1"/>
                    <a:t>between</a:t>
                  </a:r>
                  <a:r>
                    <a:rPr lang="de-DE" dirty="0"/>
                    <a:t> </a:t>
                  </a:r>
                  <a:r>
                    <a:rPr lang="de-DE" dirty="0" err="1"/>
                    <a:t>control</a:t>
                  </a:r>
                  <a:r>
                    <a:rPr lang="de-DE" dirty="0"/>
                    <a:t> and </a:t>
                  </a:r>
                  <a:r>
                    <a:rPr lang="de-DE" dirty="0" err="1"/>
                    <a:t>rnase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and not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endParaRPr lang="de-DE" dirty="0"/>
                </a:p>
                <a:p>
                  <a:endParaRPr lang="de-DE" dirty="0"/>
                </a:p>
                <a:p>
                  <a:r>
                    <a:rPr lang="de-DE" dirty="0" err="1"/>
                    <a:t>Each</a:t>
                  </a:r>
                  <a:r>
                    <a:rPr lang="de-DE" dirty="0"/>
                    <a:t> </a:t>
                  </a:r>
                  <a:r>
                    <a:rPr lang="de-DE" dirty="0" err="1"/>
                    <a:t>dot</a:t>
                  </a:r>
                  <a:r>
                    <a:rPr lang="de-DE" dirty="0"/>
                    <a:t> </a:t>
                  </a:r>
                  <a:r>
                    <a:rPr lang="de-DE" dirty="0" err="1"/>
                    <a:t>represents</a:t>
                  </a:r>
                  <a:r>
                    <a:rPr lang="de-DE" dirty="0"/>
                    <a:t> a </a:t>
                  </a:r>
                  <a:r>
                    <a:rPr lang="de-DE" dirty="0" err="1"/>
                    <a:t>protein</a:t>
                  </a:r>
                  <a:r>
                    <a:rPr lang="de-DE" dirty="0"/>
                    <a:t>. </a:t>
                  </a:r>
                  <a:r>
                    <a:rPr lang="de-DE" b="1" dirty="0"/>
                    <a:t>A) </a:t>
                  </a:r>
                  <a:r>
                    <a:rPr lang="de-DE" dirty="0" err="1"/>
                    <a:t>Scatter</a:t>
                  </a:r>
                  <a:r>
                    <a:rPr lang="de-DE" dirty="0"/>
                    <a:t> </a:t>
                  </a:r>
                  <a:r>
                    <a:rPr lang="de-DE" dirty="0" err="1"/>
                    <a:t>plot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 The COM </a:t>
                  </a:r>
                  <a:r>
                    <a:rPr lang="de-DE" dirty="0" err="1"/>
                    <a:t>values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</a:t>
                  </a:r>
                  <a:r>
                    <a:rPr lang="de-DE" dirty="0"/>
                    <a:t> in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control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x-</a:t>
                  </a:r>
                  <a:r>
                    <a:rPr lang="de-DE" dirty="0" err="1"/>
                    <a:t>axis</a:t>
                  </a:r>
                  <a:r>
                    <a:rPr lang="de-DE" dirty="0"/>
                    <a:t>, </a:t>
                  </a:r>
                  <a:r>
                    <a:rPr lang="de-DE" dirty="0" err="1"/>
                    <a:t>those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rnase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y-</a:t>
                  </a:r>
                  <a:r>
                    <a:rPr lang="de-DE" dirty="0" err="1"/>
                    <a:t>axis</a:t>
                  </a:r>
                  <a:r>
                    <a:rPr lang="de-DE" dirty="0"/>
                    <a:t>. The </a:t>
                  </a:r>
                  <a:r>
                    <a:rPr lang="de-DE" dirty="0" err="1"/>
                    <a:t>colors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same </a:t>
                  </a:r>
                  <a:r>
                    <a:rPr lang="de-DE" dirty="0" err="1"/>
                    <a:t>as</a:t>
                  </a:r>
                  <a:r>
                    <a:rPr lang="de-DE" dirty="0"/>
                    <a:t> in Fig 3, and </a:t>
                  </a:r>
                  <a:r>
                    <a:rPr lang="de-DE" dirty="0" err="1"/>
                    <a:t>describe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substes</a:t>
                  </a:r>
                  <a:r>
                    <a:rPr lang="de-DE" dirty="0"/>
                    <a:t> </a:t>
                  </a:r>
                  <a:r>
                    <a:rPr lang="de-DE" dirty="0" err="1"/>
                    <a:t>of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 </a:t>
                  </a:r>
                  <a:r>
                    <a:rPr lang="de-DE" b="1" dirty="0"/>
                    <a:t>B) </a:t>
                  </a:r>
                  <a:r>
                    <a:rPr lang="de-DE" dirty="0" err="1"/>
                    <a:t>Scatter</a:t>
                  </a:r>
                  <a:r>
                    <a:rPr lang="de-DE" dirty="0"/>
                    <a:t> </a:t>
                  </a:r>
                  <a:r>
                    <a:rPr lang="de-DE" dirty="0" err="1"/>
                    <a:t>plot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not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 The COM </a:t>
                  </a:r>
                  <a:r>
                    <a:rPr lang="de-DE" dirty="0" err="1"/>
                    <a:t>values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 in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control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x-</a:t>
                  </a:r>
                  <a:r>
                    <a:rPr lang="de-DE" dirty="0" err="1"/>
                    <a:t>axis</a:t>
                  </a:r>
                  <a:r>
                    <a:rPr lang="de-DE" dirty="0"/>
                    <a:t>, </a:t>
                  </a:r>
                  <a:r>
                    <a:rPr lang="de-DE" dirty="0" err="1"/>
                    <a:t>those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rnase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y-</a:t>
                  </a:r>
                  <a:r>
                    <a:rPr lang="de-DE" dirty="0" err="1"/>
                    <a:t>axis</a:t>
                  </a:r>
                  <a:r>
                    <a:rPr lang="de-DE" dirty="0"/>
                    <a:t>. The </a:t>
                  </a:r>
                  <a:r>
                    <a:rPr lang="de-DE" dirty="0" err="1"/>
                    <a:t>colors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same </a:t>
                  </a:r>
                  <a:r>
                    <a:rPr lang="de-DE" dirty="0" err="1"/>
                    <a:t>as</a:t>
                  </a:r>
                  <a:r>
                    <a:rPr lang="de-DE" dirty="0"/>
                    <a:t> in Fig 3 and </a:t>
                  </a:r>
                  <a:r>
                    <a:rPr lang="de-DE" dirty="0" err="1"/>
                    <a:t>describe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subsets</a:t>
                  </a:r>
                  <a:r>
                    <a:rPr lang="de-DE" dirty="0"/>
                    <a:t> </a:t>
                  </a:r>
                  <a:r>
                    <a:rPr lang="de-DE" dirty="0" err="1"/>
                    <a:t>of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not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</a:t>
                  </a:r>
                </a:p>
              </p:txBody>
            </p:sp>
            <p:pic>
              <p:nvPicPr>
                <p:cNvPr id="3" name="Grafik 2">
                  <a:extLst>
                    <a:ext uri="{FF2B5EF4-FFF2-40B4-BE49-F238E27FC236}">
                      <a16:creationId xmlns:a16="http://schemas.microsoft.com/office/drawing/2014/main" id="{E350437B-ED1C-6C1F-B7B5-D62894857D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223018" y="21360021"/>
                  <a:ext cx="7429500" cy="3581400"/>
                </a:xfrm>
                <a:prstGeom prst="rect">
                  <a:avLst/>
                </a:prstGeom>
              </p:spPr>
            </p:pic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F73536A9-0711-76AB-2150-D8D633ED16E4}"/>
                    </a:ext>
                  </a:extLst>
                </p:cNvPr>
                <p:cNvSpPr txBox="1"/>
                <p:nvPr/>
              </p:nvSpPr>
              <p:spPr>
                <a:xfrm>
                  <a:off x="11844917" y="20640668"/>
                  <a:ext cx="5626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b="1" dirty="0"/>
                    <a:t>4A</a:t>
                  </a:r>
                </a:p>
              </p:txBody>
            </p:sp>
          </p:grp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8F383064-90E6-5A65-5B94-9D70E31CEB09}"/>
                  </a:ext>
                </a:extLst>
              </p:cNvPr>
              <p:cNvSpPr txBox="1"/>
              <p:nvPr/>
            </p:nvSpPr>
            <p:spPr>
              <a:xfrm>
                <a:off x="16652542" y="19659579"/>
                <a:ext cx="31923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 err="1"/>
                  <a:t>Comparison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COM </a:t>
                </a:r>
                <a:r>
                  <a:rPr lang="de-DE" sz="2000" dirty="0" err="1"/>
                  <a:t>values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selected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proteins</a:t>
                </a:r>
                <a:endParaRPr lang="de-DE" sz="2000" dirty="0"/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AB4E7CB8-A598-13F0-B9B2-D78BEC70F685}"/>
                  </a:ext>
                </a:extLst>
              </p:cNvPr>
              <p:cNvSpPr txBox="1"/>
              <p:nvPr/>
            </p:nvSpPr>
            <p:spPr>
              <a:xfrm>
                <a:off x="20852867" y="19622701"/>
                <a:ext cx="32510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 err="1"/>
                  <a:t>Comparison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COM </a:t>
                </a:r>
                <a:r>
                  <a:rPr lang="de-DE" sz="2000" dirty="0" err="1"/>
                  <a:t>values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not </a:t>
                </a:r>
                <a:r>
                  <a:rPr lang="de-DE" sz="2000" dirty="0" err="1"/>
                  <a:t>selected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proteins</a:t>
                </a:r>
                <a:r>
                  <a:rPr lang="de-DE" sz="2000" dirty="0"/>
                  <a:t> </a:t>
                </a:r>
              </a:p>
            </p:txBody>
          </p:sp>
        </p:grp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5F9ED2BC-0A0F-C483-4F5D-F873DE275C76}"/>
                </a:ext>
              </a:extLst>
            </p:cNvPr>
            <p:cNvSpPr txBox="1"/>
            <p:nvPr/>
          </p:nvSpPr>
          <p:spPr>
            <a:xfrm rot="16200000">
              <a:off x="14651364" y="21422911"/>
              <a:ext cx="293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rnase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8D1B04E8-EAF5-ECB8-5E63-D5FF547E5ADE}"/>
                </a:ext>
              </a:extLst>
            </p:cNvPr>
            <p:cNvSpPr txBox="1"/>
            <p:nvPr/>
          </p:nvSpPr>
          <p:spPr>
            <a:xfrm>
              <a:off x="16610403" y="23466005"/>
              <a:ext cx="336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control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AD7C890B-D8D5-6293-7F59-08EE74FCE78B}"/>
                </a:ext>
              </a:extLst>
            </p:cNvPr>
            <p:cNvSpPr txBox="1"/>
            <p:nvPr/>
          </p:nvSpPr>
          <p:spPr>
            <a:xfrm>
              <a:off x="20950227" y="23491473"/>
              <a:ext cx="336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control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CCC85E4-8390-BE42-D396-7298C1ADDA18}"/>
                </a:ext>
              </a:extLst>
            </p:cNvPr>
            <p:cNvSpPr txBox="1"/>
            <p:nvPr/>
          </p:nvSpPr>
          <p:spPr>
            <a:xfrm rot="16200000">
              <a:off x="18968097" y="21354922"/>
              <a:ext cx="293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rnase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15B72768-09D0-DD00-EC13-1575C27200AE}"/>
              </a:ext>
            </a:extLst>
          </p:cNvPr>
          <p:cNvSpPr txBox="1"/>
          <p:nvPr/>
        </p:nvSpPr>
        <p:spPr>
          <a:xfrm>
            <a:off x="20197589" y="19179321"/>
            <a:ext cx="36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</a:t>
            </a:r>
          </a:p>
        </p:txBody>
      </p:sp>
      <p:pic>
        <p:nvPicPr>
          <p:cNvPr id="113" name="Grafik 112">
            <a:extLst>
              <a:ext uri="{FF2B5EF4-FFF2-40B4-BE49-F238E27FC236}">
                <a16:creationId xmlns:a16="http://schemas.microsoft.com/office/drawing/2014/main" id="{BBC23134-B231-171D-9286-617A45D01EB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017083" y="8113990"/>
            <a:ext cx="6501979" cy="3150834"/>
          </a:xfrm>
          <a:prstGeom prst="rect">
            <a:avLst/>
          </a:prstGeom>
        </p:spPr>
      </p:pic>
      <p:sp>
        <p:nvSpPr>
          <p:cNvPr id="114" name="Textfeld 113">
            <a:extLst>
              <a:ext uri="{FF2B5EF4-FFF2-40B4-BE49-F238E27FC236}">
                <a16:creationId xmlns:a16="http://schemas.microsoft.com/office/drawing/2014/main" id="{9602B440-6D5E-1C7B-F677-70B9F3C3BD9C}"/>
              </a:ext>
            </a:extLst>
          </p:cNvPr>
          <p:cNvSpPr txBox="1"/>
          <p:nvPr/>
        </p:nvSpPr>
        <p:spPr>
          <a:xfrm>
            <a:off x="10959740" y="11364733"/>
            <a:ext cx="7053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Fig 1 </a:t>
            </a:r>
            <a:r>
              <a:rPr lang="de-DE" dirty="0" err="1"/>
              <a:t>Schematic</a:t>
            </a:r>
            <a:r>
              <a:rPr lang="de-DE" dirty="0"/>
              <a:t> Illustration </a:t>
            </a:r>
            <a:r>
              <a:rPr lang="de-DE" dirty="0" err="1"/>
              <a:t>of</a:t>
            </a:r>
            <a:r>
              <a:rPr lang="de-DE" dirty="0"/>
              <a:t> RNA-</a:t>
            </a:r>
            <a:r>
              <a:rPr lang="de-DE" dirty="0" err="1"/>
              <a:t>dependency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interactome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on RNA.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attached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RNA, ist </a:t>
            </a:r>
            <a:r>
              <a:rPr lang="de-DE" dirty="0" err="1"/>
              <a:t>functionality</a:t>
            </a:r>
            <a:r>
              <a:rPr lang="de-DE" dirty="0"/>
              <a:t> in </a:t>
            </a:r>
            <a:r>
              <a:rPr lang="de-DE" dirty="0" err="1"/>
              <a:t>biological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99212C4C-1E85-02E2-ED7B-9C6C2240AFA2}"/>
              </a:ext>
            </a:extLst>
          </p:cNvPr>
          <p:cNvSpPr txBox="1"/>
          <p:nvPr/>
        </p:nvSpPr>
        <p:spPr>
          <a:xfrm>
            <a:off x="10989388" y="7853349"/>
            <a:ext cx="64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1085</Words>
  <Application>Microsoft Office PowerPoint</Application>
  <PresentationFormat>Benutzerdefiniert</PresentationFormat>
  <Paragraphs>80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Julian Baureis</cp:lastModifiedBy>
  <cp:revision>58</cp:revision>
  <dcterms:created xsi:type="dcterms:W3CDTF">2025-05-15T11:21:40Z</dcterms:created>
  <dcterms:modified xsi:type="dcterms:W3CDTF">2025-07-05T19:55:09Z</dcterms:modified>
</cp:coreProperties>
</file>