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8" r:id="rId2"/>
    <p:sldId id="261" r:id="rId3"/>
    <p:sldId id="270" r:id="rId4"/>
    <p:sldId id="271" r:id="rId5"/>
    <p:sldId id="260" r:id="rId6"/>
    <p:sldId id="266" r:id="rId7"/>
    <p:sldId id="263" r:id="rId8"/>
    <p:sldId id="264" r:id="rId9"/>
    <p:sldId id="265" r:id="rId10"/>
    <p:sldId id="267" r:id="rId11"/>
    <p:sldId id="262" r:id="rId12"/>
    <p:sldId id="268" r:id="rId13"/>
    <p:sldId id="269" r:id="rId14"/>
    <p:sldId id="279" r:id="rId15"/>
    <p:sldId id="257" r:id="rId16"/>
    <p:sldId id="275" r:id="rId17"/>
    <p:sldId id="276" r:id="rId18"/>
    <p:sldId id="277" r:id="rId19"/>
    <p:sldId id="274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60383" autoAdjust="0"/>
  </p:normalViewPr>
  <p:slideViewPr>
    <p:cSldViewPr snapToGrid="0">
      <p:cViewPr varScale="1">
        <p:scale>
          <a:sx n="50" d="100"/>
          <a:sy n="50" d="100"/>
        </p:scale>
        <p:origin x="1771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C1176-C79C-4333-88B3-BCEA525AFE9D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5EABD-9B00-4D4A-AB75-54D2757912B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41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Willkommen zu unserem Vortrag. </a:t>
            </a:r>
          </a:p>
          <a:p>
            <a:r>
              <a:rPr lang="de-DE" b="0" i="0" dirty="0">
                <a:effectLst/>
                <a:latin typeface="gg sans"/>
              </a:rPr>
              <a:t>Unsere Aufgabe ist es in der Gesamtheit aller Proteine von </a:t>
            </a:r>
            <a:r>
              <a:rPr lang="de-DE" b="0" i="0" dirty="0" err="1">
                <a:effectLst/>
                <a:latin typeface="gg sans"/>
              </a:rPr>
              <a:t>HeLa</a:t>
            </a:r>
            <a:r>
              <a:rPr lang="de-DE" b="0" i="0" dirty="0">
                <a:effectLst/>
                <a:latin typeface="gg sans"/>
              </a:rPr>
              <a:t>-Krebszellen, die sich von Natur aus in verschiedenen Zellzyklusphasen befinden, eine bestimmte Proteingruppe zu identifizieren. Und zwar RNA-abhängige Proteine.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4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959D8-92F4-A702-0E54-6AF5C4C63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679C3D-AFA3-0764-AAF2-BD413C60D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16BFFF-5913-C2F6-AB58-901AC2A61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effectLst/>
                <a:latin typeface="gg sans"/>
              </a:rPr>
              <a:t>Was sind RNA-abhängige Proteine? </a:t>
            </a:r>
          </a:p>
          <a:p>
            <a:r>
              <a:rPr lang="de-DE" b="0" i="0" dirty="0">
                <a:effectLst/>
                <a:latin typeface="gg sans"/>
              </a:rPr>
              <a:t>Das sind Proteine und Proteinkomplexe, die nur in Anwesenheit von RNA molekulare Interaktionen eingehen. z.B. mit andere Proteinen oder Komplexen.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Weshalb interessieren sich Wissenschaftler für RNA-abhängige Proteine? </a:t>
            </a:r>
          </a:p>
          <a:p>
            <a:r>
              <a:rPr lang="de-DE" b="0" i="0" dirty="0">
                <a:effectLst/>
                <a:latin typeface="gg sans"/>
              </a:rPr>
              <a:t>Proteine, die RNA binden, üben eine Vielzahl zentraler Funktionen im RNA-Stoffwechsel und in der Regulation der Genexpression aus. </a:t>
            </a:r>
          </a:p>
          <a:p>
            <a:r>
              <a:rPr lang="de-DE" b="0" i="0" dirty="0">
                <a:effectLst/>
                <a:latin typeface="gg sans"/>
              </a:rPr>
              <a:t>Daher sind Fehlregulationen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mit schweren Erkrankungen verbunden - von neurodegenerativen Störungen bis hin zu Krebs. </a:t>
            </a:r>
          </a:p>
          <a:p>
            <a:r>
              <a:rPr lang="de-DE" b="0" i="0" dirty="0">
                <a:effectLst/>
                <a:latin typeface="gg sans"/>
              </a:rPr>
              <a:t>Durch die </a:t>
            </a:r>
            <a:r>
              <a:rPr lang="de-DE" b="0" i="0" dirty="0" err="1">
                <a:effectLst/>
                <a:latin typeface="gg sans"/>
              </a:rPr>
              <a:t>Indentifikation</a:t>
            </a:r>
            <a:r>
              <a:rPr lang="de-DE" b="0" i="0" dirty="0">
                <a:effectLst/>
                <a:latin typeface="gg sans"/>
              </a:rPr>
              <a:t> von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erkennen wir, dass im zellulären Kontext unseres neu-erkannten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 auch RNA eine wichtige Funktion ausüben könnte. </a:t>
            </a:r>
          </a:p>
          <a:p>
            <a:r>
              <a:rPr lang="de-DE" b="0" i="0" dirty="0">
                <a:effectLst/>
                <a:latin typeface="gg sans"/>
              </a:rPr>
              <a:t>Durch Analyse dieser RNA-Protein Interaktionen nähern wir uns einem besseren Verständnis der molekularen Grundlagen von zellulären Prozessen. -&gt; Natürlich interessant für die Krankheitsentstehung und </a:t>
            </a:r>
            <a:r>
              <a:rPr lang="de-DE" b="0" i="0" dirty="0" err="1">
                <a:effectLst/>
                <a:latin typeface="gg sans"/>
              </a:rPr>
              <a:t>Theapiemöglichkeiten</a:t>
            </a:r>
            <a:r>
              <a:rPr lang="de-DE" b="0" i="0" dirty="0">
                <a:effectLst/>
                <a:latin typeface="gg sans"/>
              </a:rPr>
              <a:t>.</a:t>
            </a:r>
          </a:p>
          <a:p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Warum verwendet wir einen unbehandelten Zelltyp, in dem sich Zellen in verschiedenen Zellzyklusphasen befinden? </a:t>
            </a:r>
          </a:p>
          <a:p>
            <a:r>
              <a:rPr lang="de-DE" b="0" i="0" dirty="0" err="1">
                <a:effectLst/>
                <a:latin typeface="gg sans"/>
              </a:rPr>
              <a:t>Ribonukleoprotein</a:t>
            </a:r>
            <a:r>
              <a:rPr lang="de-DE" b="0" i="0" dirty="0">
                <a:effectLst/>
                <a:latin typeface="gg sans"/>
              </a:rPr>
              <a:t>-Komplexe sind dynamische Zusammensetzungen aus RNA und </a:t>
            </a:r>
            <a:r>
              <a:rPr lang="de-DE" b="0" i="0" dirty="0" err="1">
                <a:effectLst/>
                <a:latin typeface="gg sans"/>
              </a:rPr>
              <a:t>RBPs</a:t>
            </a:r>
            <a:r>
              <a:rPr lang="de-DE" b="0" i="0" dirty="0">
                <a:effectLst/>
                <a:latin typeface="gg sans"/>
              </a:rPr>
              <a:t>. </a:t>
            </a:r>
          </a:p>
          <a:p>
            <a:r>
              <a:rPr lang="de-DE" b="0" i="0" dirty="0">
                <a:effectLst/>
                <a:latin typeface="gg sans"/>
              </a:rPr>
              <a:t>Diese Zusammensetzung ist auch von Zellzyklus abhängig.</a:t>
            </a:r>
            <a:br>
              <a:rPr lang="de-DE" dirty="0"/>
            </a:br>
            <a:r>
              <a:rPr lang="de-DE" b="0" i="0" dirty="0">
                <a:effectLst/>
                <a:latin typeface="gg sans"/>
              </a:rPr>
              <a:t>Mit </a:t>
            </a:r>
            <a:r>
              <a:rPr lang="de-DE" b="0" i="0" dirty="0" err="1">
                <a:effectLst/>
                <a:latin typeface="gg sans"/>
              </a:rPr>
              <a:t>unsynchronisierten</a:t>
            </a:r>
            <a:r>
              <a:rPr lang="de-DE" b="0" i="0" dirty="0">
                <a:effectLst/>
                <a:latin typeface="gg sans"/>
              </a:rPr>
              <a:t> Zellen erzielen wir also ein breiteres Bild und erfassen mehr Proteine mit einer RNA-Abhängigkeit. </a:t>
            </a:r>
          </a:p>
          <a:p>
            <a:r>
              <a:rPr lang="de-DE" b="0" i="0" dirty="0">
                <a:effectLst/>
                <a:latin typeface="gg sans"/>
              </a:rPr>
              <a:t>Wir können außerdem ausschließen, dass unsere Proteine </a:t>
            </a:r>
            <a:r>
              <a:rPr lang="de-DE" b="0" i="0" dirty="0" err="1">
                <a:effectLst/>
                <a:latin typeface="gg sans"/>
              </a:rPr>
              <a:t>un</a:t>
            </a:r>
            <a:r>
              <a:rPr lang="de-DE" b="0" i="0" dirty="0">
                <a:effectLst/>
                <a:latin typeface="gg sans"/>
              </a:rPr>
              <a:t> Daten beeinflusst wurden durch einen Stoff wie </a:t>
            </a:r>
            <a:r>
              <a:rPr lang="de-DE" b="0" i="0" dirty="0" err="1">
                <a:effectLst/>
                <a:latin typeface="gg sans"/>
              </a:rPr>
              <a:t>Nocodazol</a:t>
            </a:r>
            <a:r>
              <a:rPr lang="de-DE" b="0" i="0" dirty="0">
                <a:effectLst/>
                <a:latin typeface="gg sans"/>
              </a:rPr>
              <a:t>.</a:t>
            </a:r>
            <a:br>
              <a:rPr lang="de-DE" dirty="0"/>
            </a:b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9AF390-4E82-A7CB-6B5C-C3617B42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01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Jetzt</a:t>
            </a:r>
            <a:r>
              <a:rPr lang="en-US" dirty="0"/>
              <a:t> </a:t>
            </a:r>
            <a:r>
              <a:rPr lang="en-US" dirty="0" err="1"/>
              <a:t>würde</a:t>
            </a:r>
            <a:r>
              <a:rPr lang="en-US" dirty="0"/>
              <a:t> ich gerne </a:t>
            </a:r>
            <a:r>
              <a:rPr lang="en-US" dirty="0" err="1"/>
              <a:t>beginnen</a:t>
            </a:r>
            <a:r>
              <a:rPr lang="en-US" dirty="0"/>
              <a:t> Ihnen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</a:t>
            </a:r>
            <a:r>
              <a:rPr lang="en-US" dirty="0" err="1"/>
              <a:t>unseren</a:t>
            </a:r>
            <a:r>
              <a:rPr lang="en-US" dirty="0"/>
              <a:t> </a:t>
            </a:r>
            <a:r>
              <a:rPr lang="en-US" dirty="0" err="1"/>
              <a:t>Zeitplan</a:t>
            </a:r>
            <a:r>
              <a:rPr lang="en-US" dirty="0"/>
              <a:t> </a:t>
            </a:r>
            <a:r>
              <a:rPr lang="en-US" dirty="0" err="1"/>
              <a:t>erzählen</a:t>
            </a:r>
            <a:r>
              <a:rPr lang="en-US" dirty="0"/>
              <a:t>, also </a:t>
            </a:r>
            <a:r>
              <a:rPr lang="en-US" dirty="0" err="1"/>
              <a:t>welche</a:t>
            </a:r>
            <a:r>
              <a:rPr lang="en-US" dirty="0"/>
              <a:t>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Schritte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und </a:t>
            </a:r>
            <a:r>
              <a:rPr lang="en-US" dirty="0" err="1"/>
              <a:t>welchen</a:t>
            </a:r>
            <a:r>
              <a:rPr lang="en-US" dirty="0"/>
              <a:t> </a:t>
            </a:r>
            <a:r>
              <a:rPr lang="en-US" dirty="0" err="1"/>
              <a:t>Zeitrahmen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dafür</a:t>
            </a:r>
            <a:r>
              <a:rPr lang="en-US" dirty="0"/>
              <a:t> </a:t>
            </a:r>
            <a:r>
              <a:rPr lang="en-US" dirty="0" err="1"/>
              <a:t>vorgesehen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9475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der </a:t>
            </a:r>
            <a:r>
              <a:rPr lang="en-US" dirty="0" err="1"/>
              <a:t>ersten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19.-25.05.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und </a:t>
            </a:r>
            <a:r>
              <a:rPr lang="en-US" dirty="0" err="1"/>
              <a:t>mit</a:t>
            </a:r>
            <a:r>
              <a:rPr lang="en-US" dirty="0"/>
              <a:t> der </a:t>
            </a:r>
            <a:r>
              <a:rPr lang="en-US" dirty="0" err="1"/>
              <a:t>der</a:t>
            </a:r>
            <a:r>
              <a:rPr lang="en-US" dirty="0"/>
              <a:t> </a:t>
            </a:r>
            <a:r>
              <a:rPr lang="en-US" dirty="0" err="1"/>
              <a:t>Beschreibung</a:t>
            </a:r>
            <a:r>
              <a:rPr lang="en-US" dirty="0"/>
              <a:t> und </a:t>
            </a:r>
            <a:r>
              <a:rPr lang="en-US" dirty="0" err="1"/>
              <a:t>Aufreinigung</a:t>
            </a:r>
            <a:r>
              <a:rPr lang="en-US" dirty="0"/>
              <a:t> </a:t>
            </a:r>
            <a:r>
              <a:rPr lang="en-US" dirty="0" err="1"/>
              <a:t>unserer</a:t>
            </a:r>
            <a:r>
              <a:rPr lang="en-US" dirty="0"/>
              <a:t> Daten </a:t>
            </a:r>
            <a:r>
              <a:rPr lang="en-US" dirty="0" err="1"/>
              <a:t>beschäftigen</a:t>
            </a:r>
            <a:r>
              <a:rPr lang="en-US" dirty="0"/>
              <a:t>. Dabei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neu </a:t>
            </a:r>
            <a:r>
              <a:rPr lang="en-US" dirty="0" err="1"/>
              <a:t>sortieren</a:t>
            </a:r>
            <a:r>
              <a:rPr lang="en-US" dirty="0"/>
              <a:t>, um den Proben </a:t>
            </a:r>
            <a:r>
              <a:rPr lang="en-US" dirty="0" err="1"/>
              <a:t>eindeutig</a:t>
            </a:r>
            <a:r>
              <a:rPr lang="en-US" dirty="0"/>
              <a:t> die </a:t>
            </a:r>
            <a:r>
              <a:rPr lang="en-US" dirty="0" err="1"/>
              <a:t>richtigen</a:t>
            </a:r>
            <a:r>
              <a:rPr lang="en-US" dirty="0"/>
              <a:t> </a:t>
            </a:r>
            <a:r>
              <a:rPr lang="en-US" dirty="0" err="1"/>
              <a:t>Fraktionen</a:t>
            </a:r>
            <a:r>
              <a:rPr lang="en-US" dirty="0"/>
              <a:t> </a:t>
            </a:r>
            <a:r>
              <a:rPr lang="en-US" dirty="0" err="1"/>
              <a:t>zuordnen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können</a:t>
            </a:r>
            <a:r>
              <a:rPr lang="en-US" dirty="0"/>
              <a:t> und </a:t>
            </a:r>
            <a:r>
              <a:rPr lang="en-US" dirty="0" err="1"/>
              <a:t>sie</a:t>
            </a:r>
            <a:r>
              <a:rPr lang="en-US" dirty="0"/>
              <a:t> in </a:t>
            </a:r>
            <a:r>
              <a:rPr lang="en-US" dirty="0" err="1"/>
              <a:t>ein</a:t>
            </a:r>
            <a:r>
              <a:rPr lang="en-US" dirty="0"/>
              <a:t> </a:t>
            </a:r>
            <a:r>
              <a:rPr lang="en-US" dirty="0" err="1"/>
              <a:t>richtiges</a:t>
            </a:r>
            <a:r>
              <a:rPr lang="en-US" dirty="0"/>
              <a:t> Format (</a:t>
            </a:r>
            <a:r>
              <a:rPr lang="en-US" dirty="0" err="1"/>
              <a:t>numerics</a:t>
            </a:r>
            <a:r>
              <a:rPr lang="en-US" dirty="0"/>
              <a:t>) </a:t>
            </a:r>
            <a:r>
              <a:rPr lang="en-US" dirty="0" err="1"/>
              <a:t>überführen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Reihen</a:t>
            </a:r>
            <a:r>
              <a:rPr lang="en-US" dirty="0"/>
              <a:t> </a:t>
            </a:r>
            <a:r>
              <a:rPr lang="en-US" dirty="0" err="1"/>
              <a:t>entfernen</a:t>
            </a:r>
            <a:r>
              <a:rPr lang="en-US" dirty="0"/>
              <a:t>, die 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signifikanten</a:t>
            </a:r>
            <a:r>
              <a:rPr lang="en-US" dirty="0"/>
              <a:t> Daten, </a:t>
            </a:r>
            <a:r>
              <a:rPr lang="en-US" dirty="0" err="1"/>
              <a:t>beziehungsweise</a:t>
            </a:r>
            <a:r>
              <a:rPr lang="en-US" dirty="0"/>
              <a:t> </a:t>
            </a:r>
            <a:r>
              <a:rPr lang="en-US" dirty="0" err="1"/>
              <a:t>Abweichungen</a:t>
            </a:r>
            <a:r>
              <a:rPr lang="en-US" dirty="0"/>
              <a:t> von Null </a:t>
            </a:r>
            <a:r>
              <a:rPr lang="en-US" dirty="0" err="1"/>
              <a:t>zeigen</a:t>
            </a:r>
            <a:r>
              <a:rPr lang="en-US" dirty="0"/>
              <a:t>. Auch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vorhandene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</a:t>
            </a:r>
            <a:r>
              <a:rPr lang="en-US" dirty="0" err="1"/>
              <a:t>würden</a:t>
            </a:r>
            <a:r>
              <a:rPr lang="en-US" dirty="0"/>
              <a:t> </a:t>
            </a:r>
            <a:r>
              <a:rPr lang="en-US" dirty="0" err="1"/>
              <a:t>entfernt</a:t>
            </a:r>
            <a:r>
              <a:rPr lang="en-US" dirty="0"/>
              <a:t> </a:t>
            </a:r>
            <a:r>
              <a:rPr lang="en-US" dirty="0" err="1"/>
              <a:t>oder</a:t>
            </a:r>
            <a:r>
              <a:rPr lang="en-US" dirty="0"/>
              <a:t> </a:t>
            </a:r>
            <a:r>
              <a:rPr lang="en-US" dirty="0" err="1"/>
              <a:t>ersetzt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. </a:t>
            </a:r>
            <a:r>
              <a:rPr lang="en-US" dirty="0" err="1"/>
              <a:t>Außerdem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eventuelle</a:t>
            </a:r>
            <a:r>
              <a:rPr lang="en-US" dirty="0"/>
              <a:t> </a:t>
            </a:r>
            <a:r>
              <a:rPr lang="en-US" dirty="0" err="1"/>
              <a:t>Ausreißer</a:t>
            </a:r>
            <a:r>
              <a:rPr lang="en-US" dirty="0"/>
              <a:t> </a:t>
            </a:r>
            <a:r>
              <a:rPr lang="en-US" dirty="0" err="1"/>
              <a:t>aussortieren</a:t>
            </a:r>
            <a:r>
              <a:rPr lang="en-US" dirty="0"/>
              <a:t>, </a:t>
            </a:r>
            <a:r>
              <a:rPr lang="en-US" dirty="0" err="1"/>
              <a:t>wenn</a:t>
            </a:r>
            <a:r>
              <a:rPr lang="en-US" dirty="0"/>
              <a:t> </a:t>
            </a:r>
            <a:r>
              <a:rPr lang="en-US" dirty="0" err="1"/>
              <a:t>sie</a:t>
            </a:r>
            <a:r>
              <a:rPr lang="en-US" dirty="0"/>
              <a:t> </a:t>
            </a:r>
            <a:r>
              <a:rPr lang="en-US" dirty="0" err="1"/>
              <a:t>technischen</a:t>
            </a:r>
            <a:r>
              <a:rPr lang="en-US" dirty="0"/>
              <a:t> </a:t>
            </a:r>
            <a:r>
              <a:rPr lang="en-US" dirty="0" err="1"/>
              <a:t>Ursprungs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. Das </a:t>
            </a:r>
            <a:r>
              <a:rPr lang="en-US" dirty="0" err="1"/>
              <a:t>allgemeine</a:t>
            </a:r>
            <a:r>
              <a:rPr lang="en-US" dirty="0"/>
              <a:t> </a:t>
            </a:r>
            <a:r>
              <a:rPr lang="en-US" dirty="0" err="1"/>
              <a:t>Grundprinzip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Ausreißers</a:t>
            </a:r>
            <a:r>
              <a:rPr lang="en-US" dirty="0"/>
              <a:t>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dargestellt</a:t>
            </a:r>
            <a:r>
              <a:rPr lang="en-US" dirty="0"/>
              <a:t>. Dabei </a:t>
            </a:r>
            <a:r>
              <a:rPr lang="en-US" dirty="0" err="1"/>
              <a:t>zeigt</a:t>
            </a:r>
            <a:r>
              <a:rPr lang="en-US" dirty="0"/>
              <a:t> der </a:t>
            </a:r>
            <a:r>
              <a:rPr lang="en-US" dirty="0" err="1"/>
              <a:t>Datenpunkt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roten</a:t>
            </a:r>
            <a:r>
              <a:rPr lang="en-US" dirty="0"/>
              <a:t> Kreis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erhöhte</a:t>
            </a:r>
            <a:r>
              <a:rPr lang="en-US" dirty="0"/>
              <a:t> </a:t>
            </a:r>
            <a:r>
              <a:rPr lang="en-US" dirty="0" err="1"/>
              <a:t>Cholesterolwerte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Vergleich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anderen</a:t>
            </a:r>
            <a:r>
              <a:rPr lang="en-US" dirty="0"/>
              <a:t> </a:t>
            </a:r>
            <a:r>
              <a:rPr lang="en-US" dirty="0" err="1"/>
              <a:t>Werten</a:t>
            </a:r>
            <a:r>
              <a:rPr lang="en-US" dirty="0"/>
              <a:t> in der </a:t>
            </a:r>
            <a:r>
              <a:rPr lang="en-US" dirty="0" err="1"/>
              <a:t>gleichen</a:t>
            </a:r>
            <a:r>
              <a:rPr lang="en-US" dirty="0"/>
              <a:t> </a:t>
            </a:r>
            <a:r>
              <a:rPr lang="en-US" dirty="0" err="1"/>
              <a:t>Altersgruppe</a:t>
            </a:r>
            <a:r>
              <a:rPr lang="en-US" dirty="0"/>
              <a:t>. </a:t>
            </a:r>
            <a:r>
              <a:rPr lang="en-US" dirty="0" err="1"/>
              <a:t>Zuletzt</a:t>
            </a:r>
            <a:r>
              <a:rPr lang="en-US" dirty="0"/>
              <a:t>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Teil der </a:t>
            </a:r>
            <a:r>
              <a:rPr lang="en-US" dirty="0" err="1"/>
              <a:t>Datenaufreinigung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für </a:t>
            </a:r>
            <a:r>
              <a:rPr lang="en-US" dirty="0" err="1"/>
              <a:t>bessere</a:t>
            </a:r>
            <a:r>
              <a:rPr lang="en-US" dirty="0"/>
              <a:t> </a:t>
            </a:r>
            <a:r>
              <a:rPr lang="en-US" dirty="0" err="1"/>
              <a:t>Vergleichbarkeit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den Proben </a:t>
            </a:r>
            <a:r>
              <a:rPr lang="en-US" dirty="0" err="1"/>
              <a:t>normalisieren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346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Nachdem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bereinigt</a:t>
            </a:r>
            <a:r>
              <a:rPr lang="en-US" dirty="0"/>
              <a:t> </a:t>
            </a:r>
            <a:r>
              <a:rPr lang="en-US" dirty="0" err="1"/>
              <a:t>haben</a:t>
            </a:r>
            <a:r>
              <a:rPr lang="en-US" dirty="0"/>
              <a:t>, </a:t>
            </a:r>
            <a:r>
              <a:rPr lang="en-US" dirty="0" err="1"/>
              <a:t>möchten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diese</a:t>
            </a:r>
            <a:r>
              <a:rPr lang="en-US" dirty="0"/>
              <a:t> in der </a:t>
            </a:r>
            <a:r>
              <a:rPr lang="en-US" dirty="0" err="1"/>
              <a:t>zweiten</a:t>
            </a:r>
            <a:r>
              <a:rPr lang="en-US" dirty="0"/>
              <a:t> </a:t>
            </a:r>
            <a:r>
              <a:rPr lang="en-US" dirty="0" err="1"/>
              <a:t>Woche</a:t>
            </a:r>
            <a:r>
              <a:rPr lang="en-US" dirty="0"/>
              <a:t> </a:t>
            </a:r>
            <a:r>
              <a:rPr lang="en-US" dirty="0" err="1"/>
              <a:t>vom</a:t>
            </a:r>
            <a:r>
              <a:rPr lang="en-US" dirty="0"/>
              <a:t> 26.05. bis </a:t>
            </a:r>
            <a:r>
              <a:rPr lang="en-US" dirty="0" err="1"/>
              <a:t>zum</a:t>
            </a:r>
            <a:r>
              <a:rPr lang="en-US" dirty="0"/>
              <a:t> 01.06. </a:t>
            </a:r>
            <a:r>
              <a:rPr lang="en-US" dirty="0" err="1"/>
              <a:t>näher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 und </a:t>
            </a:r>
            <a:r>
              <a:rPr lang="en-US" dirty="0" err="1"/>
              <a:t>ihre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verstehen.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eine</a:t>
            </a:r>
            <a:r>
              <a:rPr lang="en-US" dirty="0"/>
              <a:t> </a:t>
            </a:r>
            <a:r>
              <a:rPr lang="en-US" dirty="0" err="1"/>
              <a:t>grundlegende</a:t>
            </a:r>
            <a:r>
              <a:rPr lang="en-US" dirty="0"/>
              <a:t> explorative </a:t>
            </a:r>
            <a:r>
              <a:rPr lang="en-US" dirty="0" err="1"/>
              <a:t>Datenanalyse</a:t>
            </a:r>
            <a:r>
              <a:rPr lang="en-US" dirty="0"/>
              <a:t> </a:t>
            </a:r>
            <a:r>
              <a:rPr lang="en-US" dirty="0" err="1"/>
              <a:t>durchführen</a:t>
            </a:r>
            <a:r>
              <a:rPr lang="en-US" dirty="0"/>
              <a:t>, </a:t>
            </a:r>
            <a:r>
              <a:rPr lang="en-US" dirty="0" err="1"/>
              <a:t>bei</a:t>
            </a:r>
            <a:r>
              <a:rPr lang="en-US" dirty="0"/>
              <a:t> der </a:t>
            </a:r>
            <a:r>
              <a:rPr lang="en-US" dirty="0" err="1"/>
              <a:t>wir</a:t>
            </a:r>
            <a:r>
              <a:rPr lang="en-US" dirty="0"/>
              <a:t> die </a:t>
            </a:r>
            <a:r>
              <a:rPr lang="en-US" dirty="0" err="1"/>
              <a:t>Verteilung</a:t>
            </a:r>
            <a:r>
              <a:rPr lang="en-US" dirty="0"/>
              <a:t> der </a:t>
            </a:r>
            <a:r>
              <a:rPr lang="en-US" dirty="0" err="1"/>
              <a:t>Gesamtdaten</a:t>
            </a:r>
            <a:r>
              <a:rPr lang="en-US" dirty="0"/>
              <a:t>, </a:t>
            </a:r>
            <a:r>
              <a:rPr lang="en-US" dirty="0" err="1"/>
              <a:t>einzelner</a:t>
            </a:r>
            <a:r>
              <a:rPr lang="en-US" dirty="0"/>
              <a:t> </a:t>
            </a:r>
            <a:r>
              <a:rPr lang="en-US" dirty="0" err="1"/>
              <a:t>Stichproben</a:t>
            </a:r>
            <a:r>
              <a:rPr lang="en-US" dirty="0"/>
              <a:t> und </a:t>
            </a:r>
            <a:r>
              <a:rPr lang="en-US" dirty="0" err="1"/>
              <a:t>Merkmale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. Dabei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beispielsweise</a:t>
            </a:r>
            <a:r>
              <a:rPr lang="en-US" dirty="0"/>
              <a:t> absolute und </a:t>
            </a:r>
            <a:r>
              <a:rPr lang="en-US" dirty="0" err="1"/>
              <a:t>lokale</a:t>
            </a:r>
            <a:r>
              <a:rPr lang="en-US" dirty="0"/>
              <a:t> Maxima in den </a:t>
            </a:r>
            <a:r>
              <a:rPr lang="en-US" dirty="0" err="1"/>
              <a:t>Proteinprofilen</a:t>
            </a:r>
            <a:r>
              <a:rPr lang="en-US" dirty="0"/>
              <a:t> </a:t>
            </a:r>
            <a:r>
              <a:rPr lang="en-US" dirty="0" err="1"/>
              <a:t>betrachten</a:t>
            </a:r>
            <a:r>
              <a:rPr lang="en-US" dirty="0"/>
              <a:t>. Wir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einem</a:t>
            </a:r>
            <a:r>
              <a:rPr lang="en-US" dirty="0"/>
              <a:t> t-test </a:t>
            </a:r>
            <a:r>
              <a:rPr lang="en-US" dirty="0" err="1"/>
              <a:t>überprüfen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die Shifts </a:t>
            </a:r>
            <a:r>
              <a:rPr lang="en-US" dirty="0" err="1"/>
              <a:t>signifikant</a:t>
            </a:r>
            <a:r>
              <a:rPr lang="en-US" dirty="0"/>
              <a:t> </a:t>
            </a:r>
            <a:r>
              <a:rPr lang="en-US" dirty="0" err="1"/>
              <a:t>sind</a:t>
            </a:r>
            <a:r>
              <a:rPr lang="en-US" dirty="0"/>
              <a:t> und </a:t>
            </a:r>
            <a:r>
              <a:rPr lang="en-US" dirty="0" err="1"/>
              <a:t>mithilfe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proportion tests </a:t>
            </a:r>
            <a:r>
              <a:rPr lang="en-US" dirty="0" err="1"/>
              <a:t>schauen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 den </a:t>
            </a:r>
            <a:r>
              <a:rPr lang="en-US" dirty="0" err="1"/>
              <a:t>wahren</a:t>
            </a:r>
            <a:r>
              <a:rPr lang="en-US" dirty="0"/>
              <a:t> </a:t>
            </a:r>
            <a:r>
              <a:rPr lang="en-US" dirty="0" err="1"/>
              <a:t>Anteil</a:t>
            </a:r>
            <a:r>
              <a:rPr lang="en-US" dirty="0"/>
              <a:t> der </a:t>
            </a:r>
            <a:r>
              <a:rPr lang="en-US" dirty="0" err="1"/>
              <a:t>Gesamtproteine</a:t>
            </a:r>
            <a:r>
              <a:rPr lang="en-US" dirty="0"/>
              <a:t> </a:t>
            </a:r>
            <a:r>
              <a:rPr lang="en-US" dirty="0" err="1"/>
              <a:t>darstellen</a:t>
            </a:r>
            <a:r>
              <a:rPr lang="en-US" dirty="0"/>
              <a:t>. </a:t>
            </a:r>
            <a:r>
              <a:rPr lang="en-US" dirty="0" err="1"/>
              <a:t>Weiterhin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wird</a:t>
            </a:r>
            <a:r>
              <a:rPr lang="en-US" dirty="0"/>
              <a:t> </a:t>
            </a:r>
            <a:r>
              <a:rPr lang="en-US" dirty="0" err="1"/>
              <a:t>unsere</a:t>
            </a:r>
            <a:r>
              <a:rPr lang="en-US" dirty="0"/>
              <a:t> Daten </a:t>
            </a:r>
            <a:r>
              <a:rPr lang="en-US" dirty="0" err="1"/>
              <a:t>visualisieren</a:t>
            </a:r>
            <a:r>
              <a:rPr lang="en-US" dirty="0"/>
              <a:t> und </a:t>
            </a:r>
            <a:r>
              <a:rPr lang="en-US" dirty="0" err="1"/>
              <a:t>erste</a:t>
            </a:r>
            <a:r>
              <a:rPr lang="en-US" dirty="0"/>
              <a:t> </a:t>
            </a:r>
            <a:r>
              <a:rPr lang="en-US" dirty="0" err="1"/>
              <a:t>Hypothesen</a:t>
            </a:r>
            <a:r>
              <a:rPr lang="en-US" dirty="0"/>
              <a:t> </a:t>
            </a:r>
            <a:r>
              <a:rPr lang="en-US" dirty="0" err="1"/>
              <a:t>überprüfen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E5EABD-9B00-4D4A-AB75-54D2757912B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161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AD415-A748-65DB-16F2-E4A71E6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670A1C2-108C-1C1B-EE17-3C4D1F48A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3E4FDF-A65C-0C2C-E7DE-3B7A2C3078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Welch Vorteile hat das R-Deep Verfahren?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R-Deep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Das Verfahren benötigt keine vorangegangenen </a:t>
            </a:r>
            <a:r>
              <a:rPr lang="de-DE" dirty="0" err="1"/>
              <a:t>Aufreinigungsverfahren</a:t>
            </a:r>
            <a:r>
              <a:rPr lang="de-DE" dirty="0"/>
              <a:t>. Wir können also darauf vertrauen, dass unsere Daten nicht verfälscht wurden durch </a:t>
            </a:r>
            <a:r>
              <a:rPr lang="de-DE" dirty="0" err="1"/>
              <a:t>Aufreinigungsschritte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Mit dem Verfahren können wir das gesamt Proteom spezifisch auf RNA-abhängige Proteine untersuchen. </a:t>
            </a:r>
          </a:p>
          <a:p>
            <a:r>
              <a:rPr lang="de-DE" dirty="0"/>
              <a:t>Daher finden wir mehr </a:t>
            </a:r>
            <a:r>
              <a:rPr lang="de-DE" dirty="0" err="1"/>
              <a:t>RBPs</a:t>
            </a:r>
            <a:r>
              <a:rPr lang="de-DE" dirty="0"/>
              <a:t>. Wenn wir nur nach bestimmten Proteinsequenzen gesucht hätten, wie einer RNA-bindenden Domäne, fänden wir nur kanonische </a:t>
            </a:r>
            <a:r>
              <a:rPr lang="de-DE" dirty="0" err="1"/>
              <a:t>RBDs</a:t>
            </a:r>
            <a:r>
              <a:rPr lang="de-DE" dirty="0"/>
              <a:t>. Die meisten </a:t>
            </a:r>
            <a:r>
              <a:rPr lang="de-DE" dirty="0" err="1"/>
              <a:t>RBDs</a:t>
            </a:r>
            <a:r>
              <a:rPr lang="de-DE" dirty="0"/>
              <a:t> sind jedoch nicht-kanonisch und besitzen daher eben keine RNA-binden Domänen. Diese nicht-kanonischen </a:t>
            </a:r>
            <a:r>
              <a:rPr lang="de-DE" dirty="0" err="1"/>
              <a:t>RBPs</a:t>
            </a:r>
            <a:r>
              <a:rPr lang="de-DE" dirty="0"/>
              <a:t> können wir mit dem R-Deep-Verfahren finden.</a:t>
            </a:r>
          </a:p>
          <a:p>
            <a:r>
              <a:rPr lang="de-DE" dirty="0"/>
              <a:t>Es gibt auch ein Verfahren, dass nur </a:t>
            </a:r>
            <a:r>
              <a:rPr lang="de-DE" dirty="0" err="1"/>
              <a:t>RBPs</a:t>
            </a:r>
            <a:r>
              <a:rPr lang="de-DE" dirty="0"/>
              <a:t> findet, die an RNAs mit Poly-A-Schwanz binden. Also viele mRNAs.</a:t>
            </a:r>
          </a:p>
          <a:p>
            <a:r>
              <a:rPr lang="de-DE" dirty="0"/>
              <a:t>Mit dem R-Deep Verfahren finden wir neben den mRNA-bindenden Proteinen auch </a:t>
            </a:r>
            <a:r>
              <a:rPr lang="de-DE" dirty="0" err="1"/>
              <a:t>RBPs</a:t>
            </a:r>
            <a:r>
              <a:rPr lang="de-DE" dirty="0"/>
              <a:t>, die an Lange nicht-kodierenden RNAs binden. Gerade diese Klasse an RNAs ist an zahlreichen Prozessen in den Zellen und in der Krankheitsentstehung z.B. von Krebs beteiligt. </a:t>
            </a:r>
          </a:p>
          <a:p>
            <a:r>
              <a:rPr lang="de-DE" dirty="0"/>
              <a:t>Das R-Deep Verfahren ist mit de spezifischen Suche nach RNA-abhängigen Proteinen somit mächtiger im Bezug auf die Anzahl an </a:t>
            </a:r>
            <a:r>
              <a:rPr lang="de-DE" dirty="0" err="1"/>
              <a:t>RBPs</a:t>
            </a:r>
            <a:r>
              <a:rPr lang="de-DE" dirty="0"/>
              <a:t>, die wir finden können.</a:t>
            </a:r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Limitationen sind: Identifiziert nicht die „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“, keine Unterscheidung zwischen direkten und indirekten Interaktionen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Notiz</a:t>
            </a:r>
            <a:r>
              <a:rPr lang="de-DE" dirty="0"/>
              <a:t>:</a:t>
            </a:r>
          </a:p>
          <a:p>
            <a:r>
              <a:rPr lang="de-DE" dirty="0"/>
              <a:t>„Basiert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ist“</a:t>
            </a:r>
            <a:endParaRPr lang="de-DE" b="0" i="0" dirty="0">
              <a:effectLst/>
              <a:latin typeface="gg sans"/>
            </a:endParaRPr>
          </a:p>
          <a:p>
            <a:r>
              <a:rPr lang="de-DE" b="0" i="0" dirty="0">
                <a:effectLst/>
                <a:latin typeface="gg sans"/>
              </a:rPr>
              <a:t>Keine Anreichungsverfahren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3ECF23-1C2D-E442-300F-8D001574F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77D1A0-9F4C-48D0-B0C4-6B6E5972C69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233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13.05.2025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RNA-dependent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861820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i="0" noProof="0" dirty="0" err="1">
                <a:solidFill>
                  <a:srgbClr val="1F2328"/>
                </a:solidFill>
                <a:effectLst/>
                <a:latin typeface="-apple-system"/>
              </a:rPr>
              <a:t>modeling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Fi</a:t>
            </a:r>
            <a:r>
              <a:rPr lang="en-GB" b="0" i="0" noProof="0" dirty="0" err="1">
                <a:solidFill>
                  <a:srgbClr val="1F2328"/>
                </a:solidFill>
                <a:effectLst/>
                <a:latin typeface="-apple-system"/>
              </a:rPr>
              <a:t>nal</a:t>
            </a: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6800"/>
            <a:ext cx="10515600" cy="2184400"/>
          </a:xfrm>
        </p:spPr>
        <p:txBody>
          <a:bodyPr>
            <a:noAutofit/>
          </a:bodyPr>
          <a:lstStyle/>
          <a:p>
            <a:pPr algn="ctr"/>
            <a:r>
              <a:rPr lang="en-GB" sz="7200" noProof="0" dirty="0"/>
              <a:t>Thank you for </a:t>
            </a:r>
            <a:br>
              <a:rPr lang="en-GB" sz="7200" dirty="0"/>
            </a:br>
            <a:r>
              <a:rPr lang="en-GB" sz="7200" noProof="0" dirty="0"/>
              <a:t>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en-GB" noProof="0" dirty="0" err="1"/>
              <a:t>Vorteile</a:t>
            </a:r>
            <a:r>
              <a:rPr lang="en-GB" noProof="0" dirty="0"/>
              <a:t>: Enrichment-free: </a:t>
            </a:r>
            <a:r>
              <a:rPr lang="en-GB" noProof="0" dirty="0" err="1"/>
              <a:t>Basiert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den </a:t>
            </a:r>
            <a:r>
              <a:rPr lang="en-GB" noProof="0" dirty="0" err="1"/>
              <a:t>Unterschieden</a:t>
            </a:r>
            <a:r>
              <a:rPr lang="en-GB" noProof="0" dirty="0"/>
              <a:t> von </a:t>
            </a:r>
            <a:r>
              <a:rPr lang="en-GB" noProof="0" dirty="0" err="1"/>
              <a:t>Affinität</a:t>
            </a:r>
            <a:r>
              <a:rPr lang="en-GB" noProof="0" dirty="0"/>
              <a:t> </a:t>
            </a:r>
            <a:r>
              <a:rPr lang="en-GB" noProof="0" dirty="0" err="1"/>
              <a:t>oder</a:t>
            </a:r>
            <a:r>
              <a:rPr lang="en-GB" noProof="0" dirty="0"/>
              <a:t> </a:t>
            </a:r>
            <a:r>
              <a:rPr lang="en-GB" noProof="0" dirty="0" err="1"/>
              <a:t>Eigenschaften</a:t>
            </a:r>
            <a:r>
              <a:rPr lang="en-GB" noProof="0" dirty="0"/>
              <a:t> der </a:t>
            </a:r>
            <a:r>
              <a:rPr lang="en-GB" noProof="0" dirty="0" err="1"/>
              <a:t>einzelnen</a:t>
            </a:r>
            <a:r>
              <a:rPr lang="en-GB" noProof="0" dirty="0"/>
              <a:t> </a:t>
            </a:r>
            <a:r>
              <a:rPr lang="en-GB" noProof="0" dirty="0" err="1"/>
              <a:t>Proteine</a:t>
            </a:r>
            <a:r>
              <a:rPr lang="en-GB" noProof="0" dirty="0"/>
              <a:t>, </a:t>
            </a:r>
            <a:r>
              <a:rPr lang="en-GB" noProof="0" dirty="0" err="1"/>
              <a:t>auch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auf </a:t>
            </a:r>
            <a:r>
              <a:rPr lang="en-GB" noProof="0" dirty="0" err="1"/>
              <a:t>bestimmten</a:t>
            </a:r>
            <a:r>
              <a:rPr lang="en-GB" noProof="0" dirty="0"/>
              <a:t> RNA/Protein-</a:t>
            </a:r>
            <a:r>
              <a:rPr lang="en-GB" noProof="0" dirty="0" err="1"/>
              <a:t>Sequenzen</a:t>
            </a:r>
            <a:r>
              <a:rPr lang="en-GB" noProof="0" dirty="0"/>
              <a:t>, </a:t>
            </a:r>
            <a:r>
              <a:rPr lang="en-GB" noProof="0" dirty="0" err="1"/>
              <a:t>liefert</a:t>
            </a:r>
            <a:r>
              <a:rPr lang="en-GB" noProof="0" dirty="0"/>
              <a:t> quantitative </a:t>
            </a:r>
            <a:r>
              <a:rPr lang="en-GB" noProof="0" dirty="0" err="1"/>
              <a:t>Aussagen</a:t>
            </a:r>
            <a:r>
              <a:rPr lang="en-GB" noProof="0" dirty="0"/>
              <a:t> </a:t>
            </a:r>
            <a:r>
              <a:rPr lang="en-GB" noProof="0" dirty="0" err="1"/>
              <a:t>über</a:t>
            </a:r>
            <a:r>
              <a:rPr lang="en-GB" noProof="0" dirty="0"/>
              <a:t> den </a:t>
            </a:r>
            <a:r>
              <a:rPr lang="en-GB" noProof="0" dirty="0" err="1"/>
              <a:t>Anteil</a:t>
            </a:r>
            <a:r>
              <a:rPr lang="en-GB" noProof="0" dirty="0"/>
              <a:t> </a:t>
            </a:r>
            <a:r>
              <a:rPr lang="en-GB" noProof="0" dirty="0" err="1"/>
              <a:t>jedes</a:t>
            </a:r>
            <a:r>
              <a:rPr lang="en-GB" noProof="0" dirty="0"/>
              <a:t> RBP, der </a:t>
            </a:r>
            <a:r>
              <a:rPr lang="en-GB" noProof="0" dirty="0" err="1"/>
              <a:t>tatsächlich</a:t>
            </a:r>
            <a:r>
              <a:rPr lang="en-GB" noProof="0" dirty="0"/>
              <a:t> an die RNA </a:t>
            </a:r>
            <a:r>
              <a:rPr lang="en-GB" noProof="0" dirty="0" err="1"/>
              <a:t>angelagert</a:t>
            </a:r>
            <a:r>
              <a:rPr lang="en-GB" noProof="0" dirty="0"/>
              <a:t> </a:t>
            </a:r>
            <a:r>
              <a:rPr lang="en-GB" noProof="0" dirty="0" err="1"/>
              <a:t>ist</a:t>
            </a:r>
            <a:endParaRPr lang="en-GB" noProof="0" dirty="0"/>
          </a:p>
          <a:p>
            <a:r>
              <a:rPr lang="en-GB" noProof="0" dirty="0" err="1"/>
              <a:t>Limitationen</a:t>
            </a:r>
            <a:r>
              <a:rPr lang="en-GB" noProof="0" dirty="0"/>
              <a:t>: </a:t>
            </a:r>
            <a:r>
              <a:rPr lang="en-GB" noProof="0" dirty="0" err="1"/>
              <a:t>Identifiziert</a:t>
            </a:r>
            <a:r>
              <a:rPr lang="en-GB" noProof="0" dirty="0"/>
              <a:t> </a:t>
            </a:r>
            <a:r>
              <a:rPr lang="en-GB" noProof="0" dirty="0" err="1"/>
              <a:t>nicht</a:t>
            </a:r>
            <a:r>
              <a:rPr lang="en-GB" noProof="0" dirty="0"/>
              <a:t> die binding sites, </a:t>
            </a:r>
            <a:r>
              <a:rPr lang="en-GB" noProof="0" dirty="0" err="1"/>
              <a:t>keine</a:t>
            </a:r>
            <a:r>
              <a:rPr lang="en-GB" noProof="0" dirty="0"/>
              <a:t> </a:t>
            </a:r>
            <a:r>
              <a:rPr lang="en-GB" noProof="0" dirty="0" err="1"/>
              <a:t>Unterscheidung</a:t>
            </a:r>
            <a:r>
              <a:rPr lang="en-GB" noProof="0" dirty="0"/>
              <a:t> </a:t>
            </a:r>
            <a:r>
              <a:rPr lang="en-GB" noProof="0" dirty="0" err="1"/>
              <a:t>zwischen</a:t>
            </a:r>
            <a:r>
              <a:rPr lang="en-GB" noProof="0" dirty="0"/>
              <a:t> </a:t>
            </a:r>
            <a:r>
              <a:rPr lang="en-GB" noProof="0" dirty="0" err="1"/>
              <a:t>direkten</a:t>
            </a:r>
            <a:r>
              <a:rPr lang="en-GB" noProof="0" dirty="0"/>
              <a:t> und </a:t>
            </a:r>
            <a:r>
              <a:rPr lang="en-GB" noProof="0" dirty="0" err="1"/>
              <a:t>indirekten</a:t>
            </a:r>
            <a:r>
              <a:rPr lang="en-GB" noProof="0" dirty="0"/>
              <a:t> </a:t>
            </a:r>
            <a:r>
              <a:rPr lang="en-GB" noProof="0" dirty="0" err="1"/>
              <a:t>Interaktionen</a:t>
            </a: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Detection of all RNA-dependent proteins, that interact </a:t>
            </a:r>
            <a:r>
              <a:rPr lang="en-GB" noProof="0" dirty="0" err="1"/>
              <a:t>direclty</a:t>
            </a:r>
            <a:r>
              <a:rPr lang="en-GB" noProof="0" dirty="0"/>
              <a:t> or indirectly with RNA</a:t>
            </a:r>
          </a:p>
          <a:p>
            <a:endParaRPr lang="en-GB" noProof="0" dirty="0"/>
          </a:p>
          <a:p>
            <a:r>
              <a:rPr lang="en-GB" noProof="0" dirty="0"/>
              <a:t>Proteome-wide, unbiased, enrichment-free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B5977AA-C150-0137-617D-9D1C659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CC231-F31D-096B-C111-7A43E862A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endParaRPr lang="en-GB" sz="2800" noProof="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8040C7-34DD-D410-780D-59672910261B}"/>
              </a:ext>
            </a:extLst>
          </p:cNvPr>
          <p:cNvSpPr txBox="1"/>
          <p:nvPr/>
        </p:nvSpPr>
        <p:spPr>
          <a:xfrm>
            <a:off x="649009" y="2270349"/>
            <a:ext cx="5587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Advantages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Quantitative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independent of </a:t>
            </a:r>
            <a:r>
              <a:rPr lang="en-GB" sz="2400" noProof="0" dirty="0" err="1"/>
              <a:t>purifiction</a:t>
            </a:r>
            <a:r>
              <a:rPr lang="en-GB" sz="2400" noProof="0" dirty="0"/>
              <a:t> procedures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specific </a:t>
            </a:r>
            <a:r>
              <a:rPr lang="en-GB" sz="2400" noProof="0" dirty="0" err="1"/>
              <a:t>fo</a:t>
            </a:r>
            <a:r>
              <a:rPr lang="en-GB" sz="2400" noProof="0" dirty="0"/>
              <a:t> RNA-dependency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45AB5B2-8D37-6882-86D2-47AE48ECA0B5}"/>
              </a:ext>
            </a:extLst>
          </p:cNvPr>
          <p:cNvSpPr txBox="1"/>
          <p:nvPr/>
        </p:nvSpPr>
        <p:spPr>
          <a:xfrm>
            <a:off x="6236418" y="2270349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noProof="0" dirty="0"/>
              <a:t>Limitations</a:t>
            </a:r>
          </a:p>
          <a:p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</a:t>
            </a:r>
            <a:r>
              <a:rPr lang="en-GB" sz="2400" noProof="0" dirty="0" err="1"/>
              <a:t>idenfitication</a:t>
            </a:r>
            <a:r>
              <a:rPr lang="en-GB" sz="2400" noProof="0" dirty="0"/>
              <a:t> of binding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No differentiation of direct and indirect interactions of RBPs</a:t>
            </a:r>
          </a:p>
        </p:txBody>
      </p:sp>
    </p:spTree>
    <p:extLst>
      <p:ext uri="{BB962C8B-B14F-4D97-AF65-F5344CB8AC3E}">
        <p14:creationId xmlns:p14="http://schemas.microsoft.com/office/powerpoint/2010/main" val="323210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1E19BD-E22C-B919-86AF-426925AF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5FAD5CB3-9B28-159F-4E92-819E1B568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3D0D20E-A5CC-7786-E838-84BD4C07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FE83EE-A0BE-725F-A59E-D999BE199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CD41F9-C6EC-5722-6546-953B43679807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C295DFE-EE43-047A-B10E-DAF6927DB887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4C78763-B640-13F5-A7F6-B5EFCC486C0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80714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4F38D33-8FCB-FB8E-9A62-669D17A3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F03421AF-9D41-6A9D-CBA4-6E407B9A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4BB5D2-CDAB-C570-8E4F-0BE060C8B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25EDADAA-7BC3-8473-3ED5-B4CAB057CA96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DF4355-8CC2-46FE-D5BE-D451A065F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A54DE0DC-3B33-A941-B193-6467E873F27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DD4B391-2EF2-1572-2BD5-91EF01EE8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BC1CC062-B9B9-C2A4-80FF-FCFBE3217FF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75CDDAF3-84A9-AF61-9D37-02932CA28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80BA2653-D167-FF84-4C62-2818378AB07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11DEE1F8-43B3-B7AB-8044-64EE4E70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A17F2000-2743-AD03-BDD6-B2A996CCBFB1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1F66DA46-D7B7-1AAA-D933-71015EA61851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1321472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D486DE1-B373-02CD-2917-C223935DE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3B3422-754C-1AC6-933A-B27094E8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8873F2D-4A4F-5619-DC79-373E254C99BE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16F78CD-367D-971F-8572-A4AED0E43B0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E3F1D6C-3306-7AD9-AE71-6E4D4BE5D25D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BAF76A4-3ABB-A20B-6E47-1313EB1B280B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F27933B-E1C9-A3DB-011B-636C58192292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14D05AE2-A0E1-402B-989A-6CFEEBA4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143927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Allows relative comparison of the </a:t>
            </a:r>
            <a:r>
              <a:rPr lang="en-GB" sz="2000" noProof="0" dirty="0" err="1"/>
              <a:t>occurence</a:t>
            </a:r>
            <a:r>
              <a:rPr lang="en-GB" sz="2000" noProof="0" dirty="0"/>
              <a:t> of proteins in different fractions</a:t>
            </a:r>
          </a:p>
          <a:p>
            <a:pPr marL="0" indent="0">
              <a:buNone/>
            </a:pPr>
            <a:endParaRPr lang="en-GB" sz="800" noProof="0" dirty="0"/>
          </a:p>
          <a:p>
            <a:pPr marL="0" indent="0">
              <a:buNone/>
            </a:pPr>
            <a:r>
              <a:rPr lang="en-GB" sz="2400" b="1" noProof="0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1-25 in triplicates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E4239-353B-35FF-83D0-F3FAC36E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4005-2C1F-22B7-1F8A-6E9F7CED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RNA-dependent proteins</a:t>
            </a:r>
            <a:endParaRPr lang="en-GB" sz="2800" noProof="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15E2A0-7560-E927-2FA4-818ABFA9F693}"/>
              </a:ext>
            </a:extLst>
          </p:cNvPr>
          <p:cNvSpPr txBox="1"/>
          <p:nvPr/>
        </p:nvSpPr>
        <p:spPr>
          <a:xfrm>
            <a:off x="2896497" y="1355416"/>
            <a:ext cx="609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N</a:t>
            </a:r>
            <a:r>
              <a:rPr lang="en-GB" sz="2400" noProof="0" dirty="0"/>
              <a:t>on-synchronized HeLa cells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BA205B4-B358-94B7-D49C-A842E966CCDF}"/>
              </a:ext>
            </a:extLst>
          </p:cNvPr>
          <p:cNvSpPr txBox="1"/>
          <p:nvPr/>
        </p:nvSpPr>
        <p:spPr>
          <a:xfrm>
            <a:off x="8219068" y="2455596"/>
            <a:ext cx="324721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RNA metabolism &amp; regulation of gene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Defects are linked to  neurodegenerative disorders and cancer </a:t>
            </a:r>
            <a:endParaRPr lang="en-GB" noProof="0" dirty="0"/>
          </a:p>
        </p:txBody>
      </p:sp>
      <p:pic>
        <p:nvPicPr>
          <p:cNvPr id="5" name="Grafik 4" descr="Ein Bild, das Diagramm, Clipart enthält.&#10;&#10;KI-generierte Inhalte können fehlerhaft sein.">
            <a:extLst>
              <a:ext uri="{FF2B5EF4-FFF2-40B4-BE49-F238E27FC236}">
                <a16:creationId xmlns:a16="http://schemas.microsoft.com/office/drawing/2014/main" id="{27081F80-6BAF-1BD8-9C20-8E5BCE0744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15" y="2279068"/>
            <a:ext cx="7010400" cy="340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450485"/>
            <a:ext cx="6565709" cy="395496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R-</a:t>
            </a:r>
            <a:r>
              <a:rPr lang="en-GB" noProof="0" dirty="0" err="1"/>
              <a:t>DeeP</a:t>
            </a:r>
            <a:r>
              <a:rPr lang="en-GB" noProof="0" dirty="0"/>
              <a:t> – Principle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RNA degradation leads to dissolved RNP-complexes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Released proteins migrate into different </a:t>
            </a:r>
            <a:br>
              <a:rPr lang="en-GB" sz="2000" noProof="0" dirty="0">
                <a:sym typeface="Wingdings" panose="05000000000000000000" pitchFamily="2" charset="2"/>
              </a:rPr>
            </a:br>
            <a:r>
              <a:rPr lang="en-GB" sz="2000" noProof="0" dirty="0">
                <a:sym typeface="Wingdings" panose="05000000000000000000" pitchFamily="2" charset="2"/>
              </a:rPr>
              <a:t>density fractions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800" noProof="0" dirty="0"/>
          </a:p>
          <a:p>
            <a:pPr>
              <a:lnSpc>
                <a:spcPct val="120000"/>
              </a:lnSpc>
            </a:pPr>
            <a:r>
              <a:rPr lang="en-GB" sz="2000" noProof="0" dirty="0">
                <a:sym typeface="Wingdings" panose="05000000000000000000" pitchFamily="2" charset="2"/>
              </a:rPr>
              <a:t>Quantity of peptides in the different density fractions is </a:t>
            </a:r>
            <a:r>
              <a:rPr lang="en-GB" sz="2000" noProof="0" dirty="0" err="1">
                <a:sym typeface="Wingdings" panose="05000000000000000000" pitchFamily="2" charset="2"/>
              </a:rPr>
              <a:t>analyzed</a:t>
            </a:r>
            <a:endParaRPr lang="en-GB" sz="2000" noProof="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603817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en-GB" sz="2400" noProof="0" dirty="0"/>
              <a:t>An RNA-dependent protein must exhibit a significant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Adapted from: Caudron-Herger, M., Rusin, S.F., Adamo, M.E., Seiler, J., Schmid, V.K., Barreau, E., Kettenbach, A.N., and Diederichs, S. (2019). R-</a:t>
            </a:r>
            <a:r>
              <a:rPr lang="en-GB" sz="1200" noProof="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en-GB" sz="1200" noProof="0" dirty="0">
                <a:solidFill>
                  <a:schemeClr val="bg1">
                    <a:lumMod val="65000"/>
                  </a:schemeClr>
                </a:solidFill>
              </a:rPr>
              <a:t>: Proteome-wide and Quantitative Identification of RNA-Dependent Proteins by Density Gradient Ultracentrifugation. Molecular Cell </a:t>
            </a:r>
            <a:r>
              <a:rPr lang="en-GB" sz="1200" i="1" noProof="0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en-GB" sz="1200" i="0" noProof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en-GB" sz="12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480491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2000" cy="1325563"/>
          </a:xfrm>
        </p:spPr>
        <p:txBody>
          <a:bodyPr/>
          <a:lstStyle/>
          <a:p>
            <a:pPr algn="ctr"/>
            <a:r>
              <a:rPr lang="en-GB" noProof="0" dirty="0"/>
              <a:t>Meaning of the shifts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789" y="1881700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3212" y="5788056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Left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78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4050828" y="3429000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7389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43212" y="3429000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No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82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4071236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270" y="1926072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866270" y="3412964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Precipitated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866270" y="4059953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noProof="0" dirty="0"/>
              <a:t>Classification of proteins:</a:t>
            </a:r>
          </a:p>
          <a:p>
            <a:endParaRPr lang="en-GB" sz="2000" noProof="0" dirty="0"/>
          </a:p>
          <a:p>
            <a:r>
              <a:rPr lang="en-GB" sz="2000" noProof="0" dirty="0"/>
              <a:t>1.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2. Partially RNA-dependent</a:t>
            </a:r>
          </a:p>
          <a:p>
            <a:endParaRPr lang="en-GB" sz="800" noProof="0" dirty="0"/>
          </a:p>
          <a:p>
            <a:r>
              <a:rPr lang="en-GB" sz="2000" noProof="0" dirty="0"/>
              <a:t>3. Not RNA-dependent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en-GB" sz="2000" noProof="0" dirty="0"/>
              <a:t>Mass spectrometric quantitative results per protein per fraction</a:t>
            </a:r>
          </a:p>
          <a:p>
            <a:pPr marL="0" indent="0">
              <a:buNone/>
            </a:pPr>
            <a:endParaRPr lang="en-GB" sz="800" noProof="0" dirty="0"/>
          </a:p>
          <a:p>
            <a:r>
              <a:rPr lang="en-GB" sz="2000" noProof="0" dirty="0"/>
              <a:t>Comparison of the occurrence of proteins in different fractions of Control and RNase </a:t>
            </a:r>
          </a:p>
          <a:p>
            <a:endParaRPr lang="en-GB" sz="800" noProof="0" dirty="0"/>
          </a:p>
          <a:p>
            <a:endParaRPr lang="en-GB" sz="800" noProof="0" dirty="0"/>
          </a:p>
          <a:p>
            <a:pPr marL="0" indent="0">
              <a:buNone/>
            </a:pPr>
            <a:r>
              <a:rPr lang="en-GB" b="1" noProof="0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noProof="0" dirty="0"/>
              <a:t>Control and RNase fractions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2892"/>
            <a:ext cx="12191999" cy="1325563"/>
          </a:xfrm>
        </p:spPr>
        <p:txBody>
          <a:bodyPr/>
          <a:lstStyle/>
          <a:p>
            <a:pPr algn="ctr"/>
            <a:r>
              <a:rPr lang="en-GB" noProof="0" dirty="0"/>
              <a:t>What is our data set showing?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description and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 Re-order data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Remove low variance rows                                   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Remove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1F2328"/>
                </a:solidFill>
                <a:latin typeface="-apple-system"/>
              </a:rPr>
              <a:t>Normalization</a:t>
            </a: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65444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175025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arl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Herrmann 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et.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a</a:t>
            </a:r>
            <a:r>
              <a:rPr lang="en-US" sz="1000" i="1" noProof="0" dirty="0">
                <a:solidFill>
                  <a:schemeClr val="bg1">
                    <a:lumMod val="65000"/>
                  </a:schemeClr>
                </a:solidFill>
              </a:rPr>
              <a:t>l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noProof="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noProof="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24006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GB" noProof="0" dirty="0">
                <a:solidFill>
                  <a:srgbClr val="1F2328"/>
                </a:solidFill>
                <a:latin typeface="-apple-system"/>
              </a:rPr>
              <a:t>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Proportion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26.05.-01.06.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EDBC1-0E4A-7BB9-66D2-5DC5EF0CF2EA}"/>
              </a:ext>
            </a:extLst>
          </p:cNvPr>
          <p:cNvSpPr txBox="1"/>
          <p:nvPr/>
        </p:nvSpPr>
        <p:spPr>
          <a:xfrm>
            <a:off x="6017678" y="5709152"/>
            <a:ext cx="5693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solidFill>
                  <a:schemeClr val="bg1">
                    <a:lumMod val="65000"/>
                  </a:schemeClr>
                </a:solidFill>
              </a:rPr>
              <a:t>Maiwen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 Caudron-Herger </a:t>
            </a:r>
            <a:r>
              <a:rPr lang="de-DE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endParaRPr lang="en-GB" sz="1000" noProof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BF37F4-9EAD-E31C-DB30-7D53126069E9}"/>
              </a:ext>
            </a:extLst>
          </p:cNvPr>
          <p:cNvSpPr/>
          <p:nvPr/>
        </p:nvSpPr>
        <p:spPr>
          <a:xfrm>
            <a:off x="5645940" y="5654757"/>
            <a:ext cx="6341533" cy="804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8" y="1651000"/>
            <a:ext cx="5789455" cy="42562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17676" y="598615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8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1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30909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Principal Component Analysis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 clustering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"/>
          <a:stretch/>
        </p:blipFill>
        <p:spPr>
          <a:xfrm>
            <a:off x="7081299" y="1651001"/>
            <a:ext cx="5110702" cy="4664476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 t="4961"/>
          <a:stretch/>
        </p:blipFill>
        <p:spPr>
          <a:xfrm>
            <a:off x="5635627" y="1522368"/>
            <a:ext cx="6456887" cy="4664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5635627" y="6403071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Carl Herrmann </a:t>
            </a:r>
            <a:r>
              <a:rPr lang="en-US" sz="1000" i="1" dirty="0">
                <a:solidFill>
                  <a:schemeClr val="bg1">
                    <a:lumMod val="65000"/>
                  </a:schemeClr>
                </a:solidFill>
              </a:rPr>
              <a:t>et. al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en-US" sz="1000" dirty="0" err="1">
                <a:solidFill>
                  <a:schemeClr val="bg1">
                    <a:lumMod val="65000"/>
                  </a:schemeClr>
                </a:solidFill>
              </a:rPr>
              <a:t>Bioinfo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 slides from the 3rd semester</a:t>
            </a:r>
            <a:endParaRPr lang="en-GB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noProof="0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Office PowerPoint</Application>
  <PresentationFormat>Breitbild</PresentationFormat>
  <Paragraphs>186</Paragraphs>
  <Slides>19</Slides>
  <Notes>6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-apple-system</vt:lpstr>
      <vt:lpstr>Aptos</vt:lpstr>
      <vt:lpstr>Aptos Display</vt:lpstr>
      <vt:lpstr>Arial</vt:lpstr>
      <vt:lpstr>gg sans</vt:lpstr>
      <vt:lpstr>Wingdings</vt:lpstr>
      <vt:lpstr>Office Theme</vt:lpstr>
      <vt:lpstr>Project Proposal</vt:lpstr>
      <vt:lpstr>RNA-dependent proteins</vt:lpstr>
      <vt:lpstr>R-DeeP – Principle </vt:lpstr>
      <vt:lpstr>Meaning of the shifts  </vt:lpstr>
      <vt:lpstr>What is our data set showing?  </vt:lpstr>
      <vt:lpstr>Timetable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 you for  your attention!</vt:lpstr>
      <vt:lpstr>PowerPoint-Präsentation</vt:lpstr>
      <vt:lpstr>R-DeeP</vt:lpstr>
      <vt:lpstr>RNA-binding proteins  non-synchronized HeLa cells</vt:lpstr>
      <vt:lpstr>R-DeeP – Principle </vt:lpstr>
      <vt:lpstr>Meaning of the shifts  </vt:lpstr>
      <vt:lpstr>What is our data set showing?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76</cp:revision>
  <dcterms:created xsi:type="dcterms:W3CDTF">2025-05-07T14:59:29Z</dcterms:created>
  <dcterms:modified xsi:type="dcterms:W3CDTF">2025-05-13T15:24:23Z</dcterms:modified>
</cp:coreProperties>
</file>