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  <a:srgbClr val="84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93" autoAdjust="0"/>
  </p:normalViewPr>
  <p:slideViewPr>
    <p:cSldViewPr snapToGrid="0" showGuides="1">
      <p:cViewPr>
        <p:scale>
          <a:sx n="75" d="100"/>
          <a:sy n="75" d="100"/>
        </p:scale>
        <p:origin x="-5990" y="-9173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 dirty="0"/>
              <a:t> 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DB712AA-9E89-755A-0829-4C36F321B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3474" y="7808051"/>
            <a:ext cx="5210902" cy="3934374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036" y="3585777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1194287" y="8821187"/>
            <a:ext cx="8066592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What is RNA-dependency?</a:t>
            </a:r>
            <a:endParaRPr lang="en-GB" sz="2400" b="1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The proteins interactome depends on RNA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„We want to extract RNA-dependent proteins from proteomic screens”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r>
              <a:rPr lang="en-GB" sz="2400" b="1" dirty="0"/>
              <a:t>Key Characteristics of Our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4765 proteins in 25 fractions, RNASE vs. CTRL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6242586" y="29665022"/>
            <a:ext cx="13142931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We found 951 different </a:t>
            </a:r>
            <a:r>
              <a:rPr lang="en-GB" sz="2400" dirty="0"/>
              <a:t>RNA dependent proteins and 3814 proteins that are not RNA 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selection criteria seem to work well for detecting RNA dependent proteins and they can be continued to be used in the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 and Results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588" y="39631299"/>
            <a:ext cx="4636493" cy="2608026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CAC4F27D-C566-F3E2-60DD-4FDC15B3346E}"/>
              </a:ext>
            </a:extLst>
          </p:cNvPr>
          <p:cNvGrpSpPr/>
          <p:nvPr/>
        </p:nvGrpSpPr>
        <p:grpSpPr>
          <a:xfrm>
            <a:off x="13453847" y="16210552"/>
            <a:ext cx="15717156" cy="7731488"/>
            <a:chOff x="11999198" y="16210552"/>
            <a:chExt cx="17171804" cy="83369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929F6-B5A7-A81C-BEB9-99F0DAA2B990}"/>
                </a:ext>
              </a:extLst>
            </p:cNvPr>
            <p:cNvSpPr txBox="1"/>
            <p:nvPr/>
          </p:nvSpPr>
          <p:spPr>
            <a:xfrm>
              <a:off x="12014188" y="22608497"/>
              <a:ext cx="171567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000" b="1" noProof="0" dirty="0"/>
                <a:t>Fig. 5 </a:t>
              </a:r>
              <a:r>
                <a:rPr lang="en-GB" sz="2000" noProof="0" dirty="0"/>
                <a:t>Principle Component Analyses and </a:t>
              </a:r>
              <a:r>
                <a:rPr lang="en-GB" sz="2000" noProof="0" dirty="0" err="1"/>
                <a:t>Elbowplots</a:t>
              </a:r>
              <a:r>
                <a:rPr lang="en-GB" sz="2000" noProof="0" dirty="0"/>
                <a:t> of the selected and the non-selected proteins. RNASE and CTRL are plotted separately for comparison.</a:t>
              </a:r>
            </a:p>
            <a:p>
              <a:pPr algn="just"/>
              <a:endParaRPr lang="en-GB" sz="2000" noProof="0" dirty="0"/>
            </a:p>
            <a:p>
              <a:pPr algn="just"/>
              <a:r>
                <a:rPr lang="en-GB" sz="2000" b="1" noProof="0" dirty="0"/>
                <a:t>A) </a:t>
              </a:r>
              <a:r>
                <a:rPr lang="en-GB" sz="2000" noProof="0" dirty="0"/>
                <a:t>PCA of the selected proteins. The data points of the RNASE compared to the CTRL </a:t>
              </a:r>
              <a:r>
                <a:rPr lang="en-GB" sz="2000" dirty="0"/>
                <a:t>make up an overall similar shape</a:t>
              </a:r>
              <a:r>
                <a:rPr lang="en-GB" sz="2000" noProof="0" dirty="0"/>
                <a:t>, but a shift is visible in the density of the points.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PCA</a:t>
              </a:r>
              <a:r>
                <a:rPr lang="en-GB" sz="2000" b="1" noProof="0" dirty="0"/>
                <a:t> </a:t>
              </a:r>
              <a:r>
                <a:rPr lang="en-GB" sz="2000" noProof="0" dirty="0"/>
                <a:t>of the non-selected proteins. The points of the RNASE and CTRL form mostly the same structure. </a:t>
              </a:r>
              <a:r>
                <a:rPr lang="en-GB" sz="2000" b="1" noProof="0" dirty="0"/>
                <a:t>C) </a:t>
              </a:r>
              <a:r>
                <a:rPr lang="en-GB" sz="2000" noProof="0" dirty="0"/>
                <a:t>Elbow-Plot of the 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at 3. </a:t>
              </a:r>
              <a:r>
                <a:rPr lang="en-GB" sz="2000" b="1" noProof="0" dirty="0"/>
                <a:t>D) </a:t>
              </a:r>
              <a:r>
                <a:rPr lang="en-GB" sz="2000" noProof="0" dirty="0"/>
                <a:t>Elbow-Plot of the non-selected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between 3 and 4. To compare selected and non-selected proteins, we decided to use 3 cluster in the </a:t>
              </a:r>
              <a:r>
                <a:rPr lang="en-GB" sz="2000" noProof="0" dirty="0" err="1"/>
                <a:t>kmeans</a:t>
              </a:r>
              <a:r>
                <a:rPr lang="en-GB" sz="2000" noProof="0" dirty="0"/>
                <a:t> clustering.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E31626-5BFC-00E0-2920-C6873C4A60FD}"/>
                </a:ext>
              </a:extLst>
            </p:cNvPr>
            <p:cNvGrpSpPr/>
            <p:nvPr/>
          </p:nvGrpSpPr>
          <p:grpSpPr>
            <a:xfrm>
              <a:off x="11999198" y="16210552"/>
              <a:ext cx="17171804" cy="6231538"/>
              <a:chOff x="11999198" y="16210552"/>
              <a:chExt cx="17171804" cy="623153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C4773DC-4C2F-3A94-1195-A4CE3265522B}"/>
                  </a:ext>
                </a:extLst>
              </p:cNvPr>
              <p:cNvGrpSpPr/>
              <p:nvPr/>
            </p:nvGrpSpPr>
            <p:grpSpPr>
              <a:xfrm>
                <a:off x="11999198" y="16218869"/>
                <a:ext cx="8344258" cy="2933489"/>
                <a:chOff x="12458450" y="16216461"/>
                <a:chExt cx="8344258" cy="2933489"/>
              </a:xfrm>
            </p:grpSpPr>
            <p:pic>
              <p:nvPicPr>
                <p:cNvPr id="34" name="Picture 33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F874E4B-ABF5-E1C6-72B3-A765590BD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58450" y="16289018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1" name="Picture 40" descr="A diagram of a graph showing a number of dots&#10;&#10;AI-generated content may be incorrect.">
                  <a:extLst>
                    <a:ext uri="{FF2B5EF4-FFF2-40B4-BE49-F238E27FC236}">
                      <a16:creationId xmlns:a16="http://schemas.microsoft.com/office/drawing/2014/main" id="{F3319957-4CD1-3632-7671-D1837533B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24594" y="16293705"/>
                  <a:ext cx="4178114" cy="2856245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73F2A36-1B4B-C4E7-1EE9-A5B6221FDC7B}"/>
                    </a:ext>
                  </a:extLst>
                </p:cNvPr>
                <p:cNvSpPr txBox="1"/>
                <p:nvPr/>
              </p:nvSpPr>
              <p:spPr>
                <a:xfrm>
                  <a:off x="12733005" y="16216461"/>
                  <a:ext cx="5583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5A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2311E2E-F7A2-DD5D-FA9E-6A88BB4AA299}"/>
                  </a:ext>
                </a:extLst>
              </p:cNvPr>
              <p:cNvGrpSpPr/>
              <p:nvPr/>
            </p:nvGrpSpPr>
            <p:grpSpPr>
              <a:xfrm>
                <a:off x="20808689" y="16210552"/>
                <a:ext cx="8362201" cy="2950021"/>
                <a:chOff x="20808689" y="16210552"/>
                <a:chExt cx="8362201" cy="2950021"/>
              </a:xfrm>
            </p:grpSpPr>
            <p:pic>
              <p:nvPicPr>
                <p:cNvPr id="36" name="Picture 35" descr="A graph of a curve&#10;&#10;AI-generated content may be incorrect.">
                  <a:extLst>
                    <a:ext uri="{FF2B5EF4-FFF2-40B4-BE49-F238E27FC236}">
                      <a16:creationId xmlns:a16="http://schemas.microsoft.com/office/drawing/2014/main" id="{B10BE131-7D38-635B-20B6-412EEF3AB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992780" y="16304329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B360AA0-0B5E-FE90-9020-D58F907D8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808689" y="16289018"/>
                  <a:ext cx="4178110" cy="2856245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26822A-2883-068A-A4D7-AE40CC31B7B8}"/>
                    </a:ext>
                  </a:extLst>
                </p:cNvPr>
                <p:cNvSpPr txBox="1"/>
                <p:nvPr/>
              </p:nvSpPr>
              <p:spPr>
                <a:xfrm>
                  <a:off x="21089225" y="16210552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B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2902CA7-24FA-26C7-5829-98876586A2A1}"/>
                  </a:ext>
                </a:extLst>
              </p:cNvPr>
              <p:cNvGrpSpPr/>
              <p:nvPr/>
            </p:nvGrpSpPr>
            <p:grpSpPr>
              <a:xfrm>
                <a:off x="20817268" y="19347627"/>
                <a:ext cx="8353734" cy="3090242"/>
                <a:chOff x="20786365" y="21519981"/>
                <a:chExt cx="8353734" cy="3090242"/>
              </a:xfrm>
            </p:grpSpPr>
            <p:pic>
              <p:nvPicPr>
                <p:cNvPr id="67" name="Picture 66" descr="A graph showing the number of patients with a number of patients&#10;&#10;AI-generated content may be incorrect.">
                  <a:extLst>
                    <a:ext uri="{FF2B5EF4-FFF2-40B4-BE49-F238E27FC236}">
                      <a16:creationId xmlns:a16="http://schemas.microsoft.com/office/drawing/2014/main" id="{B4558922-DFFC-EAA8-32BE-694A1B0826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970541" y="21557876"/>
                  <a:ext cx="4169558" cy="3050088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graph of a graph showing the number of points&#10;&#10;AI-generated content may be incorrect.">
                  <a:extLst>
                    <a:ext uri="{FF2B5EF4-FFF2-40B4-BE49-F238E27FC236}">
                      <a16:creationId xmlns:a16="http://schemas.microsoft.com/office/drawing/2014/main" id="{306D3F55-1C56-E5D3-1A9A-10810D3E1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86365" y="21553879"/>
                  <a:ext cx="4178110" cy="3056344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121B5EA-5406-8016-BD1A-F298029CF421}"/>
                    </a:ext>
                  </a:extLst>
                </p:cNvPr>
                <p:cNvSpPr txBox="1"/>
                <p:nvPr/>
              </p:nvSpPr>
              <p:spPr>
                <a:xfrm>
                  <a:off x="21058321" y="2151998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D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C7B9367-C12B-51C6-5490-0614D5FCA4D8}"/>
                  </a:ext>
                </a:extLst>
              </p:cNvPr>
              <p:cNvGrpSpPr/>
              <p:nvPr/>
            </p:nvGrpSpPr>
            <p:grpSpPr>
              <a:xfrm>
                <a:off x="12014188" y="19347627"/>
                <a:ext cx="8367070" cy="3094463"/>
                <a:chOff x="12436207" y="21515761"/>
                <a:chExt cx="8367070" cy="3094463"/>
              </a:xfrm>
            </p:grpSpPr>
            <p:pic>
              <p:nvPicPr>
                <p:cNvPr id="66" name="Picture 65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117D43BB-88D9-7284-1863-1B683C97F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436207" y="21551620"/>
                  <a:ext cx="4178110" cy="3056344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36DDF9B-F8EE-67F6-735D-E21EFECADD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625168" y="21553879"/>
                  <a:ext cx="4178109" cy="3056345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60FAC35-F7CC-B37C-AFFF-DBA70F68B1B7}"/>
                    </a:ext>
                  </a:extLst>
                </p:cNvPr>
                <p:cNvSpPr txBox="1"/>
                <p:nvPr/>
              </p:nvSpPr>
              <p:spPr>
                <a:xfrm>
                  <a:off x="12695772" y="2151576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C</a:t>
                  </a:r>
                </a:p>
              </p:txBody>
            </p: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16A092C-1364-780A-AA1E-E53999D3DA43}"/>
              </a:ext>
            </a:extLst>
          </p:cNvPr>
          <p:cNvGrpSpPr/>
          <p:nvPr/>
        </p:nvGrpSpPr>
        <p:grpSpPr>
          <a:xfrm>
            <a:off x="985116" y="38511320"/>
            <a:ext cx="13893977" cy="3357855"/>
            <a:chOff x="1377910" y="38191229"/>
            <a:chExt cx="11026618" cy="2530059"/>
          </a:xfrm>
        </p:grpSpPr>
        <p:pic>
          <p:nvPicPr>
            <p:cNvPr id="75" name="Picture 74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96FA7E16-2CCA-8527-B731-E075F69E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635688" y="38206469"/>
              <a:ext cx="5768840" cy="2499577"/>
            </a:xfrm>
            <a:prstGeom prst="rect">
              <a:avLst/>
            </a:prstGeom>
          </p:spPr>
        </p:pic>
        <p:pic>
          <p:nvPicPr>
            <p:cNvPr id="76" name="Picture 75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16ACC121-8DE5-B42E-8F65-27BBE296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77910" y="38191229"/>
              <a:ext cx="5067739" cy="253005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980D5-27D5-1B7D-E7A0-1A567824AF06}"/>
              </a:ext>
            </a:extLst>
          </p:cNvPr>
          <p:cNvGrpSpPr/>
          <p:nvPr/>
        </p:nvGrpSpPr>
        <p:grpSpPr>
          <a:xfrm>
            <a:off x="18601187" y="7783368"/>
            <a:ext cx="11005390" cy="5305541"/>
            <a:chOff x="18016269" y="7768145"/>
            <a:chExt cx="11005390" cy="530554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BEF744-BA9E-D30A-593C-00715AF3D0C6}"/>
                </a:ext>
              </a:extLst>
            </p:cNvPr>
            <p:cNvSpPr txBox="1"/>
            <p:nvPr/>
          </p:nvSpPr>
          <p:spPr>
            <a:xfrm>
              <a:off x="18366418" y="7768145"/>
              <a:ext cx="625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1A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8016269" y="11750247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1 </a:t>
              </a:r>
              <a:r>
                <a:rPr lang="en-GB" sz="2000" noProof="0" dirty="0"/>
                <a:t>Plot of protein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The protein DDX21_HUMAN is plotted. It is part of the selected proteins and shows a significant shift between RNASE and CTRL.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The protein </a:t>
              </a:r>
              <a:r>
                <a:rPr lang="en-GB" sz="2000" dirty="0"/>
                <a:t>SPTN1</a:t>
              </a:r>
              <a:r>
                <a:rPr lang="en-GB" sz="2000" noProof="0" dirty="0"/>
                <a:t>_HUMAN is plotted and shows no shift.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CE0018-9FDC-A174-22C4-A966C06B4EBE}"/>
              </a:ext>
            </a:extLst>
          </p:cNvPr>
          <p:cNvSpPr txBox="1"/>
          <p:nvPr/>
        </p:nvSpPr>
        <p:spPr>
          <a:xfrm>
            <a:off x="10157658" y="8267942"/>
            <a:ext cx="78611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Key Regulators:</a:t>
            </a:r>
            <a:r>
              <a:rPr lang="en-GB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Disease Links:</a:t>
            </a:r>
            <a:r>
              <a:rPr lang="en-GB" sz="2400" dirty="0"/>
              <a:t> </a:t>
            </a:r>
            <a:r>
              <a:rPr lang="en-GB" sz="2400" dirty="0" err="1"/>
              <a:t>Misregulation</a:t>
            </a:r>
            <a:r>
              <a:rPr lang="en-GB" sz="2400" dirty="0"/>
              <a:t>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Functional Clues:</a:t>
            </a:r>
            <a:r>
              <a:rPr lang="en-GB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Interaction Networks:</a:t>
            </a:r>
            <a:r>
              <a:rPr lang="en-GB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Molecular Insights:</a:t>
            </a:r>
            <a:r>
              <a:rPr lang="en-GB" sz="2400" dirty="0"/>
              <a:t> Deepens our understanding of cell cycle and cellular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  <a:endParaRPr lang="en-GB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482DE-AEF0-1228-26AC-5DB54DB02E27}"/>
              </a:ext>
            </a:extLst>
          </p:cNvPr>
          <p:cNvGrpSpPr/>
          <p:nvPr/>
        </p:nvGrpSpPr>
        <p:grpSpPr>
          <a:xfrm>
            <a:off x="851766" y="29654145"/>
            <a:ext cx="14159634" cy="8554153"/>
            <a:chOff x="851766" y="29318865"/>
            <a:chExt cx="14159634" cy="85541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66F40FE-C925-3ACA-6254-644E38B9C757}"/>
                </a:ext>
              </a:extLst>
            </p:cNvPr>
            <p:cNvGrpSpPr/>
            <p:nvPr/>
          </p:nvGrpSpPr>
          <p:grpSpPr>
            <a:xfrm>
              <a:off x="851766" y="29318865"/>
              <a:ext cx="14159634" cy="7969168"/>
              <a:chOff x="851766" y="29318865"/>
              <a:chExt cx="14159634" cy="79691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7982164-A01E-8CDD-4294-008F8D3C4391}"/>
                  </a:ext>
                </a:extLst>
              </p:cNvPr>
              <p:cNvGrpSpPr/>
              <p:nvPr/>
            </p:nvGrpSpPr>
            <p:grpSpPr>
              <a:xfrm>
                <a:off x="851766" y="29318865"/>
                <a:ext cx="14159634" cy="7969168"/>
                <a:chOff x="851766" y="29318865"/>
                <a:chExt cx="14159634" cy="796916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5069539-0B89-E536-6562-793A62356A61}"/>
                    </a:ext>
                  </a:extLst>
                </p:cNvPr>
                <p:cNvGrpSpPr/>
                <p:nvPr/>
              </p:nvGrpSpPr>
              <p:grpSpPr>
                <a:xfrm>
                  <a:off x="851766" y="29664767"/>
                  <a:ext cx="9603526" cy="7623266"/>
                  <a:chOff x="6487605" y="34375433"/>
                  <a:chExt cx="8062777" cy="6047084"/>
                </a:xfrm>
              </p:grpSpPr>
              <p:pic>
                <p:nvPicPr>
                  <p:cNvPr id="71" name="Picture 70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C6460AC3-C218-761B-038B-104C45983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519450" y="37398975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A diagram of a diagram showing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415CD5F1-8F9E-500A-5556-8945870412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487605" y="34375433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 descr="A diagram of a graph&#10;&#10;AI-generated content may be incorrect.">
                    <a:extLst>
                      <a:ext uri="{FF2B5EF4-FFF2-40B4-BE49-F238E27FC236}">
                        <a16:creationId xmlns:a16="http://schemas.microsoft.com/office/drawing/2014/main" id="{21C15B5F-B609-118A-C994-3804E4AC6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0518992" y="37398976"/>
                    <a:ext cx="4031388" cy="3023541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DDE36B41-C80F-1C08-E5FC-7F95076DC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0518993" y="34375433"/>
                    <a:ext cx="4031389" cy="30235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31886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noProof="0" dirty="0"/>
                    <a:t>Fig. 6 </a:t>
                  </a:r>
                  <a:r>
                    <a:rPr lang="en-GB" sz="2000" noProof="0" dirty="0" err="1"/>
                    <a:t>kmeans</a:t>
                  </a:r>
                  <a:r>
                    <a:rPr lang="en-GB" sz="2000" noProof="0" dirty="0"/>
                    <a:t> clustering of the selected and not-selected proteins</a:t>
                  </a:r>
                </a:p>
                <a:p>
                  <a:endParaRPr lang="en-GB" sz="2000" dirty="0"/>
                </a:p>
                <a:p>
                  <a:r>
                    <a:rPr lang="en-GB" sz="2000" b="1" noProof="0" dirty="0"/>
                    <a:t>A) </a:t>
                  </a:r>
                  <a:r>
                    <a:rPr lang="en-GB" sz="2000" noProof="0" dirty="0"/>
                    <a:t>Shows the 3 clusters of the CTRL of the selected proteins. </a:t>
                  </a:r>
                  <a:r>
                    <a:rPr lang="en-GB" sz="2000" b="1" noProof="0" dirty="0"/>
                    <a:t>B</a:t>
                  </a:r>
                  <a:r>
                    <a:rPr lang="en-GB" sz="2000" b="1" dirty="0"/>
                    <a:t>) </a:t>
                  </a:r>
                  <a:r>
                    <a:rPr lang="en-GB" sz="2000" dirty="0"/>
                    <a:t>Shows the 3 clusters of the RNASE of the selected proteins. A significant shift in form and location of the clusters is noticeable. </a:t>
                  </a:r>
                  <a:r>
                    <a:rPr lang="en-GB" sz="2000" b="1" dirty="0"/>
                    <a:t>C) </a:t>
                  </a:r>
                  <a:r>
                    <a:rPr lang="en-GB" sz="2000" dirty="0"/>
                    <a:t>Shows the 3 clusters of the CTRL of the not-selected proteins. </a:t>
                  </a:r>
                  <a:r>
                    <a:rPr lang="en-GB" sz="2000" b="1" dirty="0"/>
                    <a:t>D) </a:t>
                  </a:r>
                  <a:r>
                    <a:rPr lang="en-GB" sz="2000" dirty="0"/>
                    <a:t>Shows the 3 clusters of the RNASE of the not-selected proteins. No shift in form and location is noticeable.</a:t>
                  </a:r>
                  <a:endParaRPr lang="en-GB" sz="2000" noProof="0" dirty="0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897110-4AAA-BEA4-F290-D044A5F6BACE}"/>
                  </a:ext>
                </a:extLst>
              </p:cNvPr>
              <p:cNvSpPr txBox="1"/>
              <p:nvPr/>
            </p:nvSpPr>
            <p:spPr>
              <a:xfrm>
                <a:off x="889695" y="29318865"/>
                <a:ext cx="67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</a:t>
                </a:r>
                <a:r>
                  <a:rPr lang="en-GB" sz="2400" b="1" noProof="0" dirty="0"/>
                  <a:t>A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CE5C8E3-DFC8-EF90-2AE0-DF17552E161D}"/>
                  </a:ext>
                </a:extLst>
              </p:cNvPr>
              <p:cNvSpPr txBox="1"/>
              <p:nvPr/>
            </p:nvSpPr>
            <p:spPr>
              <a:xfrm>
                <a:off x="5674100" y="2931886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6034F3-9635-5E89-5520-4C7728B02937}"/>
                  </a:ext>
                </a:extLst>
              </p:cNvPr>
              <p:cNvSpPr txBox="1"/>
              <p:nvPr/>
            </p:nvSpPr>
            <p:spPr>
              <a:xfrm>
                <a:off x="5691460" y="3314651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37DAB0-C266-E539-68CB-472541869189}"/>
                  </a:ext>
                </a:extLst>
              </p:cNvPr>
              <p:cNvSpPr txBox="1"/>
              <p:nvPr/>
            </p:nvSpPr>
            <p:spPr>
              <a:xfrm>
                <a:off x="851766" y="3313049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CE0904-0487-B5AB-DC63-D6DB05F5B994}"/>
                </a:ext>
              </a:extLst>
            </p:cNvPr>
            <p:cNvSpPr txBox="1"/>
            <p:nvPr/>
          </p:nvSpPr>
          <p:spPr>
            <a:xfrm>
              <a:off x="10609843" y="33471813"/>
              <a:ext cx="437320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Fig. 7 </a:t>
              </a:r>
              <a:r>
                <a:rPr lang="en-US" sz="2000" dirty="0"/>
                <a:t>Linear regression analyses between the selected proteins and the not-selected proteins each, with global maxima of the selected CTRL proteins as target variable</a:t>
              </a:r>
            </a:p>
            <a:p>
              <a:endParaRPr lang="en-US" sz="2000" dirty="0"/>
            </a:p>
            <a:p>
              <a:r>
                <a:rPr lang="en-US" sz="2000" b="1" dirty="0"/>
                <a:t>A) </a:t>
              </a:r>
              <a:r>
                <a:rPr lang="en-US" sz="2000" dirty="0"/>
                <a:t>The left regression analysis for the selected proteins describes the target variable well, the right analysis of the not-selected proteins does not. This proves, that there is a difference between the selected and not-selected proteins, and therefore, that the selection criteria worked.</a:t>
              </a:r>
              <a:endParaRPr lang="de-DE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4F80D-1676-544E-67B7-7846FEFB13FC}"/>
              </a:ext>
            </a:extLst>
          </p:cNvPr>
          <p:cNvSpPr txBox="1"/>
          <p:nvPr/>
        </p:nvSpPr>
        <p:spPr>
          <a:xfrm>
            <a:off x="889695" y="38087755"/>
            <a:ext cx="53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7A</a:t>
            </a:r>
            <a:endParaRPr lang="en-GB" sz="2400" b="1" noProof="0" dirty="0"/>
          </a:p>
        </p:txBody>
      </p:sp>
      <p:pic>
        <p:nvPicPr>
          <p:cNvPr id="35" name="Picture 34" descr="A blue circle with red and green circles&#10;&#10;AI-generated content may be incorrect.">
            <a:extLst>
              <a:ext uri="{FF2B5EF4-FFF2-40B4-BE49-F238E27FC236}">
                <a16:creationId xmlns:a16="http://schemas.microsoft.com/office/drawing/2014/main" id="{11B8F9EB-5AC4-FCB7-2531-F59FE1F23CDC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15812" t="14850" r="36306" b="8618"/>
          <a:stretch>
            <a:fillRect/>
          </a:stretch>
        </p:blipFill>
        <p:spPr>
          <a:xfrm>
            <a:off x="16472421" y="31311292"/>
            <a:ext cx="3192944" cy="3149600"/>
          </a:xfrm>
          <a:prstGeom prst="rect">
            <a:avLst/>
          </a:prstGeom>
        </p:spPr>
      </p:pic>
      <p:pic>
        <p:nvPicPr>
          <p:cNvPr id="38" name="Picture 37" descr="A blue circle with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5463A472-1C21-E178-A553-47B40777124E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15812" t="14454" r="9096" b="9014"/>
          <a:stretch>
            <a:fillRect/>
          </a:stretch>
        </p:blipFill>
        <p:spPr>
          <a:xfrm>
            <a:off x="23079698" y="31311292"/>
            <a:ext cx="5007430" cy="3149600"/>
          </a:xfrm>
          <a:prstGeom prst="rect">
            <a:avLst/>
          </a:prstGeom>
        </p:spPr>
      </p:pic>
      <p:pic>
        <p:nvPicPr>
          <p:cNvPr id="42" name="Picture 41" descr="A blue pie chart with red and green circles&#10;&#10;AI-generated content may be incorrect.">
            <a:extLst>
              <a:ext uri="{FF2B5EF4-FFF2-40B4-BE49-F238E27FC236}">
                <a16:creationId xmlns:a16="http://schemas.microsoft.com/office/drawing/2014/main" id="{81EE9FCF-780D-3734-ACF4-944385396C6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19350" t="12381" r="13613" b="8617"/>
          <a:stretch>
            <a:fillRect/>
          </a:stretch>
        </p:blipFill>
        <p:spPr>
          <a:xfrm>
            <a:off x="1429593" y="625036"/>
            <a:ext cx="4470400" cy="32512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B6F21E-768B-B677-BA3F-15C27FA4DA6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959988" y="7937386"/>
            <a:ext cx="5210902" cy="393437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9945A37-4C84-B8DB-0887-72307982F33E}"/>
              </a:ext>
            </a:extLst>
          </p:cNvPr>
          <p:cNvSpPr txBox="1"/>
          <p:nvPr/>
        </p:nvSpPr>
        <p:spPr>
          <a:xfrm>
            <a:off x="24341484" y="7783369"/>
            <a:ext cx="39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noProof="0" dirty="0"/>
              <a:t>B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E29C417F-1436-53D5-B0AD-1D57C4B66F1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4134560" y="2963143"/>
            <a:ext cx="5036330" cy="2440586"/>
          </a:xfrm>
          <a:prstGeom prst="rect">
            <a:avLst/>
          </a:prstGeom>
        </p:spPr>
      </p:pic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25891A2B-5365-BF25-A17D-4A042E80E836}"/>
              </a:ext>
            </a:extLst>
          </p:cNvPr>
          <p:cNvSpPr/>
          <p:nvPr/>
        </p:nvSpPr>
        <p:spPr>
          <a:xfrm>
            <a:off x="2883554" y="17706715"/>
            <a:ext cx="2902164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842332"/>
                </a:solidFill>
              </a:rPr>
              <a:t>Center of Mass shift ≥ 2 fractions 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04184F6-B5A4-6110-D6D5-D42CB9C68FA1}"/>
              </a:ext>
            </a:extLst>
          </p:cNvPr>
          <p:cNvSpPr/>
          <p:nvPr/>
        </p:nvSpPr>
        <p:spPr>
          <a:xfrm>
            <a:off x="6394661" y="17706715"/>
            <a:ext cx="2750329" cy="788879"/>
          </a:xfrm>
          <a:prstGeom prst="roundRect">
            <a:avLst>
              <a:gd name="adj" fmla="val 1667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No Center of Mass shift ≥ 2 fractions </a:t>
            </a: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6A5E65A-C4B2-2F72-6348-B068550576F9}"/>
              </a:ext>
            </a:extLst>
          </p:cNvPr>
          <p:cNvSpPr/>
          <p:nvPr/>
        </p:nvSpPr>
        <p:spPr>
          <a:xfrm>
            <a:off x="5015720" y="16197119"/>
            <a:ext cx="2120407" cy="788879"/>
          </a:xfrm>
          <a:prstGeom prst="roundRect">
            <a:avLst>
              <a:gd name="adj" fmla="val 1667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All proteins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B67AD24-B621-4002-986B-6389BACC0269}"/>
              </a:ext>
            </a:extLst>
          </p:cNvPr>
          <p:cNvCxnSpPr>
            <a:cxnSpLocks/>
          </p:cNvCxnSpPr>
          <p:nvPr/>
        </p:nvCxnSpPr>
        <p:spPr>
          <a:xfrm flipH="1">
            <a:off x="5514678" y="17136433"/>
            <a:ext cx="271039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16975A2-7244-E5C4-B5DE-A17D7597A926}"/>
              </a:ext>
            </a:extLst>
          </p:cNvPr>
          <p:cNvCxnSpPr>
            <a:cxnSpLocks/>
          </p:cNvCxnSpPr>
          <p:nvPr/>
        </p:nvCxnSpPr>
        <p:spPr>
          <a:xfrm>
            <a:off x="6390834" y="17136434"/>
            <a:ext cx="262128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CE58ADDE-C5F7-EF9F-F990-ABBEF8B6A2B1}"/>
              </a:ext>
            </a:extLst>
          </p:cNvPr>
          <p:cNvCxnSpPr>
            <a:cxnSpLocks/>
          </p:cNvCxnSpPr>
          <p:nvPr/>
        </p:nvCxnSpPr>
        <p:spPr>
          <a:xfrm flipH="1">
            <a:off x="7119970" y="18618179"/>
            <a:ext cx="271039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AFB70E6E-65DE-D806-D3C9-D2C441480ED3}"/>
              </a:ext>
            </a:extLst>
          </p:cNvPr>
          <p:cNvCxnSpPr>
            <a:cxnSpLocks/>
          </p:cNvCxnSpPr>
          <p:nvPr/>
        </p:nvCxnSpPr>
        <p:spPr>
          <a:xfrm>
            <a:off x="7996126" y="18618180"/>
            <a:ext cx="262128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E7EA8391-312C-161A-E778-ADCA0D60F65B}"/>
              </a:ext>
            </a:extLst>
          </p:cNvPr>
          <p:cNvSpPr/>
          <p:nvPr/>
        </p:nvSpPr>
        <p:spPr>
          <a:xfrm>
            <a:off x="2899868" y="20576172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842332"/>
                </a:solidFill>
              </a:rPr>
              <a:t>Correlation Value</a:t>
            </a:r>
            <a:br>
              <a:rPr lang="de-DE" sz="2400" dirty="0">
                <a:solidFill>
                  <a:srgbClr val="842332"/>
                </a:solidFill>
              </a:rPr>
            </a:br>
            <a:r>
              <a:rPr lang="de-DE" sz="2400" dirty="0">
                <a:solidFill>
                  <a:srgbClr val="842332"/>
                </a:solidFill>
              </a:rPr>
              <a:t>&lt; 0.7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486C8A03-8CB8-466D-F307-C9CE5EF429C8}"/>
              </a:ext>
            </a:extLst>
          </p:cNvPr>
          <p:cNvSpPr/>
          <p:nvPr/>
        </p:nvSpPr>
        <p:spPr>
          <a:xfrm>
            <a:off x="6259770" y="20576172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Correlation Value</a:t>
            </a:r>
            <a:br>
              <a:rPr lang="de-DE" sz="2400" dirty="0">
                <a:solidFill>
                  <a:srgbClr val="191970"/>
                </a:solidFill>
              </a:rPr>
            </a:br>
            <a:r>
              <a:rPr lang="de-DE" sz="2400" dirty="0">
                <a:solidFill>
                  <a:srgbClr val="191970"/>
                </a:solidFill>
              </a:rPr>
              <a:t>≥ 0.7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973D15FD-E83E-8E43-099C-CE5CE3FD39C6}"/>
              </a:ext>
            </a:extLst>
          </p:cNvPr>
          <p:cNvSpPr/>
          <p:nvPr/>
        </p:nvSpPr>
        <p:spPr>
          <a:xfrm>
            <a:off x="4640680" y="19149324"/>
            <a:ext cx="2750329" cy="788879"/>
          </a:xfrm>
          <a:prstGeom prst="roundRect">
            <a:avLst>
              <a:gd name="adj" fmla="val 1667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Main maximum shift ≥ 3 fractions 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27C9D8E-000F-1000-2DA5-27385841D2C6}"/>
              </a:ext>
            </a:extLst>
          </p:cNvPr>
          <p:cNvSpPr/>
          <p:nvPr/>
        </p:nvSpPr>
        <p:spPr>
          <a:xfrm>
            <a:off x="7996126" y="19149324"/>
            <a:ext cx="2750329" cy="788879"/>
          </a:xfrm>
          <a:prstGeom prst="roundRect">
            <a:avLst>
              <a:gd name="adj" fmla="val 37595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No Main maximum shift ≥ 3 fractions 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B2CB9FE-0356-7580-0E92-C63D577A7B71}"/>
              </a:ext>
            </a:extLst>
          </p:cNvPr>
          <p:cNvCxnSpPr>
            <a:cxnSpLocks/>
          </p:cNvCxnSpPr>
          <p:nvPr/>
        </p:nvCxnSpPr>
        <p:spPr>
          <a:xfrm flipH="1">
            <a:off x="5383614" y="20068095"/>
            <a:ext cx="271039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1B5FBD15-8119-0F73-2A8D-C4753C7D83F6}"/>
              </a:ext>
            </a:extLst>
          </p:cNvPr>
          <p:cNvCxnSpPr>
            <a:cxnSpLocks/>
          </p:cNvCxnSpPr>
          <p:nvPr/>
        </p:nvCxnSpPr>
        <p:spPr>
          <a:xfrm>
            <a:off x="6259770" y="20068096"/>
            <a:ext cx="262128" cy="432017"/>
          </a:xfrm>
          <a:prstGeom prst="straightConnector1">
            <a:avLst/>
          </a:prstGeom>
          <a:ln w="73025">
            <a:solidFill>
              <a:srgbClr val="19197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3955853-1F40-AF91-64C9-6C013523A7B6}"/>
              </a:ext>
            </a:extLst>
          </p:cNvPr>
          <p:cNvCxnSpPr>
            <a:cxnSpLocks/>
            <a:stCxn id="58" idx="1"/>
          </p:cNvCxnSpPr>
          <p:nvPr/>
        </p:nvCxnSpPr>
        <p:spPr>
          <a:xfrm flipH="1" flipV="1">
            <a:off x="1993705" y="18098535"/>
            <a:ext cx="889849" cy="2620"/>
          </a:xfrm>
          <a:prstGeom prst="line">
            <a:avLst/>
          </a:prstGeom>
          <a:ln w="889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6EC3B42-D6D4-E78C-E178-6A6694D6DE90}"/>
              </a:ext>
            </a:extLst>
          </p:cNvPr>
          <p:cNvCxnSpPr>
            <a:cxnSpLocks/>
          </p:cNvCxnSpPr>
          <p:nvPr/>
        </p:nvCxnSpPr>
        <p:spPr>
          <a:xfrm flipV="1">
            <a:off x="1958776" y="18101154"/>
            <a:ext cx="34929" cy="4475799"/>
          </a:xfrm>
          <a:prstGeom prst="line">
            <a:avLst/>
          </a:prstGeom>
          <a:ln w="889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F97EE076-5CCB-D78B-08A6-5EC5350B4962}"/>
              </a:ext>
            </a:extLst>
          </p:cNvPr>
          <p:cNvCxnSpPr/>
          <p:nvPr/>
        </p:nvCxnSpPr>
        <p:spPr>
          <a:xfrm flipH="1" flipV="1">
            <a:off x="2306166" y="20997296"/>
            <a:ext cx="654543" cy="1"/>
          </a:xfrm>
          <a:prstGeom prst="line">
            <a:avLst/>
          </a:prstGeom>
          <a:ln w="889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2E2AC54-D846-16B4-FBF9-57B627D87377}"/>
              </a:ext>
            </a:extLst>
          </p:cNvPr>
          <p:cNvCxnSpPr>
            <a:cxnSpLocks/>
          </p:cNvCxnSpPr>
          <p:nvPr/>
        </p:nvCxnSpPr>
        <p:spPr>
          <a:xfrm flipV="1">
            <a:off x="2351766" y="20994677"/>
            <a:ext cx="0" cy="1474228"/>
          </a:xfrm>
          <a:prstGeom prst="line">
            <a:avLst/>
          </a:prstGeom>
          <a:ln w="889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452F8313-DFFB-2E8D-59C2-0DD9A44782C0}"/>
              </a:ext>
            </a:extLst>
          </p:cNvPr>
          <p:cNvSpPr/>
          <p:nvPr/>
        </p:nvSpPr>
        <p:spPr>
          <a:xfrm>
            <a:off x="1621595" y="22547906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842332"/>
                </a:solidFill>
              </a:rPr>
              <a:t>Selected Proteins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C0EB293E-A804-5290-B1C8-0B0D8D845C2E}"/>
              </a:ext>
            </a:extLst>
          </p:cNvPr>
          <p:cNvSpPr/>
          <p:nvPr/>
        </p:nvSpPr>
        <p:spPr>
          <a:xfrm>
            <a:off x="8316872" y="22655504"/>
            <a:ext cx="2750329" cy="788879"/>
          </a:xfrm>
          <a:prstGeom prst="roundRect">
            <a:avLst>
              <a:gd name="adj" fmla="val 40815"/>
            </a:avLst>
          </a:prstGeom>
          <a:solidFill>
            <a:schemeClr val="bg1"/>
          </a:solidFill>
          <a:ln w="104775">
            <a:solidFill>
              <a:srgbClr val="1919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>
                <a:solidFill>
                  <a:srgbClr val="191970"/>
                </a:solidFill>
              </a:rPr>
              <a:t>Not Selected Proteins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CD3DCB2-E415-CBB9-44AE-872727130A17}"/>
              </a:ext>
            </a:extLst>
          </p:cNvPr>
          <p:cNvCxnSpPr>
            <a:cxnSpLocks/>
          </p:cNvCxnSpPr>
          <p:nvPr/>
        </p:nvCxnSpPr>
        <p:spPr>
          <a:xfrm flipV="1">
            <a:off x="9472520" y="20068095"/>
            <a:ext cx="2812" cy="2573238"/>
          </a:xfrm>
          <a:prstGeom prst="line">
            <a:avLst/>
          </a:prstGeom>
          <a:ln w="889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374FE3E0-D4CF-7F96-C40A-0D5D85592D10}"/>
              </a:ext>
            </a:extLst>
          </p:cNvPr>
          <p:cNvCxnSpPr>
            <a:cxnSpLocks/>
          </p:cNvCxnSpPr>
          <p:nvPr/>
        </p:nvCxnSpPr>
        <p:spPr>
          <a:xfrm flipV="1">
            <a:off x="8680780" y="21190002"/>
            <a:ext cx="0" cy="1474228"/>
          </a:xfrm>
          <a:prstGeom prst="line">
            <a:avLst/>
          </a:prstGeom>
          <a:ln w="889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002F6548-8D92-C755-018F-1E50DA196084}"/>
              </a:ext>
            </a:extLst>
          </p:cNvPr>
          <p:cNvSpPr txBox="1"/>
          <p:nvPr/>
        </p:nvSpPr>
        <p:spPr>
          <a:xfrm>
            <a:off x="1429593" y="23666683"/>
            <a:ext cx="984800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Fig. 3 </a:t>
            </a:r>
            <a:r>
              <a:rPr lang="de-DE" sz="2000" dirty="0" err="1"/>
              <a:t>Selection</a:t>
            </a:r>
            <a:r>
              <a:rPr lang="de-DE" sz="2000" dirty="0"/>
              <a:t> </a:t>
            </a:r>
            <a:r>
              <a:rPr lang="de-DE" sz="2000" dirty="0" err="1"/>
              <a:t>criteria</a:t>
            </a:r>
            <a:r>
              <a:rPr lang="de-DE" sz="2000" dirty="0"/>
              <a:t> </a:t>
            </a:r>
            <a:r>
              <a:rPr lang="de-DE" sz="2000" dirty="0" err="1"/>
              <a:t>used</a:t>
            </a:r>
            <a:r>
              <a:rPr lang="de-DE" sz="2000" dirty="0"/>
              <a:t> </a:t>
            </a:r>
            <a:r>
              <a:rPr lang="de-DE" sz="2000" dirty="0" err="1"/>
              <a:t>for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identification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r>
              <a:rPr lang="de-DE" sz="2000" dirty="0"/>
              <a:t> (</a:t>
            </a:r>
            <a:r>
              <a:rPr lang="de-DE" sz="2000" dirty="0" err="1"/>
              <a:t>selected</a:t>
            </a:r>
            <a:r>
              <a:rPr lang="de-DE" sz="2000" dirty="0"/>
              <a:t>) and not RNA-</a:t>
            </a:r>
            <a:r>
              <a:rPr lang="de-DE" sz="2000" dirty="0" err="1"/>
              <a:t>dependent</a:t>
            </a:r>
            <a:r>
              <a:rPr lang="de-DE" sz="2000" dirty="0"/>
              <a:t> (not </a:t>
            </a:r>
            <a:r>
              <a:rPr lang="de-DE" sz="2000" dirty="0" err="1"/>
              <a:t>selected</a:t>
            </a:r>
            <a:r>
              <a:rPr lang="de-DE" sz="2000" dirty="0"/>
              <a:t>) </a:t>
            </a:r>
            <a:r>
              <a:rPr lang="de-DE" sz="2000" dirty="0" err="1"/>
              <a:t>proteins</a:t>
            </a:r>
            <a:r>
              <a:rPr lang="de-DE" sz="2000" dirty="0"/>
              <a:t> </a:t>
            </a:r>
          </a:p>
          <a:p>
            <a:endParaRPr lang="de-DE" sz="2000" dirty="0"/>
          </a:p>
          <a:p>
            <a:r>
              <a:rPr lang="de-DE" sz="2000" dirty="0"/>
              <a:t>Proteins </a:t>
            </a:r>
            <a:r>
              <a:rPr lang="de-DE" sz="2000" dirty="0" err="1"/>
              <a:t>were</a:t>
            </a:r>
            <a:r>
              <a:rPr lang="de-DE" sz="2000" dirty="0"/>
              <a:t> </a:t>
            </a:r>
            <a:r>
              <a:rPr lang="de-DE" sz="2000" dirty="0" err="1"/>
              <a:t>selected</a:t>
            </a:r>
            <a:r>
              <a:rPr lang="de-DE" sz="2000" dirty="0"/>
              <a:t> </a:t>
            </a:r>
            <a:r>
              <a:rPr lang="de-DE" sz="2000" dirty="0" err="1"/>
              <a:t>based</a:t>
            </a:r>
            <a:r>
              <a:rPr lang="de-DE" sz="2000" dirty="0"/>
              <a:t> on a </a:t>
            </a:r>
            <a:r>
              <a:rPr lang="de-DE" sz="2000" dirty="0" err="1"/>
              <a:t>sequence</a:t>
            </a:r>
            <a:r>
              <a:rPr lang="de-DE" sz="2000" dirty="0"/>
              <a:t> </a:t>
            </a:r>
            <a:r>
              <a:rPr lang="de-DE" sz="2000" dirty="0" err="1"/>
              <a:t>ofcriteria</a:t>
            </a:r>
            <a:r>
              <a:rPr lang="de-DE" sz="2000" dirty="0"/>
              <a:t>. The </a:t>
            </a:r>
            <a:r>
              <a:rPr lang="de-DE" sz="2000" dirty="0" err="1"/>
              <a:t>selected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</a:t>
            </a:r>
            <a:r>
              <a:rPr lang="de-DE" sz="2000" dirty="0" err="1"/>
              <a:t>either</a:t>
            </a:r>
            <a:r>
              <a:rPr lang="de-DE" sz="2000" dirty="0"/>
              <a:t> </a:t>
            </a:r>
            <a:r>
              <a:rPr lang="de-DE" sz="2000" dirty="0" err="1"/>
              <a:t>had</a:t>
            </a:r>
            <a:r>
              <a:rPr lang="de-DE" sz="2000" dirty="0"/>
              <a:t> a </a:t>
            </a:r>
            <a:r>
              <a:rPr lang="de-DE" sz="2000" dirty="0" err="1"/>
              <a:t>center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mass</a:t>
            </a:r>
            <a:r>
              <a:rPr lang="de-DE" sz="2000" dirty="0"/>
              <a:t> shift ≥ 2 </a:t>
            </a:r>
            <a:r>
              <a:rPr lang="de-DE" sz="2000" dirty="0" err="1"/>
              <a:t>fractions</a:t>
            </a:r>
            <a:r>
              <a:rPr lang="de-DE" sz="2000" dirty="0"/>
              <a:t>,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had</a:t>
            </a:r>
            <a:r>
              <a:rPr lang="de-DE" sz="2000" dirty="0"/>
              <a:t>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center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mass</a:t>
            </a:r>
            <a:r>
              <a:rPr lang="de-DE" sz="2000" dirty="0"/>
              <a:t> shift, but </a:t>
            </a:r>
            <a:r>
              <a:rPr lang="de-DE" sz="2000" dirty="0" err="1"/>
              <a:t>had</a:t>
            </a:r>
            <a:r>
              <a:rPr lang="de-DE" sz="2000" dirty="0"/>
              <a:t> a </a:t>
            </a:r>
            <a:r>
              <a:rPr lang="de-DE" sz="2000" dirty="0" err="1"/>
              <a:t>main</a:t>
            </a:r>
            <a:r>
              <a:rPr lang="de-DE" sz="2000" dirty="0"/>
              <a:t> maximum shift ≥ 3 </a:t>
            </a:r>
            <a:r>
              <a:rPr lang="de-DE" sz="2000" dirty="0" err="1"/>
              <a:t>fractions</a:t>
            </a:r>
            <a:r>
              <a:rPr lang="de-DE" sz="2000" dirty="0"/>
              <a:t>, and </a:t>
            </a:r>
            <a:r>
              <a:rPr lang="de-DE" sz="2000" dirty="0" err="1"/>
              <a:t>additionally</a:t>
            </a:r>
            <a:r>
              <a:rPr lang="de-DE" sz="2000" dirty="0"/>
              <a:t> a </a:t>
            </a:r>
            <a:r>
              <a:rPr lang="de-DE" sz="2000" dirty="0" err="1"/>
              <a:t>correlation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&lt; 0.7 </a:t>
            </a:r>
            <a:r>
              <a:rPr lang="de-DE" sz="2000" dirty="0" err="1"/>
              <a:t>between</a:t>
            </a:r>
            <a:r>
              <a:rPr lang="de-DE" sz="2000" dirty="0"/>
              <a:t> </a:t>
            </a:r>
            <a:r>
              <a:rPr lang="de-DE" sz="2000" dirty="0" err="1"/>
              <a:t>control</a:t>
            </a:r>
            <a:r>
              <a:rPr lang="de-DE" sz="2000" dirty="0"/>
              <a:t> and </a:t>
            </a:r>
            <a:r>
              <a:rPr lang="de-DE" sz="2000" dirty="0" err="1"/>
              <a:t>rnase</a:t>
            </a:r>
            <a:r>
              <a:rPr lang="de-DE" sz="2000" dirty="0"/>
              <a:t> .  The not </a:t>
            </a:r>
            <a:r>
              <a:rPr lang="de-DE" sz="2000" dirty="0" err="1"/>
              <a:t>selected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</a:t>
            </a:r>
            <a:r>
              <a:rPr lang="de-DE" sz="2000" dirty="0" err="1"/>
              <a:t>either</a:t>
            </a:r>
            <a:r>
              <a:rPr lang="de-DE" sz="2000" dirty="0"/>
              <a:t> </a:t>
            </a:r>
            <a:r>
              <a:rPr lang="de-DE" sz="2000" dirty="0" err="1"/>
              <a:t>had</a:t>
            </a:r>
            <a:r>
              <a:rPr lang="de-DE" sz="2000" dirty="0"/>
              <a:t>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center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mass</a:t>
            </a:r>
            <a:r>
              <a:rPr lang="de-DE" sz="2000" dirty="0"/>
              <a:t> shift ≥ 2 </a:t>
            </a:r>
            <a:r>
              <a:rPr lang="de-DE" sz="2000" dirty="0" err="1"/>
              <a:t>fractions</a:t>
            </a:r>
            <a:r>
              <a:rPr lang="de-DE" sz="2000" dirty="0"/>
              <a:t> and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main</a:t>
            </a:r>
            <a:r>
              <a:rPr lang="de-DE" sz="2000" dirty="0"/>
              <a:t> maximum shift </a:t>
            </a:r>
            <a:r>
              <a:rPr lang="de-DE" sz="2000" dirty="0">
                <a:solidFill>
                  <a:srgbClr val="191970"/>
                </a:solidFill>
              </a:rPr>
              <a:t>≥ 3</a:t>
            </a:r>
            <a:r>
              <a:rPr lang="de-DE" sz="2000" dirty="0"/>
              <a:t> </a:t>
            </a:r>
            <a:r>
              <a:rPr lang="de-DE" sz="2000" dirty="0" err="1"/>
              <a:t>fractions</a:t>
            </a:r>
            <a:r>
              <a:rPr lang="de-DE" sz="2000" dirty="0"/>
              <a:t>, </a:t>
            </a:r>
            <a:r>
              <a:rPr lang="de-DE" sz="2000" dirty="0" err="1"/>
              <a:t>or</a:t>
            </a:r>
            <a:r>
              <a:rPr lang="de-DE" sz="2000" dirty="0"/>
              <a:t> </a:t>
            </a:r>
            <a:r>
              <a:rPr lang="de-DE" sz="2000" dirty="0" err="1"/>
              <a:t>had</a:t>
            </a:r>
            <a:r>
              <a:rPr lang="de-DE" sz="2000" dirty="0"/>
              <a:t> </a:t>
            </a:r>
            <a:r>
              <a:rPr lang="de-DE" sz="2000" dirty="0" err="1"/>
              <a:t>no</a:t>
            </a:r>
            <a:r>
              <a:rPr lang="de-DE" sz="2000" dirty="0"/>
              <a:t> </a:t>
            </a:r>
            <a:r>
              <a:rPr lang="de-DE" sz="2000" dirty="0" err="1"/>
              <a:t>center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mass</a:t>
            </a:r>
            <a:r>
              <a:rPr lang="de-DE" sz="2000" dirty="0"/>
              <a:t> shift, but a </a:t>
            </a:r>
            <a:r>
              <a:rPr lang="de-DE" sz="2000" dirty="0" err="1"/>
              <a:t>main</a:t>
            </a:r>
            <a:r>
              <a:rPr lang="de-DE" sz="2000" dirty="0"/>
              <a:t> maximum shift and </a:t>
            </a:r>
            <a:r>
              <a:rPr lang="de-DE" sz="2000" dirty="0" err="1"/>
              <a:t>additionally</a:t>
            </a:r>
            <a:r>
              <a:rPr lang="de-DE" sz="2000" dirty="0"/>
              <a:t> a </a:t>
            </a:r>
            <a:r>
              <a:rPr lang="de-DE" sz="2000" dirty="0" err="1"/>
              <a:t>correlaction</a:t>
            </a:r>
            <a:r>
              <a:rPr lang="de-DE" sz="2000" dirty="0"/>
              <a:t> </a:t>
            </a:r>
            <a:r>
              <a:rPr lang="de-DE" sz="2000" dirty="0" err="1"/>
              <a:t>value</a:t>
            </a:r>
            <a:r>
              <a:rPr lang="de-DE" sz="2000" dirty="0"/>
              <a:t> ≥ 0.7 </a:t>
            </a:r>
            <a:r>
              <a:rPr lang="de-DE" sz="2000" dirty="0" err="1"/>
              <a:t>between</a:t>
            </a:r>
            <a:r>
              <a:rPr lang="de-DE" sz="2000" dirty="0"/>
              <a:t> </a:t>
            </a:r>
            <a:r>
              <a:rPr lang="de-DE" sz="2000" dirty="0" err="1"/>
              <a:t>contro</a:t>
            </a:r>
            <a:r>
              <a:rPr lang="de-DE" sz="2000" dirty="0"/>
              <a:t>, and </a:t>
            </a:r>
            <a:r>
              <a:rPr lang="de-DE" sz="2000" dirty="0" err="1"/>
              <a:t>rnase</a:t>
            </a:r>
            <a:r>
              <a:rPr lang="de-DE" sz="2000" dirty="0"/>
              <a:t>.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89D5533-9B2F-5E4F-BFF9-FDA622B3EFD6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4941610" y="21402919"/>
            <a:ext cx="8608993" cy="414358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447642A8-D5C5-97E6-FC45-3440DC69F80C}"/>
              </a:ext>
            </a:extLst>
          </p:cNvPr>
          <p:cNvSpPr txBox="1"/>
          <p:nvPr/>
        </p:nvSpPr>
        <p:spPr>
          <a:xfrm>
            <a:off x="13186252" y="24830961"/>
            <a:ext cx="11094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Fig 4 </a:t>
            </a:r>
            <a:r>
              <a:rPr lang="de-DE" dirty="0" err="1"/>
              <a:t>Scatter</a:t>
            </a:r>
            <a:r>
              <a:rPr lang="de-DE" dirty="0"/>
              <a:t> Plots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mass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and </a:t>
            </a:r>
            <a:r>
              <a:rPr lang="de-DE" dirty="0" err="1"/>
              <a:t>rnase</a:t>
            </a:r>
            <a:r>
              <a:rPr lang="de-DE" dirty="0"/>
              <a:t> </a:t>
            </a:r>
          </a:p>
          <a:p>
            <a:endParaRPr lang="de-DE" dirty="0"/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dot</a:t>
            </a:r>
            <a:r>
              <a:rPr lang="de-DE" dirty="0"/>
              <a:t> </a:t>
            </a:r>
            <a:r>
              <a:rPr lang="de-DE" dirty="0" err="1"/>
              <a:t>represents</a:t>
            </a:r>
            <a:r>
              <a:rPr lang="de-DE" dirty="0"/>
              <a:t> a </a:t>
            </a:r>
            <a:r>
              <a:rPr lang="de-DE" dirty="0" err="1"/>
              <a:t>protein</a:t>
            </a:r>
            <a:r>
              <a:rPr lang="de-DE" dirty="0"/>
              <a:t>. </a:t>
            </a:r>
            <a:r>
              <a:rPr lang="de-DE" b="1" dirty="0"/>
              <a:t>A) </a:t>
            </a:r>
            <a:r>
              <a:rPr lang="de-DE" dirty="0" err="1"/>
              <a:t>Scatter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. The COM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x-</a:t>
            </a:r>
            <a:r>
              <a:rPr lang="de-DE" dirty="0" err="1"/>
              <a:t>axis</a:t>
            </a:r>
            <a:r>
              <a:rPr lang="de-DE" dirty="0"/>
              <a:t>,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rnase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y-</a:t>
            </a:r>
            <a:r>
              <a:rPr lang="de-DE" dirty="0" err="1"/>
              <a:t>axis</a:t>
            </a:r>
            <a:r>
              <a:rPr lang="de-DE" dirty="0"/>
              <a:t>. </a:t>
            </a:r>
            <a:r>
              <a:rPr lang="de-DE" b="1" dirty="0"/>
              <a:t>B) </a:t>
            </a:r>
            <a:r>
              <a:rPr lang="de-DE" dirty="0" err="1"/>
              <a:t>Scatter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not </a:t>
            </a:r>
            <a:r>
              <a:rPr lang="de-DE" dirty="0" err="1"/>
              <a:t>selected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. The COM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protein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control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x-</a:t>
            </a:r>
            <a:r>
              <a:rPr lang="de-DE" dirty="0" err="1"/>
              <a:t>axis</a:t>
            </a:r>
            <a:r>
              <a:rPr lang="de-DE" dirty="0"/>
              <a:t>, </a:t>
            </a:r>
            <a:r>
              <a:rPr lang="de-DE" dirty="0" err="1"/>
              <a:t>those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rnase</a:t>
            </a:r>
            <a:r>
              <a:rPr lang="de-DE" dirty="0"/>
              <a:t> </a:t>
            </a:r>
            <a:r>
              <a:rPr lang="de-DE" dirty="0" err="1"/>
              <a:t>approach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y-</a:t>
            </a:r>
            <a:r>
              <a:rPr lang="de-DE" dirty="0" err="1"/>
              <a:t>axis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959</Words>
  <Application>Microsoft Office PowerPoint</Application>
  <PresentationFormat>Benutzerdefiniert</PresentationFormat>
  <Paragraphs>81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Julian Baureis</cp:lastModifiedBy>
  <cp:revision>54</cp:revision>
  <dcterms:created xsi:type="dcterms:W3CDTF">2025-05-15T11:21:40Z</dcterms:created>
  <dcterms:modified xsi:type="dcterms:W3CDTF">2025-07-05T15:23:49Z</dcterms:modified>
</cp:coreProperties>
</file>